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79" r:id="rId3"/>
    <p:sldId id="281" r:id="rId4"/>
    <p:sldId id="282" r:id="rId5"/>
    <p:sldId id="280" r:id="rId6"/>
    <p:sldId id="267" r:id="rId7"/>
    <p:sldId id="268" r:id="rId8"/>
    <p:sldId id="274" r:id="rId9"/>
    <p:sldId id="272" r:id="rId10"/>
    <p:sldId id="273" r:id="rId11"/>
    <p:sldId id="260" r:id="rId12"/>
    <p:sldId id="276" r:id="rId13"/>
    <p:sldId id="283" r:id="rId14"/>
    <p:sldId id="284" r:id="rId15"/>
    <p:sldId id="285" r:id="rId16"/>
    <p:sldId id="286" r:id="rId17"/>
    <p:sldId id="258" r:id="rId1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F82"/>
    <a:srgbClr val="21386F"/>
    <a:srgbClr val="1C2A5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186" autoAdjust="0"/>
  </p:normalViewPr>
  <p:slideViewPr>
    <p:cSldViewPr snapToGrid="0" snapToObjects="1">
      <p:cViewPr varScale="1">
        <p:scale>
          <a:sx n="44" d="100"/>
          <a:sy n="44" d="100"/>
        </p:scale>
        <p:origin x="-162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s\HSE\&#1059;&#1095;&#1080;&#1090;&#1077;&#1083;&#1100;-&#1091;&#1095;&#1077;&#1085;&#1080;&#1082;\&#1048;&#1084;&#1080;&#1076;&#1078;\image-predvariteln-podschet2.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ocuments\HSE\&#1059;&#1095;&#1080;&#1090;&#1077;&#1083;&#1100;-&#1091;&#1095;&#1077;&#1085;&#1080;&#1082;\&#1048;&#1084;&#1080;&#1076;&#1078;\image-predvariteln-podschet2.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ru-RU"/>
  <c:chart>
    <c:autoTitleDeleted val="1"/>
    <c:plotArea>
      <c:layout/>
      <c:pieChart>
        <c:varyColors val="1"/>
        <c:ser>
          <c:idx val="0"/>
          <c:order val="0"/>
          <c:dLbls>
            <c:txPr>
              <a:bodyPr/>
              <a:lstStyle/>
              <a:p>
                <a:pPr>
                  <a:defRPr sz="1800"/>
                </a:pPr>
                <a:endParaRPr lang="ru-RU"/>
              </a:p>
            </c:txPr>
            <c:showPercent val="1"/>
            <c:showLeaderLines val="1"/>
          </c:dLbls>
          <c:cat>
            <c:strRef>
              <c:f>Sheet1!$B$58:$B$60</c:f>
              <c:strCache>
                <c:ptCount val="3"/>
                <c:pt idx="0">
                  <c:v>многое может предложить обществу</c:v>
                </c:pt>
                <c:pt idx="1">
                  <c:v>обуза для общества</c:v>
                </c:pt>
                <c:pt idx="2">
                  <c:v>Другое:</c:v>
                </c:pt>
              </c:strCache>
            </c:strRef>
          </c:cat>
          <c:val>
            <c:numRef>
              <c:f>Sheet1!$F$58:$F$60</c:f>
              <c:numCache>
                <c:formatCode>General</c:formatCode>
                <c:ptCount val="3"/>
                <c:pt idx="0">
                  <c:v>42</c:v>
                </c:pt>
                <c:pt idx="1">
                  <c:v>28</c:v>
                </c:pt>
                <c:pt idx="2">
                  <c:v>30</c:v>
                </c:pt>
              </c:numCache>
            </c:numRef>
          </c:val>
        </c:ser>
        <c:dLbls>
          <c:showPercent val="1"/>
        </c:dLbls>
        <c:firstSliceAng val="0"/>
      </c:pieChart>
    </c:plotArea>
    <c:legend>
      <c:legendPos val="r"/>
      <c:layout/>
      <c:txPr>
        <a:bodyPr/>
        <a:lstStyle/>
        <a:p>
          <a:pPr rtl="0">
            <a:defRPr sz="1600"/>
          </a:pPr>
          <a:endParaRPr lang="ru-RU"/>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ru-RU"/>
  <c:chart>
    <c:autoTitleDeleted val="1"/>
    <c:plotArea>
      <c:layout/>
      <c:pieChart>
        <c:varyColors val="1"/>
        <c:ser>
          <c:idx val="0"/>
          <c:order val="0"/>
          <c:dLbls>
            <c:txPr>
              <a:bodyPr/>
              <a:lstStyle/>
              <a:p>
                <a:pPr>
                  <a:defRPr sz="1800"/>
                </a:pPr>
                <a:endParaRPr lang="ru-RU"/>
              </a:p>
            </c:txPr>
            <c:showPercent val="1"/>
            <c:showLeaderLines val="1"/>
          </c:dLbls>
          <c:cat>
            <c:strRef>
              <c:f>Sheet1!$B$106:$B$109</c:f>
              <c:strCache>
                <c:ptCount val="4"/>
                <c:pt idx="0">
                  <c:v>активны дома и в обществе</c:v>
                </c:pt>
                <c:pt idx="1">
                  <c:v>пассивны, в основном сидят без дела</c:v>
                </c:pt>
                <c:pt idx="2">
                  <c:v>заняты исключительно домашними и семейными делами</c:v>
                </c:pt>
                <c:pt idx="3">
                  <c:v>Другое:</c:v>
                </c:pt>
              </c:strCache>
            </c:strRef>
          </c:cat>
          <c:val>
            <c:numRef>
              <c:f>Sheet1!$F$106:$F$109</c:f>
              <c:numCache>
                <c:formatCode>General</c:formatCode>
                <c:ptCount val="4"/>
                <c:pt idx="0">
                  <c:v>15</c:v>
                </c:pt>
                <c:pt idx="1">
                  <c:v>17</c:v>
                </c:pt>
                <c:pt idx="2">
                  <c:v>63</c:v>
                </c:pt>
                <c:pt idx="3">
                  <c:v>5</c:v>
                </c:pt>
              </c:numCache>
            </c:numRef>
          </c:val>
        </c:ser>
        <c:dLbls>
          <c:showPercent val="1"/>
        </c:dLbls>
        <c:firstSliceAng val="0"/>
      </c:pieChart>
    </c:plotArea>
    <c:legend>
      <c:legendPos val="r"/>
      <c:txPr>
        <a:bodyPr/>
        <a:lstStyle/>
        <a:p>
          <a:pPr rtl="0">
            <a:defRPr sz="1600"/>
          </a:pPr>
          <a:endParaRPr lang="ru-RU"/>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B185C0-BF65-4EE2-A1EB-695216019792}" type="datetimeFigureOut">
              <a:rPr lang="ru-RU" smtClean="0"/>
              <a:pPr/>
              <a:t>07.11.2011</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9C7B4B-B5B2-49A1-8492-A27917BCAE09}"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309C7B4B-B5B2-49A1-8492-A27917BCAE09}"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309C7B4B-B5B2-49A1-8492-A27917BCAE09}"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309C7B4B-B5B2-49A1-8492-A27917BCAE09}"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309C7B4B-B5B2-49A1-8492-A27917BCAE09}"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a:p>
        </p:txBody>
      </p:sp>
      <p:sp>
        <p:nvSpPr>
          <p:cNvPr id="4" name="Slide Number Placeholder 3"/>
          <p:cNvSpPr>
            <a:spLocks noGrp="1"/>
          </p:cNvSpPr>
          <p:nvPr>
            <p:ph type="sldNum" sz="quarter" idx="10"/>
          </p:nvPr>
        </p:nvSpPr>
        <p:spPr/>
        <p:txBody>
          <a:bodyPr/>
          <a:lstStyle/>
          <a:p>
            <a:fld id="{309C7B4B-B5B2-49A1-8492-A27917BCAE09}"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1031"/>
          <p:cNvSpPr>
            <a:spLocks noGrp="1" noChangeArrowheads="1"/>
          </p:cNvSpPr>
          <p:nvPr>
            <p:ph type="sldNum" sz="quarter" idx="5"/>
          </p:nvPr>
        </p:nvSpPr>
        <p:spPr>
          <a:noFill/>
        </p:spPr>
        <p:txBody>
          <a:bodyPr/>
          <a:lstStyle/>
          <a:p>
            <a:fld id="{308DA559-B88C-4E45-B097-DFDD820AECB5}" type="slidenum">
              <a:rPr lang="it-IT" smtClean="0"/>
              <a:pPr/>
              <a:t>6</a:t>
            </a:fld>
            <a:endParaRPr lang="it-IT" smtClean="0"/>
          </a:p>
        </p:txBody>
      </p:sp>
      <p:sp>
        <p:nvSpPr>
          <p:cNvPr id="63491" name="Symbol zastępczy obrazu slajdu 1"/>
          <p:cNvSpPr>
            <a:spLocks noGrp="1" noRot="1" noChangeAspect="1" noTextEdit="1"/>
          </p:cNvSpPr>
          <p:nvPr>
            <p:ph type="sldImg"/>
          </p:nvPr>
        </p:nvSpPr>
        <p:spPr>
          <a:xfrm>
            <a:off x="1143000" y="685800"/>
            <a:ext cx="4572000" cy="3429000"/>
          </a:xfrm>
          <a:solidFill>
            <a:srgbClr val="FFFFFF"/>
          </a:solidFill>
          <a:ln/>
        </p:spPr>
      </p:sp>
      <p:sp>
        <p:nvSpPr>
          <p:cNvPr id="63492" name="Symbol zastępczy notatek 2"/>
          <p:cNvSpPr>
            <a:spLocks noGrp="1"/>
          </p:cNvSpPr>
          <p:nvPr>
            <p:ph type="body" idx="1"/>
          </p:nvPr>
        </p:nvSpPr>
        <p:spPr>
          <a:xfrm>
            <a:off x="685637" y="4343913"/>
            <a:ext cx="5486727" cy="4114361"/>
          </a:xfrm>
          <a:solidFill>
            <a:srgbClr val="FFFFFF"/>
          </a:solidFill>
          <a:ln>
            <a:solidFill>
              <a:srgbClr val="000000"/>
            </a:solidFill>
          </a:ln>
        </p:spPr>
        <p:txBody>
          <a:bodyPr>
            <a:normAutofit fontScale="92500" lnSpcReduction="20000"/>
          </a:bodyPr>
          <a:lstStyle/>
          <a:p>
            <a:pPr eaLnBrk="1" hangingPunct="1">
              <a:spcBef>
                <a:spcPct val="0"/>
              </a:spcBef>
            </a:pPr>
            <a:r>
              <a:rPr lang="en-GB" sz="900" b="1" dirty="0" smtClean="0">
                <a:cs typeface="Calibri" pitchFamily="34" charset="0"/>
              </a:rPr>
              <a:t>Individual perspective</a:t>
            </a:r>
            <a:r>
              <a:rPr lang="pl-PL" sz="900" b="1" dirty="0" smtClean="0">
                <a:cs typeface="Calibri" pitchFamily="34" charset="0"/>
              </a:rPr>
              <a:t>:</a:t>
            </a:r>
          </a:p>
          <a:p>
            <a:pPr eaLnBrk="1" hangingPunct="1">
              <a:spcBef>
                <a:spcPct val="0"/>
              </a:spcBef>
            </a:pPr>
            <a:r>
              <a:rPr lang="en-GB" sz="900" dirty="0" smtClean="0"/>
              <a:t>high socio-economic status facilitate volunteering in later life: high education, good health, high income, high work positions, etc. </a:t>
            </a:r>
            <a:endParaRPr lang="pl-PL" sz="900" dirty="0" smtClean="0"/>
          </a:p>
          <a:p>
            <a:pPr eaLnBrk="1" hangingPunct="1">
              <a:spcBef>
                <a:spcPct val="0"/>
              </a:spcBef>
            </a:pPr>
            <a:endParaRPr lang="pl-PL" sz="900" dirty="0" smtClean="0"/>
          </a:p>
          <a:p>
            <a:pPr eaLnBrk="1" hangingPunct="1">
              <a:spcBef>
                <a:spcPct val="0"/>
              </a:spcBef>
            </a:pPr>
            <a:r>
              <a:rPr lang="en-GB" sz="900" i="1" dirty="0" smtClean="0"/>
              <a:t>Health</a:t>
            </a:r>
            <a:r>
              <a:rPr lang="en-GB" sz="900" dirty="0" smtClean="0"/>
              <a:t> is undoubtedly one on the main if not the main factor. Volunteering in fact does not seem </a:t>
            </a:r>
            <a:r>
              <a:rPr lang="en-GB" sz="900" i="1" dirty="0" smtClean="0"/>
              <a:t>per se </a:t>
            </a:r>
            <a:r>
              <a:rPr lang="en-GB" sz="900" dirty="0" smtClean="0"/>
              <a:t>a question of age (volunteering until a date certain age), but mainly of health (volunteering until health is good). </a:t>
            </a:r>
            <a:endParaRPr lang="pl-PL" sz="900" dirty="0" smtClean="0"/>
          </a:p>
          <a:p>
            <a:pPr eaLnBrk="1" hangingPunct="1">
              <a:spcBef>
                <a:spcPct val="0"/>
              </a:spcBef>
            </a:pPr>
            <a:endParaRPr lang="pl-PL" sz="900" dirty="0" smtClean="0"/>
          </a:p>
          <a:p>
            <a:pPr eaLnBrk="1" hangingPunct="1">
              <a:spcBef>
                <a:spcPct val="0"/>
              </a:spcBef>
            </a:pPr>
            <a:r>
              <a:rPr lang="pl-PL" sz="900" i="1" dirty="0" smtClean="0"/>
              <a:t>Education - </a:t>
            </a:r>
            <a:r>
              <a:rPr lang="en-GB" sz="900" dirty="0" smtClean="0"/>
              <a:t>high education seems to be a facilitator factor for volunteering only in older age, but not only, so low education could be considered a general barrier (not only in older age) for volunteering</a:t>
            </a:r>
            <a:endParaRPr lang="pl-PL" sz="900" dirty="0" smtClean="0"/>
          </a:p>
          <a:p>
            <a:pPr eaLnBrk="1" hangingPunct="1">
              <a:spcBef>
                <a:spcPct val="0"/>
              </a:spcBef>
            </a:pPr>
            <a:endParaRPr lang="pl-PL" sz="900" dirty="0" smtClean="0"/>
          </a:p>
          <a:p>
            <a:pPr eaLnBrk="1" hangingPunct="1">
              <a:spcBef>
                <a:spcPct val="0"/>
              </a:spcBef>
            </a:pPr>
            <a:r>
              <a:rPr lang="pl-PL" sz="900" i="1" dirty="0" smtClean="0"/>
              <a:t>Attitudes</a:t>
            </a:r>
            <a:r>
              <a:rPr lang="pl-PL" sz="900" dirty="0" smtClean="0"/>
              <a:t> - </a:t>
            </a:r>
            <a:r>
              <a:rPr lang="en-GB" sz="900" dirty="0" smtClean="0"/>
              <a:t>Italy a lower educational level, an age over 65 years, retired occupational status (or being housewife) or living in the Southern Italy or Islands characterises “passive detachment” toward volunteering, as they are considered more distant from social and political engagement, not by choice but because of the particular social conditions (of marginality) they experience</a:t>
            </a:r>
            <a:r>
              <a:rPr lang="pl-PL" sz="900" dirty="0" smtClean="0"/>
              <a:t>; </a:t>
            </a:r>
          </a:p>
          <a:p>
            <a:pPr eaLnBrk="1" hangingPunct="1">
              <a:spcBef>
                <a:spcPct val="0"/>
              </a:spcBef>
            </a:pPr>
            <a:r>
              <a:rPr lang="pl-PL" sz="900" dirty="0" smtClean="0"/>
              <a:t>Poland - </a:t>
            </a:r>
            <a:r>
              <a:rPr lang="en-GB" sz="900" dirty="0" smtClean="0"/>
              <a:t>the “problem of mentality” of older people is seen a subjective barrier: the historical socialistic period have left a significant trace on the awareness of older generation: long-lasting attitudes, what still occurs in reluctance to belonging to any association or organisation. </a:t>
            </a:r>
            <a:endParaRPr lang="pl-PL" sz="900" dirty="0" smtClean="0"/>
          </a:p>
          <a:p>
            <a:pPr eaLnBrk="1" hangingPunct="1">
              <a:spcBef>
                <a:spcPct val="0"/>
              </a:spcBef>
            </a:pPr>
            <a:endParaRPr lang="pl-PL" sz="900" dirty="0" smtClean="0"/>
          </a:p>
          <a:p>
            <a:pPr eaLnBrk="1" hangingPunct="1">
              <a:spcBef>
                <a:spcPct val="0"/>
              </a:spcBef>
            </a:pPr>
            <a:r>
              <a:rPr lang="pl-PL" sz="900" i="1" dirty="0" smtClean="0">
                <a:cs typeface="Calibri" pitchFamily="34" charset="0"/>
              </a:rPr>
              <a:t>Motivations and values - </a:t>
            </a:r>
            <a:r>
              <a:rPr lang="en-GB" sz="900" dirty="0" smtClean="0"/>
              <a:t>Motivations pushing people to volunteer can be altruistic (to do something for other people); egoistic (to do something mainly for themselves) or a mix of both of them. Motivation of older people to volunteer were generally indicated as mostly altruistic, even if also based on a combination of altruistic and egoistic motivations (such as an interest in meeting new people and to make one’s life more meaningful) </a:t>
            </a:r>
            <a:endParaRPr lang="pl-PL" sz="900" i="1" dirty="0" smtClean="0">
              <a:cs typeface="Calibri" pitchFamily="34" charset="0"/>
            </a:endParaRPr>
          </a:p>
          <a:p>
            <a:pPr eaLnBrk="1" hangingPunct="1">
              <a:spcBef>
                <a:spcPct val="0"/>
              </a:spcBef>
            </a:pPr>
            <a:endParaRPr lang="pl-PL" sz="900" dirty="0" smtClean="0"/>
          </a:p>
        </p:txBody>
      </p:sp>
      <p:sp>
        <p:nvSpPr>
          <p:cNvPr id="63493" name="Symbol zastępczy numeru slajdu 3"/>
          <p:cNvSpPr txBox="1">
            <a:spLocks noGrp="1"/>
          </p:cNvSpPr>
          <p:nvPr/>
        </p:nvSpPr>
        <p:spPr bwMode="auto">
          <a:xfrm>
            <a:off x="3885275" y="8684899"/>
            <a:ext cx="2971092" cy="457639"/>
          </a:xfrm>
          <a:prstGeom prst="rect">
            <a:avLst/>
          </a:prstGeom>
          <a:noFill/>
          <a:ln w="9525">
            <a:noFill/>
            <a:miter lim="800000"/>
            <a:headEnd/>
            <a:tailEnd/>
          </a:ln>
        </p:spPr>
        <p:txBody>
          <a:bodyPr anchor="b"/>
          <a:lstStyle/>
          <a:p>
            <a:pPr algn="r"/>
            <a:fld id="{113A7066-4A2B-4D7D-84CC-AE968480DD68}" type="slidenum">
              <a:rPr lang="pl-PL" sz="1200"/>
              <a:pPr algn="r"/>
              <a:t>6</a:t>
            </a:fld>
            <a:endParaRPr lang="pl-PL"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p:spPr>
        <p:txBody>
          <a:bodyPr>
            <a:normAutofit fontScale="77500" lnSpcReduction="20000"/>
          </a:bodyPr>
          <a:lstStyle/>
          <a:p>
            <a:pPr>
              <a:spcBef>
                <a:spcPct val="50000"/>
              </a:spcBef>
              <a:buFontTx/>
              <a:buChar char="-"/>
            </a:pPr>
            <a:r>
              <a:rPr lang="ru-RU" sz="900" i="1" dirty="0" smtClean="0">
                <a:cs typeface="Times New Roman" pitchFamily="18" charset="0"/>
              </a:rPr>
              <a:t> </a:t>
            </a:r>
            <a:r>
              <a:rPr lang="en-US" sz="900" i="1" dirty="0" smtClean="0">
                <a:cs typeface="Times New Roman" pitchFamily="18" charset="0"/>
              </a:rPr>
              <a:t>Motivations to volunteer in older age, are different in different welfare regimes (H1): supported</a:t>
            </a:r>
          </a:p>
          <a:p>
            <a:pPr>
              <a:spcBef>
                <a:spcPct val="50000"/>
              </a:spcBef>
            </a:pPr>
            <a:endParaRPr lang="it-IT" sz="900" dirty="0" smtClean="0"/>
          </a:p>
          <a:p>
            <a:pPr>
              <a:spcBef>
                <a:spcPct val="50000"/>
              </a:spcBef>
            </a:pPr>
            <a:r>
              <a:rPr lang="en-US" sz="900" dirty="0" smtClean="0">
                <a:solidFill>
                  <a:srgbClr val="000000"/>
                </a:solidFill>
                <a:cs typeface="Times New Roman" pitchFamily="18" charset="0"/>
              </a:rPr>
              <a:t>For many aspects Germany results “closer” to Italy than the Netherlands despite the different welfare regimes. Possible reasons: some similar socio-cultural characteristics of the two countries. For example 1) welfare systems of the two countries rely to a large extent on </a:t>
            </a:r>
            <a:r>
              <a:rPr lang="en-US" sz="900" dirty="0" err="1" smtClean="0">
                <a:solidFill>
                  <a:srgbClr val="000000"/>
                </a:solidFill>
                <a:cs typeface="Times New Roman" pitchFamily="18" charset="0"/>
              </a:rPr>
              <a:t>familism</a:t>
            </a:r>
            <a:r>
              <a:rPr lang="en-US" sz="900" dirty="0" smtClean="0">
                <a:solidFill>
                  <a:srgbClr val="000000"/>
                </a:solidFill>
                <a:cs typeface="Times New Roman" pitchFamily="18" charset="0"/>
              </a:rPr>
              <a:t>; 2) the scope of the Dutch voluntary action (even in older age) is considerable similar to the Scandinavian more than the other European countries’ one (</a:t>
            </a:r>
            <a:r>
              <a:rPr lang="en-US" sz="900" dirty="0" err="1" smtClean="0">
                <a:solidFill>
                  <a:srgbClr val="000000"/>
                </a:solidFill>
                <a:cs typeface="Times New Roman" pitchFamily="18" charset="0"/>
              </a:rPr>
              <a:t>Suanet</a:t>
            </a:r>
            <a:r>
              <a:rPr lang="en-US" sz="900" dirty="0" smtClean="0">
                <a:solidFill>
                  <a:srgbClr val="000000"/>
                </a:solidFill>
                <a:cs typeface="Times New Roman" pitchFamily="18" charset="0"/>
              </a:rPr>
              <a:t> et al., 2009).</a:t>
            </a:r>
            <a:endParaRPr lang="it-IT" sz="900" dirty="0" smtClean="0">
              <a:solidFill>
                <a:srgbClr val="000000"/>
              </a:solidFill>
              <a:cs typeface="Times New Roman" pitchFamily="18" charset="0"/>
            </a:endParaRPr>
          </a:p>
          <a:p>
            <a:pPr>
              <a:spcBef>
                <a:spcPct val="50000"/>
              </a:spcBef>
            </a:pPr>
            <a:r>
              <a:rPr lang="en-US" sz="900" i="1" dirty="0" smtClean="0">
                <a:solidFill>
                  <a:srgbClr val="000000"/>
                </a:solidFill>
                <a:cs typeface="Times New Roman" pitchFamily="18" charset="0"/>
              </a:rPr>
              <a:t>Altruistic motivations to volunteers are predominant for older volunteers involved in selfless activities (H2): supported</a:t>
            </a:r>
          </a:p>
          <a:p>
            <a:pPr>
              <a:spcBef>
                <a:spcPct val="50000"/>
              </a:spcBef>
            </a:pPr>
            <a:endParaRPr lang="en-US" sz="900" dirty="0" smtClean="0">
              <a:solidFill>
                <a:srgbClr val="000000"/>
              </a:solidFill>
              <a:cs typeface="Times New Roman" pitchFamily="18" charset="0"/>
            </a:endParaRPr>
          </a:p>
          <a:p>
            <a:pPr>
              <a:spcBef>
                <a:spcPct val="50000"/>
              </a:spcBef>
            </a:pPr>
            <a:r>
              <a:rPr lang="en-US" sz="900" dirty="0" smtClean="0">
                <a:solidFill>
                  <a:srgbClr val="000000"/>
                </a:solidFill>
                <a:cs typeface="Times New Roman" pitchFamily="18" charset="0"/>
              </a:rPr>
              <a:t>Older volunteers engaged in altruistic activities (i.e. Health and Social services) show more motivations related to altruistic beliefs compared to those operating in sectors with more self-expressive activities (i.e. Culture and recreation).</a:t>
            </a:r>
          </a:p>
          <a:p>
            <a:pPr>
              <a:spcBef>
                <a:spcPct val="50000"/>
              </a:spcBef>
            </a:pPr>
            <a:r>
              <a:rPr lang="en-US" sz="900" dirty="0" smtClean="0">
                <a:solidFill>
                  <a:srgbClr val="000000"/>
                </a:solidFill>
                <a:cs typeface="Times New Roman" pitchFamily="18" charset="0"/>
              </a:rPr>
              <a:t>Not surprisingly, motivations linked to the wish of learning new skills and exercising knowledge and abilities are predicted by volunteering in the </a:t>
            </a:r>
            <a:r>
              <a:rPr lang="pl-PL" sz="900" dirty="0" smtClean="0">
                <a:solidFill>
                  <a:srgbClr val="000000"/>
                </a:solidFill>
                <a:cs typeface="Times New Roman" pitchFamily="18" charset="0"/>
              </a:rPr>
              <a:t>e</a:t>
            </a:r>
            <a:r>
              <a:rPr lang="en-US" sz="900" dirty="0" err="1" smtClean="0">
                <a:solidFill>
                  <a:srgbClr val="000000"/>
                </a:solidFill>
                <a:cs typeface="Times New Roman" pitchFamily="18" charset="0"/>
              </a:rPr>
              <a:t>ducation</a:t>
            </a:r>
            <a:r>
              <a:rPr lang="en-US" sz="900" dirty="0" smtClean="0">
                <a:solidFill>
                  <a:srgbClr val="000000"/>
                </a:solidFill>
                <a:cs typeface="Times New Roman" pitchFamily="18" charset="0"/>
              </a:rPr>
              <a:t> and research sector.</a:t>
            </a:r>
            <a:endParaRPr lang="ru-RU" sz="900" dirty="0" smtClean="0">
              <a:solidFill>
                <a:srgbClr val="000000"/>
              </a:solidFill>
              <a:cs typeface="Times New Roman" pitchFamily="18" charset="0"/>
            </a:endParaRPr>
          </a:p>
          <a:p>
            <a:pPr>
              <a:spcBef>
                <a:spcPct val="50000"/>
              </a:spcBef>
            </a:pPr>
            <a:endParaRPr lang="ru-RU" sz="900" dirty="0" smtClean="0">
              <a:solidFill>
                <a:srgbClr val="000000"/>
              </a:solidFill>
              <a:cs typeface="Times New Roman" pitchFamily="18" charset="0"/>
            </a:endParaRPr>
          </a:p>
          <a:p>
            <a:pPr>
              <a:spcBef>
                <a:spcPct val="50000"/>
              </a:spcBef>
            </a:pPr>
            <a:r>
              <a:rPr lang="en-GB" sz="900" i="1" dirty="0" smtClean="0">
                <a:cs typeface="Times New Roman" pitchFamily="18" charset="0"/>
              </a:rPr>
              <a:t>Younger-older volunteers are more pushed by “knowledge seeking” motivations than the older-older ones (H3): supported</a:t>
            </a:r>
            <a:r>
              <a:rPr lang="it-IT" sz="900" dirty="0" smtClean="0"/>
              <a:t> </a:t>
            </a:r>
          </a:p>
          <a:p>
            <a:pPr algn="just">
              <a:spcBef>
                <a:spcPct val="50000"/>
              </a:spcBef>
            </a:pPr>
            <a:endParaRPr lang="en-US" sz="900" dirty="0" smtClean="0">
              <a:solidFill>
                <a:srgbClr val="000000"/>
              </a:solidFill>
              <a:cs typeface="Times New Roman" pitchFamily="18" charset="0"/>
            </a:endParaRPr>
          </a:p>
          <a:p>
            <a:pPr algn="just">
              <a:spcBef>
                <a:spcPct val="50000"/>
              </a:spcBef>
            </a:pPr>
            <a:r>
              <a:rPr lang="en-US" sz="900" dirty="0" smtClean="0">
                <a:solidFill>
                  <a:srgbClr val="000000"/>
                </a:solidFill>
                <a:cs typeface="Times New Roman" pitchFamily="18" charset="0"/>
              </a:rPr>
              <a:t>According to the theory of socio-emotional selectivity, the support to this hypothesis demonstrates that not only in the early stage of the life but even in mature age (e.g. before the retirement age) the future may be still viewed as open-ended, and the pursuit of knowledge and career-related benefits are still important goals. </a:t>
            </a:r>
            <a:endParaRPr lang="it-IT" sz="900" dirty="0" smtClean="0">
              <a:solidFill>
                <a:srgbClr val="000000"/>
              </a:solidFill>
              <a:cs typeface="Times New Roman" pitchFamily="18" charset="0"/>
            </a:endParaRPr>
          </a:p>
          <a:p>
            <a:pPr>
              <a:spcBef>
                <a:spcPct val="50000"/>
              </a:spcBef>
            </a:pPr>
            <a:endParaRPr lang="en-GB" sz="900" dirty="0" smtClean="0">
              <a:solidFill>
                <a:srgbClr val="000000"/>
              </a:solidFill>
              <a:cs typeface="Times New Roman" pitchFamily="18" charset="0"/>
            </a:endParaRPr>
          </a:p>
          <a:p>
            <a:pPr>
              <a:spcBef>
                <a:spcPct val="50000"/>
              </a:spcBef>
            </a:pPr>
            <a:r>
              <a:rPr lang="en-US" sz="900" i="1" dirty="0" smtClean="0">
                <a:solidFill>
                  <a:srgbClr val="000000"/>
                </a:solidFill>
                <a:cs typeface="Times New Roman" pitchFamily="18" charset="0"/>
              </a:rPr>
              <a:t>Oldest volunteers are more motivated by “emotional gratification” motivations than the younger-older: (H4): not supported</a:t>
            </a:r>
          </a:p>
          <a:p>
            <a:pPr>
              <a:spcBef>
                <a:spcPct val="50000"/>
              </a:spcBef>
            </a:pPr>
            <a:endParaRPr lang="en-US" sz="900" i="1" dirty="0" smtClean="0">
              <a:solidFill>
                <a:srgbClr val="000000"/>
              </a:solidFill>
              <a:cs typeface="Times New Roman" pitchFamily="18" charset="0"/>
            </a:endParaRPr>
          </a:p>
          <a:p>
            <a:pPr algn="just">
              <a:spcBef>
                <a:spcPct val="50000"/>
              </a:spcBef>
            </a:pPr>
            <a:r>
              <a:rPr lang="en-US" sz="900" dirty="0" smtClean="0">
                <a:solidFill>
                  <a:srgbClr val="000000"/>
                </a:solidFill>
                <a:cs typeface="Times New Roman" pitchFamily="18" charset="0"/>
              </a:rPr>
              <a:t>Age is not a predictive factor, resulting in this case more decisive the role played by some demographic characteristics (e.g. gender, marital status, educational level, health status, etc.)</a:t>
            </a:r>
            <a:endParaRPr lang="it-IT" sz="900" i="1" dirty="0" smtClean="0">
              <a:solidFill>
                <a:srgbClr val="000000"/>
              </a:solidFill>
              <a:cs typeface="Times New Roman" pitchFamily="18" charset="0"/>
            </a:endParaRPr>
          </a:p>
          <a:p>
            <a:pPr eaLnBrk="1" hangingPunct="1"/>
            <a:endParaRPr lang="en-US" sz="900" dirty="0" smtClean="0"/>
          </a:p>
        </p:txBody>
      </p:sp>
      <p:sp>
        <p:nvSpPr>
          <p:cNvPr id="88068" name="Slide Number Placeholder 3"/>
          <p:cNvSpPr>
            <a:spLocks noGrp="1"/>
          </p:cNvSpPr>
          <p:nvPr>
            <p:ph type="sldNum" sz="quarter" idx="5"/>
          </p:nvPr>
        </p:nvSpPr>
        <p:spPr>
          <a:noFill/>
        </p:spPr>
        <p:txBody>
          <a:bodyPr/>
          <a:lstStyle/>
          <a:p>
            <a:fld id="{DE6D9C13-489E-4730-9991-BBA1B9F17CA2}" type="slidenum">
              <a:rPr lang="it-IT" smtClean="0"/>
              <a:pPr/>
              <a:t>7</a:t>
            </a:fld>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1031"/>
          <p:cNvSpPr>
            <a:spLocks noGrp="1" noChangeArrowheads="1"/>
          </p:cNvSpPr>
          <p:nvPr>
            <p:ph type="sldNum" sz="quarter" idx="5"/>
          </p:nvPr>
        </p:nvSpPr>
        <p:spPr>
          <a:noFill/>
        </p:spPr>
        <p:txBody>
          <a:bodyPr/>
          <a:lstStyle/>
          <a:p>
            <a:fld id="{C116BBE5-FA52-4B09-8A4F-183370B68F80}" type="slidenum">
              <a:rPr lang="it-IT" smtClean="0"/>
              <a:pPr/>
              <a:t>9</a:t>
            </a:fld>
            <a:endParaRPr lang="it-IT" smtClean="0"/>
          </a:p>
        </p:txBody>
      </p:sp>
      <p:sp>
        <p:nvSpPr>
          <p:cNvPr id="99331" name="Slide Image Placeholder 1"/>
          <p:cNvSpPr>
            <a:spLocks noGrp="1" noRot="1" noChangeAspect="1" noTextEdit="1"/>
          </p:cNvSpPr>
          <p:nvPr>
            <p:ph type="sldImg"/>
          </p:nvPr>
        </p:nvSpPr>
        <p:spPr>
          <a:solidFill>
            <a:srgbClr val="FFFFFF"/>
          </a:solidFill>
          <a:ln/>
        </p:spPr>
      </p:sp>
      <p:sp>
        <p:nvSpPr>
          <p:cNvPr id="99332" name="Notes Placeholder 2"/>
          <p:cNvSpPr>
            <a:spLocks noGrp="1"/>
          </p:cNvSpPr>
          <p:nvPr>
            <p:ph type="body" idx="1"/>
          </p:nvPr>
        </p:nvSpPr>
        <p:spPr>
          <a:solidFill>
            <a:srgbClr val="FFFFFF"/>
          </a:solidFill>
          <a:ln>
            <a:solidFill>
              <a:srgbClr val="000000"/>
            </a:solidFill>
          </a:ln>
        </p:spPr>
        <p:txBody>
          <a:bodyPr/>
          <a:lstStyle/>
          <a:p>
            <a:pPr eaLnBrk="1" hangingPunct="1"/>
            <a:endParaRPr lang="en-US" smtClean="0"/>
          </a:p>
        </p:txBody>
      </p:sp>
      <p:sp>
        <p:nvSpPr>
          <p:cNvPr id="99333" name="Slide Number Placeholder 3"/>
          <p:cNvSpPr txBox="1">
            <a:spLocks noGrp="1"/>
          </p:cNvSpPr>
          <p:nvPr/>
        </p:nvSpPr>
        <p:spPr bwMode="auto">
          <a:xfrm>
            <a:off x="3917924" y="8702445"/>
            <a:ext cx="2977622" cy="421086"/>
          </a:xfrm>
          <a:prstGeom prst="rect">
            <a:avLst/>
          </a:prstGeom>
          <a:noFill/>
          <a:ln w="9525">
            <a:noFill/>
            <a:miter lim="800000"/>
            <a:headEnd/>
            <a:tailEnd/>
          </a:ln>
        </p:spPr>
        <p:txBody>
          <a:bodyPr anchor="b"/>
          <a:lstStyle/>
          <a:p>
            <a:pPr algn="r"/>
            <a:fld id="{267668BC-2013-4184-8C8C-6BAF8713EEB0}" type="slidenum">
              <a:rPr lang="it-IT" sz="1200"/>
              <a:pPr algn="r"/>
              <a:t>9</a:t>
            </a:fld>
            <a:endParaRPr lang="it-IT"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p:spPr>
        <p:txBody>
          <a:bodyPr/>
          <a:lstStyle/>
          <a:p>
            <a:pPr eaLnBrk="1" hangingPunct="1"/>
            <a:endParaRPr lang="en-US" smtClean="0"/>
          </a:p>
        </p:txBody>
      </p:sp>
      <p:sp>
        <p:nvSpPr>
          <p:cNvPr id="100356" name="Slide Number Placeholder 3"/>
          <p:cNvSpPr>
            <a:spLocks noGrp="1"/>
          </p:cNvSpPr>
          <p:nvPr>
            <p:ph type="sldNum" sz="quarter" idx="5"/>
          </p:nvPr>
        </p:nvSpPr>
        <p:spPr>
          <a:noFill/>
        </p:spPr>
        <p:txBody>
          <a:bodyPr/>
          <a:lstStyle/>
          <a:p>
            <a:fld id="{CACBB59D-B689-44B4-A8A3-8980EA130131}" type="slidenum">
              <a:rPr lang="it-IT" smtClean="0"/>
              <a:pPr/>
              <a:t>10</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625BD4B-E28C-4A5D-A4AD-D8033C564C7B}" type="datetime1">
              <a:rPr lang="en-US"/>
              <a:pPr/>
              <a:t>11/7/2011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9F9E50F-7D1C-468F-8070-6E8AD7792FD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35D4764-5FCD-4613-B833-2C501E299EE4}" type="datetime1">
              <a:rPr lang="en-US"/>
              <a:pPr/>
              <a:t>11/7/2011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2341ACA-851B-4178-9B98-ED734CC80BF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A98ABDE-D90C-4EBB-BA07-2349CAE8A397}" type="datetime1">
              <a:rPr lang="en-US"/>
              <a:pPr/>
              <a:t>11/7/2011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5731E2BE-C359-4A1B-B6B7-0971A9890E4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95C3E50-E279-4A4A-981C-BD37900F2BC5}" type="datetime1">
              <a:rPr lang="en-US"/>
              <a:pPr/>
              <a:t>11/7/2011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4AC9CAC-88A4-4AC7-87F8-57B06D01F4F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6EEAD7F-ECE6-4458-B4B0-7267F96EDA8E}" type="datetime1">
              <a:rPr lang="en-US"/>
              <a:pPr/>
              <a:t>11/7/2011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67F0DFF-70B2-4FA9-8A9B-99CEAF43604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C2122AD6-5EA5-4429-8EDA-F75262F1595C}" type="datetime1">
              <a:rPr lang="en-US"/>
              <a:pPr/>
              <a:t>11/7/2011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0DDA898-8503-4204-A987-AEE7E7EF68A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B9AAFE7C-0041-437B-A834-64549DE6C368}" type="datetime1">
              <a:rPr lang="en-US"/>
              <a:pPr/>
              <a:t>11/7/2011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53239FBB-20A7-4AC0-91BB-B754F660927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894AF877-3515-448F-87EF-49198C3CDF7C}" type="datetime1">
              <a:rPr lang="en-US"/>
              <a:pPr/>
              <a:t>11/7/2011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5EEF79FC-4EA6-4B39-B60A-64D6D0E0AA0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CD1699F-D029-4933-8D59-24400FD38E80}" type="datetime1">
              <a:rPr lang="en-US"/>
              <a:pPr/>
              <a:t>11/7/2011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A67F0CEA-AFB0-4D59-A15E-32FA8242624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A2FECF0-53A1-45A5-97F5-4E77707FF370}" type="datetime1">
              <a:rPr lang="en-US"/>
              <a:pPr/>
              <a:t>11/7/2011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4A4523B-3034-423D-942E-18E0889F2DC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DCB29BFC-0CEE-4F0A-8BBC-4A054D2C75EA}" type="datetime1">
              <a:rPr lang="en-US"/>
              <a:pPr/>
              <a:t>11/7/2011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E043D58-10CB-4F7C-AEA8-9646654BED1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fld id="{45205582-7903-4024-81C3-610242DC8B94}" type="datetime1">
              <a:rPr lang="en-US"/>
              <a:pPr/>
              <a:t>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fld id="{280828E4-9A26-4E4A-AF11-1A30FE856ED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2130425"/>
            <a:ext cx="7772400" cy="2206625"/>
          </a:xfrm>
        </p:spPr>
        <p:txBody>
          <a:bodyPr/>
          <a:lstStyle/>
          <a:p>
            <a:pPr eaLnBrk="1" hangingPunct="1"/>
            <a:r>
              <a:rPr lang="ru-RU" sz="2800" b="1" dirty="0" smtClean="0"/>
              <a:t>«РОЛЬ В ГРАЖДАНСКОМ ОБЩЕСТВЕ И ДОБРОВОЛЬЧЕСКИЕ ВОЗМОЖНОСТИ ПОЖИЛЫХ ЛЮДЕЙ»</a:t>
            </a:r>
            <a:r>
              <a:rPr lang="en-US" sz="2800" b="1" dirty="0" smtClean="0"/>
              <a:t/>
            </a:r>
            <a:br>
              <a:rPr lang="en-US" sz="2800" b="1" dirty="0" smtClean="0"/>
            </a:br>
            <a:r>
              <a:rPr lang="ru-RU" sz="2600" b="1" dirty="0" smtClean="0"/>
              <a:t>Семинар Центра исследований гражданского общества и некоммерческого сектора</a:t>
            </a:r>
            <a:endParaRPr lang="en-US" sz="2600" dirty="0" smtClean="0">
              <a:solidFill>
                <a:srgbClr val="21386F"/>
              </a:solidFill>
              <a:latin typeface="Myriad Pro Semibold" charset="0"/>
            </a:endParaRPr>
          </a:p>
        </p:txBody>
      </p:sp>
      <p:sp>
        <p:nvSpPr>
          <p:cNvPr id="13315" name="Subtitle 2"/>
          <p:cNvSpPr>
            <a:spLocks noGrp="1"/>
          </p:cNvSpPr>
          <p:nvPr>
            <p:ph type="subTitle" idx="1"/>
          </p:nvPr>
        </p:nvSpPr>
        <p:spPr>
          <a:xfrm>
            <a:off x="1371600" y="4468813"/>
            <a:ext cx="6400800" cy="1608430"/>
          </a:xfrm>
        </p:spPr>
        <p:txBody>
          <a:bodyPr/>
          <a:lstStyle/>
          <a:p>
            <a:pPr eaLnBrk="1" hangingPunct="1"/>
            <a:r>
              <a:rPr lang="ru-RU" sz="2000" dirty="0" smtClean="0">
                <a:solidFill>
                  <a:srgbClr val="000066"/>
                </a:solidFill>
                <a:latin typeface="Myriad Pro" charset="0"/>
              </a:rPr>
              <a:t>Миннигалеева Г.А. , к.пед. наук</a:t>
            </a:r>
          </a:p>
          <a:p>
            <a:pPr eaLnBrk="1" hangingPunct="1"/>
            <a:r>
              <a:rPr kumimoji="1" lang="ru-RU" sz="1400" dirty="0" smtClean="0">
                <a:solidFill>
                  <a:srgbClr val="000066"/>
                </a:solidFill>
                <a:latin typeface="Myriad Pro" charset="0"/>
              </a:rPr>
              <a:t>Научный сотрудник  </a:t>
            </a:r>
          </a:p>
          <a:p>
            <a:pPr eaLnBrk="1" hangingPunct="1"/>
            <a:r>
              <a:rPr kumimoji="1" lang="ru-RU" sz="1400" dirty="0" smtClean="0">
                <a:solidFill>
                  <a:srgbClr val="000066"/>
                </a:solidFill>
                <a:latin typeface="Myriad Pro" charset="0"/>
              </a:rPr>
              <a:t>Центр исследований гражданского общества и некоммерческого сектора НИУ ВШЭ</a:t>
            </a:r>
          </a:p>
          <a:p>
            <a:pPr eaLnBrk="1" hangingPunct="1"/>
            <a:r>
              <a:rPr kumimoji="1" lang="ru-RU" sz="1400" dirty="0" smtClean="0">
                <a:solidFill>
                  <a:srgbClr val="000066"/>
                </a:solidFill>
                <a:latin typeface="Myriad Pro" charset="0"/>
              </a:rPr>
              <a:t>Председатель правления РОО КРЦП «Мои года – мое богатство»</a:t>
            </a:r>
          </a:p>
        </p:txBody>
      </p:sp>
      <p:sp>
        <p:nvSpPr>
          <p:cNvPr id="13316"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a:solidFill>
                  <a:schemeClr val="bg1"/>
                </a:solidFill>
              </a:rPr>
              <a:t>Высшая школа экономики, Москва, 2011</a:t>
            </a:r>
          </a:p>
          <a:p>
            <a:pPr algn="ctr">
              <a:spcBef>
                <a:spcPct val="20000"/>
              </a:spcBef>
            </a:pPr>
            <a:r>
              <a:rPr lang="en-US" sz="800">
                <a:solidFill>
                  <a:schemeClr val="bg1"/>
                </a:solidFill>
              </a:rPr>
              <a:t>www.hse.ru</a:t>
            </a:r>
            <a:r>
              <a:rPr lang="ru-RU" sz="800">
                <a:solidFill>
                  <a:schemeClr val="bg1"/>
                </a:solidFill>
              </a:rPr>
              <a:t> </a:t>
            </a:r>
            <a:endParaRPr kumimoji="1" lang="ru-RU" sz="800">
              <a:solidFill>
                <a:schemeClr val="bg1"/>
              </a:solidFill>
              <a:latin typeface="Myriad Pro"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1"/>
          <p:cNvSpPr>
            <a:spLocks noGrp="1"/>
          </p:cNvSpPr>
          <p:nvPr>
            <p:ph type="sldNum" sz="quarter" idx="12"/>
          </p:nvPr>
        </p:nvSpPr>
        <p:spPr>
          <a:noFill/>
        </p:spPr>
        <p:txBody>
          <a:bodyPr/>
          <a:lstStyle/>
          <a:p>
            <a:fld id="{133E47B3-A745-45FC-9927-FB2ED425045C}" type="slidenum">
              <a:rPr lang="it-IT" smtClean="0"/>
              <a:pPr/>
              <a:t>10</a:t>
            </a:fld>
            <a:endParaRPr lang="it-IT" smtClean="0"/>
          </a:p>
        </p:txBody>
      </p:sp>
      <p:sp>
        <p:nvSpPr>
          <p:cNvPr id="46083" name="TextBox 3"/>
          <p:cNvSpPr txBox="1">
            <a:spLocks noChangeArrowheads="1"/>
          </p:cNvSpPr>
          <p:nvPr/>
        </p:nvSpPr>
        <p:spPr bwMode="auto">
          <a:xfrm>
            <a:off x="684213" y="1842392"/>
            <a:ext cx="7934325" cy="2646878"/>
          </a:xfrm>
          <a:prstGeom prst="rect">
            <a:avLst/>
          </a:prstGeom>
          <a:noFill/>
          <a:ln w="9525">
            <a:noFill/>
            <a:miter lim="800000"/>
            <a:headEnd/>
            <a:tailEnd/>
          </a:ln>
        </p:spPr>
        <p:txBody>
          <a:bodyPr wrap="square">
            <a:spAutoFit/>
          </a:bodyPr>
          <a:lstStyle/>
          <a:p>
            <a:pPr marL="266700" indent="-266700">
              <a:spcAft>
                <a:spcPts val="1200"/>
              </a:spcAft>
              <a:buFont typeface="Arial" pitchFamily="34" charset="0"/>
              <a:buChar char="•"/>
            </a:pPr>
            <a:r>
              <a:rPr lang="ru-RU" dirty="0" smtClean="0"/>
              <a:t>Знания, опыт, умения </a:t>
            </a:r>
            <a:endParaRPr lang="en-GB" dirty="0"/>
          </a:p>
          <a:p>
            <a:pPr marL="266700" indent="-266700">
              <a:spcAft>
                <a:spcPts val="1200"/>
              </a:spcAft>
              <a:buFont typeface="Arial" pitchFamily="34" charset="0"/>
              <a:buChar char="•"/>
            </a:pPr>
            <a:r>
              <a:rPr lang="ru-RU" dirty="0" smtClean="0"/>
              <a:t>Высокий уровень социальных умений </a:t>
            </a:r>
            <a:endParaRPr lang="en-GB" dirty="0"/>
          </a:p>
          <a:p>
            <a:pPr marL="266700" indent="-266700">
              <a:spcAft>
                <a:spcPts val="1200"/>
              </a:spcAft>
              <a:buFont typeface="Arial" pitchFamily="34" charset="0"/>
              <a:buChar char="•"/>
            </a:pPr>
            <a:r>
              <a:rPr lang="ru-RU" dirty="0" smtClean="0"/>
              <a:t>Большая ответственность и меньшая «текучка»</a:t>
            </a:r>
            <a:endParaRPr lang="en-GB" dirty="0"/>
          </a:p>
          <a:p>
            <a:pPr marL="266700" indent="-266700">
              <a:spcAft>
                <a:spcPts val="1200"/>
              </a:spcAft>
              <a:buFont typeface="Arial" pitchFamily="34" charset="0"/>
              <a:buChar char="•"/>
            </a:pPr>
            <a:r>
              <a:rPr lang="ru-RU" dirty="0" smtClean="0"/>
              <a:t>Меньшая «текучка» означает уменьшение расходов на обучение, сохранение «организационной памяти»</a:t>
            </a:r>
            <a:endParaRPr lang="en-GB" dirty="0"/>
          </a:p>
          <a:p>
            <a:pPr marL="266700" indent="-266700">
              <a:spcAft>
                <a:spcPts val="1200"/>
              </a:spcAft>
              <a:buFont typeface="Arial" pitchFamily="34" charset="0"/>
              <a:buChar char="•"/>
            </a:pPr>
            <a:r>
              <a:rPr lang="ru-RU" dirty="0" smtClean="0"/>
              <a:t>Меньшая стоимость подбора волонтеров,  большое количество предложений за счет «беби-бумеров» </a:t>
            </a:r>
            <a:endParaRPr lang="en-GB" dirty="0"/>
          </a:p>
        </p:txBody>
      </p:sp>
      <p:sp>
        <p:nvSpPr>
          <p:cNvPr id="46084" name="Prostokąt 1"/>
          <p:cNvSpPr>
            <a:spLocks noChangeArrowheads="1"/>
          </p:cNvSpPr>
          <p:nvPr/>
        </p:nvSpPr>
        <p:spPr bwMode="auto">
          <a:xfrm>
            <a:off x="398463" y="765175"/>
            <a:ext cx="8135937" cy="1077218"/>
          </a:xfrm>
          <a:prstGeom prst="rect">
            <a:avLst/>
          </a:prstGeom>
          <a:noFill/>
          <a:ln w="9525">
            <a:noFill/>
            <a:miter lim="800000"/>
            <a:headEnd/>
            <a:tailEnd/>
          </a:ln>
        </p:spPr>
        <p:txBody>
          <a:bodyPr>
            <a:spAutoFit/>
          </a:bodyPr>
          <a:lstStyle/>
          <a:p>
            <a:pPr algn="ctr">
              <a:spcAft>
                <a:spcPts val="300"/>
              </a:spcAft>
            </a:pPr>
            <a:r>
              <a:rPr lang="ru-RU" sz="3200" b="1" dirty="0" smtClean="0"/>
              <a:t>Преимущества пожилых волонтеров для НКО</a:t>
            </a:r>
            <a:endParaRPr lang="en-GB" sz="3200" b="1" dirty="0"/>
          </a:p>
        </p:txBody>
      </p:sp>
      <p:sp>
        <p:nvSpPr>
          <p:cNvPr id="5" name="TextBox 4"/>
          <p:cNvSpPr txBox="1"/>
          <p:nvPr/>
        </p:nvSpPr>
        <p:spPr>
          <a:xfrm>
            <a:off x="801859" y="6314216"/>
            <a:ext cx="7371470" cy="276999"/>
          </a:xfrm>
          <a:prstGeom prst="rect">
            <a:avLst/>
          </a:prstGeom>
          <a:noFill/>
        </p:spPr>
        <p:txBody>
          <a:bodyPr wrap="square" rtlCol="0">
            <a:spAutoFit/>
          </a:bodyPr>
          <a:lstStyle/>
          <a:p>
            <a:r>
              <a:rPr lang="en-US" sz="1200" b="1" dirty="0" smtClean="0">
                <a:latin typeface="Arial" pitchFamily="34" charset="0"/>
              </a:rPr>
              <a:t>*Research Project </a:t>
            </a:r>
            <a:r>
              <a:rPr lang="en-GB" sz="1200" b="1" dirty="0" smtClean="0">
                <a:latin typeface="Arial" pitchFamily="34" charset="0"/>
              </a:rPr>
              <a:t>Activating Senior Potential in an Ageing Europe</a:t>
            </a:r>
            <a:endParaRPr lang="ru-RU" sz="1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Какова роль пожилого человека в обществе?*</a:t>
            </a:r>
            <a:endParaRPr lang="ru-RU"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57200" y="6126163"/>
            <a:ext cx="8686800" cy="430887"/>
          </a:xfrm>
          <a:prstGeom prst="rect">
            <a:avLst/>
          </a:prstGeom>
          <a:noFill/>
        </p:spPr>
        <p:txBody>
          <a:bodyPr wrap="square" rtlCol="0">
            <a:spAutoFit/>
          </a:bodyPr>
          <a:lstStyle/>
          <a:p>
            <a:r>
              <a:rPr lang="ru-RU" sz="1100" dirty="0" smtClean="0"/>
              <a:t>*Данные онлайн-опроса. Проект НИУ ВШЭ «Создание условий для реализации социального потенциала пожилых людей на муниципальном уровне</a:t>
            </a:r>
            <a:endParaRPr lang="ru-RU" sz="1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Активность пожилых людей*</a:t>
            </a:r>
            <a:endParaRPr lang="ru-RU"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457200" y="6126163"/>
            <a:ext cx="8686800" cy="430887"/>
          </a:xfrm>
          <a:prstGeom prst="rect">
            <a:avLst/>
          </a:prstGeom>
          <a:noFill/>
        </p:spPr>
        <p:txBody>
          <a:bodyPr wrap="square" rtlCol="0">
            <a:spAutoFit/>
          </a:bodyPr>
          <a:lstStyle/>
          <a:p>
            <a:r>
              <a:rPr lang="ru-RU" sz="1100" dirty="0" smtClean="0"/>
              <a:t>*Данные онлайн-опроса. Проект НИУ ВШЭ «Создание условий для реализации социального потенциала пожилых людей на муниципальном уровне</a:t>
            </a:r>
            <a:endParaRPr lang="ru-RU" sz="1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z="3000" dirty="0" smtClean="0">
                <a:ea typeface="Times New Roman"/>
                <a:cs typeface="Times New Roman"/>
              </a:rPr>
              <a:t>Мнение пенсионеров*</a:t>
            </a:r>
            <a:endParaRPr lang="ru-RU" sz="3000" dirty="0"/>
          </a:p>
        </p:txBody>
      </p:sp>
      <p:sp>
        <p:nvSpPr>
          <p:cNvPr id="3" name="Content Placeholder 2"/>
          <p:cNvSpPr>
            <a:spLocks noGrp="1"/>
          </p:cNvSpPr>
          <p:nvPr>
            <p:ph idx="1"/>
          </p:nvPr>
        </p:nvSpPr>
        <p:spPr/>
        <p:txBody>
          <a:bodyPr/>
          <a:lstStyle/>
          <a:p>
            <a:endParaRPr lang="ru-RU" dirty="0"/>
          </a:p>
        </p:txBody>
      </p:sp>
      <p:sp>
        <p:nvSpPr>
          <p:cNvPr id="5" name="TextBox 4"/>
          <p:cNvSpPr txBox="1"/>
          <p:nvPr/>
        </p:nvSpPr>
        <p:spPr>
          <a:xfrm>
            <a:off x="457200" y="6126163"/>
            <a:ext cx="8686800" cy="261610"/>
          </a:xfrm>
          <a:prstGeom prst="rect">
            <a:avLst/>
          </a:prstGeom>
          <a:noFill/>
        </p:spPr>
        <p:txBody>
          <a:bodyPr wrap="square" rtlCol="0">
            <a:spAutoFit/>
          </a:bodyPr>
          <a:lstStyle/>
          <a:p>
            <a:r>
              <a:rPr lang="ru-RU" sz="1100" dirty="0" smtClean="0"/>
              <a:t>*Проект НИУ ВШЭ «Создание условий для реализации социального потенциала пожилых людей на муниципальном уровне</a:t>
            </a:r>
            <a:endParaRPr lang="ru-RU" sz="1100" dirty="0"/>
          </a:p>
        </p:txBody>
      </p:sp>
      <p:pic>
        <p:nvPicPr>
          <p:cNvPr id="3074" name="Chart 12"/>
          <p:cNvPicPr>
            <a:picLocks noChangeArrowheads="1"/>
          </p:cNvPicPr>
          <p:nvPr/>
        </p:nvPicPr>
        <p:blipFill>
          <a:blip r:embed="rId2"/>
          <a:srcRect/>
          <a:stretch>
            <a:fillRect/>
          </a:stretch>
        </p:blipFill>
        <p:spPr bwMode="auto">
          <a:xfrm>
            <a:off x="457200" y="1600200"/>
            <a:ext cx="8229600" cy="4525963"/>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Самооценка активности пенсионеров</a:t>
            </a:r>
            <a:endParaRPr lang="ru-RU" dirty="0"/>
          </a:p>
        </p:txBody>
      </p:sp>
      <p:sp>
        <p:nvSpPr>
          <p:cNvPr id="3" name="Content Placeholder 2"/>
          <p:cNvSpPr>
            <a:spLocks noGrp="1"/>
          </p:cNvSpPr>
          <p:nvPr>
            <p:ph idx="1"/>
          </p:nvPr>
        </p:nvSpPr>
        <p:spPr/>
        <p:txBody>
          <a:bodyPr/>
          <a:lstStyle/>
          <a:p>
            <a:endParaRPr lang="ru-RU" dirty="0"/>
          </a:p>
        </p:txBody>
      </p:sp>
      <p:pic>
        <p:nvPicPr>
          <p:cNvPr id="4098" name="Chart 10"/>
          <p:cNvPicPr>
            <a:picLocks noChangeArrowheads="1"/>
          </p:cNvPicPr>
          <p:nvPr/>
        </p:nvPicPr>
        <p:blipFill>
          <a:blip r:embed="rId2"/>
          <a:srcRect/>
          <a:stretch>
            <a:fillRect/>
          </a:stretch>
        </p:blipFill>
        <p:spPr bwMode="auto">
          <a:xfrm>
            <a:off x="4611460" y="1600200"/>
            <a:ext cx="4075340" cy="4525963"/>
          </a:xfrm>
          <a:prstGeom prst="rect">
            <a:avLst/>
          </a:prstGeom>
          <a:noFill/>
          <a:ln w="9525">
            <a:noFill/>
            <a:miter lim="800000"/>
            <a:headEnd/>
            <a:tailEnd/>
          </a:ln>
        </p:spPr>
      </p:pic>
      <p:pic>
        <p:nvPicPr>
          <p:cNvPr id="4099" name="Chart 11"/>
          <p:cNvPicPr>
            <a:picLocks noChangeArrowheads="1"/>
          </p:cNvPicPr>
          <p:nvPr/>
        </p:nvPicPr>
        <p:blipFill>
          <a:blip r:embed="rId3"/>
          <a:srcRect b="-47"/>
          <a:stretch>
            <a:fillRect/>
          </a:stretch>
        </p:blipFill>
        <p:spPr bwMode="auto">
          <a:xfrm>
            <a:off x="457199" y="1600200"/>
            <a:ext cx="4154261" cy="4525963"/>
          </a:xfrm>
          <a:prstGeom prst="rect">
            <a:avLst/>
          </a:prstGeom>
          <a:noFill/>
          <a:ln w="9525">
            <a:noFill/>
            <a:miter lim="800000"/>
            <a:headEnd/>
            <a:tailEnd/>
          </a:ln>
        </p:spPr>
      </p:pic>
      <p:sp>
        <p:nvSpPr>
          <p:cNvPr id="6" name="TextBox 5"/>
          <p:cNvSpPr txBox="1"/>
          <p:nvPr/>
        </p:nvSpPr>
        <p:spPr>
          <a:xfrm>
            <a:off x="457200" y="6126163"/>
            <a:ext cx="8686800" cy="261610"/>
          </a:xfrm>
          <a:prstGeom prst="rect">
            <a:avLst/>
          </a:prstGeom>
          <a:noFill/>
        </p:spPr>
        <p:txBody>
          <a:bodyPr wrap="square" rtlCol="0">
            <a:spAutoFit/>
          </a:bodyPr>
          <a:lstStyle/>
          <a:p>
            <a:r>
              <a:rPr lang="ru-RU" sz="1100" dirty="0" smtClean="0"/>
              <a:t>*Проект НИУ ВШЭ «Создание условий для реализации социального потенциала пожилых людей на муниципальном уровне</a:t>
            </a:r>
            <a:endParaRPr lang="ru-RU" sz="11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Интервью с сотрудниками организаций</a:t>
            </a:r>
            <a:endParaRPr lang="ru-RU" dirty="0"/>
          </a:p>
        </p:txBody>
      </p:sp>
      <p:sp>
        <p:nvSpPr>
          <p:cNvPr id="3" name="Content Placeholder 2"/>
          <p:cNvSpPr>
            <a:spLocks noGrp="1"/>
          </p:cNvSpPr>
          <p:nvPr>
            <p:ph idx="1"/>
          </p:nvPr>
        </p:nvSpPr>
        <p:spPr>
          <a:xfrm>
            <a:off x="457200" y="1600200"/>
            <a:ext cx="8229600" cy="1186543"/>
          </a:xfrm>
        </p:spPr>
        <p:txBody>
          <a:bodyPr/>
          <a:lstStyle/>
          <a:p>
            <a:r>
              <a:rPr lang="ru-RU" dirty="0" smtClean="0"/>
              <a:t>Может ли пожилой человек быть полезен обществу? Чем?</a:t>
            </a:r>
            <a:endParaRPr lang="ru-RU" dirty="0"/>
          </a:p>
        </p:txBody>
      </p:sp>
      <p:sp>
        <p:nvSpPr>
          <p:cNvPr id="5" name="TextBox 4"/>
          <p:cNvSpPr txBox="1"/>
          <p:nvPr/>
        </p:nvSpPr>
        <p:spPr>
          <a:xfrm>
            <a:off x="4572000" y="2786743"/>
            <a:ext cx="3222171" cy="369332"/>
          </a:xfrm>
          <a:prstGeom prst="rect">
            <a:avLst/>
          </a:prstGeom>
          <a:noFill/>
        </p:spPr>
        <p:txBody>
          <a:bodyPr wrap="square" rtlCol="0">
            <a:spAutoFit/>
          </a:bodyPr>
          <a:lstStyle/>
          <a:p>
            <a:endParaRPr lang="ru-RU" dirty="0"/>
          </a:p>
        </p:txBody>
      </p:sp>
      <p:sp>
        <p:nvSpPr>
          <p:cNvPr id="6" name="TextBox 5"/>
          <p:cNvSpPr txBox="1"/>
          <p:nvPr/>
        </p:nvSpPr>
        <p:spPr>
          <a:xfrm>
            <a:off x="914400" y="2786743"/>
            <a:ext cx="3222171" cy="3477875"/>
          </a:xfrm>
          <a:prstGeom prst="rect">
            <a:avLst/>
          </a:prstGeom>
          <a:noFill/>
        </p:spPr>
        <p:txBody>
          <a:bodyPr wrap="square" rtlCol="0">
            <a:spAutoFit/>
          </a:bodyPr>
          <a:lstStyle/>
          <a:p>
            <a:r>
              <a:rPr lang="ru-RU" sz="2000" b="1" u="sng" dirty="0" smtClean="0"/>
              <a:t>Государственные </a:t>
            </a:r>
          </a:p>
          <a:p>
            <a:endParaRPr lang="ru-RU" sz="2000" dirty="0" smtClean="0"/>
          </a:p>
          <a:p>
            <a:pPr>
              <a:buFontTx/>
              <a:buChar char="-"/>
            </a:pPr>
            <a:r>
              <a:rPr lang="ru-RU" sz="2000" dirty="0" smtClean="0"/>
              <a:t>да, забота о внуках</a:t>
            </a:r>
          </a:p>
          <a:p>
            <a:pPr>
              <a:buFontTx/>
              <a:buChar char="-"/>
            </a:pPr>
            <a:endParaRPr lang="ru-RU" sz="2000" dirty="0" smtClean="0"/>
          </a:p>
          <a:p>
            <a:pPr>
              <a:buFontTx/>
              <a:buChar char="-"/>
            </a:pPr>
            <a:r>
              <a:rPr lang="ru-RU" sz="2000" dirty="0" smtClean="0"/>
              <a:t>Воспитание подрастающих поколений </a:t>
            </a:r>
          </a:p>
          <a:p>
            <a:pPr>
              <a:buFontTx/>
              <a:buChar char="-"/>
            </a:pPr>
            <a:endParaRPr lang="ru-RU" sz="2000" dirty="0" smtClean="0"/>
          </a:p>
          <a:p>
            <a:pPr>
              <a:buFontTx/>
              <a:buChar char="-"/>
            </a:pPr>
            <a:r>
              <a:rPr lang="ru-RU" sz="2000" dirty="0" smtClean="0"/>
              <a:t>Жизненный опыт и мудрость </a:t>
            </a:r>
          </a:p>
          <a:p>
            <a:pPr>
              <a:buFontTx/>
              <a:buChar char="-"/>
            </a:pPr>
            <a:endParaRPr lang="ru-RU" sz="2000" dirty="0"/>
          </a:p>
        </p:txBody>
      </p:sp>
      <p:sp>
        <p:nvSpPr>
          <p:cNvPr id="7" name="TextBox 6"/>
          <p:cNvSpPr txBox="1"/>
          <p:nvPr/>
        </p:nvSpPr>
        <p:spPr>
          <a:xfrm>
            <a:off x="4572000" y="2786743"/>
            <a:ext cx="3222171" cy="3139321"/>
          </a:xfrm>
          <a:prstGeom prst="rect">
            <a:avLst/>
          </a:prstGeom>
          <a:noFill/>
        </p:spPr>
        <p:txBody>
          <a:bodyPr wrap="square" rtlCol="0">
            <a:spAutoFit/>
          </a:bodyPr>
          <a:lstStyle/>
          <a:p>
            <a:r>
              <a:rPr lang="ru-RU" b="1" u="sng" dirty="0" smtClean="0"/>
              <a:t>НКО </a:t>
            </a:r>
          </a:p>
          <a:p>
            <a:endParaRPr lang="ru-RU" dirty="0" smtClean="0"/>
          </a:p>
          <a:p>
            <a:pPr>
              <a:buFontTx/>
              <a:buChar char="-"/>
            </a:pPr>
            <a:r>
              <a:rPr lang="ru-RU" dirty="0" smtClean="0"/>
              <a:t>Мудрость</a:t>
            </a:r>
          </a:p>
          <a:p>
            <a:pPr>
              <a:buFontTx/>
              <a:buChar char="-"/>
            </a:pPr>
            <a:endParaRPr lang="ru-RU" dirty="0" smtClean="0"/>
          </a:p>
          <a:p>
            <a:pPr>
              <a:buFontTx/>
              <a:buChar char="-"/>
            </a:pPr>
            <a:r>
              <a:rPr lang="ru-RU" dirty="0" smtClean="0"/>
              <a:t>Готовность отдавать свободное время для волонтерской деятельности</a:t>
            </a:r>
          </a:p>
          <a:p>
            <a:pPr>
              <a:buFontTx/>
              <a:buChar char="-"/>
            </a:pPr>
            <a:r>
              <a:rPr lang="ru-RU" dirty="0" smtClean="0"/>
              <a:t> </a:t>
            </a:r>
          </a:p>
          <a:p>
            <a:pPr>
              <a:buFontTx/>
              <a:buChar char="-"/>
            </a:pPr>
            <a:r>
              <a:rPr lang="ru-RU" dirty="0" smtClean="0"/>
              <a:t>Профессиональные навыки</a:t>
            </a:r>
          </a:p>
          <a:p>
            <a:endParaRPr lang="ru-RU" dirty="0"/>
          </a:p>
        </p:txBody>
      </p:sp>
      <p:sp>
        <p:nvSpPr>
          <p:cNvPr id="8" name="TextBox 7"/>
          <p:cNvSpPr txBox="1"/>
          <p:nvPr/>
        </p:nvSpPr>
        <p:spPr>
          <a:xfrm>
            <a:off x="457200" y="6126163"/>
            <a:ext cx="8686800" cy="261610"/>
          </a:xfrm>
          <a:prstGeom prst="rect">
            <a:avLst/>
          </a:prstGeom>
          <a:noFill/>
        </p:spPr>
        <p:txBody>
          <a:bodyPr wrap="square" rtlCol="0">
            <a:spAutoFit/>
          </a:bodyPr>
          <a:lstStyle/>
          <a:p>
            <a:r>
              <a:rPr lang="ru-RU" sz="1100" dirty="0" smtClean="0"/>
              <a:t>*Проект НИУ ВШЭ «Создание условий для реализации социального потенциала пожилых людей на муниципальном уровне</a:t>
            </a:r>
            <a:endParaRPr lang="ru-RU" sz="11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dirty="0" smtClean="0"/>
              <a:t>Добровольчество пожилых в России сегодня</a:t>
            </a:r>
            <a:endParaRPr lang="ru-RU" dirty="0"/>
          </a:p>
        </p:txBody>
      </p:sp>
      <p:sp>
        <p:nvSpPr>
          <p:cNvPr id="3" name="Content Placeholder 2"/>
          <p:cNvSpPr>
            <a:spLocks noGrp="1"/>
          </p:cNvSpPr>
          <p:nvPr>
            <p:ph idx="1"/>
          </p:nvPr>
        </p:nvSpPr>
        <p:spPr/>
        <p:txBody>
          <a:bodyPr/>
          <a:lstStyle/>
          <a:p>
            <a:r>
              <a:rPr lang="ru-RU" dirty="0" smtClean="0"/>
              <a:t>Мало развито </a:t>
            </a:r>
          </a:p>
          <a:p>
            <a:r>
              <a:rPr lang="ru-RU" dirty="0" smtClean="0"/>
              <a:t>Восприятие пожилых как реципиентов добровольческой деятельности</a:t>
            </a:r>
          </a:p>
          <a:p>
            <a:r>
              <a:rPr lang="ru-RU" dirty="0" smtClean="0"/>
              <a:t>В целом акцент на добровольческой деятельности молодежи </a:t>
            </a:r>
          </a:p>
          <a:p>
            <a:r>
              <a:rPr lang="ru-RU" dirty="0" smtClean="0"/>
              <a:t>Отдельные проекты отдельных НКО</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a:spLocks noGrp="1"/>
          </p:cNvSpPr>
          <p:nvPr>
            <p:ph type="subTitle" idx="1"/>
          </p:nvPr>
        </p:nvSpPr>
        <p:spPr>
          <a:xfrm>
            <a:off x="1371600" y="4468813"/>
            <a:ext cx="6400800" cy="908050"/>
          </a:xfrm>
        </p:spPr>
        <p:txBody>
          <a:bodyPr/>
          <a:lstStyle/>
          <a:p>
            <a:r>
              <a:rPr lang="ru-RU" sz="1200" smtClean="0">
                <a:solidFill>
                  <a:srgbClr val="003F82"/>
                </a:solidFill>
                <a:latin typeface="Myriad Pro" charset="0"/>
              </a:rPr>
              <a:t>101000, Россия, Москва, Мясницкая ул., д. 20</a:t>
            </a:r>
          </a:p>
          <a:p>
            <a:r>
              <a:rPr lang="ru-RU" sz="1200" smtClean="0">
                <a:solidFill>
                  <a:srgbClr val="003F82"/>
                </a:solidFill>
                <a:latin typeface="Myriad Pro" charset="0"/>
              </a:rPr>
              <a:t>Тел.: (495) 621-7983, факс: (495) 628-7931</a:t>
            </a:r>
            <a:endParaRPr lang="en-US" sz="1200" smtClean="0">
              <a:solidFill>
                <a:srgbClr val="003F82"/>
              </a:solidFill>
              <a:latin typeface="Myriad Pro" charset="0"/>
            </a:endParaRPr>
          </a:p>
          <a:p>
            <a:r>
              <a:rPr lang="en-US" sz="1200" smtClean="0">
                <a:solidFill>
                  <a:srgbClr val="003F82"/>
                </a:solidFill>
                <a:latin typeface="Myriad Pro" charset="0"/>
              </a:rPr>
              <a:t>www.hse.ru</a:t>
            </a:r>
            <a:endParaRPr lang="ru-RU" sz="1200" smtClean="0">
              <a:solidFill>
                <a:srgbClr val="003F82"/>
              </a:solidFill>
              <a:latin typeface="Myriad Pro"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pic>
        <p:nvPicPr>
          <p:cNvPr id="1026" name="Picture 2"/>
          <p:cNvPicPr>
            <a:picLocks noGrp="1" noChangeAspect="1" noChangeArrowheads="1"/>
          </p:cNvPicPr>
          <p:nvPr>
            <p:ph idx="1"/>
          </p:nvPr>
        </p:nvPicPr>
        <p:blipFill>
          <a:blip r:embed="rId3"/>
          <a:srcRect/>
          <a:stretch>
            <a:fillRect/>
          </a:stretch>
        </p:blipFill>
        <p:spPr bwMode="auto">
          <a:xfrm>
            <a:off x="4783015" y="274638"/>
            <a:ext cx="4149970" cy="5901079"/>
          </a:xfrm>
          <a:prstGeom prst="rect">
            <a:avLst/>
          </a:prstGeom>
          <a:noFill/>
          <a:ln w="9525">
            <a:noFill/>
            <a:miter lim="800000"/>
            <a:headEnd/>
            <a:tailEnd/>
          </a:ln>
        </p:spPr>
      </p:pic>
      <p:sp>
        <p:nvSpPr>
          <p:cNvPr id="5" name="TextBox 4"/>
          <p:cNvSpPr txBox="1"/>
          <p:nvPr/>
        </p:nvSpPr>
        <p:spPr>
          <a:xfrm>
            <a:off x="801859" y="6314216"/>
            <a:ext cx="7371470" cy="276999"/>
          </a:xfrm>
          <a:prstGeom prst="rect">
            <a:avLst/>
          </a:prstGeom>
          <a:noFill/>
        </p:spPr>
        <p:txBody>
          <a:bodyPr wrap="square" rtlCol="0">
            <a:spAutoFit/>
          </a:bodyPr>
          <a:lstStyle/>
          <a:p>
            <a:r>
              <a:rPr lang="ru-RU" sz="1200" dirty="0" smtClean="0"/>
              <a:t>Федеральная служба государственной статистики</a:t>
            </a:r>
            <a:endParaRPr lang="ru-RU" sz="1200" dirty="0"/>
          </a:p>
        </p:txBody>
      </p:sp>
      <p:pic>
        <p:nvPicPr>
          <p:cNvPr id="6" name="Picture 2"/>
          <p:cNvPicPr>
            <a:picLocks noChangeAspect="1" noChangeArrowheads="1"/>
          </p:cNvPicPr>
          <p:nvPr/>
        </p:nvPicPr>
        <p:blipFill>
          <a:blip r:embed="rId4"/>
          <a:srcRect/>
          <a:stretch>
            <a:fillRect/>
          </a:stretch>
        </p:blipFill>
        <p:spPr bwMode="auto">
          <a:xfrm>
            <a:off x="457200" y="274638"/>
            <a:ext cx="4325815" cy="5640508"/>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ru-RU" dirty="0" smtClean="0"/>
              <a:t>Увеличивается количество пожилых в мире</a:t>
            </a:r>
            <a:endParaRPr lang="ru-RU" dirty="0"/>
          </a:p>
        </p:txBody>
      </p:sp>
      <p:sp>
        <p:nvSpPr>
          <p:cNvPr id="12291" name="Content Placeholder 2"/>
          <p:cNvSpPr>
            <a:spLocks noGrp="1"/>
          </p:cNvSpPr>
          <p:nvPr>
            <p:ph sz="quarter" idx="1"/>
          </p:nvPr>
        </p:nvSpPr>
        <p:spPr>
          <a:xfrm>
            <a:off x="468313" y="2852738"/>
            <a:ext cx="3394075" cy="2265362"/>
          </a:xfrm>
          <a:gradFill rotWithShape="0">
            <a:gsLst>
              <a:gs pos="0">
                <a:srgbClr val="5E9EFF"/>
              </a:gs>
              <a:gs pos="39999">
                <a:srgbClr val="85C2FF"/>
              </a:gs>
              <a:gs pos="70000">
                <a:srgbClr val="C4D6EB"/>
              </a:gs>
              <a:gs pos="100000">
                <a:srgbClr val="FFEBFA"/>
              </a:gs>
            </a:gsLst>
            <a:lin ang="5400000"/>
          </a:gradFill>
        </p:spPr>
        <p:txBody>
          <a:bodyPr/>
          <a:lstStyle/>
          <a:p>
            <a:pPr algn="ctr">
              <a:buFont typeface="Wingdings" pitchFamily="2" charset="2"/>
              <a:buNone/>
            </a:pPr>
            <a:r>
              <a:rPr lang="ru-RU" dirty="0" smtClean="0"/>
              <a:t>В 2003 году </a:t>
            </a:r>
          </a:p>
          <a:p>
            <a:pPr algn="ctr">
              <a:buFont typeface="Wingdings" pitchFamily="2" charset="2"/>
              <a:buNone/>
            </a:pPr>
            <a:r>
              <a:rPr lang="ru-RU" dirty="0" smtClean="0"/>
              <a:t>600 миллионов людей </a:t>
            </a:r>
          </a:p>
          <a:p>
            <a:pPr algn="ctr">
              <a:buFont typeface="Wingdings" pitchFamily="2" charset="2"/>
              <a:buNone/>
            </a:pPr>
            <a:r>
              <a:rPr lang="ru-RU" dirty="0" smtClean="0"/>
              <a:t>старше 60 лет</a:t>
            </a:r>
          </a:p>
          <a:p>
            <a:pPr algn="ctr">
              <a:buFont typeface="Wingdings" pitchFamily="2" charset="2"/>
              <a:buNone/>
            </a:pPr>
            <a:endParaRPr lang="ru-RU" dirty="0" smtClean="0"/>
          </a:p>
          <a:p>
            <a:pPr algn="ctr">
              <a:buFont typeface="Wingdings" pitchFamily="2" charset="2"/>
              <a:buNone/>
            </a:pPr>
            <a:endParaRPr lang="ru-RU" dirty="0" smtClean="0"/>
          </a:p>
          <a:p>
            <a:pPr algn="ctr">
              <a:buFont typeface="Wingdings" pitchFamily="2" charset="2"/>
              <a:buNone/>
            </a:pPr>
            <a:endParaRPr lang="ru-RU" dirty="0" smtClean="0"/>
          </a:p>
        </p:txBody>
      </p:sp>
      <p:sp>
        <p:nvSpPr>
          <p:cNvPr id="12292" name="Content Placeholder 4"/>
          <p:cNvSpPr>
            <a:spLocks noGrp="1"/>
          </p:cNvSpPr>
          <p:nvPr>
            <p:ph sz="quarter" idx="2"/>
          </p:nvPr>
        </p:nvSpPr>
        <p:spPr>
          <a:xfrm>
            <a:off x="5724525" y="1557338"/>
            <a:ext cx="3030538" cy="4679950"/>
          </a:xfrm>
          <a:gradFill rotWithShape="0">
            <a:gsLst>
              <a:gs pos="0">
                <a:srgbClr val="5E9EFF"/>
              </a:gs>
              <a:gs pos="39999">
                <a:srgbClr val="85C2FF"/>
              </a:gs>
              <a:gs pos="70000">
                <a:srgbClr val="C4D6EB"/>
              </a:gs>
              <a:gs pos="100000">
                <a:srgbClr val="FFEBFA"/>
              </a:gs>
            </a:gsLst>
            <a:lin ang="5400000"/>
          </a:gradFill>
        </p:spPr>
        <p:txBody>
          <a:bodyPr/>
          <a:lstStyle/>
          <a:p>
            <a:pPr>
              <a:buFont typeface="Wingdings" pitchFamily="2" charset="2"/>
              <a:buNone/>
            </a:pPr>
            <a:r>
              <a:rPr lang="ru-RU" smtClean="0"/>
              <a:t>   </a:t>
            </a:r>
          </a:p>
          <a:p>
            <a:pPr>
              <a:buFont typeface="Wingdings" pitchFamily="2" charset="2"/>
              <a:buNone/>
            </a:pPr>
            <a:endParaRPr lang="ru-RU" smtClean="0"/>
          </a:p>
          <a:p>
            <a:pPr algn="ctr">
              <a:buFont typeface="Wingdings" pitchFamily="2" charset="2"/>
              <a:buNone/>
            </a:pPr>
            <a:endParaRPr lang="ru-RU" smtClean="0"/>
          </a:p>
          <a:p>
            <a:pPr algn="ctr">
              <a:buFont typeface="Wingdings" pitchFamily="2" charset="2"/>
              <a:buNone/>
            </a:pPr>
            <a:r>
              <a:rPr lang="ru-RU" smtClean="0"/>
              <a:t>В 2050 году </a:t>
            </a:r>
          </a:p>
          <a:p>
            <a:pPr algn="ctr">
              <a:buFont typeface="Wingdings" pitchFamily="2" charset="2"/>
              <a:buNone/>
            </a:pPr>
            <a:r>
              <a:rPr lang="ru-RU" smtClean="0"/>
              <a:t>около 2 миллиардов</a:t>
            </a:r>
          </a:p>
          <a:p>
            <a:endParaRPr lang="ru-RU" smtClean="0"/>
          </a:p>
        </p:txBody>
      </p:sp>
      <p:sp>
        <p:nvSpPr>
          <p:cNvPr id="4" name="Down Arrow 3"/>
          <p:cNvSpPr/>
          <p:nvPr/>
        </p:nvSpPr>
        <p:spPr>
          <a:xfrm rot="16200000">
            <a:off x="4175919" y="3032919"/>
            <a:ext cx="1439863" cy="1368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12775" y="228600"/>
            <a:ext cx="8153400" cy="990600"/>
          </a:xfrm>
        </p:spPr>
        <p:txBody>
          <a:bodyPr/>
          <a:lstStyle/>
          <a:p>
            <a:r>
              <a:rPr lang="ru-RU" smtClean="0"/>
              <a:t>Смещение акцента </a:t>
            </a:r>
          </a:p>
        </p:txBody>
      </p:sp>
      <p:sp>
        <p:nvSpPr>
          <p:cNvPr id="17411" name="Content Placeholder 2"/>
          <p:cNvSpPr>
            <a:spLocks noGrp="1"/>
          </p:cNvSpPr>
          <p:nvPr>
            <p:ph sz="quarter" idx="1"/>
          </p:nvPr>
        </p:nvSpPr>
        <p:spPr>
          <a:xfrm>
            <a:off x="612775" y="1600200"/>
            <a:ext cx="8153400" cy="4495800"/>
          </a:xfrm>
        </p:spPr>
        <p:txBody>
          <a:bodyPr/>
          <a:lstStyle/>
          <a:p>
            <a:endParaRPr lang="ru-RU" smtClean="0"/>
          </a:p>
        </p:txBody>
      </p:sp>
      <p:sp>
        <p:nvSpPr>
          <p:cNvPr id="17412" name="Content Placeholder 2"/>
          <p:cNvSpPr txBox="1">
            <a:spLocks/>
          </p:cNvSpPr>
          <p:nvPr/>
        </p:nvSpPr>
        <p:spPr bwMode="auto">
          <a:xfrm>
            <a:off x="468313" y="2852738"/>
            <a:ext cx="2374900" cy="2265362"/>
          </a:xfrm>
          <a:prstGeom prst="rect">
            <a:avLst/>
          </a:prstGeom>
          <a:gradFill rotWithShape="0">
            <a:gsLst>
              <a:gs pos="0">
                <a:srgbClr val="5E9EFF"/>
              </a:gs>
              <a:gs pos="39999">
                <a:srgbClr val="85C2FF"/>
              </a:gs>
              <a:gs pos="70000">
                <a:srgbClr val="C4D6EB"/>
              </a:gs>
              <a:gs pos="100000">
                <a:srgbClr val="FFEBFA"/>
              </a:gs>
            </a:gsLst>
            <a:lin ang="5400000"/>
          </a:gradFill>
          <a:ln w="9525">
            <a:noFill/>
            <a:miter lim="800000"/>
            <a:headEnd/>
            <a:tailEnd/>
          </a:ln>
        </p:spPr>
        <p:txBody>
          <a:bodyPr/>
          <a:lstStyle/>
          <a:p>
            <a:pPr marL="319088" indent="-319088" algn="ctr">
              <a:spcBef>
                <a:spcPts val="700"/>
              </a:spcBef>
              <a:buClr>
                <a:schemeClr val="accent2"/>
              </a:buClr>
              <a:buSzPct val="60000"/>
              <a:buFont typeface="Wingdings" pitchFamily="2" charset="2"/>
              <a:buNone/>
            </a:pPr>
            <a:r>
              <a:rPr lang="ru-RU" sz="2900">
                <a:latin typeface="Calibri" pitchFamily="34" charset="0"/>
              </a:rPr>
              <a:t>От </a:t>
            </a:r>
          </a:p>
          <a:p>
            <a:pPr marL="319088" indent="-319088" algn="ctr">
              <a:spcBef>
                <a:spcPts val="700"/>
              </a:spcBef>
              <a:buClr>
                <a:schemeClr val="accent2"/>
              </a:buClr>
              <a:buSzPct val="60000"/>
              <a:buFont typeface="Wingdings" pitchFamily="2" charset="2"/>
              <a:buNone/>
            </a:pPr>
            <a:r>
              <a:rPr lang="ru-RU" sz="2900">
                <a:latin typeface="Calibri" pitchFamily="34" charset="0"/>
              </a:rPr>
              <a:t>«заботы </a:t>
            </a:r>
          </a:p>
          <a:p>
            <a:pPr marL="319088" indent="-319088" algn="ctr">
              <a:spcBef>
                <a:spcPts val="700"/>
              </a:spcBef>
              <a:buClr>
                <a:schemeClr val="accent2"/>
              </a:buClr>
              <a:buSzPct val="60000"/>
              <a:buFont typeface="Wingdings" pitchFamily="2" charset="2"/>
              <a:buNone/>
            </a:pPr>
            <a:r>
              <a:rPr lang="ru-RU" sz="2900">
                <a:latin typeface="Calibri" pitchFamily="34" charset="0"/>
              </a:rPr>
              <a:t>о </a:t>
            </a:r>
          </a:p>
          <a:p>
            <a:pPr marL="319088" indent="-319088" algn="ctr">
              <a:spcBef>
                <a:spcPts val="700"/>
              </a:spcBef>
              <a:buClr>
                <a:schemeClr val="accent2"/>
              </a:buClr>
              <a:buSzPct val="60000"/>
              <a:buFont typeface="Wingdings" pitchFamily="2" charset="2"/>
              <a:buNone/>
            </a:pPr>
            <a:r>
              <a:rPr lang="ru-RU" sz="2900">
                <a:latin typeface="Calibri" pitchFamily="34" charset="0"/>
              </a:rPr>
              <a:t>пожилых» </a:t>
            </a:r>
          </a:p>
          <a:p>
            <a:pPr marL="319088" indent="-319088" algn="ctr">
              <a:spcBef>
                <a:spcPts val="700"/>
              </a:spcBef>
              <a:buClr>
                <a:schemeClr val="accent2"/>
              </a:buClr>
              <a:buSzPct val="60000"/>
              <a:buFont typeface="Wingdings" pitchFamily="2" charset="2"/>
              <a:buNone/>
            </a:pPr>
            <a:endParaRPr lang="ru-RU" sz="2900">
              <a:latin typeface="Calibri" pitchFamily="34" charset="0"/>
            </a:endParaRPr>
          </a:p>
          <a:p>
            <a:pPr marL="319088" indent="-319088" algn="ctr">
              <a:spcBef>
                <a:spcPts val="700"/>
              </a:spcBef>
              <a:buClr>
                <a:schemeClr val="accent2"/>
              </a:buClr>
              <a:buSzPct val="60000"/>
              <a:buFont typeface="Wingdings" pitchFamily="2" charset="2"/>
              <a:buNone/>
            </a:pPr>
            <a:endParaRPr lang="ru-RU" sz="2900">
              <a:latin typeface="Calibri" pitchFamily="34" charset="0"/>
            </a:endParaRPr>
          </a:p>
          <a:p>
            <a:pPr marL="319088" indent="-319088" algn="ctr">
              <a:spcBef>
                <a:spcPts val="700"/>
              </a:spcBef>
              <a:buClr>
                <a:schemeClr val="accent2"/>
              </a:buClr>
              <a:buSzPct val="60000"/>
              <a:buFont typeface="Wingdings" pitchFamily="2" charset="2"/>
              <a:buNone/>
            </a:pPr>
            <a:endParaRPr lang="ru-RU" sz="2900">
              <a:latin typeface="Calibri" pitchFamily="34" charset="0"/>
            </a:endParaRPr>
          </a:p>
        </p:txBody>
      </p:sp>
      <p:sp>
        <p:nvSpPr>
          <p:cNvPr id="5" name="Content Placeholder 4"/>
          <p:cNvSpPr txBox="1">
            <a:spLocks/>
          </p:cNvSpPr>
          <p:nvPr/>
        </p:nvSpPr>
        <p:spPr>
          <a:xfrm>
            <a:off x="5724525" y="1557338"/>
            <a:ext cx="3030538" cy="4679950"/>
          </a:xfrm>
          <a:prstGeom prst="rect">
            <a:avLst/>
          </a:prstGeom>
          <a:gradFill>
            <a:gsLst>
              <a:gs pos="0">
                <a:srgbClr val="5E9EFF"/>
              </a:gs>
              <a:gs pos="39999">
                <a:srgbClr val="85C2FF"/>
              </a:gs>
              <a:gs pos="70000">
                <a:srgbClr val="C4D6EB"/>
              </a:gs>
              <a:gs pos="100000">
                <a:srgbClr val="FFEBFA"/>
              </a:gs>
            </a:gsLst>
            <a:lin ang="5400000" scaled="0"/>
          </a:gradFill>
        </p:spPr>
        <p:txBody>
          <a:bodyPr>
            <a:normAutofit fontScale="85000" lnSpcReduction="20000"/>
          </a:bodyPr>
          <a:lstStyle/>
          <a:p>
            <a:pPr marL="320040" indent="-320040" fontAlgn="auto">
              <a:spcBef>
                <a:spcPts val="1200"/>
              </a:spcBef>
              <a:spcAft>
                <a:spcPts val="0"/>
              </a:spcAft>
              <a:buClr>
                <a:schemeClr val="accent2"/>
              </a:buClr>
              <a:buSzPct val="60000"/>
              <a:buFont typeface="Arial" pitchFamily="34" charset="0"/>
              <a:buChar char="•"/>
              <a:defRPr/>
            </a:pPr>
            <a:r>
              <a:rPr lang="ru-RU" sz="2900" dirty="0" smtClean="0">
                <a:latin typeface="+mn-lt"/>
                <a:cs typeface="+mn-cs"/>
              </a:rPr>
              <a:t>Заботе об уязвимых </a:t>
            </a:r>
            <a:r>
              <a:rPr lang="ru-RU" sz="2900" dirty="0">
                <a:latin typeface="+mn-lt"/>
                <a:cs typeface="+mn-cs"/>
              </a:rPr>
              <a:t>пожилых</a:t>
            </a:r>
          </a:p>
          <a:p>
            <a:pPr marL="320040" indent="-320040" fontAlgn="auto">
              <a:spcBef>
                <a:spcPts val="1200"/>
              </a:spcBef>
              <a:spcAft>
                <a:spcPts val="0"/>
              </a:spcAft>
              <a:buClr>
                <a:schemeClr val="accent2"/>
              </a:buClr>
              <a:buSzPct val="60000"/>
              <a:buFont typeface="Arial" pitchFamily="34" charset="0"/>
              <a:buChar char="•"/>
              <a:defRPr/>
            </a:pPr>
            <a:r>
              <a:rPr lang="ru-RU" sz="2900" dirty="0" smtClean="0">
                <a:latin typeface="+mn-lt"/>
              </a:rPr>
              <a:t>О</a:t>
            </a:r>
            <a:r>
              <a:rPr lang="ru-RU" sz="2900" dirty="0" smtClean="0">
                <a:latin typeface="+mn-lt"/>
                <a:cs typeface="+mn-cs"/>
              </a:rPr>
              <a:t>беспечение равного </a:t>
            </a:r>
            <a:r>
              <a:rPr lang="ru-RU" sz="2900" dirty="0">
                <a:latin typeface="+mn-lt"/>
                <a:cs typeface="+mn-cs"/>
              </a:rPr>
              <a:t>доступа к ресурсам и участию в жизни общества для всех </a:t>
            </a:r>
            <a:r>
              <a:rPr lang="ru-RU" sz="2900" dirty="0" smtClean="0">
                <a:latin typeface="+mn-lt"/>
                <a:cs typeface="+mn-cs"/>
              </a:rPr>
              <a:t>пожилых</a:t>
            </a:r>
          </a:p>
          <a:p>
            <a:pPr marL="320040" indent="-320040" fontAlgn="auto">
              <a:spcBef>
                <a:spcPts val="1200"/>
              </a:spcBef>
              <a:spcAft>
                <a:spcPts val="0"/>
              </a:spcAft>
              <a:buClr>
                <a:schemeClr val="accent2"/>
              </a:buClr>
              <a:buSzPct val="60000"/>
              <a:buFont typeface="Arial" pitchFamily="34" charset="0"/>
              <a:buChar char="•"/>
              <a:defRPr/>
            </a:pPr>
            <a:r>
              <a:rPr lang="ru-RU" sz="2900" dirty="0" smtClean="0">
                <a:latin typeface="+mn-lt"/>
              </a:rPr>
              <a:t>Использование ресурсов пожилого возраста</a:t>
            </a:r>
            <a:r>
              <a:rPr lang="ru-RU" sz="2900" dirty="0" smtClean="0">
                <a:latin typeface="+mn-lt"/>
                <a:cs typeface="+mn-cs"/>
              </a:rPr>
              <a:t> </a:t>
            </a:r>
            <a:endParaRPr lang="ru-RU" sz="2900" dirty="0">
              <a:latin typeface="+mn-lt"/>
              <a:cs typeface="+mn-cs"/>
            </a:endParaRPr>
          </a:p>
        </p:txBody>
      </p:sp>
      <p:sp>
        <p:nvSpPr>
          <p:cNvPr id="6" name="Down Arrow 5"/>
          <p:cNvSpPr/>
          <p:nvPr/>
        </p:nvSpPr>
        <p:spPr>
          <a:xfrm rot="16200000">
            <a:off x="3960020" y="3177381"/>
            <a:ext cx="1439862" cy="13684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ru-RU"/>
          </a:p>
        </p:txBody>
      </p:sp>
      <p:sp>
        <p:nvSpPr>
          <p:cNvPr id="3" name="Content Placeholder 2"/>
          <p:cNvSpPr>
            <a:spLocks noGrp="1"/>
          </p:cNvSpPr>
          <p:nvPr>
            <p:ph idx="1"/>
          </p:nvPr>
        </p:nvSpPr>
        <p:spPr/>
        <p:txBody>
          <a:bodyPr/>
          <a:lstStyle/>
          <a:p>
            <a:pPr marL="900113" indent="-900113" algn="ctr">
              <a:defRPr/>
            </a:pPr>
            <a:r>
              <a:rPr lang="en-US" sz="4800" b="1" dirty="0" smtClean="0">
                <a:ea typeface="Calibri" pitchFamily="34" charset="0"/>
                <a:cs typeface="Calibri" pitchFamily="34" charset="0"/>
              </a:rPr>
              <a:t>2011  </a:t>
            </a:r>
            <a:r>
              <a:rPr lang="en-US" b="1" dirty="0" smtClean="0">
                <a:ea typeface="Calibri" pitchFamily="34" charset="0"/>
                <a:cs typeface="Calibri" pitchFamily="34" charset="0"/>
              </a:rPr>
              <a:t>European Year of Volunteering</a:t>
            </a:r>
            <a:endParaRPr lang="ru-RU" b="1" dirty="0" smtClean="0">
              <a:ea typeface="Calibri" pitchFamily="34" charset="0"/>
              <a:cs typeface="Calibri" pitchFamily="34" charset="0"/>
            </a:endParaRPr>
          </a:p>
          <a:p>
            <a:pPr marL="900113" indent="-900113" algn="ctr">
              <a:defRPr/>
            </a:pPr>
            <a:endParaRPr lang="en-US" b="1" dirty="0" smtClean="0">
              <a:ea typeface="Calibri" pitchFamily="34" charset="0"/>
              <a:cs typeface="Calibri" pitchFamily="34" charset="0"/>
            </a:endParaRPr>
          </a:p>
          <a:p>
            <a:pPr marL="900113" indent="-900113" algn="ctr">
              <a:defRPr/>
            </a:pPr>
            <a:r>
              <a:rPr lang="en-US" sz="4800" b="1" dirty="0" smtClean="0">
                <a:ea typeface="Calibri" pitchFamily="34" charset="0"/>
                <a:cs typeface="Calibri" pitchFamily="34" charset="0"/>
              </a:rPr>
              <a:t>2012  </a:t>
            </a:r>
            <a:r>
              <a:rPr lang="en-US" b="1" dirty="0" smtClean="0">
                <a:ea typeface="Calibri" pitchFamily="34" charset="0"/>
                <a:cs typeface="Calibri" pitchFamily="34" charset="0"/>
              </a:rPr>
              <a:t>European year for Active Ageing and Intergenerational Solidarity</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Prostokąt 1"/>
          <p:cNvSpPr>
            <a:spLocks noChangeArrowheads="1"/>
          </p:cNvSpPr>
          <p:nvPr/>
        </p:nvSpPr>
        <p:spPr bwMode="auto">
          <a:xfrm>
            <a:off x="323850" y="260350"/>
            <a:ext cx="8424863" cy="1323975"/>
          </a:xfrm>
          <a:prstGeom prst="rect">
            <a:avLst/>
          </a:prstGeom>
          <a:noFill/>
          <a:ln w="9525">
            <a:noFill/>
            <a:miter lim="800000"/>
            <a:headEnd/>
            <a:tailEnd/>
          </a:ln>
        </p:spPr>
        <p:txBody>
          <a:bodyPr anchor="ctr"/>
          <a:lstStyle/>
          <a:p>
            <a:pPr algn="ctr"/>
            <a:r>
              <a:rPr lang="ru-RU" sz="3200" b="1" dirty="0" smtClean="0">
                <a:cs typeface="Arial" pitchFamily="34" charset="0"/>
              </a:rPr>
              <a:t>Добровольчество в пожилом возрасте: возможности и ограничения </a:t>
            </a:r>
            <a:r>
              <a:rPr lang="en-US" sz="3200" b="1" dirty="0" smtClean="0">
                <a:cs typeface="Arial" pitchFamily="34" charset="0"/>
              </a:rPr>
              <a:t>*</a:t>
            </a:r>
            <a:endParaRPr lang="pl-PL" sz="3200" b="1" dirty="0">
              <a:cs typeface="Arial" pitchFamily="34" charset="0"/>
            </a:endParaRPr>
          </a:p>
        </p:txBody>
      </p:sp>
      <p:sp>
        <p:nvSpPr>
          <p:cNvPr id="9219" name="Prostokąt 2"/>
          <p:cNvSpPr>
            <a:spLocks noChangeArrowheads="1"/>
          </p:cNvSpPr>
          <p:nvPr/>
        </p:nvSpPr>
        <p:spPr bwMode="auto">
          <a:xfrm>
            <a:off x="503238" y="1844675"/>
            <a:ext cx="8064500" cy="3200876"/>
          </a:xfrm>
          <a:prstGeom prst="rect">
            <a:avLst/>
          </a:prstGeom>
          <a:noFill/>
          <a:ln w="9525">
            <a:noFill/>
            <a:miter lim="800000"/>
            <a:headEnd/>
            <a:tailEnd/>
          </a:ln>
        </p:spPr>
        <p:txBody>
          <a:bodyPr>
            <a:spAutoFit/>
          </a:bodyPr>
          <a:lstStyle/>
          <a:p>
            <a:pPr>
              <a:spcAft>
                <a:spcPts val="600"/>
              </a:spcAft>
            </a:pPr>
            <a:r>
              <a:rPr lang="ru-RU" b="1" dirty="0" smtClean="0">
                <a:cs typeface="Calibri" pitchFamily="34" charset="0"/>
              </a:rPr>
              <a:t>Индивидуальные особенности</a:t>
            </a:r>
            <a:endParaRPr lang="pl-PL" b="1" dirty="0">
              <a:cs typeface="Calibri" pitchFamily="34" charset="0"/>
            </a:endParaRPr>
          </a:p>
          <a:p>
            <a:pPr>
              <a:spcAft>
                <a:spcPts val="600"/>
              </a:spcAft>
              <a:buFont typeface="Arial" pitchFamily="34" charset="0"/>
              <a:buChar char="•"/>
            </a:pPr>
            <a:r>
              <a:rPr lang="ru-RU" dirty="0" smtClean="0">
                <a:cs typeface="Calibri" pitchFamily="34" charset="0"/>
              </a:rPr>
              <a:t>Высокий социально-экономический статус</a:t>
            </a:r>
            <a:endParaRPr lang="pl-PL" dirty="0">
              <a:cs typeface="Calibri" pitchFamily="34" charset="0"/>
            </a:endParaRPr>
          </a:p>
          <a:p>
            <a:pPr>
              <a:spcAft>
                <a:spcPts val="600"/>
              </a:spcAft>
              <a:buFont typeface="Arial" pitchFamily="34" charset="0"/>
              <a:buChar char="•"/>
            </a:pPr>
            <a:r>
              <a:rPr lang="ru-RU" dirty="0" smtClean="0">
                <a:cs typeface="Calibri" pitchFamily="34" charset="0"/>
              </a:rPr>
              <a:t>Высокий уровень образования</a:t>
            </a:r>
            <a:endParaRPr lang="pl-PL" dirty="0">
              <a:cs typeface="Calibri" pitchFamily="34" charset="0"/>
            </a:endParaRPr>
          </a:p>
          <a:p>
            <a:pPr>
              <a:spcAft>
                <a:spcPts val="600"/>
              </a:spcAft>
              <a:buFont typeface="Arial" pitchFamily="34" charset="0"/>
              <a:buChar char="•"/>
            </a:pPr>
            <a:r>
              <a:rPr lang="ru-RU" dirty="0" smtClean="0">
                <a:cs typeface="Calibri" pitchFamily="34" charset="0"/>
              </a:rPr>
              <a:t>Высокий доход</a:t>
            </a:r>
            <a:endParaRPr lang="pl-PL" dirty="0">
              <a:cs typeface="Calibri" pitchFamily="34" charset="0"/>
            </a:endParaRPr>
          </a:p>
          <a:p>
            <a:pPr>
              <a:spcAft>
                <a:spcPts val="600"/>
              </a:spcAft>
              <a:buFont typeface="Arial" pitchFamily="34" charset="0"/>
              <a:buChar char="•"/>
            </a:pPr>
            <a:r>
              <a:rPr lang="ru-RU" dirty="0" smtClean="0">
                <a:cs typeface="Calibri" pitchFamily="34" charset="0"/>
              </a:rPr>
              <a:t>Хорошее здоровье</a:t>
            </a:r>
            <a:endParaRPr lang="pl-PL" dirty="0">
              <a:cs typeface="Calibri" pitchFamily="34" charset="0"/>
            </a:endParaRPr>
          </a:p>
          <a:p>
            <a:pPr>
              <a:spcAft>
                <a:spcPts val="600"/>
              </a:spcAft>
              <a:buFont typeface="Arial" pitchFamily="34" charset="0"/>
              <a:buChar char="•"/>
            </a:pPr>
            <a:r>
              <a:rPr lang="it-IT" dirty="0">
                <a:cs typeface="Calibri" pitchFamily="34" charset="0"/>
              </a:rPr>
              <a:t> </a:t>
            </a:r>
            <a:r>
              <a:rPr lang="ru-RU" dirty="0" smtClean="0">
                <a:cs typeface="Calibri" pitchFamily="34" charset="0"/>
              </a:rPr>
              <a:t>отношение</a:t>
            </a:r>
            <a:endParaRPr lang="pl-PL" dirty="0">
              <a:cs typeface="Calibri" pitchFamily="34" charset="0"/>
            </a:endParaRPr>
          </a:p>
          <a:p>
            <a:pPr>
              <a:spcAft>
                <a:spcPts val="600"/>
              </a:spcAft>
              <a:buFont typeface="Arial" pitchFamily="34" charset="0"/>
              <a:buChar char="•"/>
            </a:pPr>
            <a:r>
              <a:rPr lang="ru-RU" dirty="0" smtClean="0">
                <a:cs typeface="Calibri" pitchFamily="34" charset="0"/>
              </a:rPr>
              <a:t> уровень безработицы/возможность работать</a:t>
            </a:r>
            <a:endParaRPr lang="pl-PL" dirty="0">
              <a:cs typeface="Calibri" pitchFamily="34" charset="0"/>
            </a:endParaRPr>
          </a:p>
          <a:p>
            <a:pPr>
              <a:spcAft>
                <a:spcPts val="600"/>
              </a:spcAft>
              <a:buFont typeface="Arial" pitchFamily="34" charset="0"/>
              <a:buChar char="•"/>
            </a:pPr>
            <a:r>
              <a:rPr lang="ru-RU" dirty="0" smtClean="0">
                <a:cs typeface="Calibri" pitchFamily="34" charset="0"/>
              </a:rPr>
              <a:t>Необходимость заботиться о ком-то </a:t>
            </a:r>
            <a:endParaRPr lang="pl-PL" dirty="0">
              <a:cs typeface="Calibri" pitchFamily="34" charset="0"/>
            </a:endParaRPr>
          </a:p>
          <a:p>
            <a:pPr>
              <a:spcAft>
                <a:spcPts val="600"/>
              </a:spcAft>
              <a:buFont typeface="Arial" pitchFamily="34" charset="0"/>
              <a:buChar char="•"/>
            </a:pPr>
            <a:r>
              <a:rPr lang="ru-RU" b="1" dirty="0" smtClean="0">
                <a:cs typeface="Calibri" pitchFamily="34" charset="0"/>
              </a:rPr>
              <a:t>Мотивации и ценности</a:t>
            </a:r>
            <a:endParaRPr lang="pl-PL" b="1" dirty="0">
              <a:cs typeface="Calibri" pitchFamily="34" charset="0"/>
            </a:endParaRPr>
          </a:p>
        </p:txBody>
      </p:sp>
      <p:sp>
        <p:nvSpPr>
          <p:cNvPr id="9220" name="Slide Number Placeholder 5"/>
          <p:cNvSpPr>
            <a:spLocks noGrp="1"/>
          </p:cNvSpPr>
          <p:nvPr>
            <p:ph type="sldNum" sz="quarter" idx="12"/>
          </p:nvPr>
        </p:nvSpPr>
        <p:spPr>
          <a:noFill/>
        </p:spPr>
        <p:txBody>
          <a:bodyPr/>
          <a:lstStyle/>
          <a:p>
            <a:fld id="{5364AE71-242C-424C-8B0B-6B1B8B31D8F6}" type="slidenum">
              <a:rPr lang="it-IT" smtClean="0"/>
              <a:pPr/>
              <a:t>6</a:t>
            </a:fld>
            <a:endParaRPr lang="it-IT" smtClean="0"/>
          </a:p>
        </p:txBody>
      </p:sp>
      <p:sp>
        <p:nvSpPr>
          <p:cNvPr id="5" name="TextBox 4"/>
          <p:cNvSpPr txBox="1"/>
          <p:nvPr/>
        </p:nvSpPr>
        <p:spPr>
          <a:xfrm>
            <a:off x="801859" y="6314216"/>
            <a:ext cx="7371470" cy="276999"/>
          </a:xfrm>
          <a:prstGeom prst="rect">
            <a:avLst/>
          </a:prstGeom>
          <a:noFill/>
        </p:spPr>
        <p:txBody>
          <a:bodyPr wrap="square" rtlCol="0">
            <a:spAutoFit/>
          </a:bodyPr>
          <a:lstStyle/>
          <a:p>
            <a:r>
              <a:rPr lang="en-US" sz="1200" b="1" dirty="0" smtClean="0">
                <a:latin typeface="Arial" pitchFamily="34" charset="0"/>
              </a:rPr>
              <a:t>*Research Project </a:t>
            </a:r>
            <a:r>
              <a:rPr lang="en-GB" sz="1200" b="1" dirty="0" smtClean="0">
                <a:latin typeface="Arial" pitchFamily="34" charset="0"/>
              </a:rPr>
              <a:t>Activating Senior Potential in an Ageing Europe</a:t>
            </a:r>
            <a:endParaRPr lang="ru-RU" sz="1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76200" y="-76200"/>
            <a:ext cx="9448800" cy="1143000"/>
          </a:xfrm>
        </p:spPr>
        <p:txBody>
          <a:bodyPr/>
          <a:lstStyle/>
          <a:p>
            <a:pPr eaLnBrk="1" hangingPunct="1"/>
            <a:r>
              <a:rPr lang="ru-RU" dirty="0" smtClean="0"/>
              <a:t>Мотивации к волонтерству в пожилом возрасте</a:t>
            </a:r>
            <a:endParaRPr lang="it-IT" dirty="0" smtClean="0"/>
          </a:p>
        </p:txBody>
      </p:sp>
      <p:sp>
        <p:nvSpPr>
          <p:cNvPr id="33795" name="Text Box 3"/>
          <p:cNvSpPr txBox="1">
            <a:spLocks noChangeArrowheads="1"/>
          </p:cNvSpPr>
          <p:nvPr/>
        </p:nvSpPr>
        <p:spPr bwMode="auto">
          <a:xfrm>
            <a:off x="228600" y="1219200"/>
            <a:ext cx="8686800" cy="4493538"/>
          </a:xfrm>
          <a:prstGeom prst="rect">
            <a:avLst/>
          </a:prstGeom>
          <a:noFill/>
          <a:ln w="9525">
            <a:noFill/>
            <a:miter lim="800000"/>
            <a:headEnd/>
            <a:tailEnd/>
          </a:ln>
        </p:spPr>
        <p:txBody>
          <a:bodyPr wrap="square">
            <a:spAutoFit/>
          </a:bodyPr>
          <a:lstStyle/>
          <a:p>
            <a:pPr>
              <a:spcBef>
                <a:spcPct val="50000"/>
              </a:spcBef>
            </a:pPr>
            <a:endParaRPr lang="en-US" sz="2200" i="1" dirty="0">
              <a:cs typeface="Times New Roman" pitchFamily="18" charset="0"/>
            </a:endParaRPr>
          </a:p>
          <a:p>
            <a:pPr>
              <a:spcBef>
                <a:spcPct val="50000"/>
              </a:spcBef>
              <a:buFontTx/>
              <a:buChar char="-"/>
            </a:pPr>
            <a:r>
              <a:rPr lang="ru-RU" sz="2200" i="1" dirty="0" smtClean="0">
                <a:cs typeface="Times New Roman" pitchFamily="18" charset="0"/>
              </a:rPr>
              <a:t>Мотивация к волонтерству зависит от политического режима и направленности социальной политики государства </a:t>
            </a:r>
          </a:p>
          <a:p>
            <a:pPr>
              <a:spcBef>
                <a:spcPct val="50000"/>
              </a:spcBef>
              <a:buFontTx/>
              <a:buChar char="-"/>
            </a:pPr>
            <a:r>
              <a:rPr lang="ru-RU" sz="2200" i="1" dirty="0" smtClean="0">
                <a:cs typeface="Times New Roman" pitchFamily="18" charset="0"/>
              </a:rPr>
              <a:t>Альтруистические мотивации преобладают у тех, кто выбирают добровольческую деятельность на благо других (например, социальное обслуживание)</a:t>
            </a:r>
          </a:p>
          <a:p>
            <a:pPr>
              <a:spcBef>
                <a:spcPct val="50000"/>
              </a:spcBef>
              <a:buFontTx/>
              <a:buChar char="-"/>
            </a:pPr>
            <a:r>
              <a:rPr lang="ru-RU" sz="2200" i="1" dirty="0" smtClean="0">
                <a:cs typeface="Times New Roman" pitchFamily="18" charset="0"/>
              </a:rPr>
              <a:t>Более молодые группы пожилых чаще занимаются добровольчеством с мотивацией «получения нового знания»</a:t>
            </a:r>
          </a:p>
          <a:p>
            <a:pPr>
              <a:spcBef>
                <a:spcPct val="50000"/>
              </a:spcBef>
              <a:buFontTx/>
              <a:buChar char="-"/>
            </a:pPr>
            <a:r>
              <a:rPr lang="ru-RU" sz="2200" i="1" dirty="0" smtClean="0">
                <a:cs typeface="Times New Roman" pitchFamily="18" charset="0"/>
              </a:rPr>
              <a:t>Мотивация получения морального удовлетворения зависит скорее не от возраста, а от уровня образования, здоровья, и т.д. </a:t>
            </a:r>
          </a:p>
        </p:txBody>
      </p:sp>
      <p:sp>
        <p:nvSpPr>
          <p:cNvPr id="33796" name="Slide Number Placeholder 5"/>
          <p:cNvSpPr>
            <a:spLocks noGrp="1"/>
          </p:cNvSpPr>
          <p:nvPr>
            <p:ph type="sldNum" sz="quarter" idx="12"/>
          </p:nvPr>
        </p:nvSpPr>
        <p:spPr>
          <a:noFill/>
        </p:spPr>
        <p:txBody>
          <a:bodyPr/>
          <a:lstStyle/>
          <a:p>
            <a:fld id="{33010288-DC71-4C2A-84E9-FF09E137C094}" type="slidenum">
              <a:rPr lang="it-IT" smtClean="0"/>
              <a:pPr/>
              <a:t>7</a:t>
            </a:fld>
            <a:endParaRPr lang="it-IT" smtClean="0"/>
          </a:p>
        </p:txBody>
      </p:sp>
      <p:sp>
        <p:nvSpPr>
          <p:cNvPr id="7" name="TextBox 6"/>
          <p:cNvSpPr txBox="1"/>
          <p:nvPr/>
        </p:nvSpPr>
        <p:spPr>
          <a:xfrm>
            <a:off x="801859" y="6314216"/>
            <a:ext cx="7371470" cy="276999"/>
          </a:xfrm>
          <a:prstGeom prst="rect">
            <a:avLst/>
          </a:prstGeom>
          <a:noFill/>
        </p:spPr>
        <p:txBody>
          <a:bodyPr wrap="square" rtlCol="0">
            <a:spAutoFit/>
          </a:bodyPr>
          <a:lstStyle/>
          <a:p>
            <a:r>
              <a:rPr lang="en-US" sz="1200" b="1" dirty="0" smtClean="0">
                <a:latin typeface="Arial" pitchFamily="34" charset="0"/>
              </a:rPr>
              <a:t>*Research Project </a:t>
            </a:r>
            <a:r>
              <a:rPr lang="en-GB" sz="1200" b="1" dirty="0" smtClean="0">
                <a:latin typeface="Arial" pitchFamily="34" charset="0"/>
              </a:rPr>
              <a:t>Activating Senior Potential in an Ageing Europe</a:t>
            </a:r>
            <a:endParaRPr lang="ru-RU" sz="1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numeru slajdu 1"/>
          <p:cNvSpPr>
            <a:spLocks noGrp="1"/>
          </p:cNvSpPr>
          <p:nvPr>
            <p:ph type="sldNum" sz="quarter" idx="12"/>
          </p:nvPr>
        </p:nvSpPr>
        <p:spPr>
          <a:noFill/>
        </p:spPr>
        <p:txBody>
          <a:bodyPr/>
          <a:lstStyle/>
          <a:p>
            <a:fld id="{90345F89-D2B5-4F5C-AF31-EA2A9DE63BC4}" type="slidenum">
              <a:rPr lang="it-IT" smtClean="0"/>
              <a:pPr/>
              <a:t>8</a:t>
            </a:fld>
            <a:endParaRPr lang="it-IT" smtClean="0"/>
          </a:p>
        </p:txBody>
      </p:sp>
      <p:graphicFrame>
        <p:nvGraphicFramePr>
          <p:cNvPr id="3" name="Tabela 2"/>
          <p:cNvGraphicFramePr>
            <a:graphicFrameLocks noGrp="1"/>
          </p:cNvGraphicFramePr>
          <p:nvPr/>
        </p:nvGraphicFramePr>
        <p:xfrm>
          <a:off x="647700" y="1916113"/>
          <a:ext cx="7704856" cy="4694913"/>
        </p:xfrm>
        <a:graphic>
          <a:graphicData uri="http://schemas.openxmlformats.org/drawingml/2006/table">
            <a:tbl>
              <a:tblPr firstRow="1" firstCol="1" bandRow="1">
                <a:tableStyleId>{F5AB1C69-6EDB-4FF4-983F-18BD219EF322}</a:tableStyleId>
              </a:tblPr>
              <a:tblGrid>
                <a:gridCol w="3852428"/>
                <a:gridCol w="3852428"/>
              </a:tblGrid>
              <a:tr h="794988">
                <a:tc>
                  <a:txBody>
                    <a:bodyPr/>
                    <a:lstStyle/>
                    <a:p>
                      <a:pPr algn="ctr">
                        <a:lnSpc>
                          <a:spcPct val="115000"/>
                        </a:lnSpc>
                        <a:spcAft>
                          <a:spcPts val="0"/>
                        </a:spcAft>
                      </a:pPr>
                      <a:r>
                        <a:rPr lang="ru-RU" sz="2800" b="1" dirty="0" smtClean="0">
                          <a:solidFill>
                            <a:schemeClr val="bg1"/>
                          </a:solidFill>
                          <a:effectLst/>
                        </a:rPr>
                        <a:t>Молодые волонтеры</a:t>
                      </a:r>
                      <a:endParaRPr lang="pl-PL" sz="1600" b="1" dirty="0">
                        <a:solidFill>
                          <a:schemeClr val="bg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lnSpc>
                          <a:spcPct val="115000"/>
                        </a:lnSpc>
                        <a:spcAft>
                          <a:spcPts val="0"/>
                        </a:spcAft>
                      </a:pPr>
                      <a:r>
                        <a:rPr lang="ru-RU" sz="2800" b="1" dirty="0" smtClean="0">
                          <a:solidFill>
                            <a:schemeClr val="bg1"/>
                          </a:solidFill>
                          <a:effectLst/>
                        </a:rPr>
                        <a:t>Пожилые волонтеры</a:t>
                      </a:r>
                      <a:endParaRPr lang="pl-PL" sz="1600" b="1" dirty="0">
                        <a:solidFill>
                          <a:schemeClr val="bg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r>
              <a:tr h="598935">
                <a:tc gridSpan="2">
                  <a:txBody>
                    <a:bodyPr/>
                    <a:lstStyle/>
                    <a:p>
                      <a:pPr algn="ctr">
                        <a:lnSpc>
                          <a:spcPct val="115000"/>
                        </a:lnSpc>
                        <a:spcAft>
                          <a:spcPts val="0"/>
                        </a:spcAft>
                      </a:pPr>
                      <a:r>
                        <a:rPr lang="ru-RU" sz="2000" kern="1200" dirty="0" smtClean="0">
                          <a:solidFill>
                            <a:schemeClr val="tx1"/>
                          </a:solidFill>
                          <a:effectLst/>
                        </a:rPr>
                        <a:t>Альтруистические</a:t>
                      </a:r>
                      <a:r>
                        <a:rPr lang="ru-RU" sz="2000" kern="1200" baseline="0" dirty="0" smtClean="0">
                          <a:solidFill>
                            <a:schemeClr val="tx1"/>
                          </a:solidFill>
                          <a:effectLst/>
                        </a:rPr>
                        <a:t> мотивы </a:t>
                      </a:r>
                      <a:endParaRPr lang="pl-PL" sz="12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pl-PL"/>
                    </a:p>
                  </a:txBody>
                  <a:tcPr/>
                </a:tc>
              </a:tr>
              <a:tr h="598935">
                <a:tc>
                  <a:txBody>
                    <a:bodyPr/>
                    <a:lstStyle/>
                    <a:p>
                      <a:pPr algn="ctr">
                        <a:lnSpc>
                          <a:spcPct val="115000"/>
                        </a:lnSpc>
                        <a:spcAft>
                          <a:spcPts val="0"/>
                        </a:spcAft>
                      </a:pPr>
                      <a:r>
                        <a:rPr lang="ru-RU" sz="2000" b="0" dirty="0" smtClean="0">
                          <a:solidFill>
                            <a:schemeClr val="tx1"/>
                          </a:solidFill>
                          <a:effectLst/>
                        </a:rPr>
                        <a:t>«Хочу изменить</a:t>
                      </a:r>
                      <a:r>
                        <a:rPr lang="ru-RU" sz="2000" b="0" baseline="0" dirty="0" smtClean="0">
                          <a:solidFill>
                            <a:schemeClr val="tx1"/>
                          </a:solidFill>
                          <a:effectLst/>
                        </a:rPr>
                        <a:t> мир»</a:t>
                      </a:r>
                      <a:endParaRPr lang="pl-PL" sz="1200" b="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kern="1200" dirty="0" smtClean="0">
                          <a:solidFill>
                            <a:schemeClr val="tx1"/>
                          </a:solidFill>
                          <a:effectLst/>
                        </a:rPr>
                        <a:t>«Хочу отдать обществу» </a:t>
                      </a:r>
                      <a:endParaRPr lang="pl-PL" sz="12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8935">
                <a:tc gridSpan="2">
                  <a:txBody>
                    <a:bodyPr/>
                    <a:lstStyle/>
                    <a:p>
                      <a:pPr algn="ctr">
                        <a:lnSpc>
                          <a:spcPct val="115000"/>
                        </a:lnSpc>
                        <a:spcAft>
                          <a:spcPts val="0"/>
                        </a:spcAft>
                      </a:pPr>
                      <a:r>
                        <a:rPr lang="ru-RU" sz="2000" kern="1200" dirty="0" smtClean="0">
                          <a:solidFill>
                            <a:schemeClr val="tx1"/>
                          </a:solidFill>
                          <a:effectLst/>
                        </a:rPr>
                        <a:t>Бонусы для волонтеров</a:t>
                      </a:r>
                      <a:endParaRPr lang="pl-PL" sz="12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hMerge="1">
                  <a:txBody>
                    <a:bodyPr/>
                    <a:lstStyle/>
                    <a:p>
                      <a:endParaRPr lang="pl-PL"/>
                    </a:p>
                  </a:txBody>
                  <a:tcPr/>
                </a:tc>
              </a:tr>
              <a:tr h="598935">
                <a:tc>
                  <a:txBody>
                    <a:bodyPr/>
                    <a:lstStyle/>
                    <a:p>
                      <a:pPr algn="ctr">
                        <a:lnSpc>
                          <a:spcPct val="115000"/>
                        </a:lnSpc>
                        <a:spcAft>
                          <a:spcPts val="0"/>
                        </a:spcAft>
                      </a:pPr>
                      <a:r>
                        <a:rPr lang="ru-RU" sz="2000" b="0" kern="1200" dirty="0" smtClean="0">
                          <a:solidFill>
                            <a:schemeClr val="tx1"/>
                          </a:solidFill>
                          <a:effectLst/>
                        </a:rPr>
                        <a:t>Получение новых знаний для карьеры</a:t>
                      </a:r>
                      <a:endParaRPr lang="pl-PL" sz="1200" b="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ru-RU" sz="2000" kern="1200" dirty="0" smtClean="0">
                          <a:solidFill>
                            <a:schemeClr val="tx1"/>
                          </a:solidFill>
                          <a:effectLst/>
                        </a:rPr>
                        <a:t>Возможность продолжать учиться</a:t>
                      </a:r>
                      <a:r>
                        <a:rPr lang="ru-RU" sz="2000" kern="1200" baseline="0" dirty="0" smtClean="0">
                          <a:solidFill>
                            <a:schemeClr val="tx1"/>
                          </a:solidFill>
                          <a:effectLst/>
                        </a:rPr>
                        <a:t> новому</a:t>
                      </a:r>
                      <a:endParaRPr lang="pl-PL" sz="12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598935">
                <a:tc>
                  <a:txBody>
                    <a:bodyPr/>
                    <a:lstStyle/>
                    <a:p>
                      <a:pPr algn="ctr">
                        <a:lnSpc>
                          <a:spcPct val="115000"/>
                        </a:lnSpc>
                        <a:spcAft>
                          <a:spcPts val="0"/>
                        </a:spcAft>
                      </a:pPr>
                      <a:r>
                        <a:rPr lang="ru-RU" sz="2000" b="0" kern="1200" dirty="0" smtClean="0">
                          <a:solidFill>
                            <a:schemeClr val="tx1"/>
                          </a:solidFill>
                          <a:effectLst/>
                          <a:latin typeface="+mn-lt"/>
                          <a:ea typeface="+mn-ea"/>
                          <a:cs typeface="+mn-cs"/>
                        </a:rPr>
                        <a:t>Практика</a:t>
                      </a:r>
                      <a:r>
                        <a:rPr lang="ru-RU" sz="2000" b="0" kern="1200" baseline="0" dirty="0" smtClean="0">
                          <a:solidFill>
                            <a:schemeClr val="tx1"/>
                          </a:solidFill>
                          <a:effectLst/>
                          <a:latin typeface="+mn-lt"/>
                          <a:ea typeface="+mn-ea"/>
                          <a:cs typeface="+mn-cs"/>
                        </a:rPr>
                        <a:t> </a:t>
                      </a:r>
                      <a:endParaRPr lang="pl-PL" sz="1200" b="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lnSpc>
                          <a:spcPct val="115000"/>
                        </a:lnSpc>
                        <a:spcAft>
                          <a:spcPts val="0"/>
                        </a:spcAft>
                      </a:pPr>
                      <a:r>
                        <a:rPr lang="ru-RU" sz="2000" kern="1200" dirty="0" smtClean="0">
                          <a:solidFill>
                            <a:schemeClr val="tx1"/>
                          </a:solidFill>
                          <a:effectLst/>
                        </a:rPr>
                        <a:t>Сохранение и увеличение контактов</a:t>
                      </a:r>
                      <a:endParaRPr lang="pl-PL" sz="12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r>
              <a:tr h="598935">
                <a:tc>
                  <a:txBody>
                    <a:bodyPr/>
                    <a:lstStyle/>
                    <a:p>
                      <a:pPr algn="ctr">
                        <a:lnSpc>
                          <a:spcPct val="115000"/>
                        </a:lnSpc>
                        <a:spcAft>
                          <a:spcPts val="0"/>
                        </a:spcAft>
                      </a:pPr>
                      <a:r>
                        <a:rPr lang="en-US" sz="2000">
                          <a:solidFill>
                            <a:schemeClr val="tx1"/>
                          </a:solidFill>
                          <a:effectLst/>
                        </a:rPr>
                        <a:t> </a:t>
                      </a:r>
                      <a:endParaRPr lang="pl-PL" sz="120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ru-RU" sz="2000" kern="1200" dirty="0" smtClean="0">
                          <a:solidFill>
                            <a:schemeClr val="tx1"/>
                          </a:solidFill>
                          <a:effectLst/>
                        </a:rPr>
                        <a:t>Получать удовольствие от помощи</a:t>
                      </a:r>
                      <a:r>
                        <a:rPr lang="ru-RU" sz="2000" kern="1200" baseline="0" dirty="0" smtClean="0">
                          <a:solidFill>
                            <a:schemeClr val="tx1"/>
                          </a:solidFill>
                          <a:effectLst/>
                        </a:rPr>
                        <a:t> другим</a:t>
                      </a:r>
                      <a:endParaRPr lang="pl-PL" sz="1200" dirty="0">
                        <a:solidFill>
                          <a:schemeClr val="tx1"/>
                        </a:solidFill>
                        <a:effectLst/>
                        <a:latin typeface="Calibri"/>
                        <a:ea typeface="Calibri"/>
                        <a:cs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8155" name="Prostokąt 3"/>
          <p:cNvSpPr>
            <a:spLocks noChangeArrowheads="1"/>
          </p:cNvSpPr>
          <p:nvPr/>
        </p:nvSpPr>
        <p:spPr bwMode="auto">
          <a:xfrm>
            <a:off x="250825" y="620713"/>
            <a:ext cx="8497888" cy="1077218"/>
          </a:xfrm>
          <a:prstGeom prst="rect">
            <a:avLst/>
          </a:prstGeom>
          <a:noFill/>
          <a:ln w="9525">
            <a:noFill/>
            <a:miter lim="800000"/>
            <a:headEnd/>
            <a:tailEnd/>
          </a:ln>
        </p:spPr>
        <p:txBody>
          <a:bodyPr>
            <a:spAutoFit/>
          </a:bodyPr>
          <a:lstStyle/>
          <a:p>
            <a:pPr algn="ctr"/>
            <a:r>
              <a:rPr lang="ru-RU" sz="3200" b="1" dirty="0" smtClean="0"/>
              <a:t>Отличие в мотивации по восприятию НКО</a:t>
            </a:r>
            <a:endParaRPr lang="en-GB" sz="3200" b="1" dirty="0"/>
          </a:p>
        </p:txBody>
      </p:sp>
      <p:sp>
        <p:nvSpPr>
          <p:cNvPr id="5" name="TextBox 4"/>
          <p:cNvSpPr txBox="1"/>
          <p:nvPr/>
        </p:nvSpPr>
        <p:spPr>
          <a:xfrm>
            <a:off x="801859" y="6314216"/>
            <a:ext cx="7371470" cy="276999"/>
          </a:xfrm>
          <a:prstGeom prst="rect">
            <a:avLst/>
          </a:prstGeom>
          <a:noFill/>
        </p:spPr>
        <p:txBody>
          <a:bodyPr wrap="square" rtlCol="0">
            <a:spAutoFit/>
          </a:bodyPr>
          <a:lstStyle/>
          <a:p>
            <a:r>
              <a:rPr lang="en-US" sz="1200" b="1" dirty="0" smtClean="0">
                <a:latin typeface="Arial" pitchFamily="34" charset="0"/>
              </a:rPr>
              <a:t>*Research Project </a:t>
            </a:r>
            <a:r>
              <a:rPr lang="en-GB" sz="1200" b="1" dirty="0" smtClean="0">
                <a:latin typeface="Arial" pitchFamily="34" charset="0"/>
              </a:rPr>
              <a:t>Activating Senior Potential in an Ageing Europe</a:t>
            </a:r>
            <a:endParaRPr lang="ru-RU" sz="1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Box 1"/>
          <p:cNvSpPr txBox="1">
            <a:spLocks noChangeArrowheads="1"/>
          </p:cNvSpPr>
          <p:nvPr/>
        </p:nvSpPr>
        <p:spPr bwMode="auto">
          <a:xfrm>
            <a:off x="684212" y="2149475"/>
            <a:ext cx="7777162" cy="3508653"/>
          </a:xfrm>
          <a:prstGeom prst="rect">
            <a:avLst/>
          </a:prstGeom>
          <a:noFill/>
          <a:ln w="9525">
            <a:noFill/>
            <a:miter lim="800000"/>
            <a:headEnd/>
            <a:tailEnd/>
          </a:ln>
        </p:spPr>
        <p:txBody>
          <a:bodyPr>
            <a:spAutoFit/>
          </a:bodyPr>
          <a:lstStyle/>
          <a:p>
            <a:pPr marL="266700" indent="-266700">
              <a:spcAft>
                <a:spcPts val="1200"/>
              </a:spcAft>
              <a:buFont typeface="Arial" pitchFamily="34" charset="0"/>
              <a:buChar char="•"/>
            </a:pPr>
            <a:r>
              <a:rPr lang="ru-RU" dirty="0" smtClean="0"/>
              <a:t>Нужно более тщательно подбирать задания</a:t>
            </a:r>
            <a:endParaRPr lang="en-GB" dirty="0"/>
          </a:p>
          <a:p>
            <a:pPr marL="266700" indent="-266700">
              <a:spcAft>
                <a:spcPts val="1200"/>
              </a:spcAft>
              <a:buFont typeface="Arial" pitchFamily="34" charset="0"/>
              <a:buChar char="•"/>
            </a:pPr>
            <a:r>
              <a:rPr lang="ru-RU" dirty="0" smtClean="0"/>
              <a:t>Трудно уменьшить загрузку волонтеров по мере того, как они могут меньше времени посвящать добровольчеству</a:t>
            </a:r>
            <a:endParaRPr lang="en-GB" dirty="0"/>
          </a:p>
          <a:p>
            <a:pPr marL="266700" indent="-266700">
              <a:spcAft>
                <a:spcPts val="1200"/>
              </a:spcAft>
              <a:buFont typeface="Arial" pitchFamily="34" charset="0"/>
              <a:buChar char="•"/>
            </a:pPr>
            <a:r>
              <a:rPr lang="ru-RU" dirty="0" smtClean="0"/>
              <a:t>Больше необходимость в обучении современному знанию (</a:t>
            </a:r>
            <a:r>
              <a:rPr lang="en-US" dirty="0" smtClean="0"/>
              <a:t>IT)</a:t>
            </a:r>
            <a:endParaRPr lang="en-GB" dirty="0"/>
          </a:p>
          <a:p>
            <a:pPr marL="266700" indent="-266700">
              <a:spcAft>
                <a:spcPts val="1200"/>
              </a:spcAft>
              <a:buFont typeface="Arial" pitchFamily="34" charset="0"/>
              <a:buChar char="•"/>
            </a:pPr>
            <a:r>
              <a:rPr lang="ru-RU" dirty="0" smtClean="0"/>
              <a:t>Труднее работать в стрессовых обстоятельствах</a:t>
            </a:r>
            <a:endParaRPr lang="en-GB" dirty="0"/>
          </a:p>
          <a:p>
            <a:pPr marL="266700" indent="-266700">
              <a:spcAft>
                <a:spcPts val="1200"/>
              </a:spcAft>
              <a:buFont typeface="Arial" pitchFamily="34" charset="0"/>
              <a:buChar char="•"/>
            </a:pPr>
            <a:r>
              <a:rPr lang="ru-RU" dirty="0" smtClean="0"/>
              <a:t>Сложнее привлекать к выполнению заданий, связанных с физической активностью</a:t>
            </a:r>
            <a:endParaRPr lang="en-GB" dirty="0"/>
          </a:p>
          <a:p>
            <a:pPr marL="266700" indent="-266700">
              <a:spcAft>
                <a:spcPts val="1200"/>
              </a:spcAft>
              <a:buFont typeface="Arial" pitchFamily="34" charset="0"/>
              <a:buChar char="•"/>
            </a:pPr>
            <a:r>
              <a:rPr lang="ru-RU" dirty="0" smtClean="0"/>
              <a:t>Больше проблем со здоровьем</a:t>
            </a:r>
            <a:endParaRPr lang="en-GB" dirty="0"/>
          </a:p>
          <a:p>
            <a:pPr marL="266700" indent="-266700">
              <a:spcAft>
                <a:spcPts val="1200"/>
              </a:spcAft>
              <a:buFont typeface="Arial" pitchFamily="34" charset="0"/>
              <a:buChar char="•"/>
            </a:pPr>
            <a:r>
              <a:rPr lang="ru-RU" dirty="0" smtClean="0"/>
              <a:t>Предубеждения при наборе волонтеров </a:t>
            </a:r>
            <a:endParaRPr lang="en-US" dirty="0"/>
          </a:p>
        </p:txBody>
      </p:sp>
      <p:sp>
        <p:nvSpPr>
          <p:cNvPr id="45059" name="Slide Number Placeholder 4"/>
          <p:cNvSpPr>
            <a:spLocks noGrp="1"/>
          </p:cNvSpPr>
          <p:nvPr>
            <p:ph type="sldNum" sz="quarter" idx="12"/>
          </p:nvPr>
        </p:nvSpPr>
        <p:spPr>
          <a:noFill/>
        </p:spPr>
        <p:txBody>
          <a:bodyPr/>
          <a:lstStyle/>
          <a:p>
            <a:fld id="{DB43F403-A9EC-4CCF-9527-EA3FC91D3B0B}" type="slidenum">
              <a:rPr lang="it-IT" smtClean="0"/>
              <a:pPr/>
              <a:t>9</a:t>
            </a:fld>
            <a:endParaRPr lang="it-IT" smtClean="0"/>
          </a:p>
        </p:txBody>
      </p:sp>
      <p:sp>
        <p:nvSpPr>
          <p:cNvPr id="45060" name="Prostokąt 2"/>
          <p:cNvSpPr>
            <a:spLocks noChangeArrowheads="1"/>
          </p:cNvSpPr>
          <p:nvPr/>
        </p:nvSpPr>
        <p:spPr bwMode="auto">
          <a:xfrm>
            <a:off x="693737" y="730250"/>
            <a:ext cx="7767637" cy="1077218"/>
          </a:xfrm>
          <a:prstGeom prst="rect">
            <a:avLst/>
          </a:prstGeom>
          <a:noFill/>
          <a:ln w="9525">
            <a:noFill/>
            <a:miter lim="800000"/>
            <a:headEnd/>
            <a:tailEnd/>
          </a:ln>
        </p:spPr>
        <p:txBody>
          <a:bodyPr wrap="square">
            <a:spAutoFit/>
          </a:bodyPr>
          <a:lstStyle/>
          <a:p>
            <a:pPr algn="ctr"/>
            <a:r>
              <a:rPr lang="ru-RU" sz="3200" b="1" dirty="0" smtClean="0"/>
              <a:t>Недостатки пожилых волонтеров для НКО</a:t>
            </a:r>
            <a:endParaRPr lang="en-GB" sz="3200" b="1" dirty="0"/>
          </a:p>
        </p:txBody>
      </p:sp>
      <p:sp>
        <p:nvSpPr>
          <p:cNvPr id="5" name="TextBox 4"/>
          <p:cNvSpPr txBox="1"/>
          <p:nvPr/>
        </p:nvSpPr>
        <p:spPr>
          <a:xfrm>
            <a:off x="801859" y="6314216"/>
            <a:ext cx="7371470" cy="276999"/>
          </a:xfrm>
          <a:prstGeom prst="rect">
            <a:avLst/>
          </a:prstGeom>
          <a:noFill/>
        </p:spPr>
        <p:txBody>
          <a:bodyPr wrap="square" rtlCol="0">
            <a:spAutoFit/>
          </a:bodyPr>
          <a:lstStyle/>
          <a:p>
            <a:r>
              <a:rPr lang="en-US" sz="1200" b="1" dirty="0" smtClean="0">
                <a:latin typeface="Arial" pitchFamily="34" charset="0"/>
              </a:rPr>
              <a:t>*Research Project </a:t>
            </a:r>
            <a:r>
              <a:rPr lang="en-GB" sz="1200" b="1" dirty="0" smtClean="0">
                <a:latin typeface="Arial" pitchFamily="34" charset="0"/>
              </a:rPr>
              <a:t>Activating Senior Potential in an Ageing Europe</a:t>
            </a:r>
            <a:endParaRPr lang="ru-RU" sz="1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1524</TotalTime>
  <Words>1255</Words>
  <Application>Microsoft Office PowerPoint</Application>
  <PresentationFormat>On-screen Show (4:3)</PresentationFormat>
  <Paragraphs>153</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«РОЛЬ В ГРАЖДАНСКОМ ОБЩЕСТВЕ И ДОБРОВОЛЬЧЕСКИЕ ВОЗМОЖНОСТИ ПОЖИЛЫХ ЛЮДЕЙ» Семинар Центра исследований гражданского общества и некоммерческого сектора</vt:lpstr>
      <vt:lpstr>Slide 2</vt:lpstr>
      <vt:lpstr>Увеличивается количество пожилых в мире</vt:lpstr>
      <vt:lpstr>Смещение акцента </vt:lpstr>
      <vt:lpstr>Slide 5</vt:lpstr>
      <vt:lpstr>Slide 6</vt:lpstr>
      <vt:lpstr>Мотивации к волонтерству в пожилом возрасте</vt:lpstr>
      <vt:lpstr>Slide 8</vt:lpstr>
      <vt:lpstr>Slide 9</vt:lpstr>
      <vt:lpstr>Slide 10</vt:lpstr>
      <vt:lpstr>Какова роль пожилого человека в обществе?*</vt:lpstr>
      <vt:lpstr>Активность пожилых людей*</vt:lpstr>
      <vt:lpstr>Мнение пенсионеров*</vt:lpstr>
      <vt:lpstr>Самооценка активности пенсионеров</vt:lpstr>
      <vt:lpstr>Интервью с сотрудниками организаций</vt:lpstr>
      <vt:lpstr>Добровольчество пожилых в России сегодня</vt:lpstr>
      <vt:lpstr>Slide 17</vt:lpstr>
    </vt:vector>
  </TitlesOfParts>
  <Company>hse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Gulnara</cp:lastModifiedBy>
  <cp:revision>38</cp:revision>
  <dcterms:created xsi:type="dcterms:W3CDTF">2010-09-30T06:45:29Z</dcterms:created>
  <dcterms:modified xsi:type="dcterms:W3CDTF">2011-11-07T01:08:44Z</dcterms:modified>
</cp:coreProperties>
</file>