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4" r:id="rId1"/>
  </p:sldMasterIdLst>
  <p:notesMasterIdLst>
    <p:notesMasterId r:id="rId12"/>
  </p:notesMasterIdLst>
  <p:handoutMasterIdLst>
    <p:handoutMasterId r:id="rId13"/>
  </p:handoutMasterIdLst>
  <p:sldIdLst>
    <p:sldId id="311" r:id="rId2"/>
    <p:sldId id="354" r:id="rId3"/>
    <p:sldId id="355" r:id="rId4"/>
    <p:sldId id="362" r:id="rId5"/>
    <p:sldId id="356" r:id="rId6"/>
    <p:sldId id="358" r:id="rId7"/>
    <p:sldId id="363" r:id="rId8"/>
    <p:sldId id="359" r:id="rId9"/>
    <p:sldId id="361" r:id="rId10"/>
    <p:sldId id="357" r:id="rId11"/>
  </p:sldIdLst>
  <p:sldSz cx="9144000" cy="6858000" type="screen4x3"/>
  <p:notesSz cx="6794500" cy="99314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1" autoAdjust="0"/>
    <p:restoredTop sz="86575" autoAdjust="0"/>
  </p:normalViewPr>
  <p:slideViewPr>
    <p:cSldViewPr>
      <p:cViewPr varScale="1">
        <p:scale>
          <a:sx n="33" d="100"/>
          <a:sy n="33" d="100"/>
        </p:scale>
        <p:origin x="-1382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25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8100" y="0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273FE8-F619-4A73-9804-A9DFF3C9DCCE}" type="datetimeFigureOut">
              <a:rPr lang="fi-FI" smtClean="0"/>
              <a:pPr/>
              <a:t>24.11.2011</a:t>
            </a:fld>
            <a:endParaRPr lang="fi-F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2925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8100" y="9432925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40705E-7D96-4F00-A4B3-3312A3B7C580}" type="slidenum">
              <a:rPr lang="fi-FI" smtClean="0"/>
              <a:pPr/>
              <a:t>&lt;#&gt;</a:t>
            </a:fld>
            <a:endParaRPr lang="fi-F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EC7FD9-A058-417C-9FE3-038F5A940638}" type="datetimeFigureOut">
              <a:rPr kumimoji="1" lang="ja-JP" altLang="en-US" smtClean="0"/>
              <a:pPr/>
              <a:t>2011/11/24</a:t>
            </a:fld>
            <a:endParaRPr kumimoji="1" lang="ja-JP" altLang="en-US" dirty="0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14400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79450" y="4717415"/>
            <a:ext cx="5435600" cy="4469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E91369-D588-4946-BCDF-5DF1002D3278}" type="slidenum">
              <a:rPr kumimoji="1" lang="ja-JP" altLang="en-US" smtClean="0"/>
              <a:pPr/>
              <a:t>&lt;#&gt;</a:t>
            </a:fld>
            <a:endParaRPr kumimoji="1"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6FC1F32-E59D-4F06-9252-7550C38E9151}" type="slidenum">
              <a:rPr lang="en-US" altLang="ja-JP" smtClean="0"/>
              <a:pPr/>
              <a:t>1</a:t>
            </a:fld>
            <a:endParaRPr lang="en-US" altLang="ja-JP" dirty="0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4400" y="744538"/>
            <a:ext cx="4965700" cy="3724275"/>
          </a:xfrm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ja-JP" altLang="ja-JP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17298-EE65-433C-8647-79EA8DAA23CC}" type="datetimeFigureOut">
              <a:rPr kumimoji="1" lang="ja-JP" altLang="en-US" smtClean="0"/>
              <a:pPr/>
              <a:t>2011/11/24</a:t>
            </a:fld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FB07B-672C-45C3-AC69-3BBF26360EFB}" type="slidenum">
              <a:rPr kumimoji="1" lang="ja-JP" altLang="en-US" smtClean="0"/>
              <a:pPr/>
              <a:t>&lt;#&gt;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17298-EE65-433C-8647-79EA8DAA23CC}" type="datetimeFigureOut">
              <a:rPr kumimoji="1" lang="ja-JP" altLang="en-US" smtClean="0"/>
              <a:pPr/>
              <a:t>2011/11/24</a:t>
            </a:fld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FB07B-672C-45C3-AC69-3BBF26360EFB}" type="slidenum">
              <a:rPr kumimoji="1" lang="ja-JP" altLang="en-US" smtClean="0"/>
              <a:pPr/>
              <a:t>&lt;#&gt;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17298-EE65-433C-8647-79EA8DAA23CC}" type="datetimeFigureOut">
              <a:rPr kumimoji="1" lang="ja-JP" altLang="en-US" smtClean="0"/>
              <a:pPr/>
              <a:t>2011/11/24</a:t>
            </a:fld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FB07B-672C-45C3-AC69-3BBF26360EFB}" type="slidenum">
              <a:rPr kumimoji="1" lang="ja-JP" altLang="en-US" smtClean="0"/>
              <a:pPr/>
              <a:t>&lt;#&gt;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17298-EE65-433C-8647-79EA8DAA23CC}" type="datetimeFigureOut">
              <a:rPr kumimoji="1" lang="ja-JP" altLang="en-US" smtClean="0"/>
              <a:pPr/>
              <a:t>2011/11/24</a:t>
            </a:fld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FB07B-672C-45C3-AC69-3BBF26360EFB}" type="slidenum">
              <a:rPr kumimoji="1" lang="ja-JP" altLang="en-US" smtClean="0"/>
              <a:pPr/>
              <a:t>&lt;#&gt;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17298-EE65-433C-8647-79EA8DAA23CC}" type="datetimeFigureOut">
              <a:rPr kumimoji="1" lang="ja-JP" altLang="en-US" smtClean="0"/>
              <a:pPr/>
              <a:t>2011/11/24</a:t>
            </a:fld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FB07B-672C-45C3-AC69-3BBF26360EFB}" type="slidenum">
              <a:rPr kumimoji="1" lang="ja-JP" altLang="en-US" smtClean="0"/>
              <a:pPr/>
              <a:t>&lt;#&gt;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17298-EE65-433C-8647-79EA8DAA23CC}" type="datetimeFigureOut">
              <a:rPr kumimoji="1" lang="ja-JP" altLang="en-US" smtClean="0"/>
              <a:pPr/>
              <a:t>2011/11/24</a:t>
            </a:fld>
            <a:endParaRPr kumimoji="1" lang="ja-JP" altLang="en-US" dirty="0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FB07B-672C-45C3-AC69-3BBF26360EFB}" type="slidenum">
              <a:rPr kumimoji="1" lang="ja-JP" altLang="en-US" smtClean="0"/>
              <a:pPr/>
              <a:t>&lt;#&gt;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17298-EE65-433C-8647-79EA8DAA23CC}" type="datetimeFigureOut">
              <a:rPr kumimoji="1" lang="ja-JP" altLang="en-US" smtClean="0"/>
              <a:pPr/>
              <a:t>2011/11/24</a:t>
            </a:fld>
            <a:endParaRPr kumimoji="1" lang="ja-JP" altLang="en-US" dirty="0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FB07B-672C-45C3-AC69-3BBF26360EFB}" type="slidenum">
              <a:rPr kumimoji="1" lang="ja-JP" altLang="en-US" smtClean="0"/>
              <a:pPr/>
              <a:t>&lt;#&gt;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17298-EE65-433C-8647-79EA8DAA23CC}" type="datetimeFigureOut">
              <a:rPr kumimoji="1" lang="ja-JP" altLang="en-US" smtClean="0"/>
              <a:pPr/>
              <a:t>2011/11/24</a:t>
            </a:fld>
            <a:endParaRPr kumimoji="1"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FB07B-672C-45C3-AC69-3BBF26360EFB}" type="slidenum">
              <a:rPr kumimoji="1" lang="ja-JP" altLang="en-US" smtClean="0"/>
              <a:pPr/>
              <a:t>&lt;#&gt;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17298-EE65-433C-8647-79EA8DAA23CC}" type="datetimeFigureOut">
              <a:rPr kumimoji="1" lang="ja-JP" altLang="en-US" smtClean="0"/>
              <a:pPr/>
              <a:t>2011/11/24</a:t>
            </a:fld>
            <a:endParaRPr kumimoji="1" lang="ja-JP" altLang="en-US" dirty="0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FB07B-672C-45C3-AC69-3BBF26360EFB}" type="slidenum">
              <a:rPr kumimoji="1" lang="ja-JP" altLang="en-US" smtClean="0"/>
              <a:pPr/>
              <a:t>&lt;#&gt;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17298-EE65-433C-8647-79EA8DAA23CC}" type="datetimeFigureOut">
              <a:rPr kumimoji="1" lang="ja-JP" altLang="en-US" smtClean="0"/>
              <a:pPr/>
              <a:t>2011/11/24</a:t>
            </a:fld>
            <a:endParaRPr kumimoji="1" lang="ja-JP" altLang="en-US" dirty="0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FB07B-672C-45C3-AC69-3BBF26360EFB}" type="slidenum">
              <a:rPr kumimoji="1" lang="ja-JP" altLang="en-US" smtClean="0"/>
              <a:pPr/>
              <a:t>&lt;#&gt;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 dirty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17298-EE65-433C-8647-79EA8DAA23CC}" type="datetimeFigureOut">
              <a:rPr kumimoji="1" lang="ja-JP" altLang="en-US" smtClean="0"/>
              <a:pPr/>
              <a:t>2011/11/24</a:t>
            </a:fld>
            <a:endParaRPr kumimoji="1" lang="ja-JP" altLang="en-US" dirty="0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FB07B-672C-45C3-AC69-3BBF26360EFB}" type="slidenum">
              <a:rPr kumimoji="1" lang="ja-JP" altLang="en-US" smtClean="0"/>
              <a:pPr/>
              <a:t>&lt;#&gt;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A17298-EE65-433C-8647-79EA8DAA23CC}" type="datetimeFigureOut">
              <a:rPr kumimoji="1" lang="ja-JP" altLang="en-US" smtClean="0"/>
              <a:pPr/>
              <a:t>2011/11/24</a:t>
            </a:fld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BFB07B-672C-45C3-AC69-3BBF26360EFB}" type="slidenum">
              <a:rPr kumimoji="1" lang="ja-JP" altLang="en-US" smtClean="0"/>
              <a:pPr/>
              <a:t>&lt;#&gt;</a:t>
            </a:fld>
            <a:endParaRPr kumimoji="1"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______1.xls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5229225"/>
            <a:ext cx="9144000" cy="1628775"/>
          </a:xfrm>
          <a:prstGeom prst="rect">
            <a:avLst/>
          </a:prstGeom>
          <a:solidFill>
            <a:srgbClr val="00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 dirty="0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9144000" cy="2420938"/>
          </a:xfrm>
          <a:prstGeom prst="rect">
            <a:avLst/>
          </a:prstGeom>
          <a:solidFill>
            <a:srgbClr val="00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ja-JP" altLang="ja-JP" sz="2800" dirty="0">
              <a:solidFill>
                <a:schemeClr val="bg1"/>
              </a:solidFill>
            </a:endParaRPr>
          </a:p>
        </p:txBody>
      </p:sp>
      <p:sp>
        <p:nvSpPr>
          <p:cNvPr id="88068" name="Rectangle 4"/>
          <p:cNvSpPr>
            <a:spLocks noChangeArrowheads="1"/>
          </p:cNvSpPr>
          <p:nvPr/>
        </p:nvSpPr>
        <p:spPr bwMode="auto">
          <a:xfrm>
            <a:off x="1500166" y="187530"/>
            <a:ext cx="65722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ja-JP" b="1" dirty="0" smtClean="0">
                <a:solidFill>
                  <a:schemeClr val="bg1"/>
                </a:solidFill>
              </a:rPr>
              <a:t>November 24-25 , 2011  APEC-IOT conference ,  Singapore </a:t>
            </a:r>
            <a:endParaRPr lang="ja-JP" altLang="en-US" b="1" dirty="0">
              <a:solidFill>
                <a:schemeClr val="bg1"/>
              </a:solidFill>
            </a:endParaRPr>
          </a:p>
        </p:txBody>
      </p:sp>
      <p:sp>
        <p:nvSpPr>
          <p:cNvPr id="88070" name="Rectangle 6"/>
          <p:cNvSpPr>
            <a:spLocks noChangeArrowheads="1"/>
          </p:cNvSpPr>
          <p:nvPr/>
        </p:nvSpPr>
        <p:spPr bwMode="auto">
          <a:xfrm>
            <a:off x="2928926" y="5429269"/>
            <a:ext cx="3357586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ja-JP" sz="2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ea typeface="ＭＳ Ｐゴシック" pitchFamily="50" charset="-128"/>
              </a:rPr>
              <a:t>Masaaki Kuboniwa</a:t>
            </a:r>
            <a:endParaRPr lang="ja-JP" altLang="en-US" sz="2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bg1">
                  <a:lumMod val="95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Times New Roman" pitchFamily="18" charset="0"/>
              <a:ea typeface="ＭＳ Ｐゴシック" pitchFamily="50" charset="-128"/>
            </a:endParaRPr>
          </a:p>
        </p:txBody>
      </p:sp>
      <p:sp>
        <p:nvSpPr>
          <p:cNvPr id="88071" name="Rectangle 7"/>
          <p:cNvSpPr>
            <a:spLocks noChangeArrowheads="1"/>
          </p:cNvSpPr>
          <p:nvPr/>
        </p:nvSpPr>
        <p:spPr bwMode="auto">
          <a:xfrm>
            <a:off x="1428728" y="5765394"/>
            <a:ext cx="6929486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ja-JP" sz="2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ＭＳ Ｐゴシック" pitchFamily="50" charset="-128"/>
                <a:ea typeface="ＭＳ Ｐゴシック" pitchFamily="50" charset="-128"/>
              </a:rPr>
              <a:t>Institute of Economic Research </a:t>
            </a:r>
          </a:p>
          <a:p>
            <a:pPr algn="ctr">
              <a:defRPr/>
            </a:pPr>
            <a:r>
              <a:rPr lang="en-US" altLang="ja-JP" sz="2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ＭＳ Ｐゴシック" pitchFamily="50" charset="-128"/>
                <a:ea typeface="ＭＳ Ｐゴシック" pitchFamily="50" charset="-128"/>
              </a:rPr>
              <a:t>Hitotsubashi University</a:t>
            </a:r>
          </a:p>
          <a:p>
            <a:pPr algn="ctr">
              <a:defRPr/>
            </a:pPr>
            <a:r>
              <a:rPr lang="en-US" altLang="ja-JP" sz="2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ＭＳ Ｐゴシック" pitchFamily="50" charset="-128"/>
                <a:ea typeface="ＭＳ Ｐゴシック" pitchFamily="50" charset="-128"/>
              </a:rPr>
              <a:t> </a:t>
            </a:r>
            <a:endParaRPr lang="ja-JP" altLang="en-US" sz="2600" b="1" dirty="0">
              <a:solidFill>
                <a:schemeClr val="bg1"/>
              </a:solidFill>
              <a:latin typeface="ＭＳ Ｐゴシック" pitchFamily="50" charset="-128"/>
              <a:ea typeface="ＭＳ Ｐゴシック" pitchFamily="50" charset="-128"/>
            </a:endParaRPr>
          </a:p>
        </p:txBody>
      </p:sp>
      <p:sp>
        <p:nvSpPr>
          <p:cNvPr id="88075" name="WordArt 11"/>
          <p:cNvSpPr>
            <a:spLocks noChangeArrowheads="1" noChangeShapeType="1" noTextEdit="1"/>
          </p:cNvSpPr>
          <p:nvPr/>
        </p:nvSpPr>
        <p:spPr bwMode="auto">
          <a:xfrm>
            <a:off x="106363" y="260648"/>
            <a:ext cx="9037637" cy="2448272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>
              <a:defRPr/>
            </a:pPr>
            <a:r>
              <a:rPr lang="en-US" altLang="ja-JP" sz="5000" b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 Towards a Generalized Framework </a:t>
            </a:r>
          </a:p>
          <a:p>
            <a:pPr algn="ctr">
              <a:defRPr/>
            </a:pPr>
            <a:endParaRPr lang="en-US" altLang="ja-JP" sz="5000" b="1" dirty="0" smtClean="0">
              <a:solidFill>
                <a:schemeClr val="bg1">
                  <a:lumMod val="95000"/>
                </a:schemeClr>
              </a:solidFill>
              <a:latin typeface="Times New Roman" pitchFamily="18" charset="0"/>
            </a:endParaRPr>
          </a:p>
          <a:p>
            <a:pPr algn="ctr">
              <a:defRPr/>
            </a:pPr>
            <a:r>
              <a:rPr lang="en-US" altLang="ja-JP" sz="5000" b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for Input-Output Relations </a:t>
            </a:r>
          </a:p>
          <a:p>
            <a:pPr algn="ctr">
              <a:defRPr/>
            </a:pPr>
            <a:endParaRPr lang="en-US" altLang="ja-JP" sz="5000" b="1" dirty="0" smtClean="0">
              <a:solidFill>
                <a:schemeClr val="bg1">
                  <a:lumMod val="95000"/>
                </a:schemeClr>
              </a:solidFill>
              <a:latin typeface="Times New Roman" pitchFamily="18" charset="0"/>
            </a:endParaRPr>
          </a:p>
          <a:p>
            <a:pPr algn="ctr">
              <a:defRPr/>
            </a:pPr>
            <a:r>
              <a:rPr lang="en-US" altLang="ja-JP" sz="5000" b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in the APEC Area </a:t>
            </a:r>
            <a:r>
              <a:rPr lang="en-US" altLang="ja-JP" sz="5400" b="1" i="1" dirty="0" smtClean="0"/>
              <a:t>	</a:t>
            </a:r>
          </a:p>
          <a:p>
            <a:pPr algn="ctr">
              <a:defRPr/>
            </a:pPr>
            <a:r>
              <a:rPr lang="en-US" altLang="ja-JP" sz="4400" b="1" kern="1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ＭＳ Ｐゴシック"/>
                <a:ea typeface="ＭＳ Ｐゴシック"/>
              </a:rPr>
              <a:t> </a:t>
            </a:r>
            <a:endParaRPr lang="en-US" altLang="ja-JP" sz="4400" b="1" kern="10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ＭＳ Ｐゴシック"/>
              <a:ea typeface="ＭＳ Ｐゴシック"/>
            </a:endParaRPr>
          </a:p>
          <a:p>
            <a:pPr algn="ctr">
              <a:defRPr/>
            </a:pPr>
            <a:endParaRPr lang="ja-JP" altLang="en-US" sz="4400" b="1" kern="10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ＭＳ Ｐゴシック"/>
              <a:ea typeface="ＭＳ Ｐゴシック"/>
            </a:endParaRPr>
          </a:p>
          <a:p>
            <a:pPr algn="ctr">
              <a:defRPr/>
            </a:pPr>
            <a:endParaRPr lang="ja-JP" altLang="en-US" sz="4400" kern="10" dirty="0">
              <a:ln w="9525">
                <a:noFill/>
                <a:round/>
                <a:headEnd/>
                <a:tailEnd/>
              </a:ln>
              <a:solidFill>
                <a:srgbClr val="FF6600"/>
              </a:solidFill>
              <a:latin typeface="ＭＳ Ｐゴシック"/>
              <a:ea typeface="ＭＳ Ｐゴシック"/>
            </a:endParaRPr>
          </a:p>
        </p:txBody>
      </p:sp>
      <p:pic>
        <p:nvPicPr>
          <p:cNvPr id="101377" name="Picture 1" descr="http://www.lukoil.com/images/spacer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5250" cy="619125"/>
          </a:xfrm>
          <a:prstGeom prst="rect">
            <a:avLst/>
          </a:prstGeom>
          <a:noFill/>
        </p:spPr>
      </p:pic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2636912"/>
            <a:ext cx="374441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8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8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8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8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8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754" name="Object 2"/>
          <p:cNvGraphicFramePr>
            <a:graphicFrameLocks noChangeAspect="1"/>
          </p:cNvGraphicFramePr>
          <p:nvPr/>
        </p:nvGraphicFramePr>
        <p:xfrm>
          <a:off x="251520" y="1412775"/>
          <a:ext cx="8892480" cy="3600401"/>
        </p:xfrm>
        <a:graphic>
          <a:graphicData uri="http://schemas.openxmlformats.org/presentationml/2006/ole">
            <p:oleObj spid="_x0000_s74754" name="ワークシート" r:id="rId3" imgW="12199553" imgH="6667488" progId="Excel.Sheet.12">
              <p:embed/>
            </p:oleObj>
          </a:graphicData>
        </a:graphic>
      </p:graphicFrame>
      <p:sp>
        <p:nvSpPr>
          <p:cNvPr id="3" name="テキスト ボックス 2"/>
          <p:cNvSpPr txBox="1"/>
          <p:nvPr/>
        </p:nvSpPr>
        <p:spPr>
          <a:xfrm>
            <a:off x="1979712" y="332656"/>
            <a:ext cx="36724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000" dirty="0" smtClean="0"/>
              <a:t>EU-21 2005   </a:t>
            </a:r>
            <a:endParaRPr kumimoji="1" lang="ja-JP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>
                <a:latin typeface="Times New Roman" pitchFamily="18" charset="0"/>
              </a:rPr>
              <a:t>Background</a:t>
            </a:r>
            <a:endParaRPr kumimoji="1" lang="ja-JP" altLang="en-US" dirty="0">
              <a:latin typeface="Times New Roman" pitchFamily="18" charset="0"/>
            </a:endParaRP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600200"/>
            <a:ext cx="8147248" cy="4525963"/>
          </a:xfrm>
        </p:spPr>
        <p:txBody>
          <a:bodyPr>
            <a:normAutofit fontScale="92500" lnSpcReduction="10000"/>
          </a:bodyPr>
          <a:lstStyle/>
          <a:p>
            <a:r>
              <a:rPr kumimoji="1" lang="en-US" altLang="ja-JP" dirty="0" smtClean="0">
                <a:latin typeface="Times New Roman" pitchFamily="18" charset="0"/>
                <a:cs typeface="Times New Roman" pitchFamily="18" charset="0"/>
              </a:rPr>
              <a:t>From Gross to Net Concept</a:t>
            </a:r>
            <a:endParaRPr lang="en-US" altLang="ja-JP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kumimoji="1" lang="en-US" altLang="ja-JP" dirty="0" smtClean="0">
                <a:latin typeface="Times New Roman" pitchFamily="18" charset="0"/>
                <a:cs typeface="Times New Roman" pitchFamily="18" charset="0"/>
              </a:rPr>
              <a:t>1. From gross output to net  output (VA; GDP)</a:t>
            </a:r>
          </a:p>
          <a:p>
            <a:pPr>
              <a:buNone/>
            </a:pPr>
            <a:r>
              <a:rPr kumimoji="1" lang="en-US" altLang="ja-JP" dirty="0" smtClean="0">
                <a:latin typeface="Times New Roman" pitchFamily="18" charset="0"/>
                <a:cs typeface="Times New Roman" pitchFamily="18" charset="0"/>
              </a:rPr>
              <a:t>    I-O economics became less popular despite    IOT’s necessity fo</a:t>
            </a:r>
            <a:r>
              <a:rPr lang="en-US" altLang="ja-JP" dirty="0" smtClean="0">
                <a:latin typeface="Times New Roman" pitchFamily="18" charset="0"/>
                <a:cs typeface="Times New Roman" pitchFamily="18" charset="0"/>
              </a:rPr>
              <a:t>r the accurate  GDP estimate.</a:t>
            </a:r>
          </a:p>
          <a:p>
            <a:pPr>
              <a:buNone/>
            </a:pPr>
            <a:r>
              <a:rPr kumimoji="1" lang="en-US" altLang="ja-JP" dirty="0" smtClean="0">
                <a:latin typeface="Times New Roman" pitchFamily="18" charset="0"/>
                <a:cs typeface="Times New Roman" pitchFamily="18" charset="0"/>
              </a:rPr>
              <a:t> 2. From gross trade to “net” trade  </a:t>
            </a:r>
          </a:p>
          <a:p>
            <a:pPr>
              <a:buNone/>
            </a:pPr>
            <a:r>
              <a:rPr lang="en-US" altLang="ja-JP" dirty="0" smtClean="0">
                <a:latin typeface="Times New Roman" pitchFamily="18" charset="0"/>
                <a:cs typeface="Times New Roman" pitchFamily="18" charset="0"/>
              </a:rPr>
              <a:t>      From local to global production network </a:t>
            </a:r>
          </a:p>
          <a:p>
            <a:pPr>
              <a:buNone/>
            </a:pPr>
            <a:r>
              <a:rPr lang="en-US" altLang="ja-JP" dirty="0" smtClean="0">
                <a:latin typeface="Times New Roman" pitchFamily="18" charset="0"/>
                <a:cs typeface="Times New Roman" pitchFamily="18" charset="0"/>
              </a:rPr>
              <a:t>     /global environmental relations</a:t>
            </a:r>
            <a:endParaRPr kumimoji="1" lang="en-US" altLang="ja-JP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altLang="ja-JP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ja-JP" dirty="0" smtClean="0">
                <a:latin typeface="Times New Roman" pitchFamily="18" charset="0"/>
                <a:cs typeface="Times New Roman" pitchFamily="18" charset="0"/>
              </a:rPr>
              <a:t>    I-O economics and IOT are revived in an international perspective.   </a:t>
            </a:r>
          </a:p>
          <a:p>
            <a:pPr>
              <a:buNone/>
            </a:pPr>
            <a:endParaRPr kumimoji="1" lang="ja-JP" alt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From gross to “net” trade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Primary factor content of trade</a:t>
            </a:r>
          </a:p>
          <a:p>
            <a:pPr marL="514350" indent="-514350">
              <a:buAutoNum type="alphaLcParenBoth"/>
            </a:pPr>
            <a:r>
              <a:rPr kumimoji="1" lang="en-US" altLang="ja-JP" dirty="0" smtClean="0"/>
              <a:t>International IOT ;  </a:t>
            </a:r>
            <a:r>
              <a:rPr lang="en-US" altLang="ja-JP" dirty="0" smtClean="0"/>
              <a:t> tracking the direct and indirect requirements for domestic and foreign intermediate inputs</a:t>
            </a:r>
            <a:r>
              <a:rPr kumimoji="1" lang="en-US" altLang="ja-JP" dirty="0" smtClean="0"/>
              <a:t>  (I-</a:t>
            </a:r>
            <a:r>
              <a:rPr kumimoji="1" lang="en-US" altLang="ja-JP" i="1" dirty="0" smtClean="0">
                <a:latin typeface="Brush Script MT" pitchFamily="66" charset="0"/>
              </a:rPr>
              <a:t>A</a:t>
            </a:r>
            <a:r>
              <a:rPr kumimoji="1" lang="en-US" altLang="ja-JP" dirty="0" smtClean="0"/>
              <a:t>) </a:t>
            </a:r>
            <a:r>
              <a:rPr kumimoji="1" lang="en-US" altLang="ja-JP" baseline="30000" dirty="0" smtClean="0"/>
              <a:t>-1</a:t>
            </a:r>
          </a:p>
          <a:p>
            <a:pPr>
              <a:buNone/>
            </a:pPr>
            <a:r>
              <a:rPr lang="en-US" altLang="ja-JP" dirty="0" smtClean="0"/>
              <a:t>(b)  Requirements for primary factor inputs; value added ratios (VA-to-output ratios)</a:t>
            </a:r>
            <a:r>
              <a:rPr lang="ja-JP" altLang="en-US" dirty="0" smtClean="0"/>
              <a:t>；</a:t>
            </a:r>
            <a:r>
              <a:rPr lang="en-US" altLang="ja-JP" dirty="0" smtClean="0"/>
              <a:t> </a:t>
            </a:r>
            <a:r>
              <a:rPr lang="en-US" altLang="ja-JP" dirty="0" smtClean="0">
                <a:latin typeface="Brush Script MT" pitchFamily="66" charset="0"/>
              </a:rPr>
              <a:t>V</a:t>
            </a:r>
            <a:r>
              <a:rPr lang="en-US" altLang="ja-JP" dirty="0" smtClean="0"/>
              <a:t> Tracking the full  requirements for primary factor  inputs  </a:t>
            </a:r>
            <a:r>
              <a:rPr lang="en-US" altLang="ja-JP" dirty="0" smtClean="0">
                <a:latin typeface="Brush Script MT" pitchFamily="66" charset="0"/>
              </a:rPr>
              <a:t>V</a:t>
            </a:r>
            <a:r>
              <a:rPr lang="en-US" altLang="ja-JP" dirty="0" smtClean="0"/>
              <a:t> </a:t>
            </a:r>
            <a:r>
              <a:rPr lang="en-US" altLang="ja-JP" dirty="0"/>
              <a:t>(I-</a:t>
            </a:r>
            <a:r>
              <a:rPr lang="en-US" altLang="ja-JP" i="1" dirty="0">
                <a:latin typeface="Brush Script MT" pitchFamily="66" charset="0"/>
              </a:rPr>
              <a:t>A</a:t>
            </a:r>
            <a:r>
              <a:rPr lang="en-US" altLang="ja-JP" dirty="0"/>
              <a:t>) </a:t>
            </a:r>
            <a:r>
              <a:rPr lang="en-US" altLang="ja-JP" baseline="30000" dirty="0"/>
              <a:t>-1</a:t>
            </a:r>
            <a:endParaRPr lang="en-US" altLang="ja-JP" dirty="0" smtClean="0">
              <a:latin typeface="Brush Script MT" pitchFamily="66" charset="0"/>
            </a:endParaRPr>
          </a:p>
          <a:p>
            <a:pPr>
              <a:buNone/>
            </a:pPr>
            <a:endParaRPr kumimoji="1" lang="en-US" altLang="ja-JP" dirty="0" smtClean="0"/>
          </a:p>
          <a:p>
            <a:endParaRPr kumimoji="1" lang="ja-JP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Literature 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kumimoji="1" lang="en-US" altLang="ja-JP" dirty="0" err="1" smtClean="0"/>
              <a:t>Trefler</a:t>
            </a:r>
            <a:r>
              <a:rPr kumimoji="1" lang="en-US" altLang="ja-JP" dirty="0" smtClean="0"/>
              <a:t> and </a:t>
            </a:r>
            <a:r>
              <a:rPr kumimoji="1" lang="en-US" altLang="ja-JP" dirty="0" err="1" smtClean="0"/>
              <a:t>Zyu</a:t>
            </a:r>
            <a:r>
              <a:rPr kumimoji="1" lang="en-US" altLang="ja-JP" dirty="0" smtClean="0"/>
              <a:t> (2010) </a:t>
            </a:r>
          </a:p>
          <a:p>
            <a:pPr>
              <a:buNone/>
            </a:pPr>
            <a:r>
              <a:rPr lang="en-US" altLang="ja-JP" dirty="0" smtClean="0"/>
              <a:t>     </a:t>
            </a:r>
            <a:r>
              <a:rPr lang="en-US" altLang="ja-JP" dirty="0" err="1" smtClean="0"/>
              <a:t>Hecksher</a:t>
            </a:r>
            <a:r>
              <a:rPr lang="en-US" altLang="ja-JP" dirty="0" smtClean="0"/>
              <a:t>-Ohlin-</a:t>
            </a:r>
            <a:r>
              <a:rPr lang="en-US" altLang="ja-JP" dirty="0" err="1" smtClean="0"/>
              <a:t>Vanek</a:t>
            </a:r>
            <a:r>
              <a:rPr lang="en-US" altLang="ja-JP" dirty="0" smtClean="0"/>
              <a:t> factor content of trade </a:t>
            </a:r>
          </a:p>
          <a:p>
            <a:pPr>
              <a:buNone/>
            </a:pPr>
            <a:r>
              <a:rPr lang="en-US" altLang="ja-JP" dirty="0" smtClean="0"/>
              <a:t>     prediction   international IO</a:t>
            </a:r>
          </a:p>
          <a:p>
            <a:r>
              <a:rPr lang="en-US" altLang="ja-JP" dirty="0" smtClean="0"/>
              <a:t> </a:t>
            </a:r>
            <a:r>
              <a:rPr kumimoji="1" lang="en-US" altLang="ja-JP" dirty="0" err="1" smtClean="0"/>
              <a:t>Koopman</a:t>
            </a:r>
            <a:r>
              <a:rPr kumimoji="1" lang="en-US" altLang="ja-JP" dirty="0" smtClean="0"/>
              <a:t>, Powers, Wang and Wei  (2010) NBER WP    The  complete exposition  of static IO theory </a:t>
            </a:r>
            <a:r>
              <a:rPr kumimoji="1" lang="en-US" altLang="ja-JP" dirty="0" smtClean="0"/>
              <a:t>frame; </a:t>
            </a:r>
          </a:p>
          <a:p>
            <a:pPr>
              <a:buNone/>
            </a:pPr>
            <a:r>
              <a:rPr lang="en-US" altLang="ja-JP" dirty="0" smtClean="0"/>
              <a:t>              </a:t>
            </a:r>
            <a:r>
              <a:rPr lang="en-US" altLang="ja-JP" dirty="0" err="1" smtClean="0"/>
              <a:t>VAs+Imports</a:t>
            </a:r>
            <a:r>
              <a:rPr lang="en-US" altLang="ja-JP" dirty="0" smtClean="0"/>
              <a:t> =gross FDs</a:t>
            </a:r>
            <a:endParaRPr kumimoji="1" lang="en-US" altLang="ja-JP" dirty="0" smtClean="0"/>
          </a:p>
          <a:p>
            <a:r>
              <a:rPr lang="en-US" altLang="ja-JP" dirty="0" smtClean="0"/>
              <a:t>IDE/WTO (2011)  </a:t>
            </a:r>
            <a:r>
              <a:rPr lang="en-US" altLang="ja-JP" dirty="0" smtClean="0"/>
              <a:t> marked </a:t>
            </a:r>
            <a:r>
              <a:rPr lang="en-US" altLang="ja-JP" dirty="0" smtClean="0"/>
              <a:t>impact </a:t>
            </a:r>
            <a:endParaRPr lang="en-US" altLang="ja-JP" dirty="0" smtClean="0"/>
          </a:p>
          <a:p>
            <a:r>
              <a:rPr kumimoji="1" lang="en-US" altLang="ja-JP" dirty="0" err="1" smtClean="0"/>
              <a:t>Dietzenbacher</a:t>
            </a:r>
            <a:r>
              <a:rPr kumimoji="1" lang="en-US" altLang="ja-JP" dirty="0" smtClean="0"/>
              <a:t> and Los (2010) mimeo </a:t>
            </a:r>
          </a:p>
          <a:p>
            <a:pPr>
              <a:buNone/>
            </a:pPr>
            <a:r>
              <a:rPr lang="en-US" altLang="ja-JP" dirty="0" smtClean="0"/>
              <a:t>   </a:t>
            </a:r>
            <a:r>
              <a:rPr kumimoji="1" lang="en-US" altLang="ja-JP" dirty="0" smtClean="0"/>
              <a:t>Incomplete exposition of factor content of trade</a:t>
            </a:r>
          </a:p>
          <a:p>
            <a:pPr>
              <a:buNone/>
            </a:pPr>
            <a:endParaRPr kumimoji="1" lang="ja-JP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Toward Further generalizations  </a:t>
            </a:r>
            <a:br>
              <a:rPr kumimoji="1" lang="en-US" altLang="ja-JP" dirty="0" smtClean="0"/>
            </a:br>
            <a:r>
              <a:rPr kumimoji="1" lang="en-US" altLang="ja-JP" dirty="0" smtClean="0"/>
              <a:t>in theory and applications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Specification of factor inputs by category</a:t>
            </a:r>
            <a:endParaRPr lang="en-US" altLang="ja-JP" dirty="0"/>
          </a:p>
          <a:p>
            <a:pPr>
              <a:buNone/>
            </a:pPr>
            <a:r>
              <a:rPr kumimoji="1" lang="en-US" altLang="ja-JP" dirty="0" smtClean="0"/>
              <a:t>    (capital stock, labor and natural wealth)</a:t>
            </a:r>
          </a:p>
          <a:p>
            <a:endParaRPr lang="en-US" altLang="ja-JP" dirty="0"/>
          </a:p>
          <a:p>
            <a:r>
              <a:rPr kumimoji="1" lang="en-US" altLang="ja-JP" dirty="0" smtClean="0"/>
              <a:t>Specification of tradable factor inputs by country  origin; a dynamic setup</a:t>
            </a:r>
            <a:endParaRPr kumimoji="1" lang="ja-JP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Database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kumimoji="1" lang="en-US" altLang="ja-JP" dirty="0" smtClean="0"/>
              <a:t>Asian IO 2005   (IDE et al)</a:t>
            </a:r>
            <a:r>
              <a:rPr kumimoji="1" lang="ja-JP" altLang="en-US" dirty="0" smtClean="0"/>
              <a:t>　</a:t>
            </a:r>
            <a:r>
              <a:rPr kumimoji="1" lang="en-US" altLang="ja-JP" dirty="0" smtClean="0"/>
              <a:t>?  (Yokohama NU)??</a:t>
            </a:r>
          </a:p>
          <a:p>
            <a:r>
              <a:rPr lang="en-US" altLang="ja-JP" dirty="0" smtClean="0"/>
              <a:t>BRICS IO 2005  (IDE</a:t>
            </a:r>
            <a:r>
              <a:rPr kumimoji="1" lang="en-US" altLang="ja-JP" dirty="0" smtClean="0"/>
              <a:t> et al)    ?</a:t>
            </a:r>
          </a:p>
          <a:p>
            <a:r>
              <a:rPr lang="en-US" altLang="ja-JP" dirty="0" smtClean="0"/>
              <a:t>26 countries/41 sectors  2004 (USITC) ??</a:t>
            </a:r>
          </a:p>
          <a:p>
            <a:r>
              <a:rPr kumimoji="1" lang="en-US" altLang="ja-JP" dirty="0" smtClean="0"/>
              <a:t>WIOT (Groningen U) ??? </a:t>
            </a:r>
          </a:p>
          <a:p>
            <a:r>
              <a:rPr lang="en-US" altLang="ja-JP" dirty="0" smtClean="0"/>
              <a:t> </a:t>
            </a:r>
            <a:r>
              <a:rPr kumimoji="1" lang="en-US" altLang="ja-JP" dirty="0" smtClean="0"/>
              <a:t>EU21-IO 2005 (Hitotsubashi U - Prof. Yoshinaga) </a:t>
            </a:r>
          </a:p>
          <a:p>
            <a:pPr>
              <a:buNone/>
            </a:pPr>
            <a:r>
              <a:rPr lang="en-US" altLang="ja-JP" dirty="0" smtClean="0"/>
              <a:t>Incomplete databases; </a:t>
            </a:r>
          </a:p>
          <a:p>
            <a:pPr>
              <a:buNone/>
            </a:pPr>
            <a:r>
              <a:rPr lang="en-US" altLang="ja-JP" dirty="0" smtClean="0"/>
              <a:t>Need to check and trace each IOT before tracing value added  </a:t>
            </a:r>
          </a:p>
          <a:p>
            <a:pPr>
              <a:buNone/>
            </a:pPr>
            <a:r>
              <a:rPr kumimoji="1" lang="en-US" altLang="ja-JP" dirty="0" smtClean="0"/>
              <a:t>High reliability of data on country-specific value added ratio by sector given country practices</a:t>
            </a:r>
            <a:endParaRPr kumimoji="1" lang="ja-JP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Non-generalization Directions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kumimoji="1" lang="en-US" altLang="ja-JP" dirty="0" smtClean="0"/>
              <a:t>1</a:t>
            </a:r>
            <a:r>
              <a:rPr kumimoji="1" lang="ja-JP" altLang="en-US" dirty="0" smtClean="0"/>
              <a:t>　</a:t>
            </a:r>
            <a:r>
              <a:rPr kumimoji="1" lang="en-US" altLang="ja-JP" dirty="0" smtClean="0"/>
              <a:t>Non-competitive (</a:t>
            </a:r>
            <a:r>
              <a:rPr kumimoji="1" lang="en-US" altLang="ja-JP" dirty="0" err="1" smtClean="0"/>
              <a:t>Isard</a:t>
            </a:r>
            <a:r>
              <a:rPr kumimoji="1" lang="en-US" altLang="ja-JP" dirty="0" smtClean="0"/>
              <a:t>, 1951) type of input-coefficients </a:t>
            </a:r>
            <a:r>
              <a:rPr lang="en-US" altLang="ja-JP" dirty="0" smtClean="0"/>
              <a:t> results in an accurate analysis for the given period whereas this is likely to hamper t</a:t>
            </a:r>
            <a:r>
              <a:rPr kumimoji="1" lang="en-US" altLang="ja-JP" dirty="0" smtClean="0"/>
              <a:t>he stability of input coefficients which is desirable for a timely forecasting analysis.</a:t>
            </a:r>
          </a:p>
          <a:p>
            <a:pPr algn="just"/>
            <a:r>
              <a:rPr lang="en-US" altLang="ja-JP" dirty="0" smtClean="0"/>
              <a:t>2  Value added induced by final demand results in a meaningful analysis based on accurate data.</a:t>
            </a:r>
          </a:p>
          <a:p>
            <a:pPr algn="just">
              <a:buNone/>
            </a:pPr>
            <a:r>
              <a:rPr lang="en-US" altLang="ja-JP" dirty="0" smtClean="0"/>
              <a:t>     Sustainable compilation of data set. </a:t>
            </a:r>
          </a:p>
          <a:p>
            <a:pPr algn="just"/>
            <a:r>
              <a:rPr lang="en-US" altLang="ja-JP" dirty="0" smtClean="0"/>
              <a:t>3  Even macro data on foreign trade might be  rather questionable for some countries such as China and Russia. Value-added ratios, GDP and industrial production  </a:t>
            </a:r>
            <a:endParaRPr kumimoji="1" lang="ja-JP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pic>
        <p:nvPicPr>
          <p:cNvPr id="9523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340768"/>
            <a:ext cx="4824535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268760"/>
            <a:ext cx="684076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3255</TotalTime>
  <Words>273</Words>
  <Application>Microsoft Office PowerPoint</Application>
  <PresentationFormat>画面に合わせる (4:3)</PresentationFormat>
  <Paragraphs>53</Paragraphs>
  <Slides>10</Slides>
  <Notes>1</Notes>
  <HiddenSlides>0</HiddenSlides>
  <MMClips>0</MMClips>
  <ScaleCrop>false</ScaleCrop>
  <HeadingPairs>
    <vt:vector size="6" baseType="variant"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12" baseType="lpstr">
      <vt:lpstr>Office テーマ</vt:lpstr>
      <vt:lpstr>ワークシート</vt:lpstr>
      <vt:lpstr>スライド 1</vt:lpstr>
      <vt:lpstr>Background</vt:lpstr>
      <vt:lpstr>From gross to “net” trade</vt:lpstr>
      <vt:lpstr>Literature </vt:lpstr>
      <vt:lpstr>Toward Further generalizations   in theory and applications</vt:lpstr>
      <vt:lpstr>Database</vt:lpstr>
      <vt:lpstr>Non-generalization Directions</vt:lpstr>
      <vt:lpstr>スライド 8</vt:lpstr>
      <vt:lpstr>スライド 9</vt:lpstr>
      <vt:lpstr>スライド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kuboniwa</dc:creator>
  <cp:lastModifiedBy>kuboniwa</cp:lastModifiedBy>
  <cp:revision>268</cp:revision>
  <dcterms:created xsi:type="dcterms:W3CDTF">2010-05-29T21:52:56Z</dcterms:created>
  <dcterms:modified xsi:type="dcterms:W3CDTF">2011-11-23T18:33:18Z</dcterms:modified>
</cp:coreProperties>
</file>