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5" r:id="rId1"/>
  </p:sldMasterIdLst>
  <p:notesMasterIdLst>
    <p:notesMasterId r:id="rId16"/>
  </p:notesMasterIdLst>
  <p:handoutMasterIdLst>
    <p:handoutMasterId r:id="rId17"/>
  </p:handoutMasterIdLst>
  <p:sldIdLst>
    <p:sldId id="256" r:id="rId2"/>
    <p:sldId id="258" r:id="rId3"/>
    <p:sldId id="273" r:id="rId4"/>
    <p:sldId id="274" r:id="rId5"/>
    <p:sldId id="275" r:id="rId6"/>
    <p:sldId id="261" r:id="rId7"/>
    <p:sldId id="265" r:id="rId8"/>
    <p:sldId id="266" r:id="rId9"/>
    <p:sldId id="267" r:id="rId10"/>
    <p:sldId id="268" r:id="rId11"/>
    <p:sldId id="271" r:id="rId12"/>
    <p:sldId id="272" r:id="rId13"/>
    <p:sldId id="269" r:id="rId14"/>
    <p:sldId id="270" r:id="rId15"/>
  </p:sldIdLst>
  <p:sldSz cx="9144000" cy="6858000" type="screen4x3"/>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3A2E"/>
    <a:srgbClr val="F2FC92"/>
    <a:srgbClr val="543466"/>
    <a:srgbClr val="5434B6"/>
    <a:srgbClr val="4A452A"/>
    <a:srgbClr val="EACA7A"/>
    <a:srgbClr val="EFD699"/>
    <a:srgbClr val="EEECE1"/>
    <a:srgbClr val="EFECE1"/>
    <a:srgbClr val="AE533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73669" autoAdjust="0"/>
  </p:normalViewPr>
  <p:slideViewPr>
    <p:cSldViewPr>
      <p:cViewPr varScale="1">
        <p:scale>
          <a:sx n="74" d="100"/>
          <a:sy n="74" d="100"/>
        </p:scale>
        <p:origin x="-396"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902D9445-4CE1-4F66-BF42-F7ACFC19BE29}" type="datetimeFigureOut">
              <a:rPr lang="en-GB" smtClean="0"/>
              <a:t>22/11/2011</a:t>
            </a:fld>
            <a:endParaRPr lang="en-GB"/>
          </a:p>
        </p:txBody>
      </p:sp>
      <p:sp>
        <p:nvSpPr>
          <p:cNvPr id="4" name="Footer Placeholder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D663662A-C669-442F-BF17-9A0F305892C0}" type="slidenum">
              <a:rPr lang="en-GB" smtClean="0"/>
              <a:t>‹#›</a:t>
            </a:fld>
            <a:endParaRPr lang="en-GB"/>
          </a:p>
        </p:txBody>
      </p:sp>
    </p:spTree>
    <p:extLst>
      <p:ext uri="{BB962C8B-B14F-4D97-AF65-F5344CB8AC3E}">
        <p14:creationId xmlns:p14="http://schemas.microsoft.com/office/powerpoint/2010/main" val="19884552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E09E95FE-8E3D-43C4-B103-8017BFBBF4FE}" type="datetimeFigureOut">
              <a:rPr lang="en-GB" smtClean="0"/>
              <a:pPr/>
              <a:t>22/11/2011</a:t>
            </a:fld>
            <a:endParaRPr lang="en-GB"/>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7E2D1813-B292-45FD-A468-C93D1F546D61}" type="slidenum">
              <a:rPr lang="en-GB" smtClean="0"/>
              <a:pPr/>
              <a:t>‹#›</a:t>
            </a:fld>
            <a:endParaRPr lang="en-GB"/>
          </a:p>
        </p:txBody>
      </p:sp>
    </p:spTree>
    <p:extLst>
      <p:ext uri="{BB962C8B-B14F-4D97-AF65-F5344CB8AC3E}">
        <p14:creationId xmlns:p14="http://schemas.microsoft.com/office/powerpoint/2010/main" val="8345111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development of GPCs and of world trade in the last decades relate to the conjunction of several factors.</a:t>
            </a:r>
          </a:p>
          <a:p>
            <a:endParaRPr lang="en-GB" dirty="0" smtClean="0"/>
          </a:p>
          <a:p>
            <a:r>
              <a:rPr lang="en-GB" dirty="0" smtClean="0"/>
              <a:t>(Incentives and causes for globalized industry -&gt; global eco -&gt;</a:t>
            </a:r>
            <a:r>
              <a:rPr lang="en-GB" baseline="0" dirty="0" smtClean="0"/>
              <a:t> new trade patterns)</a:t>
            </a:r>
          </a:p>
          <a:p>
            <a:endParaRPr lang="en-GB" baseline="0" dirty="0" smtClean="0"/>
          </a:p>
          <a:p>
            <a:pPr marL="171450" indent="-171450">
              <a:buFontTx/>
              <a:buChar char="-"/>
            </a:pPr>
            <a:r>
              <a:rPr lang="en-GB" baseline="0" dirty="0" smtClean="0"/>
              <a:t>First of all, everything started with the rise of mass consumption in industrialized economies (with the US as starting point followed by Europe). Nowadays GPCs support consumption in all continents.</a:t>
            </a:r>
          </a:p>
          <a:p>
            <a:pPr marL="171450" indent="-171450">
              <a:buFontTx/>
              <a:buChar char="-"/>
            </a:pPr>
            <a:r>
              <a:rPr lang="en-GB" baseline="0" dirty="0" smtClean="0"/>
              <a:t>Another key element in fostering the development of GPCs and facilitating world trade are the better market access conditions and lower applied tariffs which resulted from the negotiations undertaken under the multilateral trade system (WTO) </a:t>
            </a:r>
          </a:p>
          <a:p>
            <a:pPr marL="171450" indent="-171450">
              <a:buFontTx/>
              <a:buChar char="-"/>
            </a:pPr>
            <a:r>
              <a:rPr lang="en-GB" baseline="0" dirty="0" smtClean="0"/>
              <a:t>Infrastructure services constitute a precondition for the development of  GVCs. For example, the invention of containers changed not only international transportation but also the management and organization of international trade and production. (some figures: about 100 million containers cross the oceans every year, carrying almost 90% of world trade, in volume terms)</a:t>
            </a:r>
          </a:p>
          <a:p>
            <a:pPr marL="171450" indent="-171450">
              <a:buFontTx/>
              <a:buChar char="-"/>
            </a:pPr>
            <a:r>
              <a:rPr lang="en-GB" baseline="0" dirty="0" smtClean="0"/>
              <a:t>EPZs are areas with special administrative and fiscal status to promote trade and investment. They largely contributed to the </a:t>
            </a:r>
            <a:r>
              <a:rPr lang="en-GB" baseline="0" dirty="0" err="1" smtClean="0"/>
              <a:t>internationalzation</a:t>
            </a:r>
            <a:r>
              <a:rPr lang="en-GB" baseline="0" dirty="0" smtClean="0"/>
              <a:t> of production. They take place in developing economies but not only.</a:t>
            </a:r>
          </a:p>
          <a:p>
            <a:pPr marL="171450" indent="-171450">
              <a:buFontTx/>
              <a:buChar char="-"/>
            </a:pPr>
            <a:r>
              <a:rPr lang="en-GB" baseline="0" dirty="0" smtClean="0"/>
              <a:t>Since production becomes more and more complex and fragmented, specialization in some core activities and outsourcing has become inevitable. Companies can decide to move some of their corporate functions or part of their production to other companies within the country or abroad (in that case we talk about offshoring). FDI corresponds to the case when a company creates an affiliate abroad to benefit from comparative advantages and optimize the production process. Outsourcing can inter alia be justified by lower labour cost, coming closer to primary resources or benefiting from a specific technology or a know-how  </a:t>
            </a:r>
          </a:p>
          <a:p>
            <a:pPr marL="171450" indent="-171450">
              <a:buFontTx/>
              <a:buChar char="-"/>
            </a:pPr>
            <a:endParaRPr lang="en-GB" baseline="0" dirty="0" smtClean="0"/>
          </a:p>
          <a:p>
            <a:r>
              <a:rPr lang="en-GB" baseline="0" dirty="0" smtClean="0"/>
              <a:t>The globalization of the economy has led to changes in the nature of world trade and the rise of specific types of trade.</a:t>
            </a:r>
          </a:p>
          <a:p>
            <a:pPr marL="171450" indent="-171450">
              <a:buFontTx/>
              <a:buChar char="-"/>
            </a:pPr>
            <a:r>
              <a:rPr lang="en-GB" baseline="0" dirty="0" smtClean="0"/>
              <a:t>Nowadays, international trade is dominated by trade in intermediate goods, which takes place between the various countries involved in global production chains.</a:t>
            </a:r>
          </a:p>
          <a:p>
            <a:pPr marL="171450" indent="-171450">
              <a:buFontTx/>
              <a:buChar char="-"/>
            </a:pPr>
            <a:r>
              <a:rPr lang="en-GB" baseline="0" dirty="0" smtClean="0"/>
              <a:t> Trade in tasks corresponds to the new distribution of tasks and activities carried out within the value chains.</a:t>
            </a:r>
          </a:p>
          <a:p>
            <a:pPr marL="171450" indent="-171450">
              <a:buFontTx/>
              <a:buChar char="-"/>
            </a:pPr>
            <a:r>
              <a:rPr lang="en-GB" baseline="0" dirty="0" smtClean="0"/>
              <a:t>Intra-firm trade represents exchanges between the main company and its affiliates created abroad through FDI</a:t>
            </a:r>
          </a:p>
          <a:p>
            <a:pPr marL="171450" indent="-171450">
              <a:buFontTx/>
              <a:buChar char="-"/>
            </a:pPr>
            <a:r>
              <a:rPr lang="en-GB" baseline="0" dirty="0" smtClean="0"/>
              <a:t>The increase of processing trade is </a:t>
            </a:r>
            <a:r>
              <a:rPr lang="en-GB" baseline="0" dirty="0" err="1" smtClean="0"/>
              <a:t>obviousy</a:t>
            </a:r>
            <a:r>
              <a:rPr lang="en-GB" baseline="0" dirty="0" smtClean="0"/>
              <a:t> the result of </a:t>
            </a:r>
            <a:r>
              <a:rPr lang="en-GB" baseline="0" dirty="0" err="1" smtClean="0"/>
              <a:t>th</a:t>
            </a:r>
            <a:r>
              <a:rPr lang="en-GB" baseline="0" dirty="0" smtClean="0"/>
              <a:t> production taking place within EPZs</a:t>
            </a:r>
          </a:p>
          <a:p>
            <a:pPr marL="171450" indent="-171450">
              <a:buFontTx/>
              <a:buChar char="-"/>
            </a:pPr>
            <a:endParaRPr lang="en-GB" baseline="0" dirty="0" smtClean="0"/>
          </a:p>
          <a:p>
            <a:pPr marL="171450" indent="-171450">
              <a:buFontTx/>
              <a:buChar char="-"/>
            </a:pPr>
            <a:r>
              <a:rPr lang="en-GB" baseline="0" dirty="0" smtClean="0"/>
              <a:t>All these changes in trade patterns main resulting from the internationalization of production have led to look for new ways of measuring international trade to take into account the new reality of trade</a:t>
            </a:r>
          </a:p>
          <a:p>
            <a:r>
              <a:rPr lang="en-GB" dirty="0" smtClean="0"/>
              <a:t> </a:t>
            </a:r>
          </a:p>
          <a:p>
            <a:r>
              <a:rPr lang="en-GB" dirty="0" smtClean="0"/>
              <a:t>Following slides will present some of these elements along with core</a:t>
            </a:r>
            <a:r>
              <a:rPr lang="en-GB" baseline="0" dirty="0" smtClean="0"/>
              <a:t> graphics and messages picked up from the publication</a:t>
            </a:r>
            <a:endParaRPr lang="en-GB" dirty="0"/>
          </a:p>
        </p:txBody>
      </p:sp>
      <p:sp>
        <p:nvSpPr>
          <p:cNvPr id="4" name="Slide Number Placeholder 3"/>
          <p:cNvSpPr>
            <a:spLocks noGrp="1"/>
          </p:cNvSpPr>
          <p:nvPr>
            <p:ph type="sldNum" sz="quarter" idx="10"/>
          </p:nvPr>
        </p:nvSpPr>
        <p:spPr/>
        <p:txBody>
          <a:bodyPr/>
          <a:lstStyle/>
          <a:p>
            <a:fld id="{C5BCAF44-1CE2-4BF1-883C-8D1593627031}" type="slidenum">
              <a:rPr lang="en-GB" smtClean="0"/>
              <a:pPr/>
              <a:t>2</a:t>
            </a:fld>
            <a:endParaRPr lang="en-GB"/>
          </a:p>
        </p:txBody>
      </p:sp>
    </p:spTree>
    <p:extLst>
      <p:ext uri="{BB962C8B-B14F-4D97-AF65-F5344CB8AC3E}">
        <p14:creationId xmlns:p14="http://schemas.microsoft.com/office/powerpoint/2010/main" val="1659256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69C31044-A989-4A11-A11B-23715697897E}" type="datetimeFigureOut">
              <a:rPr lang="en-GB" smtClean="0"/>
              <a:pPr/>
              <a:t>22/11/2011</a:t>
            </a:fld>
            <a:endParaRPr lang="en-GB"/>
          </a:p>
        </p:txBody>
      </p:sp>
      <p:sp>
        <p:nvSpPr>
          <p:cNvPr id="17" name="Footer Placeholder 16"/>
          <p:cNvSpPr>
            <a:spLocks noGrp="1"/>
          </p:cNvSpPr>
          <p:nvPr>
            <p:ph type="ftr" sz="quarter" idx="11"/>
          </p:nvPr>
        </p:nvSpPr>
        <p:spPr/>
        <p:txBody>
          <a:bodyPr/>
          <a:lstStyle/>
          <a:p>
            <a:endParaRPr lang="en-GB"/>
          </a:p>
        </p:txBody>
      </p:sp>
      <p:sp>
        <p:nvSpPr>
          <p:cNvPr id="29" name="Slide Number Placeholder 28"/>
          <p:cNvSpPr>
            <a:spLocks noGrp="1"/>
          </p:cNvSpPr>
          <p:nvPr>
            <p:ph type="sldNum" sz="quarter" idx="12"/>
          </p:nvPr>
        </p:nvSpPr>
        <p:spPr/>
        <p:txBody>
          <a:bodyPr/>
          <a:lstStyle/>
          <a:p>
            <a:fld id="{6048BD86-84B5-4910-BEF1-B721794B666C}" type="slidenum">
              <a:rPr lang="en-GB" smtClean="0"/>
              <a:pPr/>
              <a:t>‹#›</a:t>
            </a:fld>
            <a:endParaRPr lang="en-GB"/>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9C31044-A989-4A11-A11B-23715697897E}" type="datetimeFigureOut">
              <a:rPr lang="en-GB" smtClean="0"/>
              <a:pPr/>
              <a:t>22/11/2011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048BD86-84B5-4910-BEF1-B721794B666C}"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9C31044-A989-4A11-A11B-23715697897E}" type="datetimeFigureOut">
              <a:rPr lang="en-GB" smtClean="0"/>
              <a:pPr/>
              <a:t>22/11/2011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048BD86-84B5-4910-BEF1-B721794B666C}"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9C31044-A989-4A11-A11B-23715697897E}" type="datetimeFigureOut">
              <a:rPr lang="en-GB" smtClean="0"/>
              <a:pPr/>
              <a:t>22/11/2011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048BD86-84B5-4910-BEF1-B721794B666C}"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9C31044-A989-4A11-A11B-23715697897E}" type="datetimeFigureOut">
              <a:rPr lang="en-GB" smtClean="0"/>
              <a:pPr/>
              <a:t>22/11/2011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a:xfrm>
            <a:off x="7924800" y="6416675"/>
            <a:ext cx="762000" cy="365125"/>
          </a:xfrm>
        </p:spPr>
        <p:txBody>
          <a:bodyPr/>
          <a:lstStyle/>
          <a:p>
            <a:fld id="{6048BD86-84B5-4910-BEF1-B721794B666C}" type="slidenum">
              <a:rPr lang="en-GB" smtClean="0"/>
              <a:pPr/>
              <a:t>‹#›</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9C31044-A989-4A11-A11B-23715697897E}" type="datetimeFigureOut">
              <a:rPr lang="en-GB" smtClean="0"/>
              <a:pPr/>
              <a:t>22/11/2011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048BD86-84B5-4910-BEF1-B721794B666C}"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69C31044-A989-4A11-A11B-23715697897E}" type="datetimeFigureOut">
              <a:rPr lang="en-GB" smtClean="0"/>
              <a:pPr/>
              <a:t>22/11/2011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6048BD86-84B5-4910-BEF1-B721794B666C}"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69C31044-A989-4A11-A11B-23715697897E}" type="datetimeFigureOut">
              <a:rPr lang="en-GB" smtClean="0"/>
              <a:pPr/>
              <a:t>22/11/2011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6048BD86-84B5-4910-BEF1-B721794B666C}"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C31044-A989-4A11-A11B-23715697897E}" type="datetimeFigureOut">
              <a:rPr lang="en-GB" smtClean="0"/>
              <a:pPr/>
              <a:t>22/11/2011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6048BD86-84B5-4910-BEF1-B721794B666C}"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9C31044-A989-4A11-A11B-23715697897E}" type="datetimeFigureOut">
              <a:rPr lang="en-GB" smtClean="0"/>
              <a:pPr/>
              <a:t>22/11/2011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048BD86-84B5-4910-BEF1-B721794B666C}"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9C31044-A989-4A11-A11B-23715697897E}" type="datetimeFigureOut">
              <a:rPr lang="en-GB" smtClean="0"/>
              <a:pPr/>
              <a:t>22/11/2011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048BD86-84B5-4910-BEF1-B721794B666C}"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duotone>
              <a:schemeClr val="accent3">
                <a:shade val="45000"/>
                <a:satMod val="135000"/>
              </a:schemeClr>
              <a:prstClr val="white"/>
            </a:duotone>
            <a:extLst>
              <a:ext uri="{BEBA8EAE-BF5A-486C-A8C5-ECC9F3942E4B}">
                <a14:imgProps xmlns:a14="http://schemas.microsoft.com/office/drawing/2010/main">
                  <a14:imgLayer r:embed="rId14">
                    <a14:imgEffect>
                      <a14:sharpenSoften amount="-19000"/>
                    </a14:imgEffect>
                    <a14:imgEffect>
                      <a14:colorTemperature colorTemp="5000"/>
                    </a14:imgEffect>
                    <a14:imgEffect>
                      <a14:saturation sat="0"/>
                    </a14:imgEffect>
                    <a14:imgEffect>
                      <a14:brightnessContrast contrast="-40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69C31044-A989-4A11-A11B-23715697897E}" type="datetimeFigureOut">
              <a:rPr lang="en-GB" smtClean="0"/>
              <a:pPr/>
              <a:t>22/11/2011</a:t>
            </a:fld>
            <a:endParaRPr lang="en-GB"/>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GB"/>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6048BD86-84B5-4910-BEF1-B721794B666C}" type="slidenum">
              <a:rPr lang="en-GB" smtClean="0"/>
              <a:pPr/>
              <a:t>‹#›</a:t>
            </a:fld>
            <a:endParaRPr lang="en-GB"/>
          </a:p>
        </p:txBody>
      </p:sp>
    </p:spTree>
  </p:cSld>
  <p:clrMap bg1="dk1" tx1="lt1" bg2="dk2" tx2="lt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www.wto.org/english/res_e/res_e.htm" TargetMode="External"/><Relationship Id="rId2" Type="http://schemas.openxmlformats.org/officeDocument/2006/relationships/hyperlink" Target="http://www.wto.org/miwi" TargetMode="Externa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9.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wto.org/english/res_e/res_e.htm" TargetMode="External"/><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2399041" cy="7149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23528" y="4581128"/>
            <a:ext cx="8568952" cy="1015663"/>
          </a:xfrm>
          <a:prstGeom prst="rect">
            <a:avLst/>
          </a:prstGeom>
          <a:noFill/>
        </p:spPr>
        <p:txBody>
          <a:bodyPr wrap="square" rtlCol="0">
            <a:spAutoFit/>
          </a:bodyPr>
          <a:lstStyle/>
          <a:p>
            <a:pPr algn="ctr"/>
            <a:r>
              <a:rPr lang="en-GB" sz="2000" dirty="0">
                <a:solidFill>
                  <a:schemeClr val="bg2">
                    <a:lumMod val="25000"/>
                  </a:schemeClr>
                </a:solidFill>
              </a:rPr>
              <a:t>APEC </a:t>
            </a:r>
            <a:r>
              <a:rPr lang="en-GB" sz="2000" dirty="0" smtClean="0">
                <a:solidFill>
                  <a:schemeClr val="bg2">
                    <a:lumMod val="25000"/>
                  </a:schemeClr>
                </a:solidFill>
              </a:rPr>
              <a:t>Conference </a:t>
            </a:r>
            <a:r>
              <a:rPr lang="en-GB" sz="2000" dirty="0">
                <a:solidFill>
                  <a:schemeClr val="bg2">
                    <a:lumMod val="25000"/>
                  </a:schemeClr>
                </a:solidFill>
              </a:rPr>
              <a:t>“Building APEC </a:t>
            </a:r>
            <a:r>
              <a:rPr lang="en-GB" sz="2000" dirty="0" smtClean="0">
                <a:solidFill>
                  <a:schemeClr val="bg2">
                    <a:lumMod val="25000"/>
                  </a:schemeClr>
                </a:solidFill>
              </a:rPr>
              <a:t>Economies</a:t>
            </a:r>
            <a:r>
              <a:rPr lang="en-GB" sz="2000" dirty="0">
                <a:solidFill>
                  <a:schemeClr val="bg2">
                    <a:lumMod val="25000"/>
                  </a:schemeClr>
                </a:solidFill>
              </a:rPr>
              <a:t>’ </a:t>
            </a:r>
            <a:r>
              <a:rPr lang="en-GB" sz="2000" dirty="0" smtClean="0">
                <a:solidFill>
                  <a:schemeClr val="bg2">
                    <a:lumMod val="25000"/>
                  </a:schemeClr>
                </a:solidFill>
              </a:rPr>
              <a:t>Capacities </a:t>
            </a:r>
            <a:r>
              <a:rPr lang="en-GB" sz="2000" dirty="0">
                <a:solidFill>
                  <a:schemeClr val="bg2">
                    <a:lumMod val="25000"/>
                  </a:schemeClr>
                </a:solidFill>
              </a:rPr>
              <a:t>of </a:t>
            </a:r>
            <a:r>
              <a:rPr lang="en-GB" sz="2000" dirty="0" smtClean="0">
                <a:solidFill>
                  <a:schemeClr val="bg2">
                    <a:lumMod val="25000"/>
                  </a:schemeClr>
                </a:solidFill>
              </a:rPr>
              <a:t>Employing Input-Output </a:t>
            </a:r>
            <a:r>
              <a:rPr lang="en-GB" sz="2000" dirty="0">
                <a:solidFill>
                  <a:schemeClr val="bg2">
                    <a:lumMod val="25000"/>
                  </a:schemeClr>
                </a:solidFill>
              </a:rPr>
              <a:t>T</a:t>
            </a:r>
            <a:r>
              <a:rPr lang="en-GB" sz="2000" dirty="0" smtClean="0">
                <a:solidFill>
                  <a:schemeClr val="bg2">
                    <a:lumMod val="25000"/>
                  </a:schemeClr>
                </a:solidFill>
              </a:rPr>
              <a:t>ables </a:t>
            </a:r>
            <a:r>
              <a:rPr lang="en-GB" sz="2000" dirty="0">
                <a:solidFill>
                  <a:schemeClr val="bg2">
                    <a:lumMod val="25000"/>
                  </a:schemeClr>
                </a:solidFill>
              </a:rPr>
              <a:t>for </a:t>
            </a:r>
            <a:r>
              <a:rPr lang="en-GB" sz="2000" dirty="0" smtClean="0">
                <a:solidFill>
                  <a:schemeClr val="bg2">
                    <a:lumMod val="25000"/>
                  </a:schemeClr>
                </a:solidFill>
              </a:rPr>
              <a:t>Advanced </a:t>
            </a:r>
            <a:r>
              <a:rPr lang="en-GB" sz="2000" dirty="0">
                <a:solidFill>
                  <a:schemeClr val="bg2">
                    <a:lumMod val="25000"/>
                  </a:schemeClr>
                </a:solidFill>
              </a:rPr>
              <a:t>E</a:t>
            </a:r>
            <a:r>
              <a:rPr lang="en-GB" sz="2000" dirty="0" smtClean="0">
                <a:solidFill>
                  <a:schemeClr val="bg2">
                    <a:lumMod val="25000"/>
                  </a:schemeClr>
                </a:solidFill>
              </a:rPr>
              <a:t>conomic </a:t>
            </a:r>
            <a:r>
              <a:rPr lang="en-GB" sz="2000" dirty="0" err="1" smtClean="0">
                <a:solidFill>
                  <a:schemeClr val="bg2">
                    <a:lumMod val="25000"/>
                  </a:schemeClr>
                </a:solidFill>
              </a:rPr>
              <a:t>Modeling</a:t>
            </a:r>
            <a:r>
              <a:rPr lang="en-GB" sz="2000" dirty="0" smtClean="0">
                <a:solidFill>
                  <a:schemeClr val="bg2">
                    <a:lumMod val="25000"/>
                  </a:schemeClr>
                </a:solidFill>
              </a:rPr>
              <a:t>”</a:t>
            </a:r>
            <a:endParaRPr lang="en-GB" sz="2000" dirty="0">
              <a:solidFill>
                <a:schemeClr val="bg2">
                  <a:lumMod val="25000"/>
                </a:schemeClr>
              </a:solidFill>
            </a:endParaRPr>
          </a:p>
          <a:p>
            <a:pPr algn="ctr"/>
            <a:r>
              <a:rPr lang="en-GB" sz="2000" dirty="0">
                <a:solidFill>
                  <a:schemeClr val="bg2">
                    <a:lumMod val="25000"/>
                  </a:schemeClr>
                </a:solidFill>
              </a:rPr>
              <a:t>24-25 November </a:t>
            </a:r>
            <a:r>
              <a:rPr lang="en-GB" sz="2000" dirty="0" smtClean="0">
                <a:solidFill>
                  <a:schemeClr val="bg2">
                    <a:lumMod val="25000"/>
                  </a:schemeClr>
                </a:solidFill>
              </a:rPr>
              <a:t>2011, Singapore </a:t>
            </a:r>
            <a:endParaRPr lang="en-GB" sz="2000" dirty="0">
              <a:solidFill>
                <a:schemeClr val="bg2">
                  <a:lumMod val="25000"/>
                </a:schemeClr>
              </a:solidFill>
            </a:endParaRPr>
          </a:p>
        </p:txBody>
      </p:sp>
      <p:sp>
        <p:nvSpPr>
          <p:cNvPr id="6" name="TextBox 5"/>
          <p:cNvSpPr txBox="1"/>
          <p:nvPr/>
        </p:nvSpPr>
        <p:spPr>
          <a:xfrm>
            <a:off x="467544" y="5993860"/>
            <a:ext cx="7848872" cy="400110"/>
          </a:xfrm>
          <a:prstGeom prst="rect">
            <a:avLst/>
          </a:prstGeom>
          <a:noFill/>
        </p:spPr>
        <p:txBody>
          <a:bodyPr wrap="square" rtlCol="0">
            <a:spAutoFit/>
          </a:bodyPr>
          <a:lstStyle/>
          <a:p>
            <a:r>
              <a:rPr lang="en-GB" sz="2000" dirty="0">
                <a:solidFill>
                  <a:schemeClr val="bg2">
                    <a:lumMod val="25000"/>
                  </a:schemeClr>
                </a:solidFill>
              </a:rPr>
              <a:t>Christophe Degain, </a:t>
            </a:r>
            <a:r>
              <a:rPr lang="en-GB" sz="2000" dirty="0" smtClean="0">
                <a:solidFill>
                  <a:schemeClr val="bg2">
                    <a:lumMod val="25000"/>
                  </a:schemeClr>
                </a:solidFill>
              </a:rPr>
              <a:t>WTO</a:t>
            </a:r>
            <a:endParaRPr lang="en-GB" sz="2000" dirty="0">
              <a:solidFill>
                <a:schemeClr val="bg2">
                  <a:lumMod val="25000"/>
                </a:schemeClr>
              </a:solidFill>
            </a:endParaRPr>
          </a:p>
        </p:txBody>
      </p:sp>
      <p:sp>
        <p:nvSpPr>
          <p:cNvPr id="7" name="TextBox 6"/>
          <p:cNvSpPr txBox="1"/>
          <p:nvPr/>
        </p:nvSpPr>
        <p:spPr>
          <a:xfrm>
            <a:off x="395536" y="2132856"/>
            <a:ext cx="9361040" cy="1508105"/>
          </a:xfrm>
          <a:prstGeom prst="rect">
            <a:avLst/>
          </a:prstGeom>
          <a:noFill/>
        </p:spPr>
        <p:txBody>
          <a:bodyPr wrap="square" rtlCol="0">
            <a:spAutoFit/>
          </a:bodyPr>
          <a:lstStyle/>
          <a:p>
            <a:r>
              <a:rPr lang="en-GB" sz="2800" dirty="0">
                <a:solidFill>
                  <a:schemeClr val="bg2">
                    <a:lumMod val="25000"/>
                  </a:schemeClr>
                </a:solidFill>
                <a:latin typeface="Arial Rounded MT Bold" pitchFamily="34" charset="0"/>
                <a:cs typeface="Arial" pitchFamily="34" charset="0"/>
              </a:rPr>
              <a:t>The impact of global supply chains on trade</a:t>
            </a:r>
            <a:r>
              <a:rPr lang="en-GB" sz="2800" dirty="0" smtClean="0">
                <a:solidFill>
                  <a:schemeClr val="bg2">
                    <a:lumMod val="25000"/>
                  </a:schemeClr>
                </a:solidFill>
                <a:latin typeface="Arial Rounded MT Bold" pitchFamily="34" charset="0"/>
                <a:cs typeface="Arial" pitchFamily="34" charset="0"/>
              </a:rPr>
              <a:t>:</a:t>
            </a:r>
            <a:br>
              <a:rPr lang="en-GB" sz="2800" dirty="0" smtClean="0">
                <a:solidFill>
                  <a:schemeClr val="bg2">
                    <a:lumMod val="25000"/>
                  </a:schemeClr>
                </a:solidFill>
                <a:latin typeface="Arial Rounded MT Bold" pitchFamily="34" charset="0"/>
                <a:cs typeface="Arial" pitchFamily="34" charset="0"/>
              </a:rPr>
            </a:br>
            <a:r>
              <a:rPr lang="en-GB" sz="800" dirty="0" smtClean="0">
                <a:solidFill>
                  <a:schemeClr val="bg2">
                    <a:lumMod val="25000"/>
                  </a:schemeClr>
                </a:solidFill>
                <a:latin typeface="Arial Rounded MT Bold" pitchFamily="34" charset="0"/>
                <a:cs typeface="Arial" pitchFamily="34" charset="0"/>
              </a:rPr>
              <a:t> </a:t>
            </a:r>
          </a:p>
          <a:p>
            <a:r>
              <a:rPr lang="en-GB" sz="2800" dirty="0" smtClean="0">
                <a:solidFill>
                  <a:schemeClr val="bg2">
                    <a:lumMod val="25000"/>
                  </a:schemeClr>
                </a:solidFill>
                <a:latin typeface="Arial Rounded MT Bold" pitchFamily="34" charset="0"/>
                <a:cs typeface="Arial" pitchFamily="34" charset="0"/>
              </a:rPr>
              <a:t>Towards </a:t>
            </a:r>
            <a:r>
              <a:rPr lang="en-GB" sz="2800" dirty="0">
                <a:solidFill>
                  <a:schemeClr val="bg2">
                    <a:lumMod val="25000"/>
                  </a:schemeClr>
                </a:solidFill>
                <a:latin typeface="Arial Rounded MT Bold" pitchFamily="34" charset="0"/>
                <a:cs typeface="Arial" pitchFamily="34" charset="0"/>
              </a:rPr>
              <a:t>a measure of trade in value added </a:t>
            </a:r>
          </a:p>
          <a:p>
            <a:r>
              <a:rPr lang="en-GB" sz="2800" dirty="0">
                <a:solidFill>
                  <a:schemeClr val="bg2">
                    <a:lumMod val="25000"/>
                  </a:schemeClr>
                </a:solidFill>
                <a:latin typeface="Arial Rounded MT Bold" pitchFamily="34" charset="0"/>
                <a:cs typeface="Arial" pitchFamily="34" charset="0"/>
              </a:rPr>
              <a:t>and implications for trade policy</a:t>
            </a:r>
          </a:p>
        </p:txBody>
      </p:sp>
    </p:spTree>
    <p:extLst>
      <p:ext uri="{BB962C8B-B14F-4D97-AF65-F5344CB8AC3E}">
        <p14:creationId xmlns:p14="http://schemas.microsoft.com/office/powerpoint/2010/main" val="22145076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00917" y="1237282"/>
            <a:ext cx="9319961" cy="1477328"/>
          </a:xfrm>
          <a:prstGeom prst="rect">
            <a:avLst/>
          </a:prstGeom>
          <a:noFill/>
        </p:spPr>
        <p:txBody>
          <a:bodyPr wrap="square" rtlCol="0">
            <a:spAutoFit/>
          </a:bodyPr>
          <a:lstStyle/>
          <a:p>
            <a:r>
              <a:rPr lang="en-GB" b="1" dirty="0" smtClean="0">
                <a:solidFill>
                  <a:schemeClr val="bg1"/>
                </a:solidFill>
              </a:rPr>
              <a:t>Some evidence on the interdependency of economies within GVCs :</a:t>
            </a:r>
          </a:p>
          <a:p>
            <a:pPr marL="285750" indent="-285750">
              <a:buFont typeface="Arial" pitchFamily="34" charset="0"/>
              <a:buChar char="•"/>
            </a:pPr>
            <a:r>
              <a:rPr lang="en-GB" dirty="0" smtClean="0">
                <a:solidFill>
                  <a:schemeClr val="bg1"/>
                </a:solidFill>
              </a:rPr>
              <a:t>Exports of manufactured goods rely on imported inputs (goods and services)</a:t>
            </a:r>
          </a:p>
          <a:p>
            <a:pPr marL="285750" indent="-285750">
              <a:buFont typeface="Arial" pitchFamily="34" charset="0"/>
              <a:buChar char="•"/>
            </a:pPr>
            <a:r>
              <a:rPr lang="en-GB" dirty="0" smtClean="0">
                <a:solidFill>
                  <a:schemeClr val="bg1"/>
                </a:solidFill>
              </a:rPr>
              <a:t>Domestic VA is present not only in exports but also in imports (“Circular trade”)</a:t>
            </a:r>
          </a:p>
          <a:p>
            <a:pPr marL="285750" indent="-285750">
              <a:buFont typeface="Arial" pitchFamily="34" charset="0"/>
              <a:buChar char="•"/>
            </a:pPr>
            <a:r>
              <a:rPr lang="en-GB" dirty="0" smtClean="0">
                <a:solidFill>
                  <a:schemeClr val="bg1"/>
                </a:solidFill>
              </a:rPr>
              <a:t>So called “national products” may be predominantly produced in other countries, while products of foreign trademarks may be manufactured in the domestic market</a:t>
            </a:r>
            <a:endParaRPr lang="en-GB" dirty="0">
              <a:solidFill>
                <a:schemeClr val="bg1"/>
              </a:solidFill>
            </a:endParaRPr>
          </a:p>
        </p:txBody>
      </p:sp>
      <p:sp>
        <p:nvSpPr>
          <p:cNvPr id="7" name="TextBox 6"/>
          <p:cNvSpPr txBox="1"/>
          <p:nvPr/>
        </p:nvSpPr>
        <p:spPr>
          <a:xfrm>
            <a:off x="179512" y="3573016"/>
            <a:ext cx="8892480" cy="3139321"/>
          </a:xfrm>
          <a:prstGeom prst="rect">
            <a:avLst/>
          </a:prstGeom>
          <a:noFill/>
        </p:spPr>
        <p:txBody>
          <a:bodyPr wrap="square" rtlCol="0">
            <a:spAutoFit/>
          </a:bodyPr>
          <a:lstStyle/>
          <a:p>
            <a:r>
              <a:rPr lang="en-GB" b="1" dirty="0" smtClean="0">
                <a:solidFill>
                  <a:schemeClr val="bg1"/>
                </a:solidFill>
              </a:rPr>
              <a:t>Protectionist measures …</a:t>
            </a:r>
          </a:p>
          <a:p>
            <a:pPr marL="285750" indent="-285750">
              <a:buFont typeface="Arial" pitchFamily="34" charset="0"/>
              <a:buChar char="•"/>
            </a:pPr>
            <a:r>
              <a:rPr lang="en-GB" dirty="0" smtClean="0">
                <a:solidFill>
                  <a:schemeClr val="bg1"/>
                </a:solidFill>
              </a:rPr>
              <a:t>Tariffs increase</a:t>
            </a:r>
          </a:p>
          <a:p>
            <a:pPr marL="285750" indent="-285750">
              <a:buFont typeface="Arial" pitchFamily="34" charset="0"/>
              <a:buChar char="•"/>
            </a:pPr>
            <a:r>
              <a:rPr lang="en-GB" dirty="0" smtClean="0">
                <a:solidFill>
                  <a:schemeClr val="bg1"/>
                </a:solidFill>
              </a:rPr>
              <a:t>Anti-dumping </a:t>
            </a:r>
            <a:r>
              <a:rPr lang="en-GB" dirty="0">
                <a:solidFill>
                  <a:schemeClr val="bg1"/>
                </a:solidFill>
              </a:rPr>
              <a:t>measure</a:t>
            </a:r>
          </a:p>
          <a:p>
            <a:pPr marL="285750" indent="-285750">
              <a:buFont typeface="Arial" pitchFamily="34" charset="0"/>
              <a:buChar char="•"/>
            </a:pPr>
            <a:r>
              <a:rPr lang="en-GB" dirty="0">
                <a:solidFill>
                  <a:schemeClr val="bg1"/>
                </a:solidFill>
              </a:rPr>
              <a:t>“Buying national” </a:t>
            </a:r>
            <a:r>
              <a:rPr lang="en-GB" dirty="0" smtClean="0">
                <a:solidFill>
                  <a:schemeClr val="bg1"/>
                </a:solidFill>
              </a:rPr>
              <a:t>engagement</a:t>
            </a:r>
          </a:p>
          <a:p>
            <a:r>
              <a:rPr lang="en-GB" b="1" dirty="0" smtClean="0">
                <a:solidFill>
                  <a:schemeClr val="bg1"/>
                </a:solidFill>
              </a:rPr>
              <a:t/>
            </a:r>
            <a:br>
              <a:rPr lang="en-GB" b="1" dirty="0" smtClean="0">
                <a:solidFill>
                  <a:schemeClr val="bg1"/>
                </a:solidFill>
              </a:rPr>
            </a:br>
            <a:r>
              <a:rPr lang="en-GB" b="1" dirty="0" smtClean="0">
                <a:solidFill>
                  <a:schemeClr val="bg1"/>
                </a:solidFill>
              </a:rPr>
              <a:t>… can have counter-productive </a:t>
            </a:r>
            <a:r>
              <a:rPr lang="en-GB" b="1" dirty="0">
                <a:solidFill>
                  <a:schemeClr val="bg1"/>
                </a:solidFill>
              </a:rPr>
              <a:t>effects </a:t>
            </a:r>
            <a:r>
              <a:rPr lang="en-GB" b="1" dirty="0" smtClean="0">
                <a:solidFill>
                  <a:schemeClr val="bg1"/>
                </a:solidFill>
              </a:rPr>
              <a:t>on </a:t>
            </a:r>
            <a:r>
              <a:rPr lang="en-GB" b="1" dirty="0">
                <a:solidFill>
                  <a:schemeClr val="bg1"/>
                </a:solidFill>
              </a:rPr>
              <a:t>economies and enterprises they are supposed to protect:</a:t>
            </a:r>
          </a:p>
          <a:p>
            <a:pPr marL="285750" indent="-285750">
              <a:buFont typeface="Arial" pitchFamily="34" charset="0"/>
              <a:buChar char="•"/>
            </a:pPr>
            <a:r>
              <a:rPr lang="en-GB" dirty="0" smtClean="0">
                <a:solidFill>
                  <a:schemeClr val="bg1"/>
                </a:solidFill>
              </a:rPr>
              <a:t>Reduction of the </a:t>
            </a:r>
            <a:r>
              <a:rPr lang="en-GB" dirty="0">
                <a:solidFill>
                  <a:schemeClr val="bg1"/>
                </a:solidFill>
              </a:rPr>
              <a:t>capacity of national firms to join </a:t>
            </a:r>
            <a:r>
              <a:rPr lang="en-GB" dirty="0" smtClean="0">
                <a:solidFill>
                  <a:schemeClr val="bg1"/>
                </a:solidFill>
              </a:rPr>
              <a:t>GVCs</a:t>
            </a:r>
          </a:p>
          <a:p>
            <a:pPr marL="285750" indent="-285750">
              <a:buFont typeface="Arial" pitchFamily="34" charset="0"/>
              <a:buChar char="•"/>
            </a:pPr>
            <a:r>
              <a:rPr lang="en-GB" dirty="0" smtClean="0">
                <a:solidFill>
                  <a:schemeClr val="bg1"/>
                </a:solidFill>
              </a:rPr>
              <a:t>An increase of the cost of imported inputs affects national companies involved in international production chains, as well as the functioning or competitiveness of the chain itself !</a:t>
            </a:r>
            <a:endParaRPr lang="en-GB" dirty="0">
              <a:solidFill>
                <a:schemeClr val="bg1"/>
              </a:solidFill>
            </a:endParaRPr>
          </a:p>
        </p:txBody>
      </p:sp>
      <p:sp>
        <p:nvSpPr>
          <p:cNvPr id="10" name="Down Arrow 9"/>
          <p:cNvSpPr/>
          <p:nvPr/>
        </p:nvSpPr>
        <p:spPr>
          <a:xfrm>
            <a:off x="971600" y="2924944"/>
            <a:ext cx="360040" cy="576064"/>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1"/>
          <p:cNvSpPr>
            <a:spLocks noGrp="1"/>
          </p:cNvSpPr>
          <p:nvPr>
            <p:ph type="title"/>
          </p:nvPr>
        </p:nvSpPr>
        <p:spPr>
          <a:xfrm>
            <a:off x="395536" y="-90264"/>
            <a:ext cx="9289032" cy="1143000"/>
          </a:xfrm>
        </p:spPr>
        <p:txBody>
          <a:bodyPr>
            <a:normAutofit/>
          </a:bodyPr>
          <a:lstStyle/>
          <a:p>
            <a:r>
              <a:rPr lang="en-GB" sz="2100" dirty="0" smtClean="0">
                <a:solidFill>
                  <a:schemeClr val="bg2">
                    <a:lumMod val="25000"/>
                  </a:schemeClr>
                </a:solidFill>
                <a:effectLst/>
                <a:latin typeface="Arial Rounded MT Bold" pitchFamily="34" charset="0"/>
                <a:ea typeface="+mn-ea"/>
                <a:cs typeface="+mn-cs"/>
              </a:rPr>
              <a:t>Implications of GSCs and trade in value added on trade policy</a:t>
            </a:r>
            <a:br>
              <a:rPr lang="en-GB" sz="2100" dirty="0" smtClean="0">
                <a:solidFill>
                  <a:schemeClr val="bg2">
                    <a:lumMod val="25000"/>
                  </a:schemeClr>
                </a:solidFill>
                <a:effectLst/>
                <a:latin typeface="Arial Rounded MT Bold" pitchFamily="34" charset="0"/>
                <a:ea typeface="+mn-ea"/>
                <a:cs typeface="+mn-cs"/>
              </a:rPr>
            </a:br>
            <a:r>
              <a:rPr lang="en-GB" sz="2000" dirty="0">
                <a:solidFill>
                  <a:srgbClr val="C00000"/>
                </a:solidFill>
                <a:effectLst/>
                <a:latin typeface="Arial Rounded MT Bold" pitchFamily="34" charset="0"/>
              </a:rPr>
              <a:t>Trade barriers  </a:t>
            </a:r>
            <a:r>
              <a:rPr lang="en-GB" sz="1800" i="1" dirty="0">
                <a:solidFill>
                  <a:srgbClr val="C00000"/>
                </a:solidFill>
                <a:effectLst/>
                <a:latin typeface="Arial Rounded MT Bold" pitchFamily="34" charset="0"/>
              </a:rPr>
              <a:t>versus</a:t>
            </a:r>
            <a:r>
              <a:rPr lang="en-GB" sz="2000" dirty="0">
                <a:solidFill>
                  <a:srgbClr val="C00000"/>
                </a:solidFill>
                <a:effectLst/>
                <a:latin typeface="Arial Rounded MT Bold" pitchFamily="34" charset="0"/>
              </a:rPr>
              <a:t>  competitiveness</a:t>
            </a:r>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496" y="44624"/>
            <a:ext cx="864096" cy="963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383648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95536" y="1198402"/>
            <a:ext cx="8424936" cy="5088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0"/>
            <a:ext cx="864096" cy="963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a:xfrm>
            <a:off x="395536" y="-99392"/>
            <a:ext cx="9289032"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GB" sz="2100" dirty="0" smtClean="0">
                <a:solidFill>
                  <a:schemeClr val="bg2">
                    <a:lumMod val="25000"/>
                  </a:schemeClr>
                </a:solidFill>
                <a:effectLst/>
                <a:latin typeface="Arial Rounded MT Bold" pitchFamily="34" charset="0"/>
                <a:ea typeface="+mn-ea"/>
                <a:cs typeface="+mn-cs"/>
              </a:rPr>
              <a:t>Implications of GSCs and trade in value added on trade policy</a:t>
            </a:r>
          </a:p>
          <a:p>
            <a:pPr algn="l"/>
            <a:r>
              <a:rPr lang="en-GB" sz="2000" dirty="0" smtClean="0">
                <a:solidFill>
                  <a:srgbClr val="C00000"/>
                </a:solidFill>
                <a:effectLst/>
                <a:latin typeface="Arial Rounded MT Bold" pitchFamily="34" charset="0"/>
              </a:rPr>
              <a:t>         </a:t>
            </a:r>
            <a:r>
              <a:rPr lang="en-GB" sz="1900" dirty="0" smtClean="0">
                <a:solidFill>
                  <a:srgbClr val="C00000"/>
                </a:solidFill>
                <a:effectLst/>
                <a:latin typeface="Arial Rounded MT Bold" pitchFamily="34" charset="0"/>
              </a:rPr>
              <a:t>Estimating the effective protection of </a:t>
            </a:r>
            <a:r>
              <a:rPr lang="en-GB" sz="1900" dirty="0" err="1" smtClean="0">
                <a:solidFill>
                  <a:srgbClr val="C00000"/>
                </a:solidFill>
                <a:effectLst/>
                <a:latin typeface="Arial Rounded MT Bold" pitchFamily="34" charset="0"/>
              </a:rPr>
              <a:t>sectoral</a:t>
            </a:r>
            <a:r>
              <a:rPr lang="en-GB" sz="1900" dirty="0" smtClean="0">
                <a:solidFill>
                  <a:srgbClr val="C00000"/>
                </a:solidFill>
                <a:effectLst/>
                <a:latin typeface="Arial Rounded MT Bold" pitchFamily="34" charset="0"/>
              </a:rPr>
              <a:t> domestic </a:t>
            </a:r>
            <a:r>
              <a:rPr lang="en-GB" sz="1900" dirty="0">
                <a:solidFill>
                  <a:srgbClr val="C00000"/>
                </a:solidFill>
                <a:effectLst/>
                <a:latin typeface="Arial Rounded MT Bold" pitchFamily="34" charset="0"/>
              </a:rPr>
              <a:t>value added </a:t>
            </a:r>
          </a:p>
        </p:txBody>
      </p:sp>
      <p:sp>
        <p:nvSpPr>
          <p:cNvPr id="9" name="TextBox 8"/>
          <p:cNvSpPr txBox="1"/>
          <p:nvPr/>
        </p:nvSpPr>
        <p:spPr>
          <a:xfrm>
            <a:off x="107504" y="6300609"/>
            <a:ext cx="9399551" cy="553998"/>
          </a:xfrm>
          <a:prstGeom prst="rect">
            <a:avLst/>
          </a:prstGeom>
          <a:noFill/>
        </p:spPr>
        <p:txBody>
          <a:bodyPr wrap="square" rtlCol="0">
            <a:spAutoFit/>
          </a:bodyPr>
          <a:lstStyle/>
          <a:p>
            <a:r>
              <a:rPr lang="en-GB" sz="1500" dirty="0" smtClean="0">
                <a:solidFill>
                  <a:schemeClr val="bg1"/>
                </a:solidFill>
              </a:rPr>
              <a:t>Source:  </a:t>
            </a:r>
            <a:r>
              <a:rPr lang="en-GB" sz="1500" dirty="0" err="1" smtClean="0">
                <a:solidFill>
                  <a:schemeClr val="bg1"/>
                </a:solidFill>
              </a:rPr>
              <a:t>Diakantoni</a:t>
            </a:r>
            <a:r>
              <a:rPr lang="en-GB" sz="1500" dirty="0" smtClean="0">
                <a:solidFill>
                  <a:schemeClr val="bg1"/>
                </a:solidFill>
              </a:rPr>
              <a:t> and Escaith, WTO (forthcoming 2012). </a:t>
            </a:r>
          </a:p>
          <a:p>
            <a:r>
              <a:rPr lang="en-GB" sz="1500" dirty="0" smtClean="0">
                <a:solidFill>
                  <a:schemeClr val="bg1"/>
                </a:solidFill>
              </a:rPr>
              <a:t>Preliminary data, based on WTO tariffs and IDE-JETRO input-output databases</a:t>
            </a:r>
            <a:endParaRPr lang="en-GB" sz="1500" dirty="0">
              <a:solidFill>
                <a:schemeClr val="bg1"/>
              </a:solidFill>
            </a:endParaRPr>
          </a:p>
        </p:txBody>
      </p:sp>
      <p:cxnSp>
        <p:nvCxnSpPr>
          <p:cNvPr id="24" name="Straight Arrow Connector 23"/>
          <p:cNvCxnSpPr/>
          <p:nvPr/>
        </p:nvCxnSpPr>
        <p:spPr>
          <a:xfrm>
            <a:off x="3275856" y="4653136"/>
            <a:ext cx="288032" cy="288032"/>
          </a:xfrm>
          <a:prstGeom prst="straightConnector1">
            <a:avLst/>
          </a:prstGeom>
          <a:ln w="15875">
            <a:solidFill>
              <a:schemeClr val="accent4">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4860032" y="4797152"/>
            <a:ext cx="288032" cy="288032"/>
          </a:xfrm>
          <a:prstGeom prst="straightConnector1">
            <a:avLst/>
          </a:prstGeom>
          <a:ln w="15875">
            <a:solidFill>
              <a:schemeClr val="accent4">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4067944" y="4725144"/>
            <a:ext cx="288032" cy="288032"/>
          </a:xfrm>
          <a:prstGeom prst="straightConnector1">
            <a:avLst/>
          </a:prstGeom>
          <a:ln w="15875">
            <a:solidFill>
              <a:schemeClr val="accent4">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899592" y="4149080"/>
            <a:ext cx="288032" cy="288032"/>
          </a:xfrm>
          <a:prstGeom prst="straightConnector1">
            <a:avLst/>
          </a:prstGeom>
          <a:ln w="15875">
            <a:solidFill>
              <a:schemeClr val="accent4">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7236296" y="4509120"/>
            <a:ext cx="288032" cy="288032"/>
          </a:xfrm>
          <a:prstGeom prst="straightConnector1">
            <a:avLst/>
          </a:prstGeom>
          <a:ln w="15875">
            <a:solidFill>
              <a:schemeClr val="accent4">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1331640" y="3356992"/>
            <a:ext cx="288032" cy="288032"/>
          </a:xfrm>
          <a:prstGeom prst="straightConnector1">
            <a:avLst/>
          </a:prstGeom>
          <a:ln w="158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3707904" y="2132856"/>
            <a:ext cx="288032" cy="288032"/>
          </a:xfrm>
          <a:prstGeom prst="straightConnector1">
            <a:avLst/>
          </a:prstGeom>
          <a:ln w="158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flipV="1">
            <a:off x="4427984" y="4071795"/>
            <a:ext cx="288032" cy="293309"/>
          </a:xfrm>
          <a:prstGeom prst="straightConnector1">
            <a:avLst/>
          </a:prstGeom>
          <a:ln w="158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flipV="1">
            <a:off x="5220072" y="4077072"/>
            <a:ext cx="288032" cy="293309"/>
          </a:xfrm>
          <a:prstGeom prst="straightConnector1">
            <a:avLst/>
          </a:prstGeom>
          <a:ln w="158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V="1">
            <a:off x="7557151" y="4199882"/>
            <a:ext cx="288032" cy="293309"/>
          </a:xfrm>
          <a:prstGeom prst="straightConnector1">
            <a:avLst/>
          </a:prstGeom>
          <a:ln w="1587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1546085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3054" y="1700808"/>
            <a:ext cx="8945450" cy="417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0"/>
            <a:ext cx="864096" cy="963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a:spLocks noGrp="1"/>
          </p:cNvSpPr>
          <p:nvPr>
            <p:ph type="title"/>
          </p:nvPr>
        </p:nvSpPr>
        <p:spPr>
          <a:xfrm>
            <a:off x="395536" y="-90264"/>
            <a:ext cx="9289032" cy="1143000"/>
          </a:xfrm>
        </p:spPr>
        <p:txBody>
          <a:bodyPr>
            <a:normAutofit/>
          </a:bodyPr>
          <a:lstStyle/>
          <a:p>
            <a:r>
              <a:rPr lang="en-GB" sz="2100" dirty="0" smtClean="0">
                <a:solidFill>
                  <a:schemeClr val="bg2">
                    <a:lumMod val="25000"/>
                  </a:schemeClr>
                </a:solidFill>
                <a:effectLst/>
                <a:latin typeface="Arial Rounded MT Bold" pitchFamily="34" charset="0"/>
                <a:ea typeface="+mn-ea"/>
                <a:cs typeface="+mn-cs"/>
              </a:rPr>
              <a:t>Implications of GSCs and trade in value added on trade policy</a:t>
            </a:r>
            <a:br>
              <a:rPr lang="en-GB" sz="2100" dirty="0" smtClean="0">
                <a:solidFill>
                  <a:schemeClr val="bg2">
                    <a:lumMod val="25000"/>
                  </a:schemeClr>
                </a:solidFill>
                <a:effectLst/>
                <a:latin typeface="Arial Rounded MT Bold" pitchFamily="34" charset="0"/>
                <a:ea typeface="+mn-ea"/>
                <a:cs typeface="+mn-cs"/>
              </a:rPr>
            </a:br>
            <a:r>
              <a:rPr lang="en-GB" sz="2000" dirty="0">
                <a:solidFill>
                  <a:srgbClr val="C00000"/>
                </a:solidFill>
                <a:effectLst/>
                <a:latin typeface="Arial Rounded MT Bold" pitchFamily="34" charset="0"/>
              </a:rPr>
              <a:t>A</a:t>
            </a:r>
            <a:r>
              <a:rPr lang="en-GB" sz="2000" dirty="0" smtClean="0">
                <a:solidFill>
                  <a:srgbClr val="C00000"/>
                </a:solidFill>
                <a:effectLst/>
                <a:latin typeface="Arial Rounded MT Bold" pitchFamily="34" charset="0"/>
              </a:rPr>
              <a:t>nalysing </a:t>
            </a:r>
            <a:r>
              <a:rPr lang="en-GB" sz="2000" dirty="0">
                <a:solidFill>
                  <a:srgbClr val="C00000"/>
                </a:solidFill>
                <a:effectLst/>
                <a:latin typeface="Arial Rounded MT Bold" pitchFamily="34" charset="0"/>
              </a:rPr>
              <a:t>the </a:t>
            </a:r>
            <a:r>
              <a:rPr lang="en-GB" sz="2000" dirty="0" smtClean="0">
                <a:solidFill>
                  <a:srgbClr val="C00000"/>
                </a:solidFill>
                <a:effectLst/>
                <a:latin typeface="Arial Rounded MT Bold" pitchFamily="34" charset="0"/>
              </a:rPr>
              <a:t>transmission of macro-economic shocks</a:t>
            </a:r>
            <a:endParaRPr lang="en-GB" sz="2000" dirty="0">
              <a:solidFill>
                <a:srgbClr val="C00000"/>
              </a:solidFill>
              <a:effectLst/>
              <a:latin typeface="Arial Rounded MT Bold" pitchFamily="34" charset="0"/>
            </a:endParaRPr>
          </a:p>
        </p:txBody>
      </p:sp>
      <p:sp>
        <p:nvSpPr>
          <p:cNvPr id="8" name="TextBox 7"/>
          <p:cNvSpPr txBox="1"/>
          <p:nvPr/>
        </p:nvSpPr>
        <p:spPr>
          <a:xfrm>
            <a:off x="-108520" y="1132002"/>
            <a:ext cx="9399551" cy="784830"/>
          </a:xfrm>
          <a:prstGeom prst="rect">
            <a:avLst/>
          </a:prstGeom>
          <a:noFill/>
        </p:spPr>
        <p:txBody>
          <a:bodyPr wrap="square" rtlCol="0">
            <a:spAutoFit/>
          </a:bodyPr>
          <a:lstStyle/>
          <a:p>
            <a:pPr algn="ctr"/>
            <a:r>
              <a:rPr lang="en-GB" sz="1500" b="1" dirty="0" err="1" smtClean="0">
                <a:solidFill>
                  <a:schemeClr val="bg1"/>
                </a:solidFill>
              </a:rPr>
              <a:t>Sectoral</a:t>
            </a:r>
            <a:r>
              <a:rPr lang="en-GB" sz="1500" b="1" dirty="0" smtClean="0">
                <a:solidFill>
                  <a:schemeClr val="bg1"/>
                </a:solidFill>
              </a:rPr>
              <a:t> transmission of a supply-driven shock emanating from the Japanese industries </a:t>
            </a:r>
          </a:p>
          <a:p>
            <a:pPr algn="ctr"/>
            <a:r>
              <a:rPr lang="en-GB" sz="1500" dirty="0" smtClean="0">
                <a:solidFill>
                  <a:schemeClr val="bg1"/>
                </a:solidFill>
              </a:rPr>
              <a:t>(selected countries and sectors, 2008)</a:t>
            </a:r>
          </a:p>
          <a:p>
            <a:pPr algn="ctr"/>
            <a:endParaRPr lang="en-GB" sz="1500" dirty="0">
              <a:solidFill>
                <a:schemeClr val="bg1"/>
              </a:solidFill>
            </a:endParaRPr>
          </a:p>
        </p:txBody>
      </p:sp>
      <p:sp>
        <p:nvSpPr>
          <p:cNvPr id="9" name="Rectangle 8"/>
          <p:cNvSpPr/>
          <p:nvPr/>
        </p:nvSpPr>
        <p:spPr>
          <a:xfrm>
            <a:off x="72008" y="5661248"/>
            <a:ext cx="9036496" cy="1123384"/>
          </a:xfrm>
          <a:prstGeom prst="rect">
            <a:avLst/>
          </a:prstGeom>
        </p:spPr>
        <p:txBody>
          <a:bodyPr wrap="square">
            <a:spAutoFit/>
          </a:bodyPr>
          <a:lstStyle/>
          <a:p>
            <a:pPr algn="just">
              <a:spcAft>
                <a:spcPts val="0"/>
              </a:spcAft>
              <a:tabLst>
                <a:tab pos="457200" algn="l"/>
              </a:tabLst>
            </a:pPr>
            <a:r>
              <a:rPr lang="en-GB" sz="1400" b="1" dirty="0">
                <a:solidFill>
                  <a:schemeClr val="bg1"/>
                </a:solidFill>
              </a:rPr>
              <a:t>Notes: </a:t>
            </a:r>
            <a:r>
              <a:rPr lang="en-GB" sz="1400" dirty="0" smtClean="0">
                <a:solidFill>
                  <a:schemeClr val="bg1"/>
                </a:solidFill>
              </a:rPr>
              <a:t>a</a:t>
            </a:r>
            <a:r>
              <a:rPr lang="en-GB" sz="1400" dirty="0">
                <a:solidFill>
                  <a:schemeClr val="bg1"/>
                </a:solidFill>
              </a:rPr>
              <a:t>/ Percentage increase in </a:t>
            </a:r>
            <a:r>
              <a:rPr lang="en-GB" sz="1400" dirty="0" err="1">
                <a:solidFill>
                  <a:schemeClr val="bg1"/>
                </a:solidFill>
              </a:rPr>
              <a:t>sectoral</a:t>
            </a:r>
            <a:r>
              <a:rPr lang="en-GB" sz="1400" dirty="0">
                <a:solidFill>
                  <a:schemeClr val="bg1"/>
                </a:solidFill>
              </a:rPr>
              <a:t> domestic production costs resulting from a 30 per cent raise in </a:t>
            </a:r>
            <a:endParaRPr lang="en-GB" sz="1400" dirty="0" smtClean="0">
              <a:solidFill>
                <a:schemeClr val="bg1"/>
              </a:solidFill>
            </a:endParaRPr>
          </a:p>
          <a:p>
            <a:pPr algn="just">
              <a:tabLst>
                <a:tab pos="457200" algn="l"/>
              </a:tabLst>
            </a:pPr>
            <a:r>
              <a:rPr lang="en-GB" sz="1400" dirty="0">
                <a:solidFill>
                  <a:schemeClr val="bg1"/>
                </a:solidFill>
              </a:rPr>
              <a:t> </a:t>
            </a:r>
            <a:r>
              <a:rPr lang="en-GB" sz="1400" dirty="0" smtClean="0">
                <a:solidFill>
                  <a:schemeClr val="bg1"/>
                </a:solidFill>
              </a:rPr>
              <a:t>                 the </a:t>
            </a:r>
            <a:r>
              <a:rPr lang="en-GB" sz="1400" dirty="0">
                <a:solidFill>
                  <a:schemeClr val="bg1"/>
                </a:solidFill>
              </a:rPr>
              <a:t>price of intermediate inputs imported from Japan. </a:t>
            </a:r>
            <a:r>
              <a:rPr lang="en-GB" sz="1400" dirty="0">
                <a:solidFill>
                  <a:srgbClr val="C00000"/>
                </a:solidFill>
              </a:rPr>
              <a:t>Results higher than 2% are highlighted in red.</a:t>
            </a:r>
          </a:p>
          <a:p>
            <a:pPr algn="just">
              <a:spcAft>
                <a:spcPts val="0"/>
              </a:spcAft>
              <a:tabLst>
                <a:tab pos="457200" algn="l"/>
              </a:tabLst>
            </a:pPr>
            <a:r>
              <a:rPr lang="en-GB" sz="1400" dirty="0" smtClean="0">
                <a:solidFill>
                  <a:schemeClr val="bg1"/>
                </a:solidFill>
              </a:rPr>
              <a:t>             b</a:t>
            </a:r>
            <a:r>
              <a:rPr lang="en-GB" sz="1400" dirty="0">
                <a:solidFill>
                  <a:schemeClr val="bg1"/>
                </a:solidFill>
              </a:rPr>
              <a:t>/ Simple average. </a:t>
            </a:r>
            <a:endParaRPr lang="en-GB" sz="1400" dirty="0" smtClean="0">
              <a:solidFill>
                <a:schemeClr val="bg1"/>
              </a:solidFill>
            </a:endParaRPr>
          </a:p>
          <a:p>
            <a:pPr algn="just">
              <a:spcAft>
                <a:spcPts val="0"/>
              </a:spcAft>
              <a:tabLst>
                <a:tab pos="457200" algn="l"/>
              </a:tabLst>
            </a:pPr>
            <a:endParaRPr lang="fr-CH" sz="1100" dirty="0">
              <a:solidFill>
                <a:schemeClr val="bg1"/>
              </a:solidFill>
            </a:endParaRPr>
          </a:p>
          <a:p>
            <a:pPr algn="just">
              <a:spcAft>
                <a:spcPts val="0"/>
              </a:spcAft>
              <a:tabLst>
                <a:tab pos="457200" algn="l"/>
              </a:tabLst>
            </a:pPr>
            <a:r>
              <a:rPr lang="en-GB" sz="1400" b="1" dirty="0">
                <a:solidFill>
                  <a:schemeClr val="bg1"/>
                </a:solidFill>
              </a:rPr>
              <a:t>Source: </a:t>
            </a:r>
            <a:r>
              <a:rPr lang="en-GB" sz="1400" dirty="0" smtClean="0">
                <a:solidFill>
                  <a:schemeClr val="bg1"/>
                </a:solidFill>
              </a:rPr>
              <a:t>adapted </a:t>
            </a:r>
            <a:r>
              <a:rPr lang="en-GB" sz="1400" dirty="0">
                <a:solidFill>
                  <a:schemeClr val="bg1"/>
                </a:solidFill>
              </a:rPr>
              <a:t>from Escaith and </a:t>
            </a:r>
            <a:r>
              <a:rPr lang="en-GB" sz="1400" dirty="0" err="1">
                <a:solidFill>
                  <a:schemeClr val="bg1"/>
                </a:solidFill>
              </a:rPr>
              <a:t>Gonguet</a:t>
            </a:r>
            <a:r>
              <a:rPr lang="en-GB" sz="1400" dirty="0">
                <a:solidFill>
                  <a:schemeClr val="bg1"/>
                </a:solidFill>
              </a:rPr>
              <a:t>, (2011), based on IDE-JETRO Asian Input-Output tables.</a:t>
            </a:r>
          </a:p>
        </p:txBody>
      </p:sp>
    </p:spTree>
    <p:extLst>
      <p:ext uri="{BB962C8B-B14F-4D97-AF65-F5344CB8AC3E}">
        <p14:creationId xmlns:p14="http://schemas.microsoft.com/office/powerpoint/2010/main" val="34412249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15977" y="1814621"/>
            <a:ext cx="8712968" cy="4062651"/>
          </a:xfrm>
          <a:prstGeom prst="rect">
            <a:avLst/>
          </a:prstGeom>
          <a:noFill/>
        </p:spPr>
        <p:txBody>
          <a:bodyPr wrap="square" rtlCol="0">
            <a:spAutoFit/>
          </a:bodyPr>
          <a:lstStyle/>
          <a:p>
            <a:pPr marL="285750" indent="-285750">
              <a:buFont typeface="Arial" pitchFamily="34" charset="0"/>
              <a:buChar char="•"/>
            </a:pPr>
            <a:r>
              <a:rPr lang="en-GB" sz="2000" b="1" dirty="0" smtClean="0">
                <a:solidFill>
                  <a:schemeClr val="bg1"/>
                </a:solidFill>
              </a:rPr>
              <a:t>Comparative advantage: </a:t>
            </a:r>
            <a:r>
              <a:rPr lang="en-GB" sz="2000" dirty="0" smtClean="0">
                <a:solidFill>
                  <a:schemeClr val="bg1"/>
                </a:solidFill>
              </a:rPr>
              <a:t>trade in value added reveals that comparative advantage applies more to tasks than to final goods </a:t>
            </a:r>
          </a:p>
          <a:p>
            <a:pPr marL="285750" indent="-285750">
              <a:buFont typeface="Arial" pitchFamily="34" charset="0"/>
              <a:buChar char="•"/>
            </a:pPr>
            <a:endParaRPr lang="en-GB" sz="2000" dirty="0" smtClean="0">
              <a:solidFill>
                <a:schemeClr val="bg1"/>
              </a:solidFill>
            </a:endParaRPr>
          </a:p>
          <a:p>
            <a:pPr marL="285750" indent="-285750">
              <a:buFont typeface="Arial" pitchFamily="34" charset="0"/>
              <a:buChar char="•"/>
            </a:pPr>
            <a:r>
              <a:rPr lang="en-GB" sz="2000" b="1" dirty="0" smtClean="0">
                <a:solidFill>
                  <a:schemeClr val="bg1"/>
                </a:solidFill>
              </a:rPr>
              <a:t>Trade and employment: </a:t>
            </a:r>
            <a:r>
              <a:rPr lang="en-GB" sz="2000" dirty="0" smtClean="0">
                <a:solidFill>
                  <a:schemeClr val="bg1"/>
                </a:solidFill>
              </a:rPr>
              <a:t>the value added approach is relevant to estimate the “job content” of trade</a:t>
            </a:r>
          </a:p>
          <a:p>
            <a:pPr marL="285750" indent="-285750">
              <a:buFont typeface="Arial" pitchFamily="34" charset="0"/>
              <a:buChar char="•"/>
            </a:pPr>
            <a:endParaRPr lang="en-GB" sz="2000" dirty="0" smtClean="0">
              <a:solidFill>
                <a:schemeClr val="bg1"/>
              </a:solidFill>
            </a:endParaRPr>
          </a:p>
          <a:p>
            <a:pPr marL="285750" indent="-285750">
              <a:buFont typeface="Arial" pitchFamily="34" charset="0"/>
              <a:buChar char="•"/>
            </a:pPr>
            <a:r>
              <a:rPr lang="en-GB" sz="2000" b="1" dirty="0" smtClean="0">
                <a:solidFill>
                  <a:schemeClr val="bg1"/>
                </a:solidFill>
              </a:rPr>
              <a:t>Trade and environment: </a:t>
            </a:r>
            <a:r>
              <a:rPr lang="en-GB" sz="2000" dirty="0" smtClean="0">
                <a:solidFill>
                  <a:schemeClr val="bg1"/>
                </a:solidFill>
              </a:rPr>
              <a:t>I-O tables can help estimating countries’ CO2 emissions associated with trade and their potential impact on climate change</a:t>
            </a:r>
          </a:p>
          <a:p>
            <a:pPr marL="285750" indent="-285750">
              <a:buFont typeface="Arial" pitchFamily="34" charset="0"/>
              <a:buChar char="•"/>
            </a:pPr>
            <a:endParaRPr lang="en-GB" sz="2000" dirty="0" smtClean="0">
              <a:solidFill>
                <a:schemeClr val="bg1"/>
              </a:solidFill>
            </a:endParaRPr>
          </a:p>
          <a:p>
            <a:pPr marL="285750" indent="-285750">
              <a:buFont typeface="Arial" pitchFamily="34" charset="0"/>
              <a:buChar char="•"/>
            </a:pPr>
            <a:r>
              <a:rPr lang="en-GB" sz="2000" b="1" dirty="0" smtClean="0">
                <a:solidFill>
                  <a:schemeClr val="bg1"/>
                </a:solidFill>
              </a:rPr>
              <a:t>Exchange rate policy: </a:t>
            </a:r>
            <a:r>
              <a:rPr lang="en-GB" sz="2000" dirty="0" smtClean="0">
                <a:solidFill>
                  <a:schemeClr val="bg1"/>
                </a:solidFill>
              </a:rPr>
              <a:t>lower impact of currency revaluation on rebalancing trade imbalances</a:t>
            </a:r>
          </a:p>
          <a:p>
            <a:pPr marL="285750" indent="-285750">
              <a:buFont typeface="Arial" pitchFamily="34" charset="0"/>
              <a:buChar char="•"/>
            </a:pPr>
            <a:endParaRPr lang="en-GB" dirty="0">
              <a:solidFill>
                <a:schemeClr val="bg1"/>
              </a:solidFill>
            </a:endParaRPr>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496" y="44624"/>
            <a:ext cx="864096" cy="963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a:spLocks noGrp="1"/>
          </p:cNvSpPr>
          <p:nvPr>
            <p:ph type="title"/>
          </p:nvPr>
        </p:nvSpPr>
        <p:spPr>
          <a:xfrm>
            <a:off x="395536" y="-90264"/>
            <a:ext cx="9289032" cy="1143000"/>
          </a:xfrm>
        </p:spPr>
        <p:txBody>
          <a:bodyPr>
            <a:normAutofit/>
          </a:bodyPr>
          <a:lstStyle/>
          <a:p>
            <a:r>
              <a:rPr lang="en-GB" sz="2100" dirty="0" smtClean="0">
                <a:solidFill>
                  <a:schemeClr val="bg2">
                    <a:lumMod val="25000"/>
                  </a:schemeClr>
                </a:solidFill>
                <a:effectLst/>
                <a:latin typeface="Arial Rounded MT Bold" pitchFamily="34" charset="0"/>
                <a:ea typeface="+mn-ea"/>
                <a:cs typeface="+mn-cs"/>
              </a:rPr>
              <a:t>Implications of GSCs and trade in value added on trade policy</a:t>
            </a:r>
            <a:br>
              <a:rPr lang="en-GB" sz="2100" dirty="0" smtClean="0">
                <a:solidFill>
                  <a:schemeClr val="bg2">
                    <a:lumMod val="25000"/>
                  </a:schemeClr>
                </a:solidFill>
                <a:effectLst/>
                <a:latin typeface="Arial Rounded MT Bold" pitchFamily="34" charset="0"/>
                <a:ea typeface="+mn-ea"/>
                <a:cs typeface="+mn-cs"/>
              </a:rPr>
            </a:br>
            <a:r>
              <a:rPr lang="en-GB" sz="2000" dirty="0" smtClean="0">
                <a:solidFill>
                  <a:srgbClr val="C00000"/>
                </a:solidFill>
                <a:effectLst/>
                <a:latin typeface="Arial Rounded MT Bold" pitchFamily="34" charset="0"/>
              </a:rPr>
              <a:t>Others policy implications</a:t>
            </a:r>
            <a:endParaRPr lang="en-GB" sz="2000" dirty="0">
              <a:solidFill>
                <a:srgbClr val="C00000"/>
              </a:solidFill>
              <a:effectLst/>
              <a:latin typeface="Arial Rounded MT Bold" pitchFamily="34" charset="0"/>
            </a:endParaRPr>
          </a:p>
        </p:txBody>
      </p:sp>
    </p:spTree>
    <p:extLst>
      <p:ext uri="{BB962C8B-B14F-4D97-AF65-F5344CB8AC3E}">
        <p14:creationId xmlns:p14="http://schemas.microsoft.com/office/powerpoint/2010/main" val="21650899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24544" y="53752"/>
            <a:ext cx="9289032"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GB" sz="2200" dirty="0" smtClean="0">
                <a:solidFill>
                  <a:schemeClr val="bg2">
                    <a:lumMod val="25000"/>
                  </a:schemeClr>
                </a:solidFill>
                <a:effectLst/>
                <a:latin typeface="Arial Rounded MT Bold" pitchFamily="34" charset="0"/>
                <a:ea typeface="+mn-ea"/>
                <a:cs typeface="+mn-cs"/>
              </a:rPr>
              <a:t>Future challenges and the WTO MIWI initiative</a:t>
            </a:r>
            <a:endParaRPr lang="en-GB" sz="2100" dirty="0">
              <a:solidFill>
                <a:srgbClr val="C00000"/>
              </a:solidFill>
              <a:effectLst/>
              <a:latin typeface="Arial Rounded MT Bold" pitchFamily="34" charset="0"/>
              <a:ea typeface="+mn-ea"/>
              <a:cs typeface="+mn-cs"/>
            </a:endParaRPr>
          </a:p>
        </p:txBody>
      </p:sp>
      <p:sp>
        <p:nvSpPr>
          <p:cNvPr id="5" name="TextBox 4"/>
          <p:cNvSpPr txBox="1"/>
          <p:nvPr/>
        </p:nvSpPr>
        <p:spPr>
          <a:xfrm>
            <a:off x="154166" y="1641569"/>
            <a:ext cx="9073008" cy="5355312"/>
          </a:xfrm>
          <a:prstGeom prst="rect">
            <a:avLst/>
          </a:prstGeom>
          <a:noFill/>
        </p:spPr>
        <p:txBody>
          <a:bodyPr wrap="square" rtlCol="0">
            <a:spAutoFit/>
          </a:bodyPr>
          <a:lstStyle/>
          <a:p>
            <a:r>
              <a:rPr lang="en-GB" b="1" dirty="0" smtClean="0">
                <a:solidFill>
                  <a:schemeClr val="bg1"/>
                </a:solidFill>
              </a:rPr>
              <a:t>Developing and improving the statistical tools used for trade in value added analysis</a:t>
            </a:r>
          </a:p>
          <a:p>
            <a:pPr marL="285750" indent="-285750">
              <a:buFont typeface="Arial" pitchFamily="34" charset="0"/>
              <a:buChar char="•"/>
            </a:pPr>
            <a:r>
              <a:rPr lang="en-GB" dirty="0" smtClean="0">
                <a:solidFill>
                  <a:schemeClr val="bg1"/>
                </a:solidFill>
              </a:rPr>
              <a:t>Development of standardised National </a:t>
            </a:r>
            <a:r>
              <a:rPr lang="en-GB" dirty="0">
                <a:solidFill>
                  <a:schemeClr val="bg1"/>
                </a:solidFill>
              </a:rPr>
              <a:t>Input-Output tables</a:t>
            </a:r>
          </a:p>
          <a:p>
            <a:pPr marL="285750" indent="-285750">
              <a:buFont typeface="Arial" pitchFamily="34" charset="0"/>
              <a:buChar char="•"/>
            </a:pPr>
            <a:r>
              <a:rPr lang="en-GB" dirty="0" smtClean="0">
                <a:solidFill>
                  <a:schemeClr val="bg1"/>
                </a:solidFill>
              </a:rPr>
              <a:t>Compilation of International Input-Output tables</a:t>
            </a:r>
          </a:p>
          <a:p>
            <a:pPr marL="285750" indent="-285750">
              <a:buFont typeface="Arial" pitchFamily="34" charset="0"/>
              <a:buChar char="•"/>
            </a:pPr>
            <a:r>
              <a:rPr lang="en-GB" dirty="0" smtClean="0">
                <a:solidFill>
                  <a:schemeClr val="bg1"/>
                </a:solidFill>
              </a:rPr>
              <a:t>Improving trade statistics: firm-level data, Services statistics</a:t>
            </a:r>
          </a:p>
          <a:p>
            <a:endParaRPr lang="en-GB" dirty="0">
              <a:solidFill>
                <a:schemeClr val="bg1"/>
              </a:solidFill>
            </a:endParaRPr>
          </a:p>
          <a:p>
            <a:r>
              <a:rPr lang="en-GB" b="1" dirty="0" smtClean="0">
                <a:solidFill>
                  <a:schemeClr val="bg1"/>
                </a:solidFill>
              </a:rPr>
              <a:t>Trade in value added</a:t>
            </a:r>
          </a:p>
          <a:p>
            <a:pPr marL="285750" indent="-285750">
              <a:buFont typeface="Arial" pitchFamily="34" charset="0"/>
              <a:buChar char="•"/>
            </a:pPr>
            <a:r>
              <a:rPr lang="en-GB" dirty="0" smtClean="0">
                <a:solidFill>
                  <a:schemeClr val="bg1"/>
                </a:solidFill>
              </a:rPr>
              <a:t>Towards an internationally agreed methodology and the production of trade in value added indicators to assist trade policy </a:t>
            </a:r>
          </a:p>
          <a:p>
            <a:pPr marL="285750" indent="-285750">
              <a:buFont typeface="Arial" pitchFamily="34" charset="0"/>
              <a:buChar char="•"/>
            </a:pPr>
            <a:r>
              <a:rPr lang="en-GB" dirty="0" smtClean="0">
                <a:solidFill>
                  <a:schemeClr val="bg1"/>
                </a:solidFill>
              </a:rPr>
              <a:t>Going beyond trade in value added: an income-based approach</a:t>
            </a:r>
          </a:p>
          <a:p>
            <a:r>
              <a:rPr lang="en-GB" dirty="0" smtClean="0">
                <a:solidFill>
                  <a:schemeClr val="bg1"/>
                </a:solidFill>
              </a:rPr>
              <a:t>	</a:t>
            </a:r>
            <a:r>
              <a:rPr lang="en-GB" sz="1400" dirty="0" smtClean="0">
                <a:solidFill>
                  <a:schemeClr val="bg1"/>
                </a:solidFill>
              </a:rPr>
              <a:t>		</a:t>
            </a:r>
          </a:p>
          <a:p>
            <a:r>
              <a:rPr lang="en-GB" sz="1400" dirty="0">
                <a:solidFill>
                  <a:schemeClr val="bg1"/>
                </a:solidFill>
              </a:rPr>
              <a:t> </a:t>
            </a:r>
            <a:r>
              <a:rPr lang="en-GB" sz="1400" dirty="0" smtClean="0">
                <a:solidFill>
                  <a:schemeClr val="bg1"/>
                </a:solidFill>
              </a:rPr>
              <a:t>                                                              </a:t>
            </a:r>
            <a:r>
              <a:rPr lang="en-GB" dirty="0" smtClean="0">
                <a:solidFill>
                  <a:schemeClr val="bg1"/>
                </a:solidFill>
              </a:rPr>
              <a:t>------------------------------------</a:t>
            </a:r>
          </a:p>
          <a:p>
            <a:endParaRPr lang="en-GB" sz="1400" b="1" dirty="0" smtClean="0">
              <a:solidFill>
                <a:schemeClr val="bg1"/>
              </a:solidFill>
            </a:endParaRPr>
          </a:p>
          <a:p>
            <a:r>
              <a:rPr lang="en-GB" b="1" dirty="0" smtClean="0">
                <a:solidFill>
                  <a:schemeClr val="bg1"/>
                </a:solidFill>
              </a:rPr>
              <a:t>The WTO Made In the World Initiative </a:t>
            </a:r>
            <a:r>
              <a:rPr lang="en-GB" b="1" dirty="0">
                <a:solidFill>
                  <a:schemeClr val="bg1"/>
                </a:solidFill>
              </a:rPr>
              <a:t>(MIWI</a:t>
            </a:r>
            <a:r>
              <a:rPr lang="en-GB" b="1" dirty="0" smtClean="0">
                <a:solidFill>
                  <a:schemeClr val="bg1"/>
                </a:solidFill>
              </a:rPr>
              <a:t>) at </a:t>
            </a:r>
            <a:r>
              <a:rPr lang="en-GB" b="1" dirty="0">
                <a:solidFill>
                  <a:schemeClr val="bg1"/>
                </a:solidFill>
                <a:hlinkClick r:id="rId2"/>
              </a:rPr>
              <a:t>http://www.wto.org/miwi</a:t>
            </a:r>
            <a:endParaRPr lang="en-GB" b="1" dirty="0">
              <a:solidFill>
                <a:schemeClr val="bg1"/>
              </a:solidFill>
            </a:endParaRPr>
          </a:p>
          <a:p>
            <a:r>
              <a:rPr lang="en-GB" dirty="0" smtClean="0">
                <a:solidFill>
                  <a:schemeClr val="bg1"/>
                </a:solidFill>
              </a:rPr>
              <a:t>A place for discussion and sharing of experiences and information (working papers, publications,…) on </a:t>
            </a:r>
            <a:r>
              <a:rPr lang="en-GB" dirty="0">
                <a:solidFill>
                  <a:schemeClr val="bg1"/>
                </a:solidFill>
              </a:rPr>
              <a:t>t</a:t>
            </a:r>
            <a:r>
              <a:rPr lang="en-GB" dirty="0" smtClean="0">
                <a:solidFill>
                  <a:schemeClr val="bg1"/>
                </a:solidFill>
              </a:rPr>
              <a:t>rade in value added for statistical issues and trade policy matters</a:t>
            </a:r>
          </a:p>
          <a:p>
            <a:pPr marL="285750" indent="-285750">
              <a:buFont typeface="Arial" pitchFamily="34" charset="0"/>
              <a:buChar char="•"/>
            </a:pPr>
            <a:endParaRPr lang="en-GB" b="1" dirty="0" smtClean="0">
              <a:solidFill>
                <a:schemeClr val="bg1"/>
              </a:solidFill>
            </a:endParaRPr>
          </a:p>
          <a:p>
            <a:endParaRPr lang="en-GB" b="1" dirty="0">
              <a:solidFill>
                <a:schemeClr val="bg1"/>
              </a:solidFill>
            </a:endParaRPr>
          </a:p>
          <a:p>
            <a:pPr algn="ctr"/>
            <a:r>
              <a:rPr lang="en-GB" sz="2000" b="1" dirty="0" smtClean="0">
                <a:solidFill>
                  <a:schemeClr val="bg1"/>
                </a:solidFill>
              </a:rPr>
              <a:t>Contact </a:t>
            </a:r>
            <a:r>
              <a:rPr lang="en-GB" sz="2000" b="1" smtClean="0">
                <a:solidFill>
                  <a:schemeClr val="bg1"/>
                </a:solidFill>
              </a:rPr>
              <a:t>and questions</a:t>
            </a:r>
            <a:r>
              <a:rPr lang="en-GB" sz="2000" smtClean="0">
                <a:solidFill>
                  <a:schemeClr val="bg1"/>
                </a:solidFill>
              </a:rPr>
              <a:t>: </a:t>
            </a:r>
            <a:r>
              <a:rPr lang="en-GB" sz="2000" dirty="0">
                <a:solidFill>
                  <a:schemeClr val="bg1"/>
                </a:solidFill>
              </a:rPr>
              <a:t>christophe.degain@wto.org</a:t>
            </a:r>
          </a:p>
          <a:p>
            <a:endParaRPr lang="en-GB" sz="2000" dirty="0">
              <a:solidFill>
                <a:schemeClr val="bg1"/>
              </a:solidFill>
            </a:endParaRPr>
          </a:p>
        </p:txBody>
      </p:sp>
      <p:pic>
        <p:nvPicPr>
          <p:cNvPr id="6" name="Picture 2" descr="Analysis, statistics, publications, downloads, links, etc">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91246" y="93555"/>
            <a:ext cx="1245250" cy="1175205"/>
          </a:xfrm>
          <a:prstGeom prst="rect">
            <a:avLst/>
          </a:prstGeom>
          <a:noFill/>
          <a:ln w="15875" cap="rnd" cmpd="sng">
            <a:solidFill>
              <a:schemeClr val="accent4">
                <a:lumMod val="75000"/>
              </a:schemeClr>
            </a:solidFill>
          </a:ln>
          <a:extLst>
            <a:ext uri="{909E8E84-426E-40DD-AFC4-6F175D3DCCD1}">
              <a14:hiddenFill xmlns:a14="http://schemas.microsoft.com/office/drawing/2010/main">
                <a:solidFill>
                  <a:srgbClr val="FFFFFF"/>
                </a:solidFill>
              </a14:hiddenFill>
            </a:ext>
          </a:extLst>
        </p:spPr>
      </p:pic>
      <p:pic>
        <p:nvPicPr>
          <p:cNvPr id="7"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496" y="44624"/>
            <a:ext cx="864096" cy="963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131621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4544" y="44624"/>
            <a:ext cx="10225136" cy="1143000"/>
          </a:xfrm>
        </p:spPr>
        <p:txBody>
          <a:bodyPr>
            <a:normAutofit/>
          </a:bodyPr>
          <a:lstStyle/>
          <a:p>
            <a:r>
              <a:rPr lang="en-GB" sz="2400" dirty="0">
                <a:solidFill>
                  <a:schemeClr val="bg2">
                    <a:lumMod val="25000"/>
                  </a:schemeClr>
                </a:solidFill>
                <a:effectLst/>
                <a:latin typeface="Arial Rounded MT Bold" pitchFamily="34" charset="0"/>
                <a:ea typeface="+mn-ea"/>
                <a:cs typeface="+mn-cs"/>
              </a:rPr>
              <a:t>Global </a:t>
            </a:r>
            <a:r>
              <a:rPr lang="en-GB" sz="2400" dirty="0" smtClean="0">
                <a:solidFill>
                  <a:schemeClr val="bg2">
                    <a:lumMod val="25000"/>
                  </a:schemeClr>
                </a:solidFill>
                <a:effectLst/>
                <a:latin typeface="Arial Rounded MT Bold" pitchFamily="34" charset="0"/>
                <a:ea typeface="+mn-ea"/>
                <a:cs typeface="+mn-cs"/>
              </a:rPr>
              <a:t>supply chains </a:t>
            </a:r>
            <a:r>
              <a:rPr lang="en-GB" sz="2000" dirty="0" smtClean="0">
                <a:solidFill>
                  <a:schemeClr val="bg2">
                    <a:lumMod val="25000"/>
                  </a:schemeClr>
                </a:solidFill>
                <a:effectLst/>
                <a:latin typeface="Arial Rounded MT Bold" pitchFamily="34" charset="0"/>
                <a:ea typeface="+mn-ea"/>
                <a:cs typeface="+mn-cs"/>
              </a:rPr>
              <a:t>(GSCs) </a:t>
            </a:r>
            <a:r>
              <a:rPr lang="en-GB" sz="2400" dirty="0" smtClean="0">
                <a:solidFill>
                  <a:schemeClr val="bg2">
                    <a:lumMod val="25000"/>
                  </a:schemeClr>
                </a:solidFill>
                <a:effectLst/>
                <a:latin typeface="Arial Rounded MT Bold" pitchFamily="34" charset="0"/>
                <a:ea typeface="+mn-ea"/>
                <a:cs typeface="+mn-cs"/>
              </a:rPr>
              <a:t>and </a:t>
            </a:r>
            <a:r>
              <a:rPr lang="en-GB" sz="2400" dirty="0">
                <a:solidFill>
                  <a:schemeClr val="bg2">
                    <a:lumMod val="25000"/>
                  </a:schemeClr>
                </a:solidFill>
                <a:effectLst/>
                <a:latin typeface="Arial Rounded MT Bold" pitchFamily="34" charset="0"/>
                <a:ea typeface="+mn-ea"/>
                <a:cs typeface="+mn-cs"/>
              </a:rPr>
              <a:t>world trade </a:t>
            </a:r>
            <a:r>
              <a:rPr lang="en-GB" sz="2400" dirty="0" smtClean="0">
                <a:solidFill>
                  <a:schemeClr val="bg2">
                    <a:lumMod val="25000"/>
                  </a:schemeClr>
                </a:solidFill>
                <a:effectLst/>
                <a:latin typeface="Arial Rounded MT Bold" pitchFamily="34" charset="0"/>
                <a:ea typeface="+mn-ea"/>
                <a:cs typeface="+mn-cs"/>
              </a:rPr>
              <a:t/>
            </a:r>
            <a:br>
              <a:rPr lang="en-GB" sz="2400" dirty="0" smtClean="0">
                <a:solidFill>
                  <a:schemeClr val="bg2">
                    <a:lumMod val="25000"/>
                  </a:schemeClr>
                </a:solidFill>
                <a:effectLst/>
                <a:latin typeface="Arial Rounded MT Bold" pitchFamily="34" charset="0"/>
                <a:ea typeface="+mn-ea"/>
                <a:cs typeface="+mn-cs"/>
              </a:rPr>
            </a:br>
            <a:r>
              <a:rPr lang="en-GB" sz="2400" dirty="0" smtClean="0">
                <a:solidFill>
                  <a:srgbClr val="C00000"/>
                </a:solidFill>
                <a:effectLst/>
                <a:latin typeface="Arial Rounded MT Bold" pitchFamily="34" charset="0"/>
                <a:ea typeface="+mn-ea"/>
                <a:cs typeface="+mn-cs"/>
              </a:rPr>
              <a:t>Ins </a:t>
            </a:r>
            <a:r>
              <a:rPr lang="en-GB" sz="2400" dirty="0">
                <a:solidFill>
                  <a:srgbClr val="C00000"/>
                </a:solidFill>
                <a:effectLst/>
                <a:latin typeface="Arial Rounded MT Bold" pitchFamily="34" charset="0"/>
                <a:ea typeface="+mn-ea"/>
                <a:cs typeface="+mn-cs"/>
              </a:rPr>
              <a:t>and </a:t>
            </a:r>
            <a:r>
              <a:rPr lang="en-GB" sz="2400" dirty="0" smtClean="0">
                <a:solidFill>
                  <a:srgbClr val="C00000"/>
                </a:solidFill>
                <a:effectLst/>
                <a:latin typeface="Arial Rounded MT Bold" pitchFamily="34" charset="0"/>
                <a:ea typeface="+mn-ea"/>
                <a:cs typeface="+mn-cs"/>
              </a:rPr>
              <a:t>outs  </a:t>
            </a:r>
            <a:endParaRPr lang="en-GB" sz="2400" dirty="0">
              <a:solidFill>
                <a:srgbClr val="C00000"/>
              </a:solidFill>
              <a:effectLst/>
              <a:latin typeface="Arial Rounded MT Bold" pitchFamily="34" charset="0"/>
              <a:ea typeface="+mn-ea"/>
              <a:cs typeface="+mn-cs"/>
            </a:endParaRPr>
          </a:p>
        </p:txBody>
      </p:sp>
      <p:sp>
        <p:nvSpPr>
          <p:cNvPr id="4" name="Oval 3"/>
          <p:cNvSpPr/>
          <p:nvPr/>
        </p:nvSpPr>
        <p:spPr>
          <a:xfrm>
            <a:off x="3275856" y="2589004"/>
            <a:ext cx="2531824" cy="2520280"/>
          </a:xfrm>
          <a:prstGeom prst="ellipse">
            <a:avLst/>
          </a:prstGeom>
          <a:solidFill>
            <a:srgbClr val="F2FC92">
              <a:alpha val="6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5" name="TextBox 4"/>
          <p:cNvSpPr txBox="1"/>
          <p:nvPr/>
        </p:nvSpPr>
        <p:spPr>
          <a:xfrm>
            <a:off x="422960" y="1556792"/>
            <a:ext cx="3276116" cy="369332"/>
          </a:xfrm>
          <a:prstGeom prst="rect">
            <a:avLst/>
          </a:prstGeom>
          <a:noFill/>
        </p:spPr>
        <p:txBody>
          <a:bodyPr wrap="square" rtlCol="0">
            <a:spAutoFit/>
          </a:bodyPr>
          <a:lstStyle/>
          <a:p>
            <a:r>
              <a:rPr lang="en-GB" dirty="0" smtClean="0">
                <a:solidFill>
                  <a:schemeClr val="bg2">
                    <a:lumMod val="25000"/>
                  </a:schemeClr>
                </a:solidFill>
              </a:rPr>
              <a:t>International consumer demand</a:t>
            </a:r>
            <a:endParaRPr lang="en-GB" dirty="0">
              <a:solidFill>
                <a:schemeClr val="bg2">
                  <a:lumMod val="25000"/>
                </a:schemeClr>
              </a:solidFill>
            </a:endParaRPr>
          </a:p>
        </p:txBody>
      </p:sp>
      <p:sp>
        <p:nvSpPr>
          <p:cNvPr id="6" name="TextBox 5"/>
          <p:cNvSpPr txBox="1"/>
          <p:nvPr/>
        </p:nvSpPr>
        <p:spPr>
          <a:xfrm>
            <a:off x="35496" y="4581128"/>
            <a:ext cx="2592288" cy="369332"/>
          </a:xfrm>
          <a:prstGeom prst="rect">
            <a:avLst/>
          </a:prstGeom>
          <a:noFill/>
        </p:spPr>
        <p:txBody>
          <a:bodyPr wrap="square" rtlCol="0">
            <a:spAutoFit/>
          </a:bodyPr>
          <a:lstStyle/>
          <a:p>
            <a:r>
              <a:rPr lang="en-GB" dirty="0" smtClean="0">
                <a:solidFill>
                  <a:schemeClr val="bg2">
                    <a:lumMod val="25000"/>
                  </a:schemeClr>
                </a:solidFill>
              </a:rPr>
              <a:t>Export processing zones</a:t>
            </a:r>
            <a:endParaRPr lang="en-GB" dirty="0">
              <a:solidFill>
                <a:schemeClr val="bg2">
                  <a:lumMod val="25000"/>
                </a:schemeClr>
              </a:solidFill>
            </a:endParaRPr>
          </a:p>
        </p:txBody>
      </p:sp>
      <p:sp>
        <p:nvSpPr>
          <p:cNvPr id="7" name="TextBox 6"/>
          <p:cNvSpPr txBox="1"/>
          <p:nvPr/>
        </p:nvSpPr>
        <p:spPr>
          <a:xfrm>
            <a:off x="35496" y="3564305"/>
            <a:ext cx="3151832" cy="646331"/>
          </a:xfrm>
          <a:prstGeom prst="rect">
            <a:avLst/>
          </a:prstGeom>
          <a:noFill/>
        </p:spPr>
        <p:txBody>
          <a:bodyPr wrap="square" rtlCol="0">
            <a:spAutoFit/>
          </a:bodyPr>
          <a:lstStyle/>
          <a:p>
            <a:r>
              <a:rPr lang="en-GB" dirty="0" smtClean="0">
                <a:solidFill>
                  <a:schemeClr val="bg2">
                    <a:lumMod val="25000"/>
                  </a:schemeClr>
                </a:solidFill>
              </a:rPr>
              <a:t>Development of infrastructure </a:t>
            </a:r>
          </a:p>
          <a:p>
            <a:r>
              <a:rPr lang="en-GB" dirty="0" smtClean="0">
                <a:solidFill>
                  <a:schemeClr val="bg2">
                    <a:lumMod val="25000"/>
                  </a:schemeClr>
                </a:solidFill>
              </a:rPr>
              <a:t>and technological progress </a:t>
            </a:r>
          </a:p>
        </p:txBody>
      </p:sp>
      <p:sp>
        <p:nvSpPr>
          <p:cNvPr id="8" name="TextBox 7"/>
          <p:cNvSpPr txBox="1"/>
          <p:nvPr/>
        </p:nvSpPr>
        <p:spPr>
          <a:xfrm>
            <a:off x="35496" y="2638653"/>
            <a:ext cx="2783852" cy="646331"/>
          </a:xfrm>
          <a:prstGeom prst="rect">
            <a:avLst/>
          </a:prstGeom>
          <a:noFill/>
        </p:spPr>
        <p:txBody>
          <a:bodyPr wrap="square" rtlCol="0">
            <a:spAutoFit/>
          </a:bodyPr>
          <a:lstStyle/>
          <a:p>
            <a:r>
              <a:rPr lang="en-GB" dirty="0" smtClean="0">
                <a:solidFill>
                  <a:schemeClr val="bg2">
                    <a:lumMod val="25000"/>
                  </a:schemeClr>
                </a:solidFill>
              </a:rPr>
              <a:t>Lower applied tariffs </a:t>
            </a:r>
          </a:p>
          <a:p>
            <a:r>
              <a:rPr lang="en-GB" dirty="0" smtClean="0">
                <a:solidFill>
                  <a:schemeClr val="bg2">
                    <a:lumMod val="25000"/>
                  </a:schemeClr>
                </a:solidFill>
              </a:rPr>
              <a:t>and trade policy incentives</a:t>
            </a:r>
            <a:endParaRPr lang="en-GB" dirty="0">
              <a:solidFill>
                <a:schemeClr val="bg2">
                  <a:lumMod val="25000"/>
                </a:schemeClr>
              </a:solidFill>
            </a:endParaRPr>
          </a:p>
        </p:txBody>
      </p:sp>
      <p:sp>
        <p:nvSpPr>
          <p:cNvPr id="9" name="TextBox 8"/>
          <p:cNvSpPr txBox="1"/>
          <p:nvPr/>
        </p:nvSpPr>
        <p:spPr>
          <a:xfrm>
            <a:off x="422960" y="5301208"/>
            <a:ext cx="4005024" cy="923330"/>
          </a:xfrm>
          <a:prstGeom prst="rect">
            <a:avLst/>
          </a:prstGeom>
          <a:noFill/>
        </p:spPr>
        <p:txBody>
          <a:bodyPr wrap="square" rtlCol="0">
            <a:spAutoFit/>
          </a:bodyPr>
          <a:lstStyle/>
          <a:p>
            <a:r>
              <a:rPr lang="en-GB" dirty="0" smtClean="0">
                <a:solidFill>
                  <a:schemeClr val="bg2">
                    <a:lumMod val="25000"/>
                  </a:schemeClr>
                </a:solidFill>
              </a:rPr>
              <a:t>Outsourcing and offshoring strategies </a:t>
            </a:r>
          </a:p>
          <a:p>
            <a:r>
              <a:rPr lang="en-GB" dirty="0">
                <a:solidFill>
                  <a:schemeClr val="bg2">
                    <a:lumMod val="25000"/>
                  </a:schemeClr>
                </a:solidFill>
              </a:rPr>
              <a:t>a</a:t>
            </a:r>
            <a:r>
              <a:rPr lang="en-GB" dirty="0" smtClean="0">
                <a:solidFill>
                  <a:schemeClr val="bg2">
                    <a:lumMod val="25000"/>
                  </a:schemeClr>
                </a:solidFill>
              </a:rPr>
              <a:t>nd Foreign Direct Investment (F</a:t>
            </a:r>
            <a:r>
              <a:rPr lang="en-GB" b="1" dirty="0" smtClean="0">
                <a:solidFill>
                  <a:schemeClr val="bg2">
                    <a:lumMod val="25000"/>
                  </a:schemeClr>
                </a:solidFill>
              </a:rPr>
              <a:t>D</a:t>
            </a:r>
            <a:r>
              <a:rPr lang="en-GB" dirty="0" smtClean="0">
                <a:solidFill>
                  <a:schemeClr val="bg2">
                    <a:lumMod val="25000"/>
                  </a:schemeClr>
                </a:solidFill>
              </a:rPr>
              <a:t>I)</a:t>
            </a:r>
            <a:endParaRPr lang="en-GB" dirty="0">
              <a:solidFill>
                <a:schemeClr val="bg2">
                  <a:lumMod val="25000"/>
                </a:schemeClr>
              </a:solidFill>
            </a:endParaRPr>
          </a:p>
        </p:txBody>
      </p:sp>
      <p:sp>
        <p:nvSpPr>
          <p:cNvPr id="14" name="TextBox 13"/>
          <p:cNvSpPr txBox="1"/>
          <p:nvPr/>
        </p:nvSpPr>
        <p:spPr>
          <a:xfrm>
            <a:off x="5773048" y="1654087"/>
            <a:ext cx="3335456" cy="369332"/>
          </a:xfrm>
          <a:prstGeom prst="rect">
            <a:avLst/>
          </a:prstGeom>
          <a:noFill/>
        </p:spPr>
        <p:txBody>
          <a:bodyPr wrap="square" rtlCol="0">
            <a:spAutoFit/>
          </a:bodyPr>
          <a:lstStyle/>
          <a:p>
            <a:r>
              <a:rPr lang="en-GB" u="sng" dirty="0" smtClean="0">
                <a:solidFill>
                  <a:srgbClr val="C00000"/>
                </a:solidFill>
              </a:rPr>
              <a:t>Emergence of “</a:t>
            </a:r>
            <a:r>
              <a:rPr lang="en-GB" u="sng" dirty="0">
                <a:solidFill>
                  <a:srgbClr val="C00000"/>
                </a:solidFill>
              </a:rPr>
              <a:t>Trade in tasks</a:t>
            </a:r>
            <a:r>
              <a:rPr lang="en-GB" u="sng" dirty="0" smtClean="0">
                <a:solidFill>
                  <a:srgbClr val="C00000"/>
                </a:solidFill>
              </a:rPr>
              <a:t>”:</a:t>
            </a:r>
            <a:endParaRPr lang="en-GB" u="sng" dirty="0">
              <a:solidFill>
                <a:srgbClr val="C00000"/>
              </a:solidFill>
            </a:endParaRPr>
          </a:p>
        </p:txBody>
      </p:sp>
      <p:sp>
        <p:nvSpPr>
          <p:cNvPr id="17" name="TextBox 16"/>
          <p:cNvSpPr txBox="1"/>
          <p:nvPr/>
        </p:nvSpPr>
        <p:spPr>
          <a:xfrm>
            <a:off x="5544616" y="4552092"/>
            <a:ext cx="3995936" cy="677108"/>
          </a:xfrm>
          <a:prstGeom prst="rect">
            <a:avLst/>
          </a:prstGeom>
          <a:noFill/>
        </p:spPr>
        <p:txBody>
          <a:bodyPr wrap="square" rtlCol="0">
            <a:spAutoFit/>
          </a:bodyPr>
          <a:lstStyle/>
          <a:p>
            <a:r>
              <a:rPr lang="en-GB" sz="1900" b="1" dirty="0">
                <a:solidFill>
                  <a:schemeClr val="accent6">
                    <a:lumMod val="50000"/>
                  </a:schemeClr>
                </a:solidFill>
              </a:rPr>
              <a:t>Need for new </a:t>
            </a:r>
            <a:r>
              <a:rPr lang="en-GB" sz="1900" b="1" dirty="0" smtClean="0">
                <a:solidFill>
                  <a:schemeClr val="accent6">
                    <a:lumMod val="50000"/>
                  </a:schemeClr>
                </a:solidFill>
              </a:rPr>
              <a:t>statistical </a:t>
            </a:r>
          </a:p>
          <a:p>
            <a:r>
              <a:rPr lang="en-GB" sz="1900" b="1" dirty="0" smtClean="0">
                <a:solidFill>
                  <a:schemeClr val="accent6">
                    <a:lumMod val="50000"/>
                  </a:schemeClr>
                </a:solidFill>
              </a:rPr>
              <a:t>measures of international trade</a:t>
            </a:r>
            <a:endParaRPr lang="en-GB" sz="1900" b="1" dirty="0">
              <a:solidFill>
                <a:schemeClr val="accent6">
                  <a:lumMod val="50000"/>
                </a:schemeClr>
              </a:solidFill>
            </a:endParaRPr>
          </a:p>
        </p:txBody>
      </p:sp>
      <p:sp>
        <p:nvSpPr>
          <p:cNvPr id="18" name="TextBox 17"/>
          <p:cNvSpPr txBox="1"/>
          <p:nvPr/>
        </p:nvSpPr>
        <p:spPr>
          <a:xfrm>
            <a:off x="3131840" y="3501008"/>
            <a:ext cx="2834144" cy="707886"/>
          </a:xfrm>
          <a:prstGeom prst="rect">
            <a:avLst/>
          </a:prstGeom>
          <a:noFill/>
        </p:spPr>
        <p:txBody>
          <a:bodyPr wrap="square" rtlCol="0">
            <a:spAutoFit/>
          </a:bodyPr>
          <a:lstStyle/>
          <a:p>
            <a:pPr algn="ctr"/>
            <a:r>
              <a:rPr lang="en-GB" sz="2000" dirty="0" smtClean="0">
                <a:solidFill>
                  <a:schemeClr val="bg2">
                    <a:lumMod val="10000"/>
                  </a:schemeClr>
                </a:solidFill>
              </a:rPr>
              <a:t>Global supply chains and world trade</a:t>
            </a:r>
            <a:endParaRPr lang="en-GB" sz="2000" dirty="0">
              <a:solidFill>
                <a:schemeClr val="bg2">
                  <a:lumMod val="10000"/>
                </a:schemeClr>
              </a:solidFill>
            </a:endParaRPr>
          </a:p>
        </p:txBody>
      </p:sp>
      <p:cxnSp>
        <p:nvCxnSpPr>
          <p:cNvPr id="20" name="Straight Arrow Connector 19"/>
          <p:cNvCxnSpPr/>
          <p:nvPr/>
        </p:nvCxnSpPr>
        <p:spPr>
          <a:xfrm>
            <a:off x="3056736" y="1915091"/>
            <a:ext cx="662204" cy="865837"/>
          </a:xfrm>
          <a:prstGeom prst="straightConnector1">
            <a:avLst/>
          </a:prstGeom>
          <a:ln>
            <a:solidFill>
              <a:schemeClr val="bg2">
                <a:lumMod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2425472" y="4466734"/>
            <a:ext cx="922392" cy="258410"/>
          </a:xfrm>
          <a:prstGeom prst="straightConnector1">
            <a:avLst/>
          </a:prstGeom>
          <a:ln>
            <a:solidFill>
              <a:schemeClr val="bg2">
                <a:lumMod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2425472" y="4005064"/>
            <a:ext cx="801464" cy="0"/>
          </a:xfrm>
          <a:prstGeom prst="straightConnector1">
            <a:avLst/>
          </a:prstGeom>
          <a:ln>
            <a:solidFill>
              <a:schemeClr val="bg2">
                <a:lumMod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2483768" y="3068960"/>
            <a:ext cx="815176" cy="288032"/>
          </a:xfrm>
          <a:prstGeom prst="straightConnector1">
            <a:avLst/>
          </a:prstGeom>
          <a:ln>
            <a:solidFill>
              <a:schemeClr val="bg2">
                <a:lumMod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V="1">
            <a:off x="3056736" y="4912861"/>
            <a:ext cx="662204" cy="388348"/>
          </a:xfrm>
          <a:prstGeom prst="straightConnector1">
            <a:avLst/>
          </a:prstGeom>
          <a:ln>
            <a:solidFill>
              <a:schemeClr val="bg2">
                <a:lumMod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flipV="1">
            <a:off x="5292080" y="2023419"/>
            <a:ext cx="609810" cy="757509"/>
          </a:xfrm>
          <a:prstGeom prst="straightConnector1">
            <a:avLst/>
          </a:prstGeom>
          <a:ln>
            <a:solidFill>
              <a:srgbClr val="DA3A2E"/>
            </a:solidFill>
            <a:tailEnd type="arrow"/>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6084168" y="2060848"/>
            <a:ext cx="3101360" cy="1754326"/>
          </a:xfrm>
          <a:prstGeom prst="rect">
            <a:avLst/>
          </a:prstGeom>
          <a:noFill/>
        </p:spPr>
        <p:txBody>
          <a:bodyPr wrap="square" rtlCol="0">
            <a:spAutoFit/>
          </a:bodyPr>
          <a:lstStyle/>
          <a:p>
            <a:pPr marL="285750" indent="-285750">
              <a:buFont typeface="Arial" pitchFamily="34" charset="0"/>
              <a:buChar char="•"/>
            </a:pPr>
            <a:r>
              <a:rPr lang="en-GB" dirty="0">
                <a:solidFill>
                  <a:srgbClr val="C00000"/>
                </a:solidFill>
              </a:rPr>
              <a:t>Increase of processing trade</a:t>
            </a:r>
          </a:p>
          <a:p>
            <a:pPr marL="285750" indent="-285750">
              <a:buFont typeface="Arial" pitchFamily="34" charset="0"/>
              <a:buChar char="•"/>
            </a:pPr>
            <a:r>
              <a:rPr lang="en-GB" dirty="0">
                <a:solidFill>
                  <a:srgbClr val="C00000"/>
                </a:solidFill>
              </a:rPr>
              <a:t>Predominance of trade in intermediate goods</a:t>
            </a:r>
          </a:p>
          <a:p>
            <a:pPr marL="285750" indent="-285750">
              <a:buFont typeface="Arial" pitchFamily="34" charset="0"/>
              <a:buChar char="•"/>
            </a:pPr>
            <a:r>
              <a:rPr lang="en-GB" dirty="0">
                <a:solidFill>
                  <a:srgbClr val="C00000"/>
                </a:solidFill>
              </a:rPr>
              <a:t>Development of intra-firm trade</a:t>
            </a:r>
          </a:p>
        </p:txBody>
      </p:sp>
      <p:pic>
        <p:nvPicPr>
          <p:cNvPr id="2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496" y="44624"/>
            <a:ext cx="864096" cy="963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TextBox 21"/>
          <p:cNvSpPr txBox="1"/>
          <p:nvPr/>
        </p:nvSpPr>
        <p:spPr>
          <a:xfrm>
            <a:off x="5561096" y="6064260"/>
            <a:ext cx="3048124" cy="677108"/>
          </a:xfrm>
          <a:prstGeom prst="rect">
            <a:avLst/>
          </a:prstGeom>
          <a:noFill/>
        </p:spPr>
        <p:txBody>
          <a:bodyPr wrap="square" rtlCol="0">
            <a:spAutoFit/>
          </a:bodyPr>
          <a:lstStyle/>
          <a:p>
            <a:r>
              <a:rPr lang="en-GB" sz="1900" b="1" dirty="0">
                <a:solidFill>
                  <a:schemeClr val="accent6">
                    <a:lumMod val="50000"/>
                  </a:schemeClr>
                </a:solidFill>
              </a:rPr>
              <a:t>Use and impact for trade </a:t>
            </a:r>
          </a:p>
          <a:p>
            <a:r>
              <a:rPr lang="en-GB" sz="1900" b="1" dirty="0">
                <a:solidFill>
                  <a:schemeClr val="accent6">
                    <a:lumMod val="50000"/>
                  </a:schemeClr>
                </a:solidFill>
              </a:rPr>
              <a:t>analysis and policy</a:t>
            </a:r>
          </a:p>
        </p:txBody>
      </p:sp>
      <p:sp>
        <p:nvSpPr>
          <p:cNvPr id="31" name="Curved Right Arrow 30"/>
          <p:cNvSpPr/>
          <p:nvPr/>
        </p:nvSpPr>
        <p:spPr>
          <a:xfrm rot="21250428">
            <a:off x="5943676" y="3834067"/>
            <a:ext cx="405798" cy="656151"/>
          </a:xfrm>
          <a:prstGeom prst="curvedRightArrow">
            <a:avLst/>
          </a:prstGeom>
          <a:solidFill>
            <a:srgbClr val="5434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0" name="Curved Right Arrow 39"/>
          <p:cNvSpPr/>
          <p:nvPr/>
        </p:nvSpPr>
        <p:spPr>
          <a:xfrm rot="21250428">
            <a:off x="5934146" y="5346235"/>
            <a:ext cx="405798" cy="656151"/>
          </a:xfrm>
          <a:prstGeom prst="curvedRightArrow">
            <a:avLst/>
          </a:prstGeom>
          <a:solidFill>
            <a:srgbClr val="5434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Tree>
    <p:extLst>
      <p:ext uri="{BB962C8B-B14F-4D97-AF65-F5344CB8AC3E}">
        <p14:creationId xmlns:p14="http://schemas.microsoft.com/office/powerpoint/2010/main" val="4206127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1"/>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40"/>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4" grpId="0"/>
      <p:bldP spid="17" grpId="0"/>
      <p:bldP spid="3" grpId="0"/>
      <p:bldP spid="22" grpId="0"/>
      <p:bldP spid="31" grpId="0" animBg="1"/>
      <p:bldP spid="4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312364"/>
            <a:ext cx="8280920" cy="51409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6372200" y="6453336"/>
            <a:ext cx="3024336" cy="369332"/>
          </a:xfrm>
          <a:prstGeom prst="rect">
            <a:avLst/>
          </a:prstGeom>
          <a:noFill/>
        </p:spPr>
        <p:txBody>
          <a:bodyPr wrap="square" rtlCol="0">
            <a:spAutoFit/>
          </a:bodyPr>
          <a:lstStyle/>
          <a:p>
            <a:r>
              <a:rPr lang="en-GB" dirty="0" smtClean="0">
                <a:solidFill>
                  <a:schemeClr val="bg1"/>
                </a:solidFill>
              </a:rPr>
              <a:t>Sources: ILO and WTO</a:t>
            </a:r>
            <a:endParaRPr lang="en-GB" dirty="0">
              <a:solidFill>
                <a:schemeClr val="bg1"/>
              </a:solidFill>
            </a:endParaRPr>
          </a:p>
        </p:txBody>
      </p:sp>
      <p:sp>
        <p:nvSpPr>
          <p:cNvPr id="7" name="Title 1"/>
          <p:cNvSpPr txBox="1">
            <a:spLocks/>
          </p:cNvSpPr>
          <p:nvPr/>
        </p:nvSpPr>
        <p:spPr>
          <a:xfrm>
            <a:off x="481390" y="-57249"/>
            <a:ext cx="8483098" cy="1470025"/>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GB" sz="2400" dirty="0">
                <a:solidFill>
                  <a:schemeClr val="bg2">
                    <a:lumMod val="25000"/>
                  </a:schemeClr>
                </a:solidFill>
                <a:effectLst/>
                <a:latin typeface="Arial Rounded MT Bold" pitchFamily="34" charset="0"/>
              </a:rPr>
              <a:t>Global supply chains and world trade</a:t>
            </a:r>
            <a:endParaRPr lang="en-GB" sz="2400" dirty="0" smtClean="0">
              <a:solidFill>
                <a:schemeClr val="bg2">
                  <a:lumMod val="25000"/>
                </a:schemeClr>
              </a:solidFill>
              <a:effectLst/>
              <a:latin typeface="Arial Rounded MT Bold" pitchFamily="34" charset="0"/>
              <a:ea typeface="+mn-ea"/>
              <a:cs typeface="+mn-cs"/>
            </a:endParaRPr>
          </a:p>
          <a:p>
            <a:r>
              <a:rPr lang="en-GB" sz="2000" dirty="0" smtClean="0">
                <a:solidFill>
                  <a:srgbClr val="C00000"/>
                </a:solidFill>
                <a:effectLst/>
                <a:latin typeface="Arial Rounded MT Bold" pitchFamily="34" charset="0"/>
                <a:ea typeface="+mn-ea"/>
                <a:cs typeface="+mn-cs"/>
              </a:rPr>
              <a:t>      Export </a:t>
            </a:r>
            <a:r>
              <a:rPr lang="en-GB" sz="2000" dirty="0">
                <a:solidFill>
                  <a:srgbClr val="C00000"/>
                </a:solidFill>
                <a:effectLst/>
                <a:latin typeface="Arial Rounded MT Bold" pitchFamily="34" charset="0"/>
                <a:ea typeface="+mn-ea"/>
                <a:cs typeface="+mn-cs"/>
              </a:rPr>
              <a:t>processing zones (EPZs) account for about 20 % of total merchandise exports of developing economies </a:t>
            </a:r>
          </a:p>
        </p:txBody>
      </p:sp>
      <p:sp>
        <p:nvSpPr>
          <p:cNvPr id="8" name="TextBox 7"/>
          <p:cNvSpPr txBox="1"/>
          <p:nvPr/>
        </p:nvSpPr>
        <p:spPr>
          <a:xfrm>
            <a:off x="539552" y="6084004"/>
            <a:ext cx="1008112" cy="369332"/>
          </a:xfrm>
          <a:prstGeom prst="rect">
            <a:avLst/>
          </a:prstGeom>
          <a:solidFill>
            <a:schemeClr val="tx1"/>
          </a:solidFill>
        </p:spPr>
        <p:txBody>
          <a:bodyPr wrap="square" rtlCol="0">
            <a:spAutoFit/>
          </a:bodyPr>
          <a:lstStyle/>
          <a:p>
            <a:endParaRPr lang="en-GB" dirty="0"/>
          </a:p>
        </p:txBody>
      </p:sp>
      <p:sp>
        <p:nvSpPr>
          <p:cNvPr id="6" name="TextBox 5"/>
          <p:cNvSpPr txBox="1"/>
          <p:nvPr/>
        </p:nvSpPr>
        <p:spPr>
          <a:xfrm>
            <a:off x="467544" y="6165304"/>
            <a:ext cx="2160240" cy="337015"/>
          </a:xfrm>
          <a:prstGeom prst="rect">
            <a:avLst/>
          </a:prstGeom>
          <a:solidFill>
            <a:schemeClr val="tx1">
              <a:alpha val="0"/>
            </a:schemeClr>
          </a:solidFill>
        </p:spPr>
        <p:txBody>
          <a:bodyPr wrap="square" rtlCol="0">
            <a:spAutoFit/>
          </a:bodyPr>
          <a:lstStyle/>
          <a:p>
            <a:r>
              <a:rPr lang="en-GB" sz="1590" dirty="0" smtClean="0">
                <a:solidFill>
                  <a:schemeClr val="bg1"/>
                </a:solidFill>
              </a:rPr>
              <a:t>economies with EPZs</a:t>
            </a:r>
            <a:endParaRPr lang="en-GB" sz="1590" dirty="0">
              <a:solidFill>
                <a:schemeClr val="bg1"/>
              </a:solidFill>
            </a:endParaRPr>
          </a:p>
        </p:txBody>
      </p:sp>
      <p:sp>
        <p:nvSpPr>
          <p:cNvPr id="9" name="TextBox 8"/>
          <p:cNvSpPr txBox="1"/>
          <p:nvPr/>
        </p:nvSpPr>
        <p:spPr>
          <a:xfrm>
            <a:off x="3275856" y="6084004"/>
            <a:ext cx="3024336" cy="369332"/>
          </a:xfrm>
          <a:prstGeom prst="rect">
            <a:avLst/>
          </a:prstGeom>
          <a:noFill/>
        </p:spPr>
        <p:txBody>
          <a:bodyPr wrap="square" rtlCol="0">
            <a:spAutoFit/>
          </a:bodyPr>
          <a:lstStyle/>
          <a:p>
            <a:r>
              <a:rPr lang="en-GB" dirty="0" smtClean="0">
                <a:solidFill>
                  <a:schemeClr val="bg1"/>
                </a:solidFill>
              </a:rPr>
              <a:t>(2006 or most recent year)</a:t>
            </a:r>
            <a:endParaRPr lang="en-GB" dirty="0">
              <a:solidFill>
                <a:schemeClr val="bg1"/>
              </a:solidFill>
            </a:endParaRPr>
          </a:p>
        </p:txBody>
      </p:sp>
      <p:pic>
        <p:nvPicPr>
          <p:cNvPr id="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496" y="44624"/>
            <a:ext cx="864096" cy="963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633797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649206"/>
            <a:ext cx="8964488" cy="4620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txBox="1">
            <a:spLocks/>
          </p:cNvSpPr>
          <p:nvPr/>
        </p:nvSpPr>
        <p:spPr>
          <a:xfrm>
            <a:off x="481390" y="-9901"/>
            <a:ext cx="8483098" cy="1470025"/>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GB" sz="2400" dirty="0">
                <a:solidFill>
                  <a:schemeClr val="bg2">
                    <a:lumMod val="25000"/>
                  </a:schemeClr>
                </a:solidFill>
                <a:effectLst/>
                <a:latin typeface="Arial Rounded MT Bold" pitchFamily="34" charset="0"/>
              </a:rPr>
              <a:t>Global supply chains and world trade</a:t>
            </a:r>
            <a:endParaRPr lang="en-GB" sz="2400" dirty="0" smtClean="0">
              <a:solidFill>
                <a:schemeClr val="bg2">
                  <a:lumMod val="25000"/>
                </a:schemeClr>
              </a:solidFill>
              <a:effectLst/>
              <a:latin typeface="Arial Rounded MT Bold" pitchFamily="34" charset="0"/>
              <a:ea typeface="+mn-ea"/>
              <a:cs typeface="+mn-cs"/>
            </a:endParaRPr>
          </a:p>
          <a:p>
            <a:r>
              <a:rPr lang="en-GB" sz="2400" dirty="0" smtClean="0">
                <a:solidFill>
                  <a:srgbClr val="C00000"/>
                </a:solidFill>
                <a:effectLst/>
                <a:latin typeface="Arial Rounded MT Bold" pitchFamily="34" charset="0"/>
                <a:ea typeface="+mn-ea"/>
                <a:cs typeface="+mn-cs"/>
              </a:rPr>
              <a:t>Intermediate </a:t>
            </a:r>
            <a:r>
              <a:rPr lang="en-GB" sz="2400" dirty="0">
                <a:solidFill>
                  <a:srgbClr val="C00000"/>
                </a:solidFill>
                <a:effectLst/>
                <a:latin typeface="Arial Rounded MT Bold" pitchFamily="34" charset="0"/>
                <a:ea typeface="+mn-ea"/>
                <a:cs typeface="+mn-cs"/>
              </a:rPr>
              <a:t>goods dominate world non-fuel merchandise exports</a:t>
            </a:r>
          </a:p>
        </p:txBody>
      </p:sp>
      <p:sp>
        <p:nvSpPr>
          <p:cNvPr id="7" name="TextBox 6"/>
          <p:cNvSpPr txBox="1"/>
          <p:nvPr/>
        </p:nvSpPr>
        <p:spPr>
          <a:xfrm>
            <a:off x="6372200" y="6453336"/>
            <a:ext cx="5009780" cy="369332"/>
          </a:xfrm>
          <a:prstGeom prst="rect">
            <a:avLst/>
          </a:prstGeom>
          <a:noFill/>
        </p:spPr>
        <p:txBody>
          <a:bodyPr wrap="square" rtlCol="0">
            <a:spAutoFit/>
          </a:bodyPr>
          <a:lstStyle/>
          <a:p>
            <a:r>
              <a:rPr lang="en-GB" dirty="0" smtClean="0">
                <a:solidFill>
                  <a:schemeClr val="bg1"/>
                </a:solidFill>
              </a:rPr>
              <a:t>Sources: </a:t>
            </a:r>
            <a:r>
              <a:rPr lang="en-GB" dirty="0">
                <a:solidFill>
                  <a:schemeClr val="bg1"/>
                </a:solidFill>
              </a:rPr>
              <a:t>UNSD </a:t>
            </a:r>
            <a:r>
              <a:rPr lang="en-GB" dirty="0" smtClean="0">
                <a:solidFill>
                  <a:schemeClr val="bg1"/>
                </a:solidFill>
              </a:rPr>
              <a:t>and WTO</a:t>
            </a:r>
            <a:endParaRPr lang="en-GB" dirty="0">
              <a:solidFill>
                <a:schemeClr val="bg1"/>
              </a:solidFill>
            </a:endParaRPr>
          </a:p>
        </p:txBody>
      </p:sp>
      <p:sp>
        <p:nvSpPr>
          <p:cNvPr id="5" name="TextBox 4"/>
          <p:cNvSpPr txBox="1"/>
          <p:nvPr/>
        </p:nvSpPr>
        <p:spPr>
          <a:xfrm>
            <a:off x="395536" y="5949280"/>
            <a:ext cx="1097868" cy="307777"/>
          </a:xfrm>
          <a:prstGeom prst="rect">
            <a:avLst/>
          </a:prstGeom>
          <a:solidFill>
            <a:schemeClr val="tx1"/>
          </a:solidFill>
        </p:spPr>
        <p:txBody>
          <a:bodyPr wrap="square" rtlCol="0">
            <a:spAutoFit/>
          </a:bodyPr>
          <a:lstStyle/>
          <a:p>
            <a:r>
              <a:rPr lang="en-GB" sz="1400" dirty="0" smtClean="0">
                <a:solidFill>
                  <a:schemeClr val="bg1"/>
                </a:solidFill>
              </a:rPr>
              <a:t>2009 value</a:t>
            </a:r>
          </a:p>
        </p:txBody>
      </p:sp>
      <p:sp>
        <p:nvSpPr>
          <p:cNvPr id="8" name="TextBox 7"/>
          <p:cNvSpPr txBox="1"/>
          <p:nvPr/>
        </p:nvSpPr>
        <p:spPr>
          <a:xfrm rot="16200000">
            <a:off x="-622327" y="3606856"/>
            <a:ext cx="1837207" cy="338554"/>
          </a:xfrm>
          <a:prstGeom prst="rect">
            <a:avLst/>
          </a:prstGeom>
          <a:solidFill>
            <a:schemeClr val="tx1"/>
          </a:solidFill>
        </p:spPr>
        <p:txBody>
          <a:bodyPr wrap="square" rtlCol="0">
            <a:spAutoFit/>
          </a:bodyPr>
          <a:lstStyle/>
          <a:p>
            <a:r>
              <a:rPr lang="en-GB" sz="1600" dirty="0">
                <a:solidFill>
                  <a:schemeClr val="bg1"/>
                </a:solidFill>
              </a:rPr>
              <a:t>B</a:t>
            </a:r>
            <a:r>
              <a:rPr lang="en-GB" sz="1600" dirty="0" smtClean="0">
                <a:solidFill>
                  <a:schemeClr val="bg1"/>
                </a:solidFill>
              </a:rPr>
              <a:t>illions  of US$</a:t>
            </a:r>
          </a:p>
        </p:txBody>
      </p:sp>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496" y="44624"/>
            <a:ext cx="864096" cy="963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309935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44624"/>
            <a:ext cx="8363272" cy="1143000"/>
          </a:xfrm>
        </p:spPr>
        <p:txBody>
          <a:bodyPr>
            <a:normAutofit/>
          </a:bodyPr>
          <a:lstStyle/>
          <a:p>
            <a:r>
              <a:rPr lang="en-GB" sz="2400" dirty="0">
                <a:solidFill>
                  <a:schemeClr val="bg2">
                    <a:lumMod val="25000"/>
                  </a:schemeClr>
                </a:solidFill>
                <a:effectLst/>
                <a:latin typeface="Arial Rounded MT Bold" pitchFamily="34" charset="0"/>
              </a:rPr>
              <a:t>Global supply chains and world trade </a:t>
            </a:r>
            <a:r>
              <a:rPr lang="en-GB" sz="2400" dirty="0" smtClean="0">
                <a:solidFill>
                  <a:schemeClr val="bg2">
                    <a:lumMod val="25000"/>
                  </a:schemeClr>
                </a:solidFill>
                <a:effectLst/>
                <a:latin typeface="Arial Rounded MT Bold" pitchFamily="34" charset="0"/>
              </a:rPr>
              <a:t/>
            </a:r>
            <a:br>
              <a:rPr lang="en-GB" sz="2400" dirty="0" smtClean="0">
                <a:solidFill>
                  <a:schemeClr val="bg2">
                    <a:lumMod val="25000"/>
                  </a:schemeClr>
                </a:solidFill>
                <a:effectLst/>
                <a:latin typeface="Arial Rounded MT Bold" pitchFamily="34" charset="0"/>
              </a:rPr>
            </a:br>
            <a:r>
              <a:rPr lang="en-GB" sz="2400" dirty="0">
                <a:solidFill>
                  <a:srgbClr val="C00000"/>
                </a:solidFill>
                <a:effectLst/>
                <a:latin typeface="Arial Rounded MT Bold" pitchFamily="34" charset="0"/>
                <a:ea typeface="+mn-ea"/>
                <a:cs typeface="+mn-cs"/>
              </a:rPr>
              <a:t>The </a:t>
            </a:r>
            <a:r>
              <a:rPr lang="en-GB" sz="2400" dirty="0" smtClean="0">
                <a:solidFill>
                  <a:srgbClr val="C00000"/>
                </a:solidFill>
                <a:effectLst/>
                <a:latin typeface="Arial Rounded MT Bold" pitchFamily="34" charset="0"/>
                <a:ea typeface="+mn-ea"/>
                <a:cs typeface="+mn-cs"/>
              </a:rPr>
              <a:t>rise of </a:t>
            </a:r>
            <a:r>
              <a:rPr lang="en-GB" sz="2400" dirty="0">
                <a:solidFill>
                  <a:srgbClr val="C00000"/>
                </a:solidFill>
                <a:effectLst/>
                <a:latin typeface="Arial Rounded MT Bold" pitchFamily="34" charset="0"/>
                <a:ea typeface="+mn-ea"/>
                <a:cs typeface="+mn-cs"/>
              </a:rPr>
              <a:t>intra-firm </a:t>
            </a:r>
            <a:r>
              <a:rPr lang="en-GB" sz="2400" dirty="0" smtClean="0">
                <a:solidFill>
                  <a:srgbClr val="C00000"/>
                </a:solidFill>
                <a:effectLst/>
                <a:latin typeface="Arial Rounded MT Bold" pitchFamily="34" charset="0"/>
                <a:ea typeface="+mn-ea"/>
                <a:cs typeface="+mn-cs"/>
              </a:rPr>
              <a:t>trade</a:t>
            </a:r>
            <a:endParaRPr lang="en-GB" sz="2400" dirty="0">
              <a:solidFill>
                <a:srgbClr val="C00000"/>
              </a:solidFill>
              <a:effectLst/>
              <a:latin typeface="Arial Rounded MT Bold" pitchFamily="34" charset="0"/>
              <a:ea typeface="+mn-ea"/>
              <a:cs typeface="+mn-cs"/>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1268760"/>
            <a:ext cx="6192687" cy="5449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5796136" y="6300028"/>
            <a:ext cx="1800200" cy="369332"/>
          </a:xfrm>
          <a:prstGeom prst="rect">
            <a:avLst/>
          </a:prstGeom>
          <a:noFill/>
        </p:spPr>
        <p:txBody>
          <a:bodyPr wrap="square" rtlCol="0">
            <a:spAutoFit/>
          </a:bodyPr>
          <a:lstStyle/>
          <a:p>
            <a:r>
              <a:rPr lang="en-GB" dirty="0">
                <a:solidFill>
                  <a:schemeClr val="bg1"/>
                </a:solidFill>
              </a:rPr>
              <a:t>Source: US BOP</a:t>
            </a:r>
          </a:p>
        </p:txBody>
      </p:sp>
      <p:sp>
        <p:nvSpPr>
          <p:cNvPr id="10" name="TextBox 9"/>
          <p:cNvSpPr txBox="1"/>
          <p:nvPr/>
        </p:nvSpPr>
        <p:spPr>
          <a:xfrm>
            <a:off x="1559371" y="1412776"/>
            <a:ext cx="5964957" cy="353943"/>
          </a:xfrm>
          <a:prstGeom prst="rect">
            <a:avLst/>
          </a:prstGeom>
          <a:noFill/>
        </p:spPr>
        <p:txBody>
          <a:bodyPr wrap="square" rtlCol="0">
            <a:spAutoFit/>
          </a:bodyPr>
          <a:lstStyle/>
          <a:p>
            <a:r>
              <a:rPr lang="en-GB" sz="1700" dirty="0" smtClean="0">
                <a:solidFill>
                  <a:schemeClr val="bg1"/>
                </a:solidFill>
              </a:rPr>
              <a:t>US </a:t>
            </a:r>
            <a:r>
              <a:rPr lang="en-GB" sz="1700" dirty="0">
                <a:solidFill>
                  <a:schemeClr val="bg1"/>
                </a:solidFill>
              </a:rPr>
              <a:t>exports of private services, 1999-2010 </a:t>
            </a:r>
            <a:r>
              <a:rPr lang="en-GB" sz="1700" dirty="0" smtClean="0">
                <a:solidFill>
                  <a:schemeClr val="bg1"/>
                </a:solidFill>
              </a:rPr>
              <a:t>(Millions of US$)</a:t>
            </a:r>
            <a:endParaRPr lang="en-GB" sz="1700" dirty="0">
              <a:solidFill>
                <a:schemeClr val="bg1"/>
              </a:solidFill>
            </a:endParaRPr>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496" y="44624"/>
            <a:ext cx="864096" cy="963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2458993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12" y="44624"/>
            <a:ext cx="9324528" cy="1143000"/>
          </a:xfrm>
        </p:spPr>
        <p:txBody>
          <a:bodyPr>
            <a:normAutofit/>
          </a:bodyPr>
          <a:lstStyle/>
          <a:p>
            <a:r>
              <a:rPr lang="en-GB" sz="2400" dirty="0">
                <a:solidFill>
                  <a:schemeClr val="bg2">
                    <a:lumMod val="25000"/>
                  </a:schemeClr>
                </a:solidFill>
                <a:effectLst/>
                <a:latin typeface="Arial Rounded MT Bold" pitchFamily="34" charset="0"/>
                <a:ea typeface="+mn-ea"/>
                <a:cs typeface="+mn-cs"/>
              </a:rPr>
              <a:t>T</a:t>
            </a:r>
            <a:r>
              <a:rPr lang="en-GB" sz="2400" dirty="0" smtClean="0">
                <a:solidFill>
                  <a:schemeClr val="bg2">
                    <a:lumMod val="25000"/>
                  </a:schemeClr>
                </a:solidFill>
                <a:effectLst/>
                <a:latin typeface="Arial Rounded MT Bold" pitchFamily="34" charset="0"/>
                <a:ea typeface="+mn-ea"/>
                <a:cs typeface="+mn-cs"/>
              </a:rPr>
              <a:t>rade in value added</a:t>
            </a:r>
            <a:br>
              <a:rPr lang="en-GB" sz="2400" dirty="0" smtClean="0">
                <a:solidFill>
                  <a:schemeClr val="bg2">
                    <a:lumMod val="25000"/>
                  </a:schemeClr>
                </a:solidFill>
                <a:effectLst/>
                <a:latin typeface="Arial Rounded MT Bold" pitchFamily="34" charset="0"/>
                <a:ea typeface="+mn-ea"/>
                <a:cs typeface="+mn-cs"/>
              </a:rPr>
            </a:br>
            <a:r>
              <a:rPr lang="en-GB" sz="2400" dirty="0">
                <a:solidFill>
                  <a:srgbClr val="C00000"/>
                </a:solidFill>
                <a:effectLst/>
                <a:latin typeface="Arial Rounded MT Bold" pitchFamily="34" charset="0"/>
              </a:rPr>
              <a:t>Towards a new measure of </a:t>
            </a:r>
            <a:r>
              <a:rPr lang="en-GB" sz="2400" dirty="0" smtClean="0">
                <a:solidFill>
                  <a:srgbClr val="C00000"/>
                </a:solidFill>
                <a:effectLst/>
                <a:latin typeface="Arial Rounded MT Bold" pitchFamily="34" charset="0"/>
              </a:rPr>
              <a:t>international trade</a:t>
            </a:r>
            <a:endParaRPr lang="en-GB" sz="2400" dirty="0">
              <a:solidFill>
                <a:srgbClr val="C00000"/>
              </a:solidFill>
              <a:effectLst/>
              <a:latin typeface="Arial Rounded MT Bold" pitchFamily="34" charset="0"/>
              <a:ea typeface="+mn-ea"/>
              <a:cs typeface="+mn-cs"/>
            </a:endParaRPr>
          </a:p>
        </p:txBody>
      </p:sp>
      <p:sp>
        <p:nvSpPr>
          <p:cNvPr id="4" name="Content Placeholder 2"/>
          <p:cNvSpPr>
            <a:spLocks noGrp="1"/>
          </p:cNvSpPr>
          <p:nvPr>
            <p:ph idx="1"/>
          </p:nvPr>
        </p:nvSpPr>
        <p:spPr>
          <a:xfrm>
            <a:off x="251520" y="2039246"/>
            <a:ext cx="8838728" cy="3643605"/>
          </a:xfrm>
        </p:spPr>
        <p:txBody>
          <a:bodyPr>
            <a:normAutofit/>
          </a:bodyPr>
          <a:lstStyle/>
          <a:p>
            <a:pPr>
              <a:buClrTx/>
              <a:buFont typeface="Wingdings" pitchFamily="2" charset="2"/>
              <a:buChar char="q"/>
            </a:pPr>
            <a:r>
              <a:rPr lang="en-GB" sz="2000" b="1" dirty="0">
                <a:solidFill>
                  <a:schemeClr val="bg1"/>
                </a:solidFill>
              </a:rPr>
              <a:t>Traditional </a:t>
            </a:r>
            <a:r>
              <a:rPr lang="en-GB" sz="2000" b="1" dirty="0" smtClean="0">
                <a:solidFill>
                  <a:schemeClr val="bg1"/>
                </a:solidFill>
              </a:rPr>
              <a:t>trade statistics </a:t>
            </a:r>
            <a:r>
              <a:rPr lang="en-GB" sz="2000" b="1" dirty="0">
                <a:solidFill>
                  <a:schemeClr val="bg1"/>
                </a:solidFill>
              </a:rPr>
              <a:t>present some biases:</a:t>
            </a:r>
          </a:p>
          <a:p>
            <a:pPr lvl="1">
              <a:buClrTx/>
              <a:buFont typeface="Arial" pitchFamily="34" charset="0"/>
              <a:buChar char="•"/>
            </a:pPr>
            <a:r>
              <a:rPr lang="en-GB" sz="2000" dirty="0" smtClean="0">
                <a:solidFill>
                  <a:schemeClr val="bg1"/>
                </a:solidFill>
              </a:rPr>
              <a:t>Multiple </a:t>
            </a:r>
            <a:r>
              <a:rPr lang="en-GB" sz="2000" dirty="0">
                <a:solidFill>
                  <a:schemeClr val="bg1"/>
                </a:solidFill>
              </a:rPr>
              <a:t>counting of trade flows in intermediate goods and services</a:t>
            </a:r>
          </a:p>
          <a:p>
            <a:pPr lvl="1">
              <a:buClrTx/>
              <a:buFont typeface="Arial" pitchFamily="34" charset="0"/>
              <a:buChar char="•"/>
            </a:pPr>
            <a:r>
              <a:rPr lang="en-GB" sz="2000" dirty="0">
                <a:solidFill>
                  <a:schemeClr val="bg1"/>
                </a:solidFill>
              </a:rPr>
              <a:t>Difficult attribution of the country of origin of an imported product</a:t>
            </a:r>
          </a:p>
          <a:p>
            <a:pPr>
              <a:buClrTx/>
              <a:buFont typeface="Arial" pitchFamily="34" charset="0"/>
              <a:buChar char="•"/>
            </a:pPr>
            <a:endParaRPr lang="en-GB" sz="2000" dirty="0">
              <a:solidFill>
                <a:schemeClr val="bg1"/>
              </a:solidFill>
            </a:endParaRPr>
          </a:p>
          <a:p>
            <a:pPr>
              <a:buClrTx/>
              <a:buFont typeface="Wingdings" pitchFamily="2" charset="2"/>
              <a:buChar char="q"/>
            </a:pPr>
            <a:r>
              <a:rPr lang="en-GB" sz="2000" b="1" dirty="0" smtClean="0">
                <a:solidFill>
                  <a:schemeClr val="bg1"/>
                </a:solidFill>
              </a:rPr>
              <a:t>Using I-O tables and measuring </a:t>
            </a:r>
            <a:r>
              <a:rPr lang="en-GB" sz="2000" b="1" dirty="0">
                <a:solidFill>
                  <a:schemeClr val="bg1"/>
                </a:solidFill>
              </a:rPr>
              <a:t>trade in value added terms allows:</a:t>
            </a:r>
          </a:p>
          <a:p>
            <a:pPr lvl="1">
              <a:buClrTx/>
              <a:buFont typeface="Arial" pitchFamily="34" charset="0"/>
              <a:buChar char="•"/>
            </a:pPr>
            <a:r>
              <a:rPr lang="en-GB" sz="2000" dirty="0">
                <a:solidFill>
                  <a:schemeClr val="bg1"/>
                </a:solidFill>
              </a:rPr>
              <a:t>To circumvent the biases observed with traditional statistics</a:t>
            </a:r>
          </a:p>
          <a:p>
            <a:pPr lvl="1">
              <a:buClrTx/>
              <a:buFont typeface="Arial" pitchFamily="34" charset="0"/>
              <a:buChar char="•"/>
            </a:pPr>
            <a:r>
              <a:rPr lang="en-GB" sz="2000" dirty="0">
                <a:solidFill>
                  <a:schemeClr val="bg1"/>
                </a:solidFill>
              </a:rPr>
              <a:t>To take into account the specificity of trade occurring between the different actors of a production </a:t>
            </a:r>
            <a:r>
              <a:rPr lang="en-GB" sz="2000" dirty="0" smtClean="0">
                <a:solidFill>
                  <a:schemeClr val="bg2">
                    <a:lumMod val="25000"/>
                  </a:schemeClr>
                </a:solidFill>
              </a:rPr>
              <a:t>chain</a:t>
            </a:r>
          </a:p>
          <a:p>
            <a:pPr lvl="1">
              <a:buClrTx/>
              <a:buFont typeface="Arial" pitchFamily="34" charset="0"/>
              <a:buChar char="•"/>
            </a:pPr>
            <a:r>
              <a:rPr lang="en-GB" sz="2000" dirty="0" smtClean="0">
                <a:solidFill>
                  <a:schemeClr val="bg2">
                    <a:lumMod val="25000"/>
                  </a:schemeClr>
                </a:solidFill>
              </a:rPr>
              <a:t>To decompose the value added of exports into its domestic and foreign contents</a:t>
            </a:r>
            <a:endParaRPr lang="en-GB" sz="2000" dirty="0">
              <a:solidFill>
                <a:schemeClr val="bg2">
                  <a:lumMod val="25000"/>
                </a:schemeClr>
              </a:solidFill>
            </a:endParaRPr>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496" y="44624"/>
            <a:ext cx="864096" cy="963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304112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90264"/>
            <a:ext cx="9289032" cy="1143000"/>
          </a:xfrm>
        </p:spPr>
        <p:txBody>
          <a:bodyPr>
            <a:normAutofit/>
          </a:bodyPr>
          <a:lstStyle/>
          <a:p>
            <a:r>
              <a:rPr lang="en-GB" sz="2100" dirty="0" smtClean="0">
                <a:solidFill>
                  <a:schemeClr val="bg2">
                    <a:lumMod val="25000"/>
                  </a:schemeClr>
                </a:solidFill>
                <a:effectLst/>
                <a:latin typeface="Arial Rounded MT Bold" pitchFamily="34" charset="0"/>
                <a:ea typeface="+mn-ea"/>
                <a:cs typeface="+mn-cs"/>
              </a:rPr>
              <a:t>Implications of GSCs and trade in value added on trade policy</a:t>
            </a:r>
            <a:br>
              <a:rPr lang="en-GB" sz="2100" dirty="0" smtClean="0">
                <a:solidFill>
                  <a:schemeClr val="bg2">
                    <a:lumMod val="25000"/>
                  </a:schemeClr>
                </a:solidFill>
                <a:effectLst/>
                <a:latin typeface="Arial Rounded MT Bold" pitchFamily="34" charset="0"/>
                <a:ea typeface="+mn-ea"/>
                <a:cs typeface="+mn-cs"/>
              </a:rPr>
            </a:br>
            <a:r>
              <a:rPr lang="en-GB" sz="2100" dirty="0" smtClean="0">
                <a:solidFill>
                  <a:srgbClr val="C00000"/>
                </a:solidFill>
                <a:effectLst/>
                <a:latin typeface="Arial Rounded MT Bold" pitchFamily="34" charset="0"/>
                <a:ea typeface="+mn-ea"/>
                <a:cs typeface="+mn-cs"/>
              </a:rPr>
              <a:t>The concept of country of origin in question  </a:t>
            </a:r>
            <a:endParaRPr lang="en-GB" sz="2100" dirty="0">
              <a:solidFill>
                <a:srgbClr val="C00000"/>
              </a:solidFill>
              <a:effectLst/>
              <a:latin typeface="Arial Rounded MT Bold" pitchFamily="34" charset="0"/>
              <a:ea typeface="+mn-ea"/>
              <a:cs typeface="+mn-cs"/>
            </a:endParaRP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113475"/>
            <a:ext cx="7933878" cy="56278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descr="Analysis, statistics, publications, downloads, links, etc">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51862" y="2204864"/>
            <a:ext cx="2388290" cy="2253948"/>
          </a:xfrm>
          <a:prstGeom prst="rect">
            <a:avLst/>
          </a:prstGeom>
          <a:noFill/>
          <a:ln w="15875" cap="rnd" cmpd="sng">
            <a:solidFill>
              <a:schemeClr val="accent4">
                <a:lumMod val="75000"/>
              </a:schemeClr>
            </a:solidFill>
          </a:ln>
          <a:extLst>
            <a:ext uri="{909E8E84-426E-40DD-AFC4-6F175D3DCCD1}">
              <a14:hiddenFill xmlns:a14="http://schemas.microsoft.com/office/drawing/2010/main">
                <a:solidFill>
                  <a:srgbClr val="FFFFFF"/>
                </a:solidFill>
              </a14:hiddenFill>
            </a:ext>
          </a:extLst>
        </p:spPr>
      </p:pic>
      <p:pic>
        <p:nvPicPr>
          <p:cNvPr id="5"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496" y="44624"/>
            <a:ext cx="864096" cy="963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5580112" y="6372036"/>
            <a:ext cx="3168352" cy="369332"/>
          </a:xfrm>
          <a:prstGeom prst="rect">
            <a:avLst/>
          </a:prstGeom>
          <a:noFill/>
        </p:spPr>
        <p:txBody>
          <a:bodyPr wrap="square" rtlCol="0">
            <a:spAutoFit/>
          </a:bodyPr>
          <a:lstStyle/>
          <a:p>
            <a:r>
              <a:rPr lang="en-GB" dirty="0">
                <a:solidFill>
                  <a:schemeClr val="bg1"/>
                </a:solidFill>
              </a:rPr>
              <a:t>Source: </a:t>
            </a:r>
            <a:r>
              <a:rPr lang="en-GB" dirty="0" err="1">
                <a:solidFill>
                  <a:schemeClr val="bg1"/>
                </a:solidFill>
              </a:rPr>
              <a:t>Meng</a:t>
            </a:r>
            <a:r>
              <a:rPr lang="en-GB" dirty="0">
                <a:solidFill>
                  <a:schemeClr val="bg1"/>
                </a:solidFill>
              </a:rPr>
              <a:t> </a:t>
            </a:r>
            <a:r>
              <a:rPr lang="en-GB" dirty="0" smtClean="0">
                <a:solidFill>
                  <a:schemeClr val="bg1"/>
                </a:solidFill>
              </a:rPr>
              <a:t>and </a:t>
            </a:r>
            <a:r>
              <a:rPr lang="en-GB" dirty="0" err="1" smtClean="0">
                <a:solidFill>
                  <a:schemeClr val="bg1"/>
                </a:solidFill>
              </a:rPr>
              <a:t>Miroudot</a:t>
            </a:r>
            <a:r>
              <a:rPr lang="en-GB" dirty="0" smtClean="0">
                <a:solidFill>
                  <a:schemeClr val="bg1"/>
                </a:solidFill>
              </a:rPr>
              <a:t> </a:t>
            </a:r>
            <a:endParaRPr lang="en-GB" dirty="0">
              <a:solidFill>
                <a:schemeClr val="bg1"/>
              </a:solidFill>
            </a:endParaRPr>
          </a:p>
        </p:txBody>
      </p:sp>
    </p:spTree>
    <p:extLst>
      <p:ext uri="{BB962C8B-B14F-4D97-AF65-F5344CB8AC3E}">
        <p14:creationId xmlns:p14="http://schemas.microsoft.com/office/powerpoint/2010/main" val="361969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 name="AutoShape 32"/>
          <p:cNvSpPr>
            <a:spLocks noChangeArrowheads="1"/>
          </p:cNvSpPr>
          <p:nvPr/>
        </p:nvSpPr>
        <p:spPr bwMode="auto">
          <a:xfrm rot="5400000">
            <a:off x="4717466" y="1126194"/>
            <a:ext cx="154085" cy="8483974"/>
          </a:xfrm>
          <a:prstGeom prst="upArrow">
            <a:avLst>
              <a:gd name="adj1" fmla="val 50000"/>
              <a:gd name="adj2" fmla="val 683073"/>
            </a:avLst>
          </a:prstGeom>
          <a:gradFill>
            <a:gsLst>
              <a:gs pos="60000">
                <a:schemeClr val="bg1"/>
              </a:gs>
              <a:gs pos="100000">
                <a:srgbClr val="D3DD8B"/>
              </a:gs>
            </a:gsLst>
            <a:lin ang="5400000" scaled="1"/>
          </a:gradFill>
          <a:ln w="9525">
            <a:solidFill>
              <a:schemeClr val="tx1"/>
            </a:solidFill>
            <a:miter lim="800000"/>
            <a:headEnd/>
            <a:tailEnd/>
          </a:ln>
        </p:spPr>
        <p:txBody>
          <a:bodyPr vert="eaVert" wrap="none" anchor="ctr"/>
          <a:lstStyle/>
          <a:p>
            <a:endParaRPr lang="en-AU" sz="3500" b="1">
              <a:solidFill>
                <a:srgbClr val="FF7C80"/>
              </a:solidFill>
              <a:ea typeface="MS PGothic" pitchFamily="34" charset="-128"/>
            </a:endParaRPr>
          </a:p>
        </p:txBody>
      </p:sp>
      <p:sp>
        <p:nvSpPr>
          <p:cNvPr id="52" name="Rectangle 56"/>
          <p:cNvSpPr>
            <a:spLocks noChangeArrowheads="1"/>
          </p:cNvSpPr>
          <p:nvPr/>
        </p:nvSpPr>
        <p:spPr bwMode="auto">
          <a:xfrm>
            <a:off x="-324544" y="1219200"/>
            <a:ext cx="8064500" cy="508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sz="3500" b="1">
              <a:solidFill>
                <a:srgbClr val="FF7C80"/>
              </a:solidFill>
              <a:ea typeface="MS PGothic" pitchFamily="34" charset="-128"/>
            </a:endParaRPr>
          </a:p>
        </p:txBody>
      </p:sp>
      <p:sp>
        <p:nvSpPr>
          <p:cNvPr id="58" name="Rectangle 57"/>
          <p:cNvSpPr/>
          <p:nvPr/>
        </p:nvSpPr>
        <p:spPr>
          <a:xfrm>
            <a:off x="1822524" y="6521629"/>
            <a:ext cx="8150076" cy="291747"/>
          </a:xfrm>
          <a:prstGeom prst="rect">
            <a:avLst/>
          </a:prstGeom>
        </p:spPr>
        <p:txBody>
          <a:bodyPr wrap="square">
            <a:spAutoFit/>
          </a:bodyPr>
          <a:lstStyle/>
          <a:p>
            <a:pPr algn="ctr">
              <a:lnSpc>
                <a:spcPct val="72000"/>
              </a:lnSpc>
              <a:spcBef>
                <a:spcPts val="200"/>
              </a:spcBef>
              <a:spcAft>
                <a:spcPts val="300"/>
              </a:spcAft>
            </a:pPr>
            <a:r>
              <a:rPr lang="en-AU" dirty="0" smtClean="0">
                <a:solidFill>
                  <a:schemeClr val="bg1"/>
                </a:solidFill>
              </a:rPr>
              <a:t>Source: WTO, based </a:t>
            </a:r>
            <a:r>
              <a:rPr lang="en-AU" dirty="0">
                <a:solidFill>
                  <a:schemeClr val="bg1"/>
                </a:solidFill>
              </a:rPr>
              <a:t>on </a:t>
            </a:r>
            <a:r>
              <a:rPr lang="en-AU" dirty="0" smtClean="0">
                <a:solidFill>
                  <a:schemeClr val="bg1"/>
                </a:solidFill>
              </a:rPr>
              <a:t>Shih </a:t>
            </a:r>
            <a:r>
              <a:rPr lang="en-AU" dirty="0">
                <a:solidFill>
                  <a:schemeClr val="bg1"/>
                </a:solidFill>
              </a:rPr>
              <a:t>S. </a:t>
            </a:r>
            <a:r>
              <a:rPr lang="en-AU" dirty="0" smtClean="0">
                <a:solidFill>
                  <a:schemeClr val="bg1"/>
                </a:solidFill>
              </a:rPr>
              <a:t>, Business Week (</a:t>
            </a:r>
            <a:r>
              <a:rPr lang="en-AU" sz="1600" dirty="0" smtClean="0">
                <a:solidFill>
                  <a:schemeClr val="bg1"/>
                </a:solidFill>
              </a:rPr>
              <a:t>May </a:t>
            </a:r>
            <a:r>
              <a:rPr lang="en-AU" sz="1600" dirty="0">
                <a:solidFill>
                  <a:schemeClr val="bg1"/>
                </a:solidFill>
              </a:rPr>
              <a:t>16, </a:t>
            </a:r>
            <a:r>
              <a:rPr lang="en-AU" sz="1600" dirty="0" smtClean="0">
                <a:solidFill>
                  <a:schemeClr val="bg1"/>
                </a:solidFill>
              </a:rPr>
              <a:t>2005</a:t>
            </a:r>
            <a:r>
              <a:rPr lang="en-AU" dirty="0" smtClean="0">
                <a:solidFill>
                  <a:schemeClr val="bg1"/>
                </a:solidFill>
              </a:rPr>
              <a:t>)</a:t>
            </a:r>
            <a:endParaRPr lang="en-AU" dirty="0">
              <a:solidFill>
                <a:schemeClr val="bg1"/>
              </a:solidFill>
            </a:endParaRPr>
          </a:p>
        </p:txBody>
      </p:sp>
      <p:sp>
        <p:nvSpPr>
          <p:cNvPr id="116" name="AutoShape 12"/>
          <p:cNvSpPr>
            <a:spLocks noChangeArrowheads="1"/>
          </p:cNvSpPr>
          <p:nvPr/>
        </p:nvSpPr>
        <p:spPr bwMode="auto">
          <a:xfrm rot="16200000">
            <a:off x="2521222" y="-138087"/>
            <a:ext cx="3524250" cy="6049913"/>
          </a:xfrm>
          <a:prstGeom prst="moon">
            <a:avLst>
              <a:gd name="adj" fmla="val 29329"/>
            </a:avLst>
          </a:prstGeom>
          <a:solidFill>
            <a:srgbClr val="F2FC92">
              <a:alpha val="50000"/>
            </a:srgbClr>
          </a:solidFill>
          <a:ln w="9525">
            <a:solidFill>
              <a:schemeClr val="tx1"/>
            </a:solidFill>
            <a:miter lim="800000"/>
            <a:headEnd/>
            <a:tailEnd/>
          </a:ln>
        </p:spPr>
        <p:txBody>
          <a:bodyPr wrap="none" anchor="ctr"/>
          <a:lstStyle/>
          <a:p>
            <a:endParaRPr lang="en-AU" sz="3500" b="1">
              <a:solidFill>
                <a:srgbClr val="FF7C80"/>
              </a:solidFill>
              <a:ea typeface="MS PGothic" pitchFamily="34" charset="-128"/>
            </a:endParaRPr>
          </a:p>
        </p:txBody>
      </p:sp>
      <p:pic>
        <p:nvPicPr>
          <p:cNvPr id="117" name="Picture 13" descr="BD14868_"/>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79666" y="4192291"/>
            <a:ext cx="144462" cy="17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8" name="Picture 14" descr="BD14868_"/>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3722" y="3832251"/>
            <a:ext cx="144462" cy="17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9" name="Picture 15" descr="BD14868_"/>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5769" y="3328195"/>
            <a:ext cx="144463" cy="17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0" name="Text Box 16"/>
          <p:cNvSpPr txBox="1">
            <a:spLocks noChangeArrowheads="1"/>
          </p:cNvSpPr>
          <p:nvPr/>
        </p:nvSpPr>
        <p:spPr bwMode="auto">
          <a:xfrm>
            <a:off x="5724128" y="4021634"/>
            <a:ext cx="1098550" cy="27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lnSpc>
                <a:spcPct val="80000"/>
              </a:lnSpc>
              <a:spcBef>
                <a:spcPct val="50000"/>
              </a:spcBef>
            </a:pPr>
            <a:r>
              <a:rPr kumimoji="1" lang="en-US" altLang="zh-TW" sz="1400" b="1" dirty="0">
                <a:solidFill>
                  <a:srgbClr val="78003C"/>
                </a:solidFill>
                <a:ea typeface="DFKai-SB" pitchFamily="65" charset="-120"/>
              </a:rPr>
              <a:t>Marketing</a:t>
            </a:r>
          </a:p>
        </p:txBody>
      </p:sp>
      <p:sp>
        <p:nvSpPr>
          <p:cNvPr id="121" name="Text Box 17"/>
          <p:cNvSpPr txBox="1">
            <a:spLocks noChangeArrowheads="1"/>
          </p:cNvSpPr>
          <p:nvPr/>
        </p:nvSpPr>
        <p:spPr bwMode="auto">
          <a:xfrm>
            <a:off x="6228184" y="3517578"/>
            <a:ext cx="981075" cy="27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lnSpc>
                <a:spcPct val="80000"/>
              </a:lnSpc>
              <a:spcBef>
                <a:spcPct val="50000"/>
              </a:spcBef>
            </a:pPr>
            <a:r>
              <a:rPr kumimoji="1" lang="en-US" altLang="zh-TW" sz="1400" b="1" dirty="0">
                <a:solidFill>
                  <a:srgbClr val="78003C"/>
                </a:solidFill>
                <a:ea typeface="PMingLiU" pitchFamily="18" charset="-120"/>
              </a:rPr>
              <a:t>Brand</a:t>
            </a:r>
          </a:p>
        </p:txBody>
      </p:sp>
      <p:sp>
        <p:nvSpPr>
          <p:cNvPr id="122" name="Text Box 18"/>
          <p:cNvSpPr txBox="1">
            <a:spLocks noChangeArrowheads="1"/>
          </p:cNvSpPr>
          <p:nvPr/>
        </p:nvSpPr>
        <p:spPr bwMode="auto">
          <a:xfrm>
            <a:off x="1331640" y="3256187"/>
            <a:ext cx="1223963" cy="23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lnSpc>
                <a:spcPct val="60000"/>
              </a:lnSpc>
              <a:spcBef>
                <a:spcPct val="50000"/>
              </a:spcBef>
            </a:pPr>
            <a:r>
              <a:rPr kumimoji="1" lang="en-US" altLang="zh-TW" sz="1400" b="1" dirty="0">
                <a:solidFill>
                  <a:srgbClr val="004462"/>
                </a:solidFill>
                <a:ea typeface="DFKai-SB" pitchFamily="65" charset="-120"/>
              </a:rPr>
              <a:t>Innovation</a:t>
            </a:r>
          </a:p>
        </p:txBody>
      </p:sp>
      <p:sp>
        <p:nvSpPr>
          <p:cNvPr id="123" name="Text Box 19"/>
          <p:cNvSpPr txBox="1">
            <a:spLocks noChangeArrowheads="1"/>
          </p:cNvSpPr>
          <p:nvPr/>
        </p:nvSpPr>
        <p:spPr bwMode="auto">
          <a:xfrm>
            <a:off x="2393454" y="4208861"/>
            <a:ext cx="936625" cy="27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lnSpc>
                <a:spcPct val="80000"/>
              </a:lnSpc>
              <a:spcBef>
                <a:spcPct val="50000"/>
              </a:spcBef>
            </a:pPr>
            <a:r>
              <a:rPr kumimoji="1" lang="en-US" altLang="zh-TW" sz="1400" b="1" dirty="0">
                <a:solidFill>
                  <a:srgbClr val="004462"/>
                </a:solidFill>
                <a:ea typeface="DFKai-SB" pitchFamily="65" charset="-120"/>
              </a:rPr>
              <a:t>Design</a:t>
            </a:r>
          </a:p>
        </p:txBody>
      </p:sp>
      <p:pic>
        <p:nvPicPr>
          <p:cNvPr id="124" name="Picture 20" descr="BD14868_"/>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0516" y="3059908"/>
            <a:ext cx="144463" cy="17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5" name="Picture 21" descr="BD14868_"/>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4379" y="3632995"/>
            <a:ext cx="144462" cy="17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6" name="Picture 22" descr="BD14868_"/>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72841" y="4017170"/>
            <a:ext cx="144463" cy="17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7" name="Text Box 23"/>
          <p:cNvSpPr txBox="1">
            <a:spLocks noChangeArrowheads="1"/>
          </p:cNvSpPr>
          <p:nvPr/>
        </p:nvSpPr>
        <p:spPr bwMode="auto">
          <a:xfrm>
            <a:off x="1985466" y="3883746"/>
            <a:ext cx="768350" cy="23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lnSpc>
                <a:spcPct val="60000"/>
              </a:lnSpc>
              <a:spcBef>
                <a:spcPct val="50000"/>
              </a:spcBef>
            </a:pPr>
            <a:r>
              <a:rPr kumimoji="1" lang="en-US" altLang="zh-TW" sz="1400" b="1" dirty="0">
                <a:solidFill>
                  <a:srgbClr val="004462"/>
                </a:solidFill>
                <a:ea typeface="DFKai-SB" pitchFamily="65" charset="-120"/>
              </a:rPr>
              <a:t>R&amp;D</a:t>
            </a:r>
          </a:p>
        </p:txBody>
      </p:sp>
      <p:pic>
        <p:nvPicPr>
          <p:cNvPr id="131" name="Picture 27" descr="BD14868_"/>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36579" y="4550519"/>
            <a:ext cx="144462" cy="17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2" name="Picture 28" descr="BD14868_"/>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17416" y="4480720"/>
            <a:ext cx="144463" cy="17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4" name="Picture 30" descr="BD14868_"/>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252" y="2392091"/>
            <a:ext cx="144462" cy="17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5" name="Text Box 31"/>
          <p:cNvSpPr txBox="1">
            <a:spLocks noChangeArrowheads="1"/>
          </p:cNvSpPr>
          <p:nvPr/>
        </p:nvSpPr>
        <p:spPr bwMode="auto">
          <a:xfrm>
            <a:off x="827584" y="2607471"/>
            <a:ext cx="1368106" cy="22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lnSpc>
                <a:spcPct val="60000"/>
              </a:lnSpc>
              <a:spcBef>
                <a:spcPct val="50000"/>
              </a:spcBef>
            </a:pPr>
            <a:r>
              <a:rPr kumimoji="1" lang="en-US" altLang="zh-TW" sz="1400" b="1" dirty="0" smtClean="0">
                <a:solidFill>
                  <a:srgbClr val="004462"/>
                </a:solidFill>
                <a:ea typeface="DFKai-SB" pitchFamily="65" charset="-120"/>
              </a:rPr>
              <a:t>Standardization</a:t>
            </a:r>
            <a:endParaRPr kumimoji="1" lang="en-US" altLang="zh-TW" sz="1400" b="1" dirty="0">
              <a:solidFill>
                <a:srgbClr val="004462"/>
              </a:solidFill>
              <a:ea typeface="DFKai-SB" pitchFamily="65" charset="-120"/>
            </a:endParaRPr>
          </a:p>
        </p:txBody>
      </p:sp>
      <p:sp>
        <p:nvSpPr>
          <p:cNvPr id="136" name="AutoShape 32"/>
          <p:cNvSpPr>
            <a:spLocks noChangeArrowheads="1"/>
          </p:cNvSpPr>
          <p:nvPr/>
        </p:nvSpPr>
        <p:spPr bwMode="auto">
          <a:xfrm>
            <a:off x="523379" y="1008269"/>
            <a:ext cx="152400" cy="4409870"/>
          </a:xfrm>
          <a:prstGeom prst="upArrow">
            <a:avLst>
              <a:gd name="adj1" fmla="val 50000"/>
              <a:gd name="adj2" fmla="val 683073"/>
            </a:avLst>
          </a:prstGeom>
          <a:gradFill>
            <a:gsLst>
              <a:gs pos="60000">
                <a:schemeClr val="bg1"/>
              </a:gs>
              <a:gs pos="100000">
                <a:srgbClr val="D3DD8B"/>
              </a:gs>
            </a:gsLst>
            <a:lin ang="5400000" scaled="1"/>
          </a:gradFill>
          <a:ln w="9525">
            <a:solidFill>
              <a:schemeClr val="tx1"/>
            </a:solidFill>
            <a:miter lim="800000"/>
            <a:headEnd/>
            <a:tailEnd/>
          </a:ln>
        </p:spPr>
        <p:txBody>
          <a:bodyPr vert="eaVert" wrap="none" anchor="ctr"/>
          <a:lstStyle/>
          <a:p>
            <a:endParaRPr lang="en-AU" sz="3500" b="1">
              <a:solidFill>
                <a:srgbClr val="FF7C80"/>
              </a:solidFill>
              <a:ea typeface="MS PGothic" pitchFamily="34" charset="-128"/>
            </a:endParaRPr>
          </a:p>
        </p:txBody>
      </p:sp>
      <p:sp>
        <p:nvSpPr>
          <p:cNvPr id="138" name="Text Box 34"/>
          <p:cNvSpPr txBox="1">
            <a:spLocks noChangeArrowheads="1"/>
          </p:cNvSpPr>
          <p:nvPr/>
        </p:nvSpPr>
        <p:spPr bwMode="auto">
          <a:xfrm rot="2910923">
            <a:off x="1576768" y="5732413"/>
            <a:ext cx="1058058" cy="26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lnSpc>
                <a:spcPct val="80000"/>
              </a:lnSpc>
              <a:spcBef>
                <a:spcPct val="50000"/>
              </a:spcBef>
            </a:pPr>
            <a:r>
              <a:rPr kumimoji="1" lang="en-US" altLang="zh-TW" sz="1400" b="1" dirty="0">
                <a:solidFill>
                  <a:srgbClr val="004462"/>
                </a:solidFill>
                <a:ea typeface="DFKai-SB" pitchFamily="65" charset="-120"/>
              </a:rPr>
              <a:t>Innovation</a:t>
            </a:r>
          </a:p>
        </p:txBody>
      </p:sp>
      <p:sp>
        <p:nvSpPr>
          <p:cNvPr id="139" name="Text Box 35"/>
          <p:cNvSpPr txBox="1">
            <a:spLocks noChangeArrowheads="1"/>
          </p:cNvSpPr>
          <p:nvPr/>
        </p:nvSpPr>
        <p:spPr bwMode="auto">
          <a:xfrm rot="3039263">
            <a:off x="2003405" y="5598927"/>
            <a:ext cx="638964" cy="26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lnSpc>
                <a:spcPct val="80000"/>
              </a:lnSpc>
              <a:spcBef>
                <a:spcPct val="50000"/>
              </a:spcBef>
            </a:pPr>
            <a:r>
              <a:rPr kumimoji="1" lang="en-US" altLang="zh-TW" sz="1400" b="1" dirty="0">
                <a:solidFill>
                  <a:srgbClr val="004462"/>
                </a:solidFill>
                <a:ea typeface="DFKai-SB" pitchFamily="65" charset="-120"/>
              </a:rPr>
              <a:t>R&amp;D</a:t>
            </a:r>
          </a:p>
        </p:txBody>
      </p:sp>
      <p:sp>
        <p:nvSpPr>
          <p:cNvPr id="140" name="Text Box 36"/>
          <p:cNvSpPr txBox="1">
            <a:spLocks noChangeArrowheads="1"/>
          </p:cNvSpPr>
          <p:nvPr/>
        </p:nvSpPr>
        <p:spPr bwMode="auto">
          <a:xfrm rot="3042462">
            <a:off x="2494289" y="5574040"/>
            <a:ext cx="710085" cy="26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lnSpc>
                <a:spcPct val="80000"/>
              </a:lnSpc>
              <a:spcBef>
                <a:spcPct val="50000"/>
              </a:spcBef>
            </a:pPr>
            <a:r>
              <a:rPr kumimoji="1" lang="en-US" altLang="zh-TW" sz="1400" b="1" dirty="0">
                <a:solidFill>
                  <a:srgbClr val="004462"/>
                </a:solidFill>
                <a:ea typeface="DFKai-SB" pitchFamily="65" charset="-120"/>
              </a:rPr>
              <a:t>Design</a:t>
            </a:r>
          </a:p>
        </p:txBody>
      </p:sp>
      <p:sp>
        <p:nvSpPr>
          <p:cNvPr id="141" name="Text Box 37"/>
          <p:cNvSpPr txBox="1">
            <a:spLocks noChangeArrowheads="1"/>
          </p:cNvSpPr>
          <p:nvPr/>
        </p:nvSpPr>
        <p:spPr bwMode="auto">
          <a:xfrm>
            <a:off x="-36512" y="1328979"/>
            <a:ext cx="728637" cy="587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lnSpc>
                <a:spcPct val="60000"/>
              </a:lnSpc>
              <a:spcBef>
                <a:spcPct val="50000"/>
              </a:spcBef>
            </a:pPr>
            <a:r>
              <a:rPr kumimoji="1" lang="en-US" altLang="zh-TW" sz="1400" b="1" dirty="0" smtClean="0">
                <a:solidFill>
                  <a:schemeClr val="bg1"/>
                </a:solidFill>
                <a:ea typeface="DFKai-SB" pitchFamily="65" charset="-120"/>
              </a:rPr>
              <a:t>Added </a:t>
            </a:r>
          </a:p>
          <a:p>
            <a:pPr eaLnBrk="1" hangingPunct="1">
              <a:lnSpc>
                <a:spcPct val="60000"/>
              </a:lnSpc>
              <a:spcBef>
                <a:spcPct val="50000"/>
              </a:spcBef>
            </a:pPr>
            <a:r>
              <a:rPr kumimoji="1" lang="en-US" altLang="zh-TW" sz="1400" b="1" dirty="0" smtClean="0">
                <a:solidFill>
                  <a:schemeClr val="bg1"/>
                </a:solidFill>
                <a:ea typeface="DFKai-SB" pitchFamily="65" charset="-120"/>
              </a:rPr>
              <a:t>Value</a:t>
            </a:r>
            <a:r>
              <a:rPr kumimoji="1" lang="en-US" altLang="zh-TW" sz="1400" b="1" dirty="0">
                <a:solidFill>
                  <a:srgbClr val="800000"/>
                </a:solidFill>
                <a:ea typeface="DFKai-SB" pitchFamily="65" charset="-120"/>
              </a:rPr>
              <a:t>	</a:t>
            </a:r>
          </a:p>
        </p:txBody>
      </p:sp>
      <p:pic>
        <p:nvPicPr>
          <p:cNvPr id="142" name="Picture 38" descr="BD14868_"/>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31466" y="5291138"/>
            <a:ext cx="144463" cy="17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 name="Picture 39" descr="BD14868_"/>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7229" y="5291138"/>
            <a:ext cx="144462" cy="17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 name="Picture 40" descr="BD14868_"/>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64904" y="5283200"/>
            <a:ext cx="144462" cy="17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 name="Picture 41" descr="BD14868_"/>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39754" y="5291138"/>
            <a:ext cx="144462" cy="17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6" name="Text Box 42"/>
          <p:cNvSpPr txBox="1">
            <a:spLocks noChangeArrowheads="1"/>
          </p:cNvSpPr>
          <p:nvPr/>
        </p:nvSpPr>
        <p:spPr bwMode="auto">
          <a:xfrm rot="2716369">
            <a:off x="3510432" y="5734205"/>
            <a:ext cx="1236257" cy="243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lnSpc>
                <a:spcPct val="70000"/>
              </a:lnSpc>
              <a:spcBef>
                <a:spcPct val="50000"/>
              </a:spcBef>
            </a:pPr>
            <a:r>
              <a:rPr kumimoji="1" lang="en-US" altLang="zh-TW" sz="1400" b="1" dirty="0">
                <a:solidFill>
                  <a:srgbClr val="00582C"/>
                </a:solidFill>
                <a:ea typeface="DFKai-SB" pitchFamily="65" charset="-120"/>
              </a:rPr>
              <a:t>Manufacture</a:t>
            </a:r>
          </a:p>
        </p:txBody>
      </p:sp>
      <p:pic>
        <p:nvPicPr>
          <p:cNvPr id="147" name="Picture 44" descr="BD14868_"/>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1673" y="5291138"/>
            <a:ext cx="144463" cy="17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8" name="Picture 45" descr="BD14868_"/>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55730" y="5292725"/>
            <a:ext cx="144462" cy="17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9" name="Picture 46" descr="BD14868_"/>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7778" y="5283200"/>
            <a:ext cx="144462" cy="17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0" name="Text Box 47"/>
          <p:cNvSpPr txBox="1">
            <a:spLocks noChangeArrowheads="1"/>
          </p:cNvSpPr>
          <p:nvPr/>
        </p:nvSpPr>
        <p:spPr bwMode="auto">
          <a:xfrm rot="2768185">
            <a:off x="5516342" y="5656436"/>
            <a:ext cx="898363" cy="26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lnSpc>
                <a:spcPct val="80000"/>
              </a:lnSpc>
              <a:spcBef>
                <a:spcPct val="50000"/>
              </a:spcBef>
            </a:pPr>
            <a:r>
              <a:rPr kumimoji="1" lang="en-US" altLang="zh-TW" sz="1400" b="1" dirty="0">
                <a:solidFill>
                  <a:srgbClr val="78003C"/>
                </a:solidFill>
                <a:ea typeface="DFKai-SB" pitchFamily="65" charset="-120"/>
              </a:rPr>
              <a:t>Logistics</a:t>
            </a:r>
          </a:p>
        </p:txBody>
      </p:sp>
      <p:sp>
        <p:nvSpPr>
          <p:cNvPr id="151" name="Text Box 48"/>
          <p:cNvSpPr txBox="1">
            <a:spLocks noChangeArrowheads="1"/>
          </p:cNvSpPr>
          <p:nvPr/>
        </p:nvSpPr>
        <p:spPr bwMode="auto">
          <a:xfrm rot="2548859">
            <a:off x="5989258" y="5676490"/>
            <a:ext cx="1001009" cy="26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lnSpc>
                <a:spcPct val="80000"/>
              </a:lnSpc>
              <a:spcBef>
                <a:spcPct val="50000"/>
              </a:spcBef>
            </a:pPr>
            <a:r>
              <a:rPr kumimoji="1" lang="en-US" altLang="zh-TW" sz="1400" b="1" dirty="0">
                <a:solidFill>
                  <a:srgbClr val="78003C"/>
                </a:solidFill>
                <a:ea typeface="DFKai-SB" pitchFamily="65" charset="-120"/>
              </a:rPr>
              <a:t>Marketing</a:t>
            </a:r>
          </a:p>
        </p:txBody>
      </p:sp>
      <p:sp>
        <p:nvSpPr>
          <p:cNvPr id="152" name="Text Box 49"/>
          <p:cNvSpPr txBox="1">
            <a:spLocks noChangeArrowheads="1"/>
          </p:cNvSpPr>
          <p:nvPr/>
        </p:nvSpPr>
        <p:spPr bwMode="auto">
          <a:xfrm rot="2581244">
            <a:off x="6515137" y="5557887"/>
            <a:ext cx="645665" cy="26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lnSpc>
                <a:spcPct val="80000"/>
              </a:lnSpc>
              <a:spcBef>
                <a:spcPct val="50000"/>
              </a:spcBef>
            </a:pPr>
            <a:r>
              <a:rPr kumimoji="1" lang="en-US" altLang="zh-TW" sz="1400" b="1" dirty="0">
                <a:solidFill>
                  <a:srgbClr val="78003C"/>
                </a:solidFill>
                <a:ea typeface="DFKai-SB" pitchFamily="65" charset="-120"/>
              </a:rPr>
              <a:t>Brand</a:t>
            </a:r>
          </a:p>
        </p:txBody>
      </p:sp>
      <p:pic>
        <p:nvPicPr>
          <p:cNvPr id="153" name="Picture 50" descr="BD14868_"/>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56816" y="5291138"/>
            <a:ext cx="144463" cy="17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 name="Text Box 51"/>
          <p:cNvSpPr txBox="1">
            <a:spLocks noChangeArrowheads="1"/>
          </p:cNvSpPr>
          <p:nvPr/>
        </p:nvSpPr>
        <p:spPr bwMode="auto">
          <a:xfrm rot="2992270">
            <a:off x="1155331" y="5853283"/>
            <a:ext cx="1357002" cy="26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lnSpc>
                <a:spcPct val="80000"/>
              </a:lnSpc>
              <a:spcBef>
                <a:spcPct val="50000"/>
              </a:spcBef>
            </a:pPr>
            <a:r>
              <a:rPr kumimoji="1" lang="en-US" altLang="zh-TW" sz="1400" b="1" dirty="0" smtClean="0">
                <a:solidFill>
                  <a:srgbClr val="004462"/>
                </a:solidFill>
                <a:ea typeface="DFKai-SB" pitchFamily="65" charset="-120"/>
              </a:rPr>
              <a:t>Standardization</a:t>
            </a:r>
            <a:endParaRPr kumimoji="1" lang="en-US" altLang="zh-TW" sz="1400" b="1" dirty="0">
              <a:solidFill>
                <a:srgbClr val="004462"/>
              </a:solidFill>
              <a:ea typeface="DFKai-SB" pitchFamily="65" charset="-120"/>
            </a:endParaRPr>
          </a:p>
        </p:txBody>
      </p:sp>
      <p:pic>
        <p:nvPicPr>
          <p:cNvPr id="156" name="Picture 53" descr="BD14868_"/>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20591" y="5292725"/>
            <a:ext cx="144463" cy="17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7" name="AutoShape 54"/>
          <p:cNvSpPr>
            <a:spLocks noChangeArrowheads="1"/>
          </p:cNvSpPr>
          <p:nvPr/>
        </p:nvSpPr>
        <p:spPr bwMode="auto">
          <a:xfrm>
            <a:off x="7594104" y="5438641"/>
            <a:ext cx="1763712" cy="503237"/>
          </a:xfrm>
          <a:prstGeom prst="flowChartAlternateProcess">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lnSpc>
                <a:spcPct val="60000"/>
              </a:lnSpc>
              <a:spcBef>
                <a:spcPct val="30000"/>
              </a:spcBef>
            </a:pPr>
            <a:r>
              <a:rPr kumimoji="1" lang="en-US" altLang="zh-TW" sz="1400" b="1" dirty="0" smtClean="0">
                <a:solidFill>
                  <a:schemeClr val="bg1"/>
                </a:solidFill>
                <a:ea typeface="DFKai-SB" pitchFamily="65" charset="-120"/>
              </a:rPr>
              <a:t>Manufacturing </a:t>
            </a:r>
          </a:p>
          <a:p>
            <a:pPr algn="ctr">
              <a:lnSpc>
                <a:spcPct val="60000"/>
              </a:lnSpc>
              <a:spcBef>
                <a:spcPct val="30000"/>
              </a:spcBef>
            </a:pPr>
            <a:r>
              <a:rPr kumimoji="1" lang="en-US" altLang="zh-TW" sz="1400" b="1" dirty="0" smtClean="0">
                <a:solidFill>
                  <a:schemeClr val="bg1"/>
                </a:solidFill>
                <a:ea typeface="DFKai-SB" pitchFamily="65" charset="-120"/>
              </a:rPr>
              <a:t>process</a:t>
            </a:r>
            <a:endParaRPr kumimoji="1" lang="en-US" altLang="zh-TW" sz="1400" b="1" dirty="0">
              <a:solidFill>
                <a:schemeClr val="bg1"/>
              </a:solidFill>
              <a:ea typeface="DFKai-SB" pitchFamily="65" charset="-120"/>
            </a:endParaRPr>
          </a:p>
        </p:txBody>
      </p:sp>
      <p:sp>
        <p:nvSpPr>
          <p:cNvPr id="159" name="Text Box 57"/>
          <p:cNvSpPr txBox="1">
            <a:spLocks noChangeArrowheads="1"/>
          </p:cNvSpPr>
          <p:nvPr/>
        </p:nvSpPr>
        <p:spPr bwMode="auto">
          <a:xfrm>
            <a:off x="5292080" y="4381673"/>
            <a:ext cx="1203325" cy="27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lnSpc>
                <a:spcPct val="80000"/>
              </a:lnSpc>
              <a:spcBef>
                <a:spcPct val="50000"/>
              </a:spcBef>
            </a:pPr>
            <a:r>
              <a:rPr kumimoji="1" lang="en-US" altLang="zh-TW" sz="1400" b="1" dirty="0">
                <a:solidFill>
                  <a:srgbClr val="78003C"/>
                </a:solidFill>
                <a:ea typeface="DFKai-SB" pitchFamily="65" charset="-120"/>
              </a:rPr>
              <a:t>Logistics</a:t>
            </a:r>
          </a:p>
        </p:txBody>
      </p:sp>
      <p:sp>
        <p:nvSpPr>
          <p:cNvPr id="160" name="Text Box 58"/>
          <p:cNvSpPr txBox="1">
            <a:spLocks noChangeArrowheads="1"/>
          </p:cNvSpPr>
          <p:nvPr/>
        </p:nvSpPr>
        <p:spPr bwMode="auto">
          <a:xfrm>
            <a:off x="4265116" y="4759176"/>
            <a:ext cx="115252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lnSpc>
                <a:spcPct val="70000"/>
              </a:lnSpc>
              <a:spcBef>
                <a:spcPct val="50000"/>
              </a:spcBef>
            </a:pPr>
            <a:r>
              <a:rPr kumimoji="1" lang="en-US" altLang="zh-TW" sz="1400" b="1" dirty="0">
                <a:solidFill>
                  <a:srgbClr val="00582C"/>
                </a:solidFill>
                <a:ea typeface="DFKai-SB" pitchFamily="65" charset="-120"/>
              </a:rPr>
              <a:t>Assembly</a:t>
            </a:r>
          </a:p>
        </p:txBody>
      </p:sp>
      <p:sp>
        <p:nvSpPr>
          <p:cNvPr id="161" name="Text Box 59"/>
          <p:cNvSpPr txBox="1">
            <a:spLocks noChangeArrowheads="1"/>
          </p:cNvSpPr>
          <p:nvPr/>
        </p:nvSpPr>
        <p:spPr bwMode="auto">
          <a:xfrm>
            <a:off x="3058989" y="4696620"/>
            <a:ext cx="129698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lnSpc>
                <a:spcPct val="70000"/>
              </a:lnSpc>
              <a:spcBef>
                <a:spcPct val="50000"/>
              </a:spcBef>
            </a:pPr>
            <a:r>
              <a:rPr kumimoji="1" lang="en-US" altLang="zh-TW" sz="1400" b="1" dirty="0">
                <a:solidFill>
                  <a:srgbClr val="00582C"/>
                </a:solidFill>
                <a:ea typeface="DFKai-SB" pitchFamily="65" charset="-120"/>
              </a:rPr>
              <a:t>Manufacture</a:t>
            </a:r>
          </a:p>
        </p:txBody>
      </p:sp>
      <p:sp>
        <p:nvSpPr>
          <p:cNvPr id="162" name="Text Box 43"/>
          <p:cNvSpPr txBox="1">
            <a:spLocks noChangeArrowheads="1"/>
          </p:cNvSpPr>
          <p:nvPr/>
        </p:nvSpPr>
        <p:spPr bwMode="auto">
          <a:xfrm rot="2661576">
            <a:off x="4414761" y="5665873"/>
            <a:ext cx="952894" cy="243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lnSpc>
                <a:spcPct val="70000"/>
              </a:lnSpc>
              <a:spcBef>
                <a:spcPct val="50000"/>
              </a:spcBef>
            </a:pPr>
            <a:r>
              <a:rPr kumimoji="1" lang="en-US" altLang="zh-TW" sz="1400" b="1" dirty="0">
                <a:solidFill>
                  <a:srgbClr val="00582C"/>
                </a:solidFill>
                <a:ea typeface="DFKai-SB" pitchFamily="65" charset="-120"/>
              </a:rPr>
              <a:t>Assembly</a:t>
            </a:r>
          </a:p>
        </p:txBody>
      </p:sp>
      <p:pic>
        <p:nvPicPr>
          <p:cNvPr id="165" name="Picture 46" descr="BD14868_"/>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21352" y="5243368"/>
            <a:ext cx="144462" cy="17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6" name="Text Box 49"/>
          <p:cNvSpPr txBox="1">
            <a:spLocks noChangeArrowheads="1"/>
          </p:cNvSpPr>
          <p:nvPr/>
        </p:nvSpPr>
        <p:spPr bwMode="auto">
          <a:xfrm rot="2581244">
            <a:off x="7088253" y="5628804"/>
            <a:ext cx="1138865" cy="441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lnSpc>
                <a:spcPct val="80000"/>
              </a:lnSpc>
              <a:spcBef>
                <a:spcPct val="50000"/>
              </a:spcBef>
            </a:pPr>
            <a:r>
              <a:rPr kumimoji="1" lang="en-US" altLang="zh-TW" sz="1400" b="1" dirty="0" smtClean="0">
                <a:solidFill>
                  <a:srgbClr val="4A452A"/>
                </a:solidFill>
                <a:ea typeface="DFKai-SB" pitchFamily="65" charset="-120"/>
              </a:rPr>
              <a:t>Customer services</a:t>
            </a:r>
            <a:endParaRPr kumimoji="1" lang="en-US" altLang="zh-TW" sz="1400" b="1" dirty="0">
              <a:solidFill>
                <a:srgbClr val="4A452A"/>
              </a:solidFill>
              <a:ea typeface="DFKai-SB" pitchFamily="65" charset="-120"/>
            </a:endParaRPr>
          </a:p>
        </p:txBody>
      </p:sp>
      <p:pic>
        <p:nvPicPr>
          <p:cNvPr id="167" name="Picture 46" descr="BD14868_"/>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92280" y="2032051"/>
            <a:ext cx="144462" cy="17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8" name="Text Box 49"/>
          <p:cNvSpPr txBox="1">
            <a:spLocks noChangeArrowheads="1"/>
          </p:cNvSpPr>
          <p:nvPr/>
        </p:nvSpPr>
        <p:spPr bwMode="auto">
          <a:xfrm>
            <a:off x="6673911" y="2223912"/>
            <a:ext cx="1570497" cy="268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lnSpc>
                <a:spcPct val="80000"/>
              </a:lnSpc>
              <a:spcBef>
                <a:spcPct val="50000"/>
              </a:spcBef>
            </a:pPr>
            <a:r>
              <a:rPr kumimoji="1" lang="en-US" altLang="zh-TW" sz="1400" b="1" dirty="0" smtClean="0">
                <a:solidFill>
                  <a:srgbClr val="4A452A"/>
                </a:solidFill>
                <a:ea typeface="DFKai-SB" pitchFamily="65" charset="-120"/>
              </a:rPr>
              <a:t>Customer services</a:t>
            </a:r>
            <a:endParaRPr kumimoji="1" lang="en-US" altLang="zh-TW" sz="1400" b="1" dirty="0">
              <a:solidFill>
                <a:srgbClr val="4A452A"/>
              </a:solidFill>
              <a:ea typeface="DFKai-SB" pitchFamily="65" charset="-120"/>
            </a:endParaRPr>
          </a:p>
        </p:txBody>
      </p:sp>
      <p:sp>
        <p:nvSpPr>
          <p:cNvPr id="171" name="Text Box 47"/>
          <p:cNvSpPr txBox="1">
            <a:spLocks noChangeArrowheads="1"/>
          </p:cNvSpPr>
          <p:nvPr/>
        </p:nvSpPr>
        <p:spPr bwMode="auto">
          <a:xfrm>
            <a:off x="1403648" y="5032224"/>
            <a:ext cx="1212080" cy="268984"/>
          </a:xfrm>
          <a:prstGeom prst="rect">
            <a:avLst/>
          </a:prstGeom>
          <a:noFill/>
          <a:ln>
            <a:noFill/>
          </a:ln>
        </p:spPr>
        <p:txBody>
          <a:bodyPr wrap="squar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eaLnBrk="1" hangingPunct="1">
              <a:lnSpc>
                <a:spcPct val="80000"/>
              </a:lnSpc>
              <a:spcBef>
                <a:spcPct val="50000"/>
              </a:spcBef>
            </a:pPr>
            <a:r>
              <a:rPr kumimoji="1" lang="en-US" altLang="zh-TW" sz="1400" b="1" dirty="0" smtClean="0">
                <a:solidFill>
                  <a:srgbClr val="FF0000"/>
                </a:solidFill>
                <a:ea typeface="DFKai-SB" pitchFamily="65" charset="-120"/>
              </a:rPr>
              <a:t>Services</a:t>
            </a:r>
            <a:endParaRPr kumimoji="1" lang="en-US" altLang="zh-TW" sz="1400" b="1" dirty="0">
              <a:solidFill>
                <a:srgbClr val="FF0000"/>
              </a:solidFill>
              <a:ea typeface="DFKai-SB" pitchFamily="65" charset="-120"/>
            </a:endParaRPr>
          </a:p>
        </p:txBody>
      </p:sp>
      <p:pic>
        <p:nvPicPr>
          <p:cNvPr id="5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496" y="44624"/>
            <a:ext cx="864096" cy="963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Title 1"/>
          <p:cNvSpPr>
            <a:spLocks noGrp="1"/>
          </p:cNvSpPr>
          <p:nvPr>
            <p:ph type="title"/>
          </p:nvPr>
        </p:nvSpPr>
        <p:spPr>
          <a:xfrm>
            <a:off x="395536" y="-90264"/>
            <a:ext cx="9289032" cy="1143000"/>
          </a:xfrm>
        </p:spPr>
        <p:txBody>
          <a:bodyPr>
            <a:normAutofit/>
          </a:bodyPr>
          <a:lstStyle/>
          <a:p>
            <a:r>
              <a:rPr lang="en-GB" sz="2100" dirty="0" smtClean="0">
                <a:solidFill>
                  <a:schemeClr val="bg2">
                    <a:lumMod val="25000"/>
                  </a:schemeClr>
                </a:solidFill>
                <a:effectLst/>
                <a:latin typeface="Arial Rounded MT Bold" pitchFamily="34" charset="0"/>
                <a:ea typeface="+mn-ea"/>
                <a:cs typeface="+mn-cs"/>
              </a:rPr>
              <a:t>Implications of GSCs and trade in value added on trade policy</a:t>
            </a:r>
            <a:br>
              <a:rPr lang="en-GB" sz="2100" dirty="0" smtClean="0">
                <a:solidFill>
                  <a:schemeClr val="bg2">
                    <a:lumMod val="25000"/>
                  </a:schemeClr>
                </a:solidFill>
                <a:effectLst/>
                <a:latin typeface="Arial Rounded MT Bold" pitchFamily="34" charset="0"/>
                <a:ea typeface="+mn-ea"/>
                <a:cs typeface="+mn-cs"/>
              </a:rPr>
            </a:br>
            <a:r>
              <a:rPr lang="en-GB" sz="2000" dirty="0">
                <a:solidFill>
                  <a:srgbClr val="C00000"/>
                </a:solidFill>
                <a:effectLst/>
                <a:latin typeface="Arial Rounded MT Bold" pitchFamily="34" charset="0"/>
              </a:rPr>
              <a:t>A better </a:t>
            </a:r>
            <a:r>
              <a:rPr lang="en-GB" sz="2000" dirty="0" smtClean="0">
                <a:solidFill>
                  <a:srgbClr val="C00000"/>
                </a:solidFill>
                <a:effectLst/>
                <a:latin typeface="Arial Rounded MT Bold" pitchFamily="34" charset="0"/>
              </a:rPr>
              <a:t>evaluation of </a:t>
            </a:r>
            <a:r>
              <a:rPr lang="en-GB" sz="2000" dirty="0">
                <a:solidFill>
                  <a:srgbClr val="C00000"/>
                </a:solidFill>
                <a:effectLst/>
                <a:latin typeface="Arial Rounded MT Bold" pitchFamily="34" charset="0"/>
              </a:rPr>
              <a:t>the </a:t>
            </a:r>
            <a:r>
              <a:rPr lang="en-GB" sz="2000" dirty="0" smtClean="0">
                <a:solidFill>
                  <a:srgbClr val="C00000"/>
                </a:solidFill>
                <a:effectLst/>
                <a:latin typeface="Arial Rounded MT Bold" pitchFamily="34" charset="0"/>
              </a:rPr>
              <a:t>role </a:t>
            </a:r>
            <a:r>
              <a:rPr lang="en-GB" sz="2000" dirty="0">
                <a:solidFill>
                  <a:srgbClr val="C00000"/>
                </a:solidFill>
                <a:effectLst/>
                <a:latin typeface="Arial Rounded MT Bold" pitchFamily="34" charset="0"/>
              </a:rPr>
              <a:t>of services in </a:t>
            </a:r>
            <a:r>
              <a:rPr lang="en-GB" sz="2000" dirty="0" smtClean="0">
                <a:solidFill>
                  <a:srgbClr val="C00000"/>
                </a:solidFill>
                <a:effectLst/>
                <a:latin typeface="Arial Rounded MT Bold" pitchFamily="34" charset="0"/>
              </a:rPr>
              <a:t>GSCs</a:t>
            </a:r>
            <a:endParaRPr lang="en-GB" sz="2100" dirty="0">
              <a:solidFill>
                <a:srgbClr val="C00000"/>
              </a:solidFill>
              <a:effectLst/>
              <a:latin typeface="Arial Rounded MT Bold" pitchFamily="34" charset="0"/>
              <a:ea typeface="+mn-ea"/>
              <a:cs typeface="+mn-cs"/>
            </a:endParaRPr>
          </a:p>
        </p:txBody>
      </p:sp>
      <p:cxnSp>
        <p:nvCxnSpPr>
          <p:cNvPr id="4" name="Straight Arrow Connector 3"/>
          <p:cNvCxnSpPr/>
          <p:nvPr/>
        </p:nvCxnSpPr>
        <p:spPr>
          <a:xfrm>
            <a:off x="1259632" y="5229200"/>
            <a:ext cx="1509587" cy="0"/>
          </a:xfrm>
          <a:prstGeom prst="straightConnector1">
            <a:avLst/>
          </a:prstGeom>
          <a:ln>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a:off x="3539118" y="5243368"/>
            <a:ext cx="1752962" cy="0"/>
          </a:xfrm>
          <a:prstGeom prst="straightConnector1">
            <a:avLst/>
          </a:prstGeom>
          <a:ln>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a:off x="5508104" y="5229200"/>
            <a:ext cx="1999230" cy="0"/>
          </a:xfrm>
          <a:prstGeom prst="straightConnector1">
            <a:avLst/>
          </a:prstGeom>
          <a:ln>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65" name="Text Box 47"/>
          <p:cNvSpPr txBox="1">
            <a:spLocks noChangeArrowheads="1"/>
          </p:cNvSpPr>
          <p:nvPr/>
        </p:nvSpPr>
        <p:spPr bwMode="auto">
          <a:xfrm>
            <a:off x="3563888" y="5036520"/>
            <a:ext cx="821926" cy="264688"/>
          </a:xfrm>
          <a:prstGeom prst="rect">
            <a:avLst/>
          </a:prstGeom>
          <a:noFill/>
          <a:ln>
            <a:noFill/>
          </a:ln>
        </p:spPr>
        <p:txBody>
          <a:bodyPr wrap="squar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eaLnBrk="1" hangingPunct="1">
              <a:lnSpc>
                <a:spcPct val="80000"/>
              </a:lnSpc>
              <a:spcBef>
                <a:spcPct val="50000"/>
              </a:spcBef>
            </a:pPr>
            <a:r>
              <a:rPr kumimoji="1" lang="en-US" altLang="zh-TW" sz="1400" b="1" dirty="0" smtClean="0">
                <a:solidFill>
                  <a:srgbClr val="FF0000"/>
                </a:solidFill>
                <a:ea typeface="DFKai-SB" pitchFamily="65" charset="-120"/>
              </a:rPr>
              <a:t>Goods</a:t>
            </a:r>
            <a:endParaRPr kumimoji="1" lang="en-US" altLang="zh-TW" sz="1400" b="1" dirty="0">
              <a:solidFill>
                <a:srgbClr val="FF0000"/>
              </a:solidFill>
              <a:ea typeface="DFKai-SB" pitchFamily="65" charset="-120"/>
            </a:endParaRPr>
          </a:p>
        </p:txBody>
      </p:sp>
      <p:sp>
        <p:nvSpPr>
          <p:cNvPr id="66" name="Text Box 47"/>
          <p:cNvSpPr txBox="1">
            <a:spLocks noChangeArrowheads="1"/>
          </p:cNvSpPr>
          <p:nvPr/>
        </p:nvSpPr>
        <p:spPr bwMode="auto">
          <a:xfrm>
            <a:off x="5868144" y="5032224"/>
            <a:ext cx="1212080" cy="268984"/>
          </a:xfrm>
          <a:prstGeom prst="rect">
            <a:avLst/>
          </a:prstGeom>
          <a:noFill/>
          <a:ln>
            <a:noFill/>
          </a:ln>
        </p:spPr>
        <p:txBody>
          <a:bodyPr wrap="squar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eaLnBrk="1" hangingPunct="1">
              <a:lnSpc>
                <a:spcPct val="80000"/>
              </a:lnSpc>
              <a:spcBef>
                <a:spcPct val="50000"/>
              </a:spcBef>
            </a:pPr>
            <a:r>
              <a:rPr kumimoji="1" lang="en-US" altLang="zh-TW" sz="1400" b="1" dirty="0" smtClean="0">
                <a:solidFill>
                  <a:srgbClr val="FF0000"/>
                </a:solidFill>
                <a:ea typeface="DFKai-SB" pitchFamily="65" charset="-120"/>
              </a:rPr>
              <a:t>Services</a:t>
            </a:r>
            <a:endParaRPr kumimoji="1" lang="en-US" altLang="zh-TW" sz="1400" b="1" dirty="0">
              <a:solidFill>
                <a:srgbClr val="FF0000"/>
              </a:solidFill>
              <a:ea typeface="DFKai-SB" pitchFamily="65" charset="-120"/>
            </a:endParaRPr>
          </a:p>
        </p:txBody>
      </p:sp>
      <p:sp>
        <p:nvSpPr>
          <p:cNvPr id="77" name="Text Box 47"/>
          <p:cNvSpPr txBox="1">
            <a:spLocks noChangeArrowheads="1"/>
          </p:cNvSpPr>
          <p:nvPr/>
        </p:nvSpPr>
        <p:spPr bwMode="auto">
          <a:xfrm>
            <a:off x="4118498" y="5032224"/>
            <a:ext cx="1173582" cy="268984"/>
          </a:xfrm>
          <a:prstGeom prst="rect">
            <a:avLst/>
          </a:prstGeom>
          <a:noFill/>
          <a:ln>
            <a:noFill/>
          </a:ln>
        </p:spPr>
        <p:txBody>
          <a:bodyPr wrap="squar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eaLnBrk="1" hangingPunct="1">
              <a:lnSpc>
                <a:spcPct val="80000"/>
              </a:lnSpc>
              <a:spcBef>
                <a:spcPct val="50000"/>
              </a:spcBef>
            </a:pPr>
            <a:r>
              <a:rPr kumimoji="1" lang="en-US" altLang="zh-TW" sz="1400" b="1" dirty="0" smtClean="0">
                <a:solidFill>
                  <a:srgbClr val="FF0000"/>
                </a:solidFill>
                <a:ea typeface="DFKai-SB" pitchFamily="65" charset="-120"/>
              </a:rPr>
              <a:t>and services</a:t>
            </a:r>
            <a:endParaRPr kumimoji="1" lang="en-US" altLang="zh-TW" sz="1400" b="1" dirty="0">
              <a:solidFill>
                <a:srgbClr val="FF0000"/>
              </a:solidFill>
              <a:ea typeface="DFKai-SB" pitchFamily="65" charset="-120"/>
            </a:endParaRPr>
          </a:p>
        </p:txBody>
      </p:sp>
    </p:spTree>
    <p:extLst>
      <p:ext uri="{BB962C8B-B14F-4D97-AF65-F5344CB8AC3E}">
        <p14:creationId xmlns:p14="http://schemas.microsoft.com/office/powerpoint/2010/main" val="867829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 grpId="0"/>
      <p:bldP spid="65" grpId="0"/>
      <p:bldP spid="66" grpId="0"/>
      <p:bldP spid="7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528836"/>
            <a:ext cx="8825432" cy="4420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2699792" y="6309320"/>
            <a:ext cx="6469890" cy="369332"/>
          </a:xfrm>
          <a:prstGeom prst="rect">
            <a:avLst/>
          </a:prstGeom>
          <a:noFill/>
        </p:spPr>
        <p:txBody>
          <a:bodyPr wrap="square" rtlCol="0">
            <a:spAutoFit/>
          </a:bodyPr>
          <a:lstStyle/>
          <a:p>
            <a:r>
              <a:rPr lang="en-GB" dirty="0">
                <a:solidFill>
                  <a:schemeClr val="bg1"/>
                </a:solidFill>
              </a:rPr>
              <a:t>Source: </a:t>
            </a:r>
            <a:r>
              <a:rPr lang="en-GB" dirty="0" err="1">
                <a:solidFill>
                  <a:schemeClr val="bg1"/>
                </a:solidFill>
              </a:rPr>
              <a:t>Meng</a:t>
            </a:r>
            <a:r>
              <a:rPr lang="en-GB" dirty="0">
                <a:solidFill>
                  <a:schemeClr val="bg1"/>
                </a:solidFill>
              </a:rPr>
              <a:t> and </a:t>
            </a:r>
            <a:r>
              <a:rPr lang="en-GB" dirty="0" err="1">
                <a:solidFill>
                  <a:schemeClr val="bg1"/>
                </a:solidFill>
              </a:rPr>
              <a:t>Miroudot</a:t>
            </a:r>
            <a:r>
              <a:rPr lang="en-GB" dirty="0">
                <a:solidFill>
                  <a:schemeClr val="bg1"/>
                </a:solidFill>
              </a:rPr>
              <a:t>, based on Xing and </a:t>
            </a:r>
            <a:r>
              <a:rPr lang="en-GB" dirty="0" err="1">
                <a:solidFill>
                  <a:schemeClr val="bg1"/>
                </a:solidFill>
              </a:rPr>
              <a:t>Detert</a:t>
            </a:r>
            <a:r>
              <a:rPr lang="en-GB" dirty="0">
                <a:solidFill>
                  <a:schemeClr val="bg1"/>
                </a:solidFill>
              </a:rPr>
              <a:t> (2010)</a:t>
            </a:r>
          </a:p>
        </p:txBody>
      </p:sp>
      <p:sp>
        <p:nvSpPr>
          <p:cNvPr id="8" name="Title 1"/>
          <p:cNvSpPr>
            <a:spLocks noGrp="1"/>
          </p:cNvSpPr>
          <p:nvPr>
            <p:ph type="title"/>
          </p:nvPr>
        </p:nvSpPr>
        <p:spPr>
          <a:xfrm>
            <a:off x="395536" y="-90264"/>
            <a:ext cx="9289032" cy="1143000"/>
          </a:xfrm>
        </p:spPr>
        <p:txBody>
          <a:bodyPr>
            <a:normAutofit/>
          </a:bodyPr>
          <a:lstStyle/>
          <a:p>
            <a:r>
              <a:rPr lang="en-GB" sz="2100" dirty="0" smtClean="0">
                <a:solidFill>
                  <a:schemeClr val="bg2">
                    <a:lumMod val="25000"/>
                  </a:schemeClr>
                </a:solidFill>
                <a:effectLst/>
                <a:latin typeface="Arial Rounded MT Bold" pitchFamily="34" charset="0"/>
                <a:ea typeface="+mn-ea"/>
                <a:cs typeface="+mn-cs"/>
              </a:rPr>
              <a:t>Implications of GSCs and trade in value added on trade policy</a:t>
            </a:r>
            <a:br>
              <a:rPr lang="en-GB" sz="2100" dirty="0" smtClean="0">
                <a:solidFill>
                  <a:schemeClr val="bg2">
                    <a:lumMod val="25000"/>
                  </a:schemeClr>
                </a:solidFill>
                <a:effectLst/>
                <a:latin typeface="Arial Rounded MT Bold" pitchFamily="34" charset="0"/>
                <a:ea typeface="+mn-ea"/>
                <a:cs typeface="+mn-cs"/>
              </a:rPr>
            </a:br>
            <a:r>
              <a:rPr lang="en-GB" sz="2000" dirty="0">
                <a:solidFill>
                  <a:srgbClr val="C00000"/>
                </a:solidFill>
                <a:effectLst/>
                <a:latin typeface="Arial Rounded MT Bold" pitchFamily="34" charset="0"/>
              </a:rPr>
              <a:t>Bilateral trade balances revisited</a:t>
            </a:r>
            <a:endParaRPr lang="en-GB" sz="2100" dirty="0">
              <a:solidFill>
                <a:srgbClr val="C00000"/>
              </a:solidFill>
              <a:effectLst/>
              <a:latin typeface="Arial Rounded MT Bold" pitchFamily="34" charset="0"/>
              <a:ea typeface="+mn-ea"/>
              <a:cs typeface="+mn-cs"/>
            </a:endParaRPr>
          </a:p>
        </p:txBody>
      </p:sp>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496" y="44624"/>
            <a:ext cx="864096" cy="963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6751693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7578</TotalTime>
  <Words>1223</Words>
  <Application>Microsoft Office PowerPoint</Application>
  <PresentationFormat>On-screen Show (4:3)</PresentationFormat>
  <Paragraphs>149</Paragraphs>
  <Slides>14</Slides>
  <Notes>1</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Apex</vt:lpstr>
      <vt:lpstr>PowerPoint Presentation</vt:lpstr>
      <vt:lpstr>Global supply chains (GSCs) and world trade  Ins and outs  </vt:lpstr>
      <vt:lpstr>PowerPoint Presentation</vt:lpstr>
      <vt:lpstr>PowerPoint Presentation</vt:lpstr>
      <vt:lpstr>Global supply chains and world trade  The rise of intra-firm trade</vt:lpstr>
      <vt:lpstr>Trade in value added Towards a new measure of international trade</vt:lpstr>
      <vt:lpstr>Implications of GSCs and trade in value added on trade policy The concept of country of origin in question  </vt:lpstr>
      <vt:lpstr>Implications of GSCs and trade in value added on trade policy A better evaluation of the role of services in GSCs</vt:lpstr>
      <vt:lpstr>Implications of GSCs and trade in value added on trade policy Bilateral trade balances revisited</vt:lpstr>
      <vt:lpstr>Implications of GSCs and trade in value added on trade policy Trade barriers  versus  competitiveness</vt:lpstr>
      <vt:lpstr>PowerPoint Presentation</vt:lpstr>
      <vt:lpstr>Implications of GSCs and trade in value added on trade policy Analysing the transmission of macro-economic shocks</vt:lpstr>
      <vt:lpstr>Implications of GSCs and trade in value added on trade policy Others policy implications</vt:lpstr>
      <vt:lpstr>PowerPoint Presentation</vt:lpstr>
    </vt:vector>
  </TitlesOfParts>
  <Company>WTO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Degain, Christophe</dc:creator>
  <cp:lastModifiedBy>Degain, Christophe</cp:lastModifiedBy>
  <cp:revision>290</cp:revision>
  <cp:lastPrinted>2011-11-21T15:18:46Z</cp:lastPrinted>
  <dcterms:created xsi:type="dcterms:W3CDTF">2011-05-27T12:53:03Z</dcterms:created>
  <dcterms:modified xsi:type="dcterms:W3CDTF">2011-11-22T18:07:39Z</dcterms:modified>
</cp:coreProperties>
</file>