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20"/>
  </p:notesMasterIdLst>
  <p:sldIdLst>
    <p:sldId id="316" r:id="rId3"/>
    <p:sldId id="317" r:id="rId4"/>
    <p:sldId id="301" r:id="rId5"/>
    <p:sldId id="276" r:id="rId6"/>
    <p:sldId id="300" r:id="rId7"/>
    <p:sldId id="308" r:id="rId8"/>
    <p:sldId id="294" r:id="rId9"/>
    <p:sldId id="283" r:id="rId10"/>
    <p:sldId id="292" r:id="rId11"/>
    <p:sldId id="304" r:id="rId12"/>
    <p:sldId id="309" r:id="rId13"/>
    <p:sldId id="310" r:id="rId14"/>
    <p:sldId id="302" r:id="rId15"/>
    <p:sldId id="306" r:id="rId16"/>
    <p:sldId id="305" r:id="rId17"/>
    <p:sldId id="307" r:id="rId18"/>
    <p:sldId id="299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33CC"/>
    <a:srgbClr val="FFFFFF"/>
    <a:srgbClr val="0099FF"/>
    <a:srgbClr val="B0C7E2"/>
    <a:srgbClr val="C2FF85"/>
    <a:srgbClr val="CCFF99"/>
    <a:srgbClr val="BFD1E7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660" autoAdjust="0"/>
  </p:normalViewPr>
  <p:slideViewPr>
    <p:cSldViewPr>
      <p:cViewPr>
        <p:scale>
          <a:sx n="100" d="100"/>
          <a:sy n="100" d="100"/>
        </p:scale>
        <p:origin x="-30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0;&#1083;&#1072;&#1089;&#1090;&#1077;&#1088;&#1099;%2029%20%20&#1084;&#1072;&#1103;%20&#1079;&#1072;&#1097;&#1080;&#1090;&#1072;\&#1043;&#1088;&#1072;&#1092;&#1080;&#1082;&#1080;_&#1090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0;&#1083;&#1072;&#1089;&#1090;&#1077;&#1088;&#1099;%2029%20%20&#1084;&#1072;&#1103;%20&#1079;&#1072;&#1097;&#1080;&#1090;&#1072;\&#1043;&#1088;&#1072;&#1092;&#1080;&#1082;&#1080;_&#1090;&#1072;&#1073;&#1083;&#1080;&#1094;&#1099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1945101337946562"/>
                  <c:y val="-0.24113221136348834"/>
                </c:manualLayout>
              </c:layout>
              <c:tx>
                <c:rich>
                  <a:bodyPr/>
                  <a:lstStyle/>
                  <a:p>
                    <a:r>
                      <a:rPr lang="ru-RU" sz="750" b="1" dirty="0"/>
                      <a:t>Аппаратура для оборонного комплеска; 47%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-5.599025152408124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750" b="1" dirty="0"/>
                      <a:t>Медицинская техника; 19%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-2.7995125762040629E-3"/>
                  <c:y val="-1.8245099203536765E-2"/>
                </c:manualLayout>
              </c:layout>
              <c:tx>
                <c:rich>
                  <a:bodyPr/>
                  <a:lstStyle/>
                  <a:p>
                    <a:r>
                      <a:rPr lang="ru-RU" sz="750" b="1" dirty="0"/>
                      <a:t>Радиоэлектронная аппаратура для космоса; 11%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1.9047616190833721E-3"/>
                  <c:y val="4.863221884498491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Приборы для ЖКХ и экологии; 5%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-1.1198050304816243E-2"/>
                  <c:y val="-1.216339946902451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Приборы для энергетической отрасли; 9%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5"/>
              <c:layout>
                <c:manualLayout>
                  <c:x val="3.6393443056591611E-2"/>
                  <c:y val="6.0816997345122881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Научное приборостроение; 10%</a:t>
                    </a:r>
                  </a:p>
                </c:rich>
              </c:tx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750" baseline="0"/>
                </a:pPr>
                <a:endParaRPr lang="ru-RU"/>
              </a:p>
            </c:txPr>
            <c:dLblPos val="outEnd"/>
            <c:showVal val="1"/>
            <c:showCatName val="1"/>
            <c:showLeaderLines val="1"/>
          </c:dLbls>
          <c:cat>
            <c:strRef>
              <c:f>Рынки!$T$15:$T$20</c:f>
              <c:strCache>
                <c:ptCount val="6"/>
                <c:pt idx="0">
                  <c:v>Аппаратура для оборонного комплеска</c:v>
                </c:pt>
                <c:pt idx="1">
                  <c:v>Медицинская техника</c:v>
                </c:pt>
                <c:pt idx="2">
                  <c:v>Радиоэлектронная аппаратура для космоса</c:v>
                </c:pt>
                <c:pt idx="3">
                  <c:v>Приборы для ЖКХ и экологии</c:v>
                </c:pt>
                <c:pt idx="4">
                  <c:v>Приборы для энергетической отрасли</c:v>
                </c:pt>
                <c:pt idx="5">
                  <c:v>Научное приборостроение</c:v>
                </c:pt>
              </c:strCache>
            </c:strRef>
          </c:cat>
          <c:val>
            <c:numRef>
              <c:f>Рынки!$V$15:$V$20</c:f>
              <c:numCache>
                <c:formatCode>0%</c:formatCode>
                <c:ptCount val="6"/>
                <c:pt idx="0">
                  <c:v>0.46540880503144838</c:v>
                </c:pt>
                <c:pt idx="1">
                  <c:v>0.18867924528301885</c:v>
                </c:pt>
                <c:pt idx="2">
                  <c:v>0.10691823899371068</c:v>
                </c:pt>
                <c:pt idx="3">
                  <c:v>5.0314465408805124E-2</c:v>
                </c:pt>
                <c:pt idx="4">
                  <c:v>8.8050314465409243E-2</c:v>
                </c:pt>
                <c:pt idx="5">
                  <c:v>0.10062893081761012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2034445605926615"/>
          <c:y val="0.24768518518518551"/>
          <c:w val="0.73203358173777267"/>
          <c:h val="0.6944444444444446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6.5656634817881171E-2"/>
                  <c:y val="-5.55555555555554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1. Микро- </a:t>
                    </a:r>
                    <a:r>
                      <a:rPr lang="ru-RU" dirty="0"/>
                      <a:t>и наноэлектроника; 25%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-8.6111111111110902E-2"/>
                  <c:y val="-3.70370370370370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2. Электронные </a:t>
                    </a:r>
                    <a:r>
                      <a:rPr lang="ru-RU" dirty="0"/>
                      <a:t>приборы и аппаратура; 65%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-0.19612856016313468"/>
                  <c:y val="6.01851851851851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3. Комплексные </a:t>
                    </a:r>
                    <a:r>
                      <a:rPr lang="ru-RU" dirty="0"/>
                      <a:t>технические </a:t>
                    </a:r>
                    <a:r>
                      <a:rPr lang="ru-RU" dirty="0" err="1"/>
                      <a:t>ИТ-системы</a:t>
                    </a:r>
                    <a:r>
                      <a:rPr lang="ru-RU" dirty="0"/>
                      <a:t> на базе электронных приборов и аппаратов; 10%</a:t>
                    </a:r>
                  </a:p>
                </c:rich>
              </c:tx>
              <c:dLblPos val="bestFit"/>
              <c:showVal val="1"/>
              <c:showCatName val="1"/>
            </c:dLbl>
            <c:txPr>
              <a:bodyPr anchor="t" anchorCtr="0"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Val val="1"/>
            <c:showCatName val="1"/>
            <c:showLeaderLines val="1"/>
          </c:dLbls>
          <c:cat>
            <c:strRef>
              <c:f>Лист1!$A$3:$A$5</c:f>
              <c:strCache>
                <c:ptCount val="3"/>
                <c:pt idx="0">
                  <c:v>Микро- и наноэлектроника</c:v>
                </c:pt>
                <c:pt idx="1">
                  <c:v>Электронные приборы и аппаратура</c:v>
                </c:pt>
                <c:pt idx="2">
                  <c:v>Комплексные технические ИТ-системы на базе электронных приборов и аппаратов</c:v>
                </c:pt>
              </c:strCache>
            </c:strRef>
          </c:cat>
          <c:val>
            <c:numRef>
              <c:f>Лист1!$B$3:$B$5</c:f>
              <c:numCache>
                <c:formatCode>0%</c:formatCode>
                <c:ptCount val="3"/>
                <c:pt idx="0">
                  <c:v>0.25</c:v>
                </c:pt>
                <c:pt idx="1">
                  <c:v>0.65000000000000135</c:v>
                </c:pt>
                <c:pt idx="2">
                  <c:v>0.1</c:v>
                </c:pt>
              </c:numCache>
            </c:numRef>
          </c:val>
        </c:ser>
      </c:pie3D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6.2020156418053106E-2"/>
          <c:y val="5.1400554097404488E-2"/>
          <c:w val="0.60334518230948475"/>
          <c:h val="0.8425370686873912"/>
        </c:manualLayout>
      </c:layout>
      <c:bar3DChart>
        <c:barDir val="col"/>
        <c:grouping val="standard"/>
        <c:ser>
          <c:idx val="0"/>
          <c:order val="0"/>
          <c:tx>
            <c:strRef>
              <c:f>'Рынки 2'!$E$51</c:f>
              <c:strCache>
                <c:ptCount val="1"/>
                <c:pt idx="0">
                  <c:v>Факт присутсвия</c:v>
                </c:pt>
              </c:strCache>
            </c:strRef>
          </c:tx>
          <c:dLbls>
            <c:dLbl>
              <c:idx val="0"/>
              <c:layout>
                <c:manualLayout>
                  <c:x val="-1.9047619047619105E-2"/>
                  <c:y val="-9.0395480225989727E-3"/>
                </c:manualLayout>
              </c:layout>
              <c:showVal val="1"/>
            </c:dLbl>
            <c:dLbl>
              <c:idx val="1"/>
              <c:layout>
                <c:manualLayout>
                  <c:x val="-8.1632653061224497E-3"/>
                  <c:y val="-2.2598870056497182E-2"/>
                </c:manualLayout>
              </c:layout>
              <c:showVal val="1"/>
            </c:dLbl>
            <c:dLbl>
              <c:idx val="2"/>
              <c:layout>
                <c:manualLayout>
                  <c:x val="-1.6326530612244847E-2"/>
                  <c:y val="-2.2598870056497182E-2"/>
                </c:manualLayout>
              </c:layout>
              <c:showVal val="1"/>
            </c:dLbl>
            <c:dLbl>
              <c:idx val="3"/>
              <c:layout>
                <c:manualLayout>
                  <c:x val="-2.4489795918367412E-2"/>
                  <c:y val="-4.5197740112994404E-3"/>
                </c:manualLayout>
              </c:layout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numRef>
              <c:f>'Рынки 2'!$F$50:$I$50</c:f>
              <c:numCache>
                <c:formatCode>General</c:formatCode>
                <c:ptCount val="4"/>
                <c:pt idx="0">
                  <c:v>2012</c:v>
                </c:pt>
                <c:pt idx="1">
                  <c:v>2016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'Рынки 2'!$F$51:$I$51</c:f>
              <c:numCache>
                <c:formatCode>General</c:formatCode>
                <c:ptCount val="4"/>
                <c:pt idx="0">
                  <c:v>17.8</c:v>
                </c:pt>
                <c:pt idx="1">
                  <c:v>28.5</c:v>
                </c:pt>
                <c:pt idx="2">
                  <c:v>58</c:v>
                </c:pt>
                <c:pt idx="3">
                  <c:v>98</c:v>
                </c:pt>
              </c:numCache>
            </c:numRef>
          </c:val>
        </c:ser>
        <c:ser>
          <c:idx val="1"/>
          <c:order val="1"/>
          <c:tx>
            <c:strRef>
              <c:f>'Рынки 2'!$E$52</c:f>
              <c:strCache>
                <c:ptCount val="1"/>
                <c:pt idx="0">
                  <c:v>Профильные сектора  кластеров</c:v>
                </c:pt>
              </c:strCache>
            </c:strRef>
          </c:tx>
          <c:dLbls>
            <c:dLbl>
              <c:idx val="1"/>
              <c:layout>
                <c:manualLayout>
                  <c:x val="-8.1632653061224497E-3"/>
                  <c:y val="-2.2598870056497182E-2"/>
                </c:manualLayout>
              </c:layout>
              <c:showVal val="1"/>
            </c:dLbl>
            <c:dLbl>
              <c:idx val="2"/>
              <c:layout>
                <c:manualLayout>
                  <c:x val="-1.6326530612244903E-2"/>
                  <c:y val="-2.2598870056497182E-2"/>
                </c:manualLayout>
              </c:layout>
              <c:showVal val="1"/>
            </c:dLbl>
            <c:dLbl>
              <c:idx val="3"/>
              <c:layout>
                <c:manualLayout>
                  <c:x val="-2.7210884353741478E-2"/>
                  <c:y val="-1.3559322033898299E-2"/>
                </c:manualLayout>
              </c:layout>
              <c:showVal val="1"/>
            </c:dLbl>
            <c:spPr>
              <a:solidFill>
                <a:sysClr val="window" lastClr="FFFFFF">
                  <a:alpha val="67000"/>
                </a:sysClr>
              </a:solidFill>
            </c:spPr>
            <c:txPr>
              <a:bodyPr/>
              <a:lstStyle/>
              <a:p>
                <a:pPr algn="ctr">
                  <a:defRPr lang="ru-RU" sz="8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'Рынки 2'!$F$50:$I$50</c:f>
              <c:numCache>
                <c:formatCode>General</c:formatCode>
                <c:ptCount val="4"/>
                <c:pt idx="0">
                  <c:v>2012</c:v>
                </c:pt>
                <c:pt idx="1">
                  <c:v>2016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'Рынки 2'!$F$52:$I$52</c:f>
              <c:numCache>
                <c:formatCode>General</c:formatCode>
                <c:ptCount val="4"/>
                <c:pt idx="0">
                  <c:v>64</c:v>
                </c:pt>
                <c:pt idx="1">
                  <c:v>75</c:v>
                </c:pt>
                <c:pt idx="2">
                  <c:v>120</c:v>
                </c:pt>
                <c:pt idx="3">
                  <c:v>210</c:v>
                </c:pt>
              </c:numCache>
            </c:numRef>
          </c:val>
        </c:ser>
        <c:shape val="box"/>
        <c:axId val="61883904"/>
        <c:axId val="61885440"/>
        <c:axId val="61875072"/>
      </c:bar3DChart>
      <c:catAx>
        <c:axId val="61883904"/>
        <c:scaling>
          <c:orientation val="minMax"/>
        </c:scaling>
        <c:axPos val="b"/>
        <c:numFmt formatCode="General" sourceLinked="1"/>
        <c:tickLblPos val="nextTo"/>
        <c:crossAx val="61885440"/>
        <c:crosses val="autoZero"/>
        <c:auto val="1"/>
        <c:lblAlgn val="ctr"/>
        <c:lblOffset val="100"/>
      </c:catAx>
      <c:valAx>
        <c:axId val="61885440"/>
        <c:scaling>
          <c:orientation val="minMax"/>
          <c:max val="3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1883904"/>
        <c:crosses val="autoZero"/>
        <c:crossBetween val="between"/>
        <c:majorUnit val="100"/>
      </c:valAx>
      <c:serAx>
        <c:axId val="61875072"/>
        <c:scaling>
          <c:orientation val="minMax"/>
        </c:scaling>
        <c:axPos val="b"/>
        <c:tickLblPos val="low"/>
        <c:txPr>
          <a:bodyPr/>
          <a:lstStyle/>
          <a:p>
            <a:pPr>
              <a:defRPr sz="900" baseline="0"/>
            </a:pPr>
            <a:endParaRPr lang="ru-RU"/>
          </a:p>
        </c:txPr>
        <c:crossAx val="61885440"/>
        <c:crosses val="autoZero"/>
      </c:ser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'Рынки 2'!$E$11</c:f>
              <c:strCache>
                <c:ptCount val="1"/>
                <c:pt idx="0">
                  <c:v>Зарубежные рынки</c:v>
                </c:pt>
              </c:strCache>
            </c:strRef>
          </c:tx>
          <c:dLbls>
            <c:dLbl>
              <c:idx val="0"/>
              <c:layout>
                <c:manualLayout>
                  <c:x val="6.9444444444444503E-2"/>
                  <c:y val="-5.5555555555555455E-2"/>
                </c:manualLayout>
              </c:layout>
              <c:showVal val="1"/>
            </c:dLbl>
            <c:dLbl>
              <c:idx val="1"/>
              <c:layout>
                <c:manualLayout>
                  <c:x val="7.2222222222222174E-2"/>
                  <c:y val="-8.3333333333333343E-2"/>
                </c:manualLayout>
              </c:layout>
              <c:showVal val="1"/>
            </c:dLbl>
            <c:dLbl>
              <c:idx val="2"/>
              <c:layout>
                <c:manualLayout>
                  <c:x val="7.5000000000000011E-2"/>
                  <c:y val="-0.1296296296296291"/>
                </c:manualLayout>
              </c:layout>
              <c:showVal val="1"/>
            </c:dLbl>
            <c:dLbl>
              <c:idx val="3"/>
              <c:layout>
                <c:manualLayout>
                  <c:x val="8.2587064676617E-2"/>
                  <c:y val="-0.16666666666666666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numRef>
              <c:f>'Рынки 2'!$F$10:$I$10</c:f>
              <c:numCache>
                <c:formatCode>General</c:formatCode>
                <c:ptCount val="4"/>
                <c:pt idx="0">
                  <c:v>2012</c:v>
                </c:pt>
                <c:pt idx="1">
                  <c:v>2016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'Рынки 2'!$F$18:$I$18</c:f>
              <c:numCache>
                <c:formatCode>0%</c:formatCode>
                <c:ptCount val="4"/>
                <c:pt idx="0">
                  <c:v>0.27935222672064858</c:v>
                </c:pt>
                <c:pt idx="1">
                  <c:v>0.36363636363636381</c:v>
                </c:pt>
                <c:pt idx="2">
                  <c:v>0.53600000000000003</c:v>
                </c:pt>
                <c:pt idx="3">
                  <c:v>0.6561403508771948</c:v>
                </c:pt>
              </c:numCache>
            </c:numRef>
          </c:val>
        </c:ser>
        <c:ser>
          <c:idx val="1"/>
          <c:order val="1"/>
          <c:tx>
            <c:strRef>
              <c:f>'Рынки 2'!$E$12</c:f>
              <c:strCache>
                <c:ptCount val="1"/>
                <c:pt idx="0">
                  <c:v>Внутренний рынок</c:v>
                </c:pt>
              </c:strCache>
            </c:strRef>
          </c:tx>
          <c:dLbls>
            <c:dLbl>
              <c:idx val="0"/>
              <c:layout>
                <c:manualLayout>
                  <c:x val="7.5000000000000011E-2"/>
                  <c:y val="-8.3333333333333343E-2"/>
                </c:manualLayout>
              </c:layout>
              <c:showVal val="1"/>
            </c:dLbl>
            <c:dLbl>
              <c:idx val="1"/>
              <c:layout>
                <c:manualLayout>
                  <c:x val="7.5000000000000011E-2"/>
                  <c:y val="-6.9444444444444434E-2"/>
                </c:manualLayout>
              </c:layout>
              <c:showVal val="1"/>
            </c:dLbl>
            <c:dLbl>
              <c:idx val="2"/>
              <c:layout>
                <c:manualLayout>
                  <c:x val="6.666666666666668E-2"/>
                  <c:y val="-6.9444444444444503E-2"/>
                </c:manualLayout>
              </c:layout>
              <c:showVal val="1"/>
            </c:dLbl>
            <c:dLbl>
              <c:idx val="3"/>
              <c:layout>
                <c:manualLayout>
                  <c:x val="8.6138969493031847E-2"/>
                  <c:y val="-4.1886838962337518E-2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numRef>
              <c:f>'Рынки 2'!$F$10:$I$10</c:f>
              <c:numCache>
                <c:formatCode>General</c:formatCode>
                <c:ptCount val="4"/>
                <c:pt idx="0">
                  <c:v>2012</c:v>
                </c:pt>
                <c:pt idx="1">
                  <c:v>2016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'Рынки 2'!$F$19:$I$19</c:f>
              <c:numCache>
                <c:formatCode>0%</c:formatCode>
                <c:ptCount val="4"/>
                <c:pt idx="0">
                  <c:v>0.72064777327935392</c:v>
                </c:pt>
                <c:pt idx="1">
                  <c:v>0.63636363636363791</c:v>
                </c:pt>
                <c:pt idx="2">
                  <c:v>0.46400000000000002</c:v>
                </c:pt>
                <c:pt idx="3">
                  <c:v>0.34385964912280803</c:v>
                </c:pt>
              </c:numCache>
            </c:numRef>
          </c:val>
        </c:ser>
        <c:shape val="cylinder"/>
        <c:axId val="63809792"/>
        <c:axId val="63823872"/>
        <c:axId val="0"/>
      </c:bar3DChart>
      <c:catAx>
        <c:axId val="63809792"/>
        <c:scaling>
          <c:orientation val="minMax"/>
        </c:scaling>
        <c:axPos val="b"/>
        <c:numFmt formatCode="General" sourceLinked="1"/>
        <c:tickLblPos val="nextTo"/>
        <c:crossAx val="63823872"/>
        <c:crosses val="autoZero"/>
        <c:auto val="1"/>
        <c:lblAlgn val="ctr"/>
        <c:lblOffset val="100"/>
      </c:catAx>
      <c:valAx>
        <c:axId val="63823872"/>
        <c:scaling>
          <c:orientation val="minMax"/>
        </c:scaling>
        <c:axPos val="l"/>
        <c:majorGridlines/>
        <c:numFmt formatCode="0%" sourceLinked="1"/>
        <c:tickLblPos val="nextTo"/>
        <c:crossAx val="6380979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961644947754364"/>
          <c:y val="5.7990810204415592E-2"/>
          <c:w val="0.58108704389278165"/>
          <c:h val="0.79246664563421332"/>
        </c:manualLayout>
      </c:layout>
      <c:barChart>
        <c:barDir val="col"/>
        <c:grouping val="percentStacked"/>
        <c:ser>
          <c:idx val="0"/>
          <c:order val="0"/>
          <c:tx>
            <c:strRef>
              <c:f>'Рынки 2'!$E$71</c:f>
              <c:strCache>
                <c:ptCount val="1"/>
                <c:pt idx="0">
                  <c:v>Оборонный заказ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'Рынки 2'!$G$70:$J$70</c:f>
              <c:numCache>
                <c:formatCode>General</c:formatCode>
                <c:ptCount val="4"/>
                <c:pt idx="0">
                  <c:v>2012</c:v>
                </c:pt>
                <c:pt idx="1">
                  <c:v>2016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'Рынки 2'!$G$78:$J$78</c:f>
              <c:numCache>
                <c:formatCode>0%</c:formatCode>
                <c:ptCount val="4"/>
                <c:pt idx="0">
                  <c:v>0.70000000000000062</c:v>
                </c:pt>
                <c:pt idx="1">
                  <c:v>0.5</c:v>
                </c:pt>
                <c:pt idx="2">
                  <c:v>0.4</c:v>
                </c:pt>
                <c:pt idx="3">
                  <c:v>0.35000000000000031</c:v>
                </c:pt>
              </c:numCache>
            </c:numRef>
          </c:val>
        </c:ser>
        <c:ser>
          <c:idx val="2"/>
          <c:order val="1"/>
          <c:tx>
            <c:strRef>
              <c:f>'Рынки 2'!$E$73</c:f>
              <c:strCache>
                <c:ptCount val="1"/>
                <c:pt idx="0">
                  <c:v>Коммерческие потребители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'Рынки 2'!$G$70:$J$70</c:f>
              <c:numCache>
                <c:formatCode>General</c:formatCode>
                <c:ptCount val="4"/>
                <c:pt idx="0">
                  <c:v>2012</c:v>
                </c:pt>
                <c:pt idx="1">
                  <c:v>2016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'Рынки 2'!$G$79:$J$79</c:f>
              <c:numCache>
                <c:formatCode>0%</c:formatCode>
                <c:ptCount val="4"/>
                <c:pt idx="0">
                  <c:v>0.30000000000000032</c:v>
                </c:pt>
                <c:pt idx="1">
                  <c:v>0.5</c:v>
                </c:pt>
                <c:pt idx="2">
                  <c:v>0.60000000000000064</c:v>
                </c:pt>
                <c:pt idx="3">
                  <c:v>0.65000000000000113</c:v>
                </c:pt>
              </c:numCache>
            </c:numRef>
          </c:val>
        </c:ser>
        <c:overlap val="100"/>
        <c:axId val="63724544"/>
        <c:axId val="63906560"/>
      </c:barChart>
      <c:catAx>
        <c:axId val="63724544"/>
        <c:scaling>
          <c:orientation val="minMax"/>
        </c:scaling>
        <c:axPos val="b"/>
        <c:numFmt formatCode="General" sourceLinked="1"/>
        <c:tickLblPos val="nextTo"/>
        <c:crossAx val="63906560"/>
        <c:crosses val="autoZero"/>
        <c:auto val="1"/>
        <c:lblAlgn val="ctr"/>
        <c:lblOffset val="100"/>
      </c:catAx>
      <c:valAx>
        <c:axId val="63906560"/>
        <c:scaling>
          <c:orientation val="minMax"/>
        </c:scaling>
        <c:axPos val="l"/>
        <c:majorGridlines/>
        <c:numFmt formatCode="0%" sourceLinked="1"/>
        <c:tickLblPos val="nextTo"/>
        <c:crossAx val="6372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86466336170261"/>
          <c:y val="0.33925136790356691"/>
          <c:w val="0.26239171651756477"/>
          <c:h val="0.33252034496167177"/>
        </c:manualLayout>
      </c:layout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0.11370009193535249"/>
          <c:y val="4.7519090325189722E-2"/>
          <c:w val="0.65170425276251576"/>
          <c:h val="0.82510518511470055"/>
        </c:manualLayout>
      </c:layout>
      <c:bar3DChart>
        <c:barDir val="col"/>
        <c:grouping val="standard"/>
        <c:ser>
          <c:idx val="0"/>
          <c:order val="0"/>
          <c:tx>
            <c:strRef>
              <c:f>'Рынки 2'!$E$32</c:f>
              <c:strCache>
                <c:ptCount val="1"/>
                <c:pt idx="0">
                  <c:v>Факт присутсвия</c:v>
                </c:pt>
              </c:strCache>
            </c:strRef>
          </c:tx>
          <c:dLbls>
            <c:dLbl>
              <c:idx val="0"/>
              <c:layout>
                <c:manualLayout>
                  <c:x val="1.2121212121212118E-2"/>
                  <c:y val="-2.30993460407957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121212121212158E-2"/>
                  <c:y val="-2.352985611361112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2.9785731329038407E-3"/>
                  <c:y val="-2.352985611361112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5.4730613218802416E-3"/>
                  <c:y val="-1.946449668251181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187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50" baseline="0"/>
                </a:pPr>
                <a:endParaRPr lang="ru-RU"/>
              </a:p>
            </c:txPr>
            <c:showVal val="1"/>
          </c:dLbls>
          <c:cat>
            <c:numRef>
              <c:f>'Рынки 2'!$F$31:$I$31</c:f>
              <c:numCache>
                <c:formatCode>General</c:formatCode>
                <c:ptCount val="4"/>
                <c:pt idx="0">
                  <c:v>2012</c:v>
                </c:pt>
                <c:pt idx="1">
                  <c:v>2016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'Рынки 2'!$F$32:$I$32</c:f>
              <c:numCache>
                <c:formatCode>General</c:formatCode>
                <c:ptCount val="4"/>
                <c:pt idx="0">
                  <c:v>1380</c:v>
                </c:pt>
                <c:pt idx="1">
                  <c:v>3200</c:v>
                </c:pt>
                <c:pt idx="2">
                  <c:v>13400</c:v>
                </c:pt>
                <c:pt idx="3">
                  <c:v>37400</c:v>
                </c:pt>
              </c:numCache>
            </c:numRef>
          </c:val>
        </c:ser>
        <c:ser>
          <c:idx val="1"/>
          <c:order val="1"/>
          <c:tx>
            <c:strRef>
              <c:f>'Рынки 2'!$E$33</c:f>
              <c:strCache>
                <c:ptCount val="1"/>
                <c:pt idx="0">
                  <c:v>Профильные сектора</c:v>
                </c:pt>
              </c:strCache>
            </c:strRef>
          </c:tx>
          <c:dLbls>
            <c:dLbl>
              <c:idx val="0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800" baseline="0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2.2714366837024483E-3"/>
                  <c:y val="-1.960783708265032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352940449918025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7450971915710477E-2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numRef>
              <c:f>'Рынки 2'!$F$31:$I$31</c:f>
              <c:numCache>
                <c:formatCode>General</c:formatCode>
                <c:ptCount val="4"/>
                <c:pt idx="0">
                  <c:v>2012</c:v>
                </c:pt>
                <c:pt idx="1">
                  <c:v>2016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'Рынки 2'!$F$33:$I$33</c:f>
              <c:numCache>
                <c:formatCode>General</c:formatCode>
                <c:ptCount val="4"/>
                <c:pt idx="0">
                  <c:v>47100</c:v>
                </c:pt>
                <c:pt idx="1">
                  <c:v>52000</c:v>
                </c:pt>
                <c:pt idx="2">
                  <c:v>57000</c:v>
                </c:pt>
                <c:pt idx="3">
                  <c:v>59000</c:v>
                </c:pt>
              </c:numCache>
            </c:numRef>
          </c:val>
        </c:ser>
        <c:shape val="box"/>
        <c:axId val="64030976"/>
        <c:axId val="64040960"/>
        <c:axId val="63703680"/>
      </c:bar3DChart>
      <c:catAx>
        <c:axId val="64030976"/>
        <c:scaling>
          <c:orientation val="minMax"/>
        </c:scaling>
        <c:axPos val="b"/>
        <c:numFmt formatCode="General" sourceLinked="1"/>
        <c:tickLblPos val="nextTo"/>
        <c:crossAx val="64040960"/>
        <c:crosses val="autoZero"/>
        <c:auto val="1"/>
        <c:lblAlgn val="ctr"/>
        <c:lblOffset val="100"/>
      </c:catAx>
      <c:valAx>
        <c:axId val="64040960"/>
        <c:scaling>
          <c:orientation val="minMax"/>
          <c:max val="70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4030976"/>
        <c:crosses val="autoZero"/>
        <c:crossBetween val="between"/>
      </c:valAx>
      <c:serAx>
        <c:axId val="63703680"/>
        <c:scaling>
          <c:orientation val="minMax"/>
        </c:scaling>
        <c:axPos val="b"/>
        <c:tickLblPos val="nextTo"/>
        <c:txPr>
          <a:bodyPr anchor="t" anchorCtr="0"/>
          <a:lstStyle/>
          <a:p>
            <a:pPr>
              <a:defRPr sz="900" baseline="0"/>
            </a:pPr>
            <a:endParaRPr lang="ru-RU"/>
          </a:p>
        </c:txPr>
        <c:crossAx val="64040960"/>
        <c:crosses val="autoZero"/>
      </c:ser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5" tIns="45722" rIns="91445" bIns="457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5" tIns="45722" rIns="91445" bIns="45722" rtlCol="0"/>
          <a:lstStyle>
            <a:lvl1pPr algn="r">
              <a:defRPr sz="1200"/>
            </a:lvl1pPr>
          </a:lstStyle>
          <a:p>
            <a:fld id="{F724644D-F0EA-44BF-B609-3E3598840A52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5" tIns="45722" rIns="91445" bIns="457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5" tIns="45722" rIns="91445" bIns="457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5" tIns="45722" rIns="91445" bIns="457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5" tIns="45722" rIns="91445" bIns="45722" rtlCol="0" anchor="b"/>
          <a:lstStyle>
            <a:lvl1pPr algn="r">
              <a:defRPr sz="1200"/>
            </a:lvl1pPr>
          </a:lstStyle>
          <a:p>
            <a:fld id="{B0B30F45-5A85-4F63-AE19-FE765258BE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336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30F45-5A85-4F63-AE19-FE765258BE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30F45-5A85-4F63-AE19-FE765258BE39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CE0D-320E-4715-B132-FE93523D17D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30F45-5A85-4F63-AE19-FE765258BE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CE809C-41E5-473E-B3DE-3AA7289A9D4F}" type="slidenum">
              <a:rPr lang="ru-RU"/>
              <a:pPr/>
              <a:t>8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2000"/>
            <a:ext cx="4981575" cy="37353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818" y="4722176"/>
            <a:ext cx="4972891" cy="449540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30F45-5A85-4F63-AE19-FE765258BE3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30F45-5A85-4F63-AE19-FE765258BE3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30F45-5A85-4F63-AE19-FE765258BE39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30F45-5A85-4F63-AE19-FE765258BE3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30F45-5A85-4F63-AE19-FE765258BE3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5EA-C731-4C61-8330-533704A13031}" type="datetime1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8F82-C090-4F22-9E81-9EAC742448EC}" type="datetime1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BB8B-2597-4BF5-AF3C-D699465A553D}" type="datetime1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6DD2-8C18-48AE-B5CA-589252E4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47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6DD2-8C18-48AE-B5CA-589252E4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22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6DD2-8C18-48AE-B5CA-589252E4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523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6DD2-8C18-48AE-B5CA-589252E4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145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6DD2-8C18-48AE-B5CA-589252E4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37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6DD2-8C18-48AE-B5CA-589252E4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332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6DD2-8C18-48AE-B5CA-589252E4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675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6DD2-8C18-48AE-B5CA-589252E4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66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1AA5-3609-4619-9E79-B03F4FBB69FD}" type="datetime1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6DD2-8C18-48AE-B5CA-589252E4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88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6DD2-8C18-48AE-B5CA-589252E4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05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6DD2-8C18-48AE-B5CA-589252E4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26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249-A0BC-4716-AB9D-DEDEBC15D3D5}" type="datetime1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16CF-C8D5-40CA-B502-E9BF011538CE}" type="datetime1">
              <a:rPr lang="ru-RU" smtClean="0"/>
              <a:pPr/>
              <a:t>29.06.2012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FA7D-BEEA-4710-B37A-CC15EA19C809}" type="datetime1">
              <a:rPr lang="ru-RU" smtClean="0"/>
              <a:pPr/>
              <a:t>29.06.2012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EA46-7A91-4C19-992E-58290CEC9CE4}" type="datetime1">
              <a:rPr lang="ru-RU" smtClean="0"/>
              <a:pPr/>
              <a:t>29.06.2012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0C9-D5EB-4FFC-897D-4BF92C76D4D2}" type="datetime1">
              <a:rPr lang="ru-RU" smtClean="0"/>
              <a:pPr/>
              <a:t>29.06.2012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B251-226E-4F24-B53B-13AF440A03BC}" type="datetime1">
              <a:rPr lang="ru-RU" smtClean="0"/>
              <a:pPr/>
              <a:t>29.06.2012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00F6-5839-439A-9128-F183A5769321}" type="datetime1">
              <a:rPr lang="ru-RU" smtClean="0"/>
              <a:pPr/>
              <a:t>29.06.2012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9A8-4504-437B-9085-4593A2AA7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0EA5F-92F9-486C-8EA6-F87F18116A09}" type="datetime1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819A8-4504-437B-9085-4593A2AA7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6DD2-8C18-48AE-B5CA-589252E445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819A8-4504-437B-9085-4593A2AA7F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28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ez-zel.com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00808"/>
            <a:ext cx="9144000" cy="2008076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Инновационный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территориальный кластер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Зеленоград</a:t>
            </a:r>
            <a:r>
              <a:rPr lang="ru-RU" sz="5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»</a:t>
            </a:r>
            <a:endParaRPr lang="ru-RU" sz="5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11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07066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917396"/>
            <a:ext cx="9144000" cy="807748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Зеленоградский административный округ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г. Москвы</a:t>
            </a:r>
            <a:endParaRPr lang="ru-RU" sz="40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8372" name="Picture 4" descr="http://im4-tub-ru.yandex.net/i?id=178991839-46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59" y="361459"/>
            <a:ext cx="1236137" cy="14833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725144"/>
            <a:ext cx="9144000" cy="346083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012 г.</a:t>
            </a:r>
            <a:endParaRPr lang="ru-RU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61248"/>
            <a:ext cx="9144000" cy="869303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Организация-координатор – 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ОЭЗ «Зеленоград»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(Филиал ОАО «ОЭЗ» в г. Москве)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200" dirty="0" smtClean="0">
                <a:solidFill>
                  <a:srgbClr val="002060"/>
                </a:solidFill>
              </a:rPr>
              <a:t>Москва, Зеленоград, </a:t>
            </a:r>
            <a:r>
              <a:rPr lang="ru-RU" sz="1200" dirty="0" err="1" smtClean="0">
                <a:solidFill>
                  <a:srgbClr val="002060"/>
                </a:solidFill>
              </a:rPr>
              <a:t>Савёлкинский</a:t>
            </a:r>
            <a:r>
              <a:rPr lang="ru-RU" sz="1200" dirty="0" smtClean="0">
                <a:solidFill>
                  <a:srgbClr val="002060"/>
                </a:solidFill>
              </a:rPr>
              <a:t> проезд, 4, тел: +7 (495) 739-64-02, факс: +7 (495) 739-64-03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1200" dirty="0" err="1" smtClean="0">
                <a:solidFill>
                  <a:srgbClr val="002060"/>
                </a:solidFill>
                <a:hlinkClick r:id="rId5"/>
              </a:rPr>
              <a:t>www</a:t>
            </a:r>
            <a:r>
              <a:rPr lang="ru-RU" sz="1200" dirty="0" smtClean="0">
                <a:solidFill>
                  <a:srgbClr val="002060"/>
                </a:solidFill>
                <a:hlinkClick r:id="rId5"/>
              </a:rPr>
              <a:t>.</a:t>
            </a:r>
            <a:r>
              <a:rPr lang="en-US" sz="1200" dirty="0" smtClean="0">
                <a:solidFill>
                  <a:srgbClr val="002060"/>
                </a:solidFill>
                <a:hlinkClick r:id="rId5"/>
              </a:rPr>
              <a:t>oez-zel.com</a:t>
            </a:r>
            <a:r>
              <a:rPr lang="ru-RU" sz="1200" dirty="0" smtClean="0">
                <a:solidFill>
                  <a:srgbClr val="002060"/>
                </a:solidFill>
              </a:rPr>
              <a:t>, </a:t>
            </a:r>
            <a:r>
              <a:rPr lang="en-US" sz="1200" dirty="0" smtClean="0">
                <a:solidFill>
                  <a:srgbClr val="002060"/>
                </a:solidFill>
              </a:rPr>
              <a:t>info@oez-zel.com</a:t>
            </a:r>
            <a:endParaRPr lang="en-US" sz="1200" i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3817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000" b="1" cap="small" dirty="0" smtClean="0">
                <a:solidFill>
                  <a:srgbClr val="C00000"/>
                </a:solidFill>
              </a:rPr>
              <a:t>Совет кластера</a:t>
            </a:r>
          </a:p>
        </p:txBody>
      </p:sp>
      <p:sp>
        <p:nvSpPr>
          <p:cNvPr id="45" name="Содержимое 7"/>
          <p:cNvSpPr txBox="1">
            <a:spLocks/>
          </p:cNvSpPr>
          <p:nvPr/>
        </p:nvSpPr>
        <p:spPr>
          <a:xfrm>
            <a:off x="611560" y="667428"/>
            <a:ext cx="8072494" cy="58579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Компетенция: </a:t>
            </a:r>
          </a:p>
          <a:p>
            <a:pPr marL="800100" marR="0" lvl="2" indent="-2286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утверждение стратегических решений по развитию кластера, в т.ч. утверждение и корректировка Программы развития кластера;</a:t>
            </a:r>
          </a:p>
          <a:p>
            <a:pPr marL="800100" marR="0" lvl="2" indent="-2286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обсуждение ключевых вопросов развития кластера;</a:t>
            </a:r>
          </a:p>
          <a:p>
            <a:pPr marL="800100" marR="0" lvl="2" indent="-2286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прием/исключение участников кластера.</a:t>
            </a: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    Представительство:</a:t>
            </a:r>
          </a:p>
          <a:p>
            <a:pPr marL="800100" marR="0" lvl="2" indent="-2286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Совете кластера представлены все группы интересантов:</a:t>
            </a:r>
          </a:p>
          <a:p>
            <a:pPr marL="985838" marR="0" lvl="2" indent="-1778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Бизнес,</a:t>
            </a:r>
          </a:p>
          <a:p>
            <a:pPr marL="985838" marR="0" lvl="2" indent="-1778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ВУЗы,</a:t>
            </a:r>
          </a:p>
          <a:p>
            <a:pPr marL="985838" marR="0" lvl="2" indent="-1778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НИИ,</a:t>
            </a:r>
          </a:p>
          <a:p>
            <a:pPr marL="985838" marR="0" lvl="2" indent="-1778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Власть,</a:t>
            </a:r>
          </a:p>
          <a:p>
            <a:pPr marL="985838" marR="0" lvl="2" indent="-1778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Инфраструктурные организации,</a:t>
            </a:r>
          </a:p>
          <a:p>
            <a:pPr marL="985838" marR="0" lvl="2" indent="-1778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СМИ</a:t>
            </a:r>
          </a:p>
          <a:p>
            <a:pPr marL="985838" marR="0" lvl="2" indent="-1778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Партнеры кластера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(институты развития, эксперты и компании-партнеры кластера)</a:t>
            </a:r>
          </a:p>
          <a:p>
            <a:pPr marL="800100" marR="0" lvl="2" indent="-2286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менее 50% Совета кластера – представители успешных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бизнес-компаний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Зеленограда.</a:t>
            </a: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    Без образования юридического лица.</a:t>
            </a: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    Голосование:</a:t>
            </a:r>
          </a:p>
          <a:p>
            <a:pPr marL="800100" marR="0" lvl="2" indent="-2286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нет привилегированных голосов;</a:t>
            </a:r>
          </a:p>
          <a:p>
            <a:pPr marL="800100" marR="0" lvl="2" indent="-2286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участник  = 1 голос;</a:t>
            </a:r>
          </a:p>
          <a:p>
            <a:pPr marL="800100" marR="0" lvl="2" indent="-2286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кворум – 50% членов Совета;</a:t>
            </a:r>
          </a:p>
          <a:p>
            <a:pPr marL="800100" marR="0" lvl="2" indent="-2286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принятие решений на очном голосовании простым большинством от числа присутствующих.</a:t>
            </a: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     Любой участник может предложить вопрос для обсуждения. </a:t>
            </a:r>
          </a:p>
          <a:p>
            <a:pPr marL="0" marR="0" lvl="0" indent="-3429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685800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     Совет кластера собирается по мере необходимости, но не реже 1 раза в год. Совет может собираться по инициативе ЦКРК (Центра координации развития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кластера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или по требованию не менее 5 членов Совета.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0"/>
            <a:ext cx="911526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4016"/>
            <a:ext cx="914034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17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549578" cy="411027"/>
          </a:xfrm>
        </p:spPr>
        <p:txBody>
          <a:bodyPr>
            <a:noAutofit/>
          </a:bodyPr>
          <a:lstStyle/>
          <a:p>
            <a:r>
              <a:rPr lang="ru-RU" sz="2000" b="1" cap="small" dirty="0" smtClean="0">
                <a:solidFill>
                  <a:srgbClr val="C00000"/>
                </a:solidFill>
              </a:rPr>
              <a:t>Организация работы сотрудников ЦКРК с компаниями-участниками кластера</a:t>
            </a:r>
            <a:br>
              <a:rPr lang="ru-RU" sz="2000" b="1" cap="small" dirty="0" smtClean="0">
                <a:solidFill>
                  <a:srgbClr val="C00000"/>
                </a:solidFill>
              </a:rPr>
            </a:br>
            <a:r>
              <a:rPr lang="ru-RU" sz="2000" b="1" cap="small" dirty="0" smtClean="0">
                <a:solidFill>
                  <a:srgbClr val="C00000"/>
                </a:solidFill>
              </a:rPr>
              <a:t>по разработке и реализации проектов развития кластера</a:t>
            </a:r>
            <a:endParaRPr lang="ru-RU" sz="2000" b="1" cap="small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1285860"/>
            <a:ext cx="5143536" cy="21431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t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координации развития кластера (ЦКРК)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691680" y="573325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763688" y="443711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429124" y="621508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084168" y="472514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349229" y="499662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499992" y="486916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206245" y="416382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172400" y="306896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072462" y="457200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092280" y="458112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444208" y="400506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084168" y="602128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156176" y="429309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39952" y="458112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499992" y="400506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444208" y="501317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60881" y="3967869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8072462" y="571501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8172400" y="645333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8388424" y="602128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372200" y="580526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8358214" y="521495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394949" y="582941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499992" y="580526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4114806" y="5731441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372200" y="630932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012160" y="537321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5148064" y="414908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4427984" y="530120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223723" y="504560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218800" y="1844824"/>
            <a:ext cx="336141" cy="1665596"/>
          </a:xfrm>
          <a:prstGeom prst="rect">
            <a:avLst/>
          </a:prstGeom>
          <a:noFill/>
        </p:spPr>
        <p:txBody>
          <a:bodyPr vert="vert270" wrap="square" lIns="59765" tIns="29883" rIns="59765" bIns="29883" rtlCol="0">
            <a:spAutoFit/>
          </a:bodyPr>
          <a:lstStyle/>
          <a:p>
            <a:r>
              <a:rPr lang="ru-RU" sz="1400" b="1" dirty="0" smtClean="0">
                <a:solidFill>
                  <a:srgbClr val="008000"/>
                </a:solidFill>
              </a:rPr>
              <a:t>граница кластера</a:t>
            </a:r>
            <a:endParaRPr lang="ru-RU" sz="1400" b="1" dirty="0">
              <a:solidFill>
                <a:srgbClr val="008000"/>
              </a:solidFill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8028384" y="407707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2143108" y="3929066"/>
            <a:ext cx="642942" cy="2812302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134" name="Прямая соединительная линия 133"/>
          <p:cNvCxnSpPr>
            <a:stCxn id="149" idx="2"/>
          </p:cNvCxnSpPr>
          <p:nvPr/>
        </p:nvCxnSpPr>
        <p:spPr>
          <a:xfrm rot="16200000" flipH="1">
            <a:off x="7411660" y="3053950"/>
            <a:ext cx="500066" cy="125016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147" idx="2"/>
          </p:cNvCxnSpPr>
          <p:nvPr/>
        </p:nvCxnSpPr>
        <p:spPr>
          <a:xfrm rot="16200000" flipH="1">
            <a:off x="6607984" y="3214685"/>
            <a:ext cx="500065" cy="928694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rot="16200000" flipH="1">
            <a:off x="5018488" y="3554017"/>
            <a:ext cx="500066" cy="250032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>
            <a:stCxn id="145" idx="2"/>
          </p:cNvCxnSpPr>
          <p:nvPr/>
        </p:nvCxnSpPr>
        <p:spPr>
          <a:xfrm rot="16200000" flipH="1">
            <a:off x="5786446" y="3393281"/>
            <a:ext cx="500066" cy="571504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>
            <a:stCxn id="142" idx="2"/>
          </p:cNvCxnSpPr>
          <p:nvPr/>
        </p:nvCxnSpPr>
        <p:spPr>
          <a:xfrm rot="5400000">
            <a:off x="4179091" y="3643314"/>
            <a:ext cx="500066" cy="71438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>
            <a:stCxn id="137" idx="2"/>
          </p:cNvCxnSpPr>
          <p:nvPr/>
        </p:nvCxnSpPr>
        <p:spPr>
          <a:xfrm rot="5400000">
            <a:off x="3357554" y="3464719"/>
            <a:ext cx="500066" cy="428628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>
            <a:stCxn id="141" idx="2"/>
            <a:endCxn id="132" idx="0"/>
          </p:cNvCxnSpPr>
          <p:nvPr/>
        </p:nvCxnSpPr>
        <p:spPr>
          <a:xfrm flipH="1">
            <a:off x="2464579" y="3429000"/>
            <a:ext cx="714380" cy="500066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>
            <a:stCxn id="139" idx="2"/>
            <a:endCxn id="133" idx="0"/>
          </p:cNvCxnSpPr>
          <p:nvPr/>
        </p:nvCxnSpPr>
        <p:spPr>
          <a:xfrm flipH="1">
            <a:off x="1198169" y="3429000"/>
            <a:ext cx="1337848" cy="500066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Овал 153"/>
          <p:cNvSpPr/>
          <p:nvPr/>
        </p:nvSpPr>
        <p:spPr>
          <a:xfrm>
            <a:off x="755576" y="350100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1259632" y="249289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755576" y="198884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1187624" y="148478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611560" y="645333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2267744" y="645333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2483768" y="530120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827584" y="479715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2214546" y="557214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2428860" y="471488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2195736" y="443711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3286116" y="507207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2428860" y="414338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3131840" y="458112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75" name="Овал 174"/>
          <p:cNvSpPr/>
          <p:nvPr/>
        </p:nvSpPr>
        <p:spPr>
          <a:xfrm>
            <a:off x="3286116" y="407194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76" name="Овал 175"/>
          <p:cNvSpPr/>
          <p:nvPr/>
        </p:nvSpPr>
        <p:spPr>
          <a:xfrm>
            <a:off x="3347864" y="436510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77" name="Овал 176"/>
          <p:cNvSpPr/>
          <p:nvPr/>
        </p:nvSpPr>
        <p:spPr>
          <a:xfrm>
            <a:off x="3131840" y="566124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78" name="Овал 177"/>
          <p:cNvSpPr/>
          <p:nvPr/>
        </p:nvSpPr>
        <p:spPr>
          <a:xfrm>
            <a:off x="3286116" y="600076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79" name="Овал 178"/>
          <p:cNvSpPr/>
          <p:nvPr/>
        </p:nvSpPr>
        <p:spPr>
          <a:xfrm>
            <a:off x="4499992" y="443711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80" name="Овал 179"/>
          <p:cNvSpPr/>
          <p:nvPr/>
        </p:nvSpPr>
        <p:spPr>
          <a:xfrm>
            <a:off x="4139952" y="515719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81" name="Овал 180"/>
          <p:cNvSpPr/>
          <p:nvPr/>
        </p:nvSpPr>
        <p:spPr>
          <a:xfrm>
            <a:off x="3419872" y="465313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/>
          <p:nvPr/>
        </p:nvSpPr>
        <p:spPr>
          <a:xfrm>
            <a:off x="7286644" y="557214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83" name="Овал 182"/>
          <p:cNvSpPr/>
          <p:nvPr/>
        </p:nvSpPr>
        <p:spPr>
          <a:xfrm>
            <a:off x="2627784" y="652534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3203848" y="652534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2483768" y="609329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91" name="Овал 190"/>
          <p:cNvSpPr/>
          <p:nvPr/>
        </p:nvSpPr>
        <p:spPr>
          <a:xfrm>
            <a:off x="5220072" y="537321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92" name="Овал 191"/>
          <p:cNvSpPr/>
          <p:nvPr/>
        </p:nvSpPr>
        <p:spPr>
          <a:xfrm>
            <a:off x="5072066" y="600076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93" name="Овал 192"/>
          <p:cNvSpPr/>
          <p:nvPr/>
        </p:nvSpPr>
        <p:spPr>
          <a:xfrm>
            <a:off x="5357818" y="471488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94" name="Овал 193"/>
          <p:cNvSpPr/>
          <p:nvPr/>
        </p:nvSpPr>
        <p:spPr>
          <a:xfrm>
            <a:off x="5172093" y="630689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95" name="Овал 194"/>
          <p:cNvSpPr/>
          <p:nvPr/>
        </p:nvSpPr>
        <p:spPr>
          <a:xfrm>
            <a:off x="4499992" y="659735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96" name="Овал 195"/>
          <p:cNvSpPr/>
          <p:nvPr/>
        </p:nvSpPr>
        <p:spPr>
          <a:xfrm>
            <a:off x="5715008" y="407194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97" name="Овал 196"/>
          <p:cNvSpPr/>
          <p:nvPr/>
        </p:nvSpPr>
        <p:spPr>
          <a:xfrm>
            <a:off x="5715008" y="457200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98" name="Овал 197"/>
          <p:cNvSpPr/>
          <p:nvPr/>
        </p:nvSpPr>
        <p:spPr>
          <a:xfrm>
            <a:off x="8358214" y="407194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99" name="Овал 198"/>
          <p:cNvSpPr/>
          <p:nvPr/>
        </p:nvSpPr>
        <p:spPr>
          <a:xfrm>
            <a:off x="8572528" y="364331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09" name="Овал 208"/>
          <p:cNvSpPr/>
          <p:nvPr/>
        </p:nvSpPr>
        <p:spPr>
          <a:xfrm>
            <a:off x="7452320" y="587727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10" name="Овал 209"/>
          <p:cNvSpPr/>
          <p:nvPr/>
        </p:nvSpPr>
        <p:spPr>
          <a:xfrm>
            <a:off x="6444208" y="450912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11" name="Овал 210"/>
          <p:cNvSpPr/>
          <p:nvPr/>
        </p:nvSpPr>
        <p:spPr>
          <a:xfrm>
            <a:off x="7164288" y="616530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12" name="Овал 211"/>
          <p:cNvSpPr/>
          <p:nvPr/>
        </p:nvSpPr>
        <p:spPr>
          <a:xfrm>
            <a:off x="8215338" y="228599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14" name="Овал 213"/>
          <p:cNvSpPr/>
          <p:nvPr/>
        </p:nvSpPr>
        <p:spPr>
          <a:xfrm>
            <a:off x="7956376" y="263691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15" name="Овал 214"/>
          <p:cNvSpPr/>
          <p:nvPr/>
        </p:nvSpPr>
        <p:spPr>
          <a:xfrm>
            <a:off x="8460432" y="148478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16" name="Овал 215"/>
          <p:cNvSpPr/>
          <p:nvPr/>
        </p:nvSpPr>
        <p:spPr>
          <a:xfrm>
            <a:off x="8572528" y="185736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18" name="Овал 217"/>
          <p:cNvSpPr/>
          <p:nvPr/>
        </p:nvSpPr>
        <p:spPr>
          <a:xfrm>
            <a:off x="8572528" y="250030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>
            <a:off x="2214546" y="1643050"/>
            <a:ext cx="47149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3500430" y="1643050"/>
            <a:ext cx="642942" cy="178595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2214546" y="1643050"/>
            <a:ext cx="642942" cy="178595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2857488" y="1643050"/>
            <a:ext cx="642942" cy="178595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4143372" y="1643050"/>
            <a:ext cx="642942" cy="178595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4786314" y="1643050"/>
            <a:ext cx="642942" cy="178595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5429256" y="1643050"/>
            <a:ext cx="642942" cy="178595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6072198" y="1643050"/>
            <a:ext cx="642942" cy="178595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6715140" y="1643050"/>
            <a:ext cx="642942" cy="178595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TextBox 150"/>
          <p:cNvSpPr txBox="1"/>
          <p:nvPr/>
        </p:nvSpPr>
        <p:spPr>
          <a:xfrm>
            <a:off x="2357422" y="1857364"/>
            <a:ext cx="400110" cy="1357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Направление 1</a:t>
            </a:r>
            <a:endParaRPr lang="ru-RU" sz="1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3000364" y="1857364"/>
            <a:ext cx="400110" cy="1357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Направление 2</a:t>
            </a:r>
            <a:endParaRPr lang="ru-RU" sz="1400" dirty="0"/>
          </a:p>
        </p:txBody>
      </p:sp>
      <p:sp>
        <p:nvSpPr>
          <p:cNvPr id="200" name="TextBox 199"/>
          <p:cNvSpPr txBox="1"/>
          <p:nvPr/>
        </p:nvSpPr>
        <p:spPr>
          <a:xfrm>
            <a:off x="3643306" y="1857364"/>
            <a:ext cx="400110" cy="1357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Направление 3</a:t>
            </a:r>
            <a:endParaRPr lang="ru-RU" sz="1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4286248" y="1857364"/>
            <a:ext cx="400110" cy="1357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Направление 4</a:t>
            </a:r>
            <a:endParaRPr lang="ru-RU" sz="1400" dirty="0"/>
          </a:p>
        </p:txBody>
      </p:sp>
      <p:sp>
        <p:nvSpPr>
          <p:cNvPr id="202" name="TextBox 201"/>
          <p:cNvSpPr txBox="1"/>
          <p:nvPr/>
        </p:nvSpPr>
        <p:spPr>
          <a:xfrm>
            <a:off x="4929190" y="1857364"/>
            <a:ext cx="400110" cy="1357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Направление 5</a:t>
            </a:r>
            <a:endParaRPr lang="ru-RU" sz="1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5572132" y="1857364"/>
            <a:ext cx="400110" cy="1357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Направление 6</a:t>
            </a:r>
            <a:endParaRPr lang="ru-RU" sz="1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6215074" y="1857364"/>
            <a:ext cx="400110" cy="1357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Направление 7</a:t>
            </a:r>
            <a:endParaRPr lang="ru-RU" sz="1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6858016" y="1857364"/>
            <a:ext cx="400110" cy="1357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Направление 8</a:t>
            </a:r>
            <a:endParaRPr lang="ru-RU" sz="1400" dirty="0"/>
          </a:p>
        </p:txBody>
      </p:sp>
      <p:sp>
        <p:nvSpPr>
          <p:cNvPr id="207" name="Прямоугольник 206"/>
          <p:cNvSpPr/>
          <p:nvPr/>
        </p:nvSpPr>
        <p:spPr>
          <a:xfrm>
            <a:off x="467544" y="3933056"/>
            <a:ext cx="14401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рабочая группа №1</a:t>
            </a:r>
          </a:p>
          <a:p>
            <a:pPr algn="ctr"/>
            <a:r>
              <a:rPr lang="ru-RU" sz="1100" dirty="0" smtClean="0"/>
              <a:t>с руководителями и специалистами компаний-участников кластера, </a:t>
            </a:r>
            <a:endParaRPr lang="en-US" sz="1100" dirty="0" smtClean="0"/>
          </a:p>
          <a:p>
            <a:pPr algn="ctr"/>
            <a:endParaRPr lang="ru-RU" sz="1100" dirty="0" smtClean="0"/>
          </a:p>
          <a:p>
            <a:pPr algn="ctr"/>
            <a:endParaRPr lang="en-US" sz="1100" dirty="0" smtClean="0"/>
          </a:p>
          <a:p>
            <a:pPr algn="ctr"/>
            <a:r>
              <a:rPr lang="ru-RU" sz="1100" dirty="0" smtClean="0"/>
              <a:t>а также с экспертами и коллегами из др. кластеров и компаний-партнеров кластера (вкл. институты развития)</a:t>
            </a:r>
            <a:endParaRPr lang="ru-RU" sz="1100" dirty="0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251520" y="1000108"/>
            <a:ext cx="8678198" cy="4013068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Овал 229"/>
          <p:cNvSpPr/>
          <p:nvPr/>
        </p:nvSpPr>
        <p:spPr>
          <a:xfrm>
            <a:off x="857224" y="278605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31" name="Овал 230"/>
          <p:cNvSpPr/>
          <p:nvPr/>
        </p:nvSpPr>
        <p:spPr>
          <a:xfrm>
            <a:off x="1331640" y="2060848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32" name="Овал 231"/>
          <p:cNvSpPr/>
          <p:nvPr/>
        </p:nvSpPr>
        <p:spPr>
          <a:xfrm>
            <a:off x="1619672" y="479715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33" name="Овал 232"/>
          <p:cNvSpPr/>
          <p:nvPr/>
        </p:nvSpPr>
        <p:spPr>
          <a:xfrm>
            <a:off x="755576" y="5085184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34" name="Овал 233"/>
          <p:cNvSpPr/>
          <p:nvPr/>
        </p:nvSpPr>
        <p:spPr>
          <a:xfrm>
            <a:off x="539552" y="5229200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36" name="Овал 235"/>
          <p:cNvSpPr/>
          <p:nvPr/>
        </p:nvSpPr>
        <p:spPr>
          <a:xfrm>
            <a:off x="8028384" y="5157192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237" name="Овал 236"/>
          <p:cNvSpPr/>
          <p:nvPr/>
        </p:nvSpPr>
        <p:spPr>
          <a:xfrm>
            <a:off x="7452320" y="4293096"/>
            <a:ext cx="137158" cy="1469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467544" y="3929066"/>
            <a:ext cx="1461250" cy="2812302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059832" y="3929066"/>
            <a:ext cx="642942" cy="2812302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4067944" y="3929066"/>
            <a:ext cx="642942" cy="2812302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5076056" y="3929066"/>
            <a:ext cx="642942" cy="2812302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6012160" y="3929066"/>
            <a:ext cx="642942" cy="2812302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020272" y="3929066"/>
            <a:ext cx="642942" cy="2812302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7956376" y="3929066"/>
            <a:ext cx="642942" cy="2812302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765" tIns="29883" rIns="59765" bIns="29883"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43866" cy="10001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Центр координации развития кластера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(ОЭЗ «Зеленоград») – «исполнительная дирекция» кластера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1196752"/>
            <a:ext cx="8072494" cy="528641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30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Сотрудники ЦКРК организуют работу Центра по предметным направлениям в рамках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ПРЕДМЕТНЫХ РАБОЧИХ ГРУПП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, организуя работу руководителей и сотрудников компаний-кластера, а также экспертов из компаний-партнеров и других кластеров.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30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Задачи рабочих групп по каждому предметному направлению: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Сбор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 аналитика проблем по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направлению.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Сбор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 аналитика возможностей по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направлению.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Генерация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идей для решения проблем или реализации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возможностей.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Проработка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идей до стадии проекта (исполнители,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бюджет, юридическая схема, план работы,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KPI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исполнителей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 т.п.)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Подготовка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проработанных проектов к утверждению на Совете кластера (включая обсуждение и согласование проекта с внешними экспертами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Запуск (инициация) проекта.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Мониторинг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, координация и поддержка проекта, находящихся на реализации или самостоятельная реализация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проекта.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Корректировка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проекта, в т.ч. инициация корректировки проекта Советом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кластера.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Приемка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результатов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проекта.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/>
            </a:pP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А также: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 startAt="10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Анализ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ограничений и возможностей 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федеральных и региональных «правилах работы» (вкл. законодательство), формулирование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предложений по внесению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изменений и содействие органам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 startAt="10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Анализ российской и мировой практики по решению проблем по данному направлению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+mj-lt"/>
              <a:buAutoNum type="arabicPeriod" startAt="10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Организационная работа: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buFont typeface="Calibri" pitchFamily="34" charset="0"/>
              <a:buChar char="–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организация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очной и удаленной работы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групп (в том числе в рамках специальных экспертных сессий кластера);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  <a:spcBef>
                <a:spcPts val="300"/>
              </a:spcBef>
              <a:buFont typeface="Calibri" pitchFamily="34" charset="0"/>
              <a:buChar char="–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ведение раздела инфопортала по своему направлению;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buFont typeface="Calibri" pitchFamily="34" charset="0"/>
              <a:buChar char="–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организация и участие в совещаниях, встречах, поездках,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мероприятиях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по своему направлению.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221482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Проекты программы развития </a:t>
            </a:r>
            <a: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кластера</a:t>
            </a:r>
            <a:endParaRPr kumimoji="0" lang="ru-RU" sz="2000" b="1" i="0" u="none" strike="noStrike" kern="1200" cap="sm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500174"/>
            <a:ext cx="849694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1. ОАО «Зеленоградский инновационно-технологический центр    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Создание инженерной инфраструктуры общего доступа для организации участниками кластера производств по освоению базовых нано- и микроэлектронных технологий. </a:t>
            </a:r>
          </a:p>
          <a:p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2. ОАО  «Зеленоградский нанотехнологический центр»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Создание специализированного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</a:rPr>
              <a:t>диагностико-метрологического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 центра общего доступа для оказания услуг по исследованиям, диагностике, измерениям ЭКБ в том числе в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</a:rPr>
              <a:t>нанометровом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 диапазоне. </a:t>
            </a:r>
          </a:p>
          <a:p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3. ОАО  «Завод Протон-МИЭТ»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Организация Зеленоградского открытого Центра прототипирования инновационной продукции. </a:t>
            </a:r>
          </a:p>
          <a:p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4. ЦВТ «</a:t>
            </a:r>
            <a:r>
              <a:rPr lang="ru-RU" sz="1100" b="1" dirty="0" err="1" smtClean="0">
                <a:solidFill>
                  <a:schemeClr val="tx2">
                    <a:lumMod val="75000"/>
                  </a:schemeClr>
                </a:solidFill>
              </a:rPr>
              <a:t>ХимРар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», Филиал ОАО «ОЭЗ» в г. Москве,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Helix Ventures (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США),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Triple Ring Technologies (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США)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Создание бизнес инкубатора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</a:rPr>
              <a:t>старт-апов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 медицинской техники- инфраструктурной компании, предоставляющей услуги по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</a:rPr>
              <a:t>бизнес-планированию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, разработке прототипов и пилотных партий медицинской техники, экспертизе и коммерциализации медицинских изделий. </a:t>
            </a:r>
          </a:p>
          <a:p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5. Национальный исследовательский университет МИЭТ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Развитие системы адресной подготовки кадров под требования участников кластера. 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6. Национальный исследовательский университет МИЭТ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Создание специализированной инфраструктуры открытого общегородского Молодёжного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</a:rPr>
              <a:t>инновационно-внедренческого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 центра.</a:t>
            </a:r>
            <a:endParaRPr lang="en-US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7. Национальный исследовательский университет МИЭТ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Реконструкция и ремонт общежития МИЭТ для создания дополнительно имеющемуся фонду 300 мест для размещения иногородних студентов, магистрантов, аспирантов и докторантов. </a:t>
            </a:r>
          </a:p>
          <a:p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8. ОЭЗ «Зеленоград»</a:t>
            </a: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Создание Центра координации развития территории (исполнительная дирекция кластера) и реализация проектов мягкой инфраструктуры кластера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2614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Общим Собранием участников кластера утверждено правило: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качестве проектов кластера принимаются только проекты,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которые будут способствовать развитию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10 и более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участников кластера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000" b="1" cap="small" dirty="0" smtClean="0">
                <a:solidFill>
                  <a:srgbClr val="C00000"/>
                </a:solidFill>
              </a:rPr>
              <a:t>результаты деятельности кластера на 2016 год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052736"/>
            <a:ext cx="7858180" cy="489654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457200" indent="-45720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Увеличение доли «гражданского» сектора в общем объеме ВРП Зеленограда с 30% до 50%.		</a:t>
            </a:r>
          </a:p>
          <a:p>
            <a:pPr marL="457200" indent="-45720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Устойчивый рост ВРП «гражданского» сектора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 30% в год.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Увеличение в 1,5 раза доли экспорта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</a:rPr>
              <a:t>в «гражданском» секторе экономики Зеленограда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0" lvl="0" indent="-45720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Создание инвестиционно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привлекательной бизнес-среды.</a:t>
            </a:r>
          </a:p>
          <a:p>
            <a:pPr marL="457200" lvl="0" indent="-45720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Организация ежегодного международного форума и выставки в Зеленограде по ключевым технологиям кластера.</a:t>
            </a:r>
          </a:p>
          <a:p>
            <a:pPr marL="457200" indent="-457200"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Через 4 года – запуск 50-ти высокотехнологичных стартапов в год.</a:t>
            </a:r>
          </a:p>
          <a:p>
            <a:pPr marL="457200" lvl="0" indent="-457200"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Появление бренда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Made in Zelenograd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717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cluster_poster_rus.jpg"/>
          <p:cNvPicPr>
            <a:picLocks noChangeAspect="1"/>
          </p:cNvPicPr>
          <p:nvPr/>
        </p:nvPicPr>
        <p:blipFill>
          <a:blip r:embed="rId3" cstate="print"/>
          <a:srcRect l="6595" t="14376" r="6688" b="14376"/>
          <a:stretch>
            <a:fillRect/>
          </a:stretch>
        </p:blipFill>
        <p:spPr>
          <a:xfrm>
            <a:off x="539552" y="908720"/>
            <a:ext cx="8208912" cy="4770992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0" y="360000"/>
            <a:ext cx="9144000" cy="438416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Инновационный территориальный кластер «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Зеленоград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843808" y="5661248"/>
            <a:ext cx="6048672" cy="1035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>
            <a:noAutofit/>
          </a:bodyPr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Специализация участников кластера:</a:t>
            </a:r>
          </a:p>
          <a:p>
            <a:pPr marL="266700" lvl="0" indent="-2667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1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Микро- и </a:t>
            </a:r>
            <a:r>
              <a:rPr lang="ru-RU" sz="1100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наноэлектроника</a:t>
            </a:r>
            <a:r>
              <a:rPr lang="ru-RU" sz="11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(электронная компонентная база)</a:t>
            </a:r>
          </a:p>
          <a:p>
            <a:pPr marL="266700" lvl="0" indent="-2667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ru-RU" sz="11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Электронные приборы и аппаратура</a:t>
            </a:r>
            <a:endParaRPr lang="ru-RU" sz="1100" dirty="0" smtClean="0">
              <a:solidFill>
                <a:srgbClr val="002060"/>
              </a:solidFill>
              <a:latin typeface="+mj-lt"/>
            </a:endParaRPr>
          </a:p>
          <a:p>
            <a:pPr marL="266700" lvl="0" indent="-2667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ru-RU" sz="11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Комплексные технические </a:t>
            </a:r>
            <a:r>
              <a:rPr lang="en-US" sz="11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 IT</a:t>
            </a:r>
            <a:r>
              <a:rPr lang="ru-RU" sz="11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-системы на базе электронных приборов и аппаратуры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79512" y="587727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Количество участников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кластера - 150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320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cap="small" dirty="0" smtClean="0">
                <a:solidFill>
                  <a:srgbClr val="C00000"/>
                </a:solidFill>
              </a:rPr>
              <a:t>Ключевые участники кластера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692696"/>
            <a:ext cx="8572560" cy="5976664"/>
          </a:xfrm>
        </p:spPr>
        <p:txBody>
          <a:bodyPr>
            <a:noAutofit/>
          </a:bodyPr>
          <a:lstStyle/>
          <a:p>
            <a:pPr algn="just">
              <a:spcBef>
                <a:spcPts val="100"/>
              </a:spcBef>
              <a:spcAft>
                <a:spcPts val="4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Бизнес:</a:t>
            </a:r>
          </a:p>
          <a:p>
            <a:pPr algn="just">
              <a:spcBef>
                <a:spcPts val="100"/>
              </a:spcBef>
              <a:spcAft>
                <a:spcPts val="400"/>
              </a:spcAft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	Ядро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кластера 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около 20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компаний, в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т.ч.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ОАО «НИИМЭ и Микрон», группа компаний «Ангстрем», Группа компаний «Зеленоградский ИТЦ», ЗАО «Зеленоградский нанотехнологический центр»,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Группа компаний «Элвис», ОАО «ЗАВОД «КОМПОНЕНТ», ЗАО «Пластик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лоджик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», ЗАО «НТЦ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Элинс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», ОАО «НТ МДТ»</a:t>
            </a:r>
          </a:p>
          <a:p>
            <a:pPr algn="just">
              <a:spcBef>
                <a:spcPts val="100"/>
              </a:spcBef>
              <a:spcAft>
                <a:spcPts val="4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</a:p>
          <a:p>
            <a:pPr algn="just">
              <a:spcBef>
                <a:spcPts val="100"/>
              </a:spcBef>
              <a:spcAft>
                <a:spcPts val="400"/>
              </a:spcAft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	инженерное образование: НИУ МИЭТ (Московский институт электронной техники) - ведущий ВУЗ России по микроэлектронике, 8-ое место в рейтинге технических ВУЗов России по объему коммерциализации разработок</a:t>
            </a:r>
          </a:p>
          <a:p>
            <a:pPr algn="just">
              <a:spcBef>
                <a:spcPts val="100"/>
              </a:spcBef>
              <a:spcAft>
                <a:spcPts val="400"/>
              </a:spcAft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	бизнес-образование: МГАДА (Московская государственная академия делового администрирования), ИМБО (институт международного бизнес-образования)</a:t>
            </a:r>
          </a:p>
          <a:p>
            <a:pPr algn="just">
              <a:spcBef>
                <a:spcPts val="100"/>
              </a:spcBef>
              <a:spcAft>
                <a:spcPts val="4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Наука:</a:t>
            </a:r>
          </a:p>
          <a:p>
            <a:pPr algn="just">
              <a:spcBef>
                <a:spcPts val="100"/>
              </a:spcBef>
              <a:spcAft>
                <a:spcPts val="400"/>
              </a:spcAft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Государственный научный центр НПК «Технологический центр»,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НИИФП, ВНИИФТРИ, НИИТМ, НИИМВ, ИППМ РАН</a:t>
            </a:r>
          </a:p>
          <a:p>
            <a:pPr algn="just">
              <a:spcBef>
                <a:spcPts val="100"/>
              </a:spcBef>
              <a:spcAft>
                <a:spcPts val="4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Инфраструктура:</a:t>
            </a:r>
          </a:p>
          <a:p>
            <a:pPr algn="just">
              <a:spcBef>
                <a:spcPts val="100"/>
              </a:spcBef>
              <a:spcAft>
                <a:spcPts val="400"/>
              </a:spcAft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	ОЭЗ «Зеленоград», Зеленоградский инновационно-технологический центр (ЗИТЦ), Зеленоградский нанотехнологический центр (ЗНТЦ), технопарк «Зеленоград», специализированная территория малого предпринимательства, бизнес-инкубатор и Центр развития предпринимательства.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100"/>
              </a:spcBef>
              <a:spcAft>
                <a:spcPts val="4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Власть:</a:t>
            </a:r>
          </a:p>
          <a:p>
            <a:pPr algn="just">
              <a:spcBef>
                <a:spcPts val="100"/>
              </a:spcBef>
              <a:spcAft>
                <a:spcPts val="400"/>
              </a:spcAft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	Правительство Москвы (Департамент науки, промышленной политики и предпринимательства), Префектура ЗелАО г. Москвы</a:t>
            </a:r>
          </a:p>
          <a:p>
            <a:pPr algn="just">
              <a:spcBef>
                <a:spcPts val="100"/>
              </a:spcBef>
              <a:spcAft>
                <a:spcPts val="4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СМИ:</a:t>
            </a:r>
          </a:p>
          <a:p>
            <a:pPr algn="just">
              <a:spcBef>
                <a:spcPts val="100"/>
              </a:spcBef>
              <a:spcAft>
                <a:spcPts val="400"/>
              </a:spcAft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	Городской интернет-портал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“Zelenograd.ru”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536" y="908720"/>
            <a:ext cx="734481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Зеленоград</a:t>
            </a:r>
          </a:p>
          <a:p>
            <a:pPr indent="26828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45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Географическая локализация  - Зеленоград (ЗелАО г. Москвы)</a:t>
            </a:r>
          </a:p>
          <a:p>
            <a:pPr indent="26828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45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Территория - 3720 га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2682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45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Население - 221,7 тыс. чел.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2682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45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Трудоспособное население с высшим образованием - 44%</a:t>
            </a:r>
          </a:p>
          <a:p>
            <a:pPr indent="2682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2682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Кластер</a:t>
            </a:r>
            <a:endParaRPr lang="ru-RU" dirty="0" smtClean="0">
              <a:solidFill>
                <a:schemeClr val="tx2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indent="2682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45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Количество участников кластера - 150</a:t>
            </a:r>
          </a:p>
          <a:p>
            <a:pPr indent="2682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45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Совокупная выручка участников кластера (2011) - 24,7 млрд. руб.</a:t>
            </a:r>
          </a:p>
          <a:p>
            <a:pPr indent="2682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45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Доля экспорта участников кластера (2011) - 28%</a:t>
            </a:r>
          </a:p>
          <a:p>
            <a:pPr indent="2682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45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Доля малых и средних компаний в экономике кластера - 21%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2682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45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Удельный вес инновационной продукции и услуг - 84%</a:t>
            </a:r>
          </a:p>
          <a:p>
            <a:pPr indent="2682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45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Затраты на исследования и разработки (2011) - 4,9 млрд. руб.</a:t>
            </a:r>
          </a:p>
          <a:p>
            <a:pPr indent="2682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445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Объем инвестиций на период до 2017 г. - 153 млрд. руб.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188640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Ключевые </a:t>
            </a:r>
            <a:r>
              <a:rPr lang="ru-RU" sz="2400" b="1" cap="sm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параметры 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2377753" y="1087438"/>
            <a:ext cx="0" cy="52403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044253" y="1052513"/>
            <a:ext cx="4252912" cy="54133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4846638"/>
            <a:ext cx="9144000" cy="15875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0" y="3005138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 rot="10800000" flipV="1">
            <a:off x="2519164" y="6232672"/>
            <a:ext cx="27019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ru-RU" sz="1200" dirty="0">
                <a:latin typeface="+mj-lt"/>
              </a:rPr>
              <a:t>Нанотехнологии в микроэлектронике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 rot="10800000" flipV="1">
            <a:off x="2509639" y="5440585"/>
            <a:ext cx="27019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ru-RU" sz="1200" dirty="0">
                <a:latin typeface="+mj-lt"/>
              </a:rPr>
              <a:t>Нано- и микросистемная техника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 rot="10800000" flipV="1">
            <a:off x="2436614" y="5949280"/>
            <a:ext cx="27019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ru-RU" sz="1200" dirty="0">
                <a:latin typeface="+mj-lt"/>
              </a:rPr>
              <a:t>Электронная компонентная база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 rot="10800000" flipV="1">
            <a:off x="2605013" y="4648497"/>
            <a:ext cx="27019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ru-RU" sz="1200" dirty="0">
                <a:latin typeface="+mj-lt"/>
              </a:rPr>
              <a:t>Электронные узлы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 rot="10800000" flipV="1">
            <a:off x="2411761" y="5224561"/>
            <a:ext cx="27019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ru-RU" sz="1200" dirty="0">
                <a:latin typeface="+mj-lt"/>
              </a:rPr>
              <a:t>Микросборки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 rot="10800000" flipV="1">
            <a:off x="2627785" y="4360465"/>
            <a:ext cx="27019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ru-RU" sz="1200" dirty="0">
                <a:latin typeface="+mj-lt"/>
              </a:rPr>
              <a:t>Электронные блоки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 rot="10800000" flipV="1">
            <a:off x="2627785" y="4072432"/>
            <a:ext cx="27019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ru-RU" sz="1200" dirty="0">
                <a:latin typeface="+mj-lt"/>
              </a:rPr>
              <a:t>Радиоаппаратура и приборы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 rot="10800000" flipV="1">
            <a:off x="2555777" y="3672258"/>
            <a:ext cx="27051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ru-RU" sz="1200" dirty="0">
                <a:latin typeface="+mj-lt"/>
              </a:rPr>
              <a:t>Периферийные локальные 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ru-RU" sz="1200" dirty="0">
                <a:latin typeface="+mj-lt"/>
              </a:rPr>
              <a:t>подсистемы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 rot="10800000" flipV="1">
            <a:off x="2555777" y="2843192"/>
            <a:ext cx="2794000" cy="22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ru-RU" sz="1200" dirty="0">
                <a:latin typeface="+mj-lt"/>
              </a:rPr>
              <a:t>ИТ - </a:t>
            </a:r>
            <a:r>
              <a:rPr lang="ru-RU" sz="1200" dirty="0" smtClean="0">
                <a:latin typeface="+mj-lt"/>
              </a:rPr>
              <a:t>системы  </a:t>
            </a:r>
            <a:endParaRPr lang="ru-RU" sz="1200" dirty="0">
              <a:latin typeface="+mj-lt"/>
            </a:endParaRP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1696963" y="4470400"/>
            <a:ext cx="0" cy="3492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>
              <a:latin typeface="+mj-lt"/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1711250" y="2641600"/>
            <a:ext cx="0" cy="3492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>
              <a:latin typeface="+mj-lt"/>
            </a:endParaRP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0" y="1030288"/>
            <a:ext cx="9144000" cy="22225"/>
          </a:xfrm>
          <a:prstGeom prst="line">
            <a:avLst/>
          </a:prstGeom>
          <a:noFill/>
          <a:ln w="9525">
            <a:solidFill>
              <a:srgbClr val="180BC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4859338" y="1090613"/>
            <a:ext cx="4284662" cy="53625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58753" name="AutoShape 33"/>
          <p:cNvSpPr>
            <a:spLocks noChangeArrowheads="1"/>
          </p:cNvSpPr>
          <p:nvPr/>
        </p:nvSpPr>
        <p:spPr bwMode="auto">
          <a:xfrm>
            <a:off x="5076056" y="3429000"/>
            <a:ext cx="1168400" cy="6635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 w="4670" algn="ctr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ru-RU">
              <a:latin typeface="+mj-lt"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 rot="10800000" flipV="1">
            <a:off x="6300192" y="1853823"/>
            <a:ext cx="1872208" cy="14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200" dirty="0" err="1" smtClean="0">
                <a:latin typeface="+mj-lt"/>
              </a:rPr>
              <a:t>Анкад</a:t>
            </a:r>
            <a:r>
              <a:rPr lang="ru-RU" sz="1200" dirty="0" smtClean="0">
                <a:latin typeface="+mj-lt"/>
              </a:rPr>
              <a:t>,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200" dirty="0" smtClean="0">
                <a:latin typeface="+mj-lt"/>
              </a:rPr>
              <a:t>Ангстрем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200" dirty="0" smtClean="0">
                <a:latin typeface="+mj-lt"/>
              </a:rPr>
              <a:t>Телеком,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200" dirty="0" smtClean="0">
                <a:latin typeface="+mj-lt"/>
              </a:rPr>
              <a:t>Элвис,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200" dirty="0" smtClean="0">
                <a:latin typeface="+mj-lt"/>
              </a:rPr>
              <a:t>Скан Плюс,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200" dirty="0" err="1" smtClean="0">
                <a:latin typeface="+mj-lt"/>
              </a:rPr>
              <a:t>ФокусМедиа</a:t>
            </a:r>
            <a:r>
              <a:rPr lang="ru-RU" sz="1200" dirty="0" smtClean="0">
                <a:latin typeface="+mj-lt"/>
              </a:rPr>
              <a:t>,</a:t>
            </a:r>
          </a:p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200" dirty="0" smtClean="0">
                <a:latin typeface="+mj-lt"/>
              </a:rPr>
              <a:t> Зеленоградский ИТЦ </a:t>
            </a:r>
            <a:endParaRPr lang="ru-RU" sz="1200" dirty="0">
              <a:latin typeface="+mj-lt"/>
            </a:endParaRPr>
          </a:p>
        </p:txBody>
      </p:sp>
      <p:sp>
        <p:nvSpPr>
          <p:cNvPr id="3107" name="Text Box 11"/>
          <p:cNvSpPr txBox="1">
            <a:spLocks noChangeArrowheads="1"/>
          </p:cNvSpPr>
          <p:nvPr/>
        </p:nvSpPr>
        <p:spPr bwMode="auto">
          <a:xfrm rot="10800000" flipV="1">
            <a:off x="2436614" y="5666336"/>
            <a:ext cx="2701925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ru-RU" sz="1200" dirty="0">
                <a:latin typeface="+mj-lt"/>
              </a:rPr>
              <a:t>Интеллектуальные сенсоры</a:t>
            </a: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763588" y="1204913"/>
            <a:ext cx="4252912" cy="54133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2051720" y="1124745"/>
            <a:ext cx="3707904" cy="5400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36512" y="4999038"/>
            <a:ext cx="9144000" cy="15875"/>
          </a:xfrm>
          <a:prstGeom prst="line">
            <a:avLst/>
          </a:prstGeom>
          <a:noFill/>
          <a:ln w="9525">
            <a:solidFill>
              <a:schemeClr val="accent4">
                <a:lumMod val="1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36512" y="3284984"/>
            <a:ext cx="9144000" cy="0"/>
          </a:xfrm>
          <a:prstGeom prst="line">
            <a:avLst/>
          </a:prstGeom>
          <a:noFill/>
          <a:ln w="9525">
            <a:solidFill>
              <a:schemeClr val="accent4">
                <a:lumMod val="1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latin typeface="+mj-lt"/>
            </a:endParaRPr>
          </a:p>
        </p:txBody>
      </p:sp>
      <p:sp>
        <p:nvSpPr>
          <p:cNvPr id="40" name="AutoShape 31"/>
          <p:cNvSpPr>
            <a:spLocks noChangeArrowheads="1"/>
          </p:cNvSpPr>
          <p:nvPr/>
        </p:nvSpPr>
        <p:spPr bwMode="auto">
          <a:xfrm>
            <a:off x="5364088" y="1162769"/>
            <a:ext cx="3708598" cy="53625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 rot="10800000" flipV="1">
            <a:off x="6372201" y="3596823"/>
            <a:ext cx="1657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ru-RU" sz="1200" dirty="0" smtClean="0">
                <a:latin typeface="+mj-lt"/>
              </a:rPr>
              <a:t>Завод КОМПОНЕНТ, Завод Протон-МИЭТ, </a:t>
            </a:r>
            <a:r>
              <a:rPr lang="ru-RU" sz="1200" dirty="0" err="1" smtClean="0">
                <a:latin typeface="+mj-lt"/>
              </a:rPr>
              <a:t>Элион</a:t>
            </a:r>
            <a:r>
              <a:rPr lang="ru-RU" sz="1200" dirty="0" smtClean="0">
                <a:latin typeface="+mj-lt"/>
              </a:rPr>
              <a:t>, Квант, </a:t>
            </a:r>
            <a:r>
              <a:rPr lang="ru-RU" sz="1200" dirty="0" err="1" smtClean="0">
                <a:latin typeface="+mj-lt"/>
              </a:rPr>
              <a:t>Зелакс</a:t>
            </a:r>
            <a:r>
              <a:rPr lang="ru-RU" sz="1200" dirty="0" smtClean="0">
                <a:latin typeface="+mj-lt"/>
              </a:rPr>
              <a:t> Плюс, </a:t>
            </a:r>
            <a:r>
              <a:rPr lang="ru-RU" sz="1200" dirty="0" err="1" smtClean="0">
                <a:latin typeface="+mj-lt"/>
              </a:rPr>
              <a:t>Зелакс</a:t>
            </a:r>
            <a:r>
              <a:rPr lang="ru-RU" sz="1200" dirty="0" smtClean="0">
                <a:latin typeface="+mj-lt"/>
              </a:rPr>
              <a:t>, Фрактал, </a:t>
            </a:r>
            <a:r>
              <a:rPr lang="ru-RU" sz="1200" dirty="0" err="1" smtClean="0">
                <a:latin typeface="+mj-lt"/>
              </a:rPr>
              <a:t>Резонит</a:t>
            </a:r>
            <a:r>
              <a:rPr lang="ru-RU" sz="1200" dirty="0" smtClean="0">
                <a:latin typeface="+mj-lt"/>
              </a:rPr>
              <a:t>, Микролит</a:t>
            </a: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 rot="10800000" flipV="1">
            <a:off x="5436097" y="5382507"/>
            <a:ext cx="3557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200" dirty="0">
                <a:latin typeface="+mj-lt"/>
              </a:rPr>
              <a:t>НИИМЭ и МИКРОН</a:t>
            </a:r>
            <a:r>
              <a:rPr lang="ru-RU" sz="1200" dirty="0" smtClean="0">
                <a:latin typeface="+mj-lt"/>
              </a:rPr>
              <a:t>, Ангстрем, </a:t>
            </a:r>
          </a:p>
          <a:p>
            <a:pPr algn="ctr" eaLnBrk="1" hangingPunct="1"/>
            <a:r>
              <a:rPr lang="ru-RU" sz="1200" dirty="0" smtClean="0">
                <a:latin typeface="+mj-lt"/>
              </a:rPr>
              <a:t>Технологический </a:t>
            </a:r>
            <a:r>
              <a:rPr lang="ru-RU" sz="1200" dirty="0">
                <a:latin typeface="+mj-lt"/>
              </a:rPr>
              <a:t>центр МИЭТ</a:t>
            </a:r>
            <a:r>
              <a:rPr lang="ru-RU" sz="1200" dirty="0" smtClean="0">
                <a:latin typeface="+mj-lt"/>
              </a:rPr>
              <a:t>, Практик </a:t>
            </a:r>
            <a:r>
              <a:rPr lang="ru-RU" sz="1200" dirty="0">
                <a:latin typeface="+mj-lt"/>
              </a:rPr>
              <a:t>НЦ, </a:t>
            </a:r>
            <a:endParaRPr lang="ru-RU" sz="1200" dirty="0" smtClean="0">
              <a:latin typeface="+mj-lt"/>
            </a:endParaRPr>
          </a:p>
          <a:p>
            <a:pPr algn="ctr" eaLnBrk="1" hangingPunct="1"/>
            <a:r>
              <a:rPr lang="ru-RU" sz="1200" dirty="0" smtClean="0">
                <a:latin typeface="+mj-lt"/>
              </a:rPr>
              <a:t> ЭКСИС</a:t>
            </a:r>
            <a:r>
              <a:rPr lang="ru-RU" sz="1200" dirty="0">
                <a:latin typeface="+mj-lt"/>
              </a:rPr>
              <a:t>, </a:t>
            </a:r>
            <a:r>
              <a:rPr lang="ru-RU" sz="1200" dirty="0" smtClean="0">
                <a:latin typeface="+mj-lt"/>
              </a:rPr>
              <a:t>НИИ ФП</a:t>
            </a:r>
            <a:r>
              <a:rPr lang="en-US" sz="1200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, НИИ МВ,</a:t>
            </a:r>
            <a:r>
              <a:rPr lang="en-US" sz="1200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Зеленоградский нанотехнологический центр, ЭПИЭЛ, </a:t>
            </a:r>
            <a:r>
              <a:rPr lang="ru-RU" sz="1200" dirty="0" err="1" smtClean="0">
                <a:latin typeface="+mj-lt"/>
              </a:rPr>
              <a:t>Амекс</a:t>
            </a:r>
            <a:endParaRPr lang="ru-RU" sz="1200" dirty="0">
              <a:latin typeface="+mj-lt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0" y="188640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Уровни специализации участников кластера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484784"/>
            <a:ext cx="228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Комплексные технические АйТи-системы на базе электронных приборов и аппаратов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0" y="5301208"/>
            <a:ext cx="22860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lvl="0" indent="-2667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Микро- и наноэлектроника</a:t>
            </a:r>
          </a:p>
          <a:p>
            <a:pPr marL="228600" lvl="0" indent="-2286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	(электронная компонентная база)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0" y="3789040"/>
            <a:ext cx="2286000" cy="6093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lvl="0" indent="-2667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ru-RU" sz="14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Электронные приборы и аппаратура</a:t>
            </a:r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 rot="10800000" flipV="1">
            <a:off x="2555777" y="5008536"/>
            <a:ext cx="27019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ru-RU" sz="1200" dirty="0">
                <a:latin typeface="+mj-lt"/>
              </a:rPr>
              <a:t>Электронная компонентная база</a:t>
            </a:r>
          </a:p>
        </p:txBody>
      </p:sp>
    </p:spTree>
    <p:extLst>
      <p:ext uri="{BB962C8B-B14F-4D97-AF65-F5344CB8AC3E}">
        <p14:creationId xmlns="" xmlns:p14="http://schemas.microsoft.com/office/powerpoint/2010/main" val="1781766144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cap="small" dirty="0" smtClean="0">
                <a:solidFill>
                  <a:srgbClr val="C00000"/>
                </a:solidFill>
              </a:rPr>
              <a:t>Структура реализации продукции кластера</a:t>
            </a:r>
            <a:endParaRPr lang="ru-RU" sz="2400" b="1" cap="small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1026836"/>
            <a:ext cx="39604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>
                <a:solidFill>
                  <a:srgbClr val="008000"/>
                </a:solidFill>
                <a:latin typeface="+mj-lt"/>
                <a:ea typeface="Calibri" pitchFamily="34" charset="0"/>
                <a:cs typeface="Times New Roman" pitchFamily="18" charset="0"/>
              </a:rPr>
              <a:t>Основные группы выпускаемой продукции</a:t>
            </a:r>
          </a:p>
        </p:txBody>
      </p:sp>
      <p:grpSp>
        <p:nvGrpSpPr>
          <p:cNvPr id="2" name="Группа 19"/>
          <p:cNvGrpSpPr/>
          <p:nvPr/>
        </p:nvGrpSpPr>
        <p:grpSpPr>
          <a:xfrm>
            <a:off x="323528" y="4221088"/>
            <a:ext cx="3600400" cy="2376263"/>
            <a:chOff x="611560" y="3501008"/>
            <a:chExt cx="4392488" cy="2376263"/>
          </a:xfrm>
        </p:grpSpPr>
        <p:grpSp>
          <p:nvGrpSpPr>
            <p:cNvPr id="3" name="Группа 5"/>
            <p:cNvGrpSpPr/>
            <p:nvPr/>
          </p:nvGrpSpPr>
          <p:grpSpPr>
            <a:xfrm>
              <a:off x="611560" y="3501008"/>
              <a:ext cx="4392488" cy="2376263"/>
              <a:chOff x="4169463" y="3212976"/>
              <a:chExt cx="3969440" cy="2435669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4169463" y="3212976"/>
                <a:ext cx="3969440" cy="2435669"/>
              </a:xfrm>
              <a:prstGeom prst="roundRect">
                <a:avLst/>
              </a:prstGeom>
              <a:noFill/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indent="216000" algn="just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</a:pPr>
                <a:r>
                  <a:rPr lang="ru-RU" sz="1000" dirty="0">
                    <a:solidFill>
                      <a:srgbClr val="CC3300"/>
                    </a:solidFill>
                    <a:latin typeface="+mj-lt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ru-RU" sz="1000" dirty="0">
                  <a:solidFill>
                    <a:srgbClr val="CC33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66407" y="3278583"/>
                <a:ext cx="3016774" cy="321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16000" algn="just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</a:pPr>
                <a:r>
                  <a:rPr lang="ru-RU" sz="1200" b="1" dirty="0">
                    <a:solidFill>
                      <a:srgbClr val="CC3300"/>
                    </a:solidFill>
                    <a:latin typeface="+mj-lt"/>
                    <a:ea typeface="Calibri" pitchFamily="34" charset="0"/>
                    <a:cs typeface="Times New Roman" pitchFamily="18" charset="0"/>
                  </a:rPr>
                  <a:t>Динамика продаж (производства)</a:t>
                </a:r>
              </a:p>
            </p:txBody>
          </p:sp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3933056"/>
              <a:ext cx="3672408" cy="1777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Прямоугольник 23"/>
          <p:cNvSpPr/>
          <p:nvPr/>
        </p:nvSpPr>
        <p:spPr>
          <a:xfrm>
            <a:off x="1907704" y="4941168"/>
            <a:ext cx="1512168" cy="1224136"/>
          </a:xfrm>
          <a:prstGeom prst="rect">
            <a:avLst/>
          </a:prstGeom>
          <a:solidFill>
            <a:srgbClr val="ECD42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F79646">
                    <a:lumMod val="50000"/>
                  </a:srgbClr>
                </a:solidFill>
              </a:rPr>
              <a:t>Прогноз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3528" y="980728"/>
            <a:ext cx="8568952" cy="3024336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indent="2160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180975" algn="l"/>
              </a:tabLst>
            </a:pPr>
            <a:endParaRPr lang="ru-RU" sz="1000" dirty="0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1840" y="620688"/>
            <a:ext cx="331236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000" b="1" dirty="0">
                <a:solidFill>
                  <a:srgbClr val="008000"/>
                </a:solidFill>
                <a:latin typeface="+mj-lt"/>
                <a:ea typeface="Calibri" pitchFamily="34" charset="0"/>
                <a:cs typeface="Times New Roman" pitchFamily="18" charset="0"/>
              </a:rPr>
              <a:t>Совокупный объем </a:t>
            </a:r>
            <a:r>
              <a:rPr lang="ru-RU" sz="1000" b="1" dirty="0" smtClean="0">
                <a:solidFill>
                  <a:srgbClr val="008000"/>
                </a:solidFill>
                <a:latin typeface="+mj-lt"/>
                <a:ea typeface="Calibri" pitchFamily="34" charset="0"/>
                <a:cs typeface="Times New Roman" pitchFamily="18" charset="0"/>
              </a:rPr>
              <a:t>реализации (2011) </a:t>
            </a:r>
            <a:r>
              <a:rPr lang="ru-RU" sz="1000" b="1" dirty="0">
                <a:solidFill>
                  <a:srgbClr val="008000"/>
                </a:solidFill>
                <a:latin typeface="+mj-lt"/>
                <a:ea typeface="Calibri" pitchFamily="34" charset="0"/>
                <a:cs typeface="Times New Roman" pitchFamily="18" charset="0"/>
              </a:rPr>
              <a:t>24,7 млрд. руб.</a:t>
            </a:r>
          </a:p>
        </p:txBody>
      </p:sp>
      <p:grpSp>
        <p:nvGrpSpPr>
          <p:cNvPr id="4" name="Группа 17"/>
          <p:cNvGrpSpPr/>
          <p:nvPr/>
        </p:nvGrpSpPr>
        <p:grpSpPr>
          <a:xfrm>
            <a:off x="3995936" y="4149080"/>
            <a:ext cx="4896544" cy="2376264"/>
            <a:chOff x="524231" y="1163518"/>
            <a:chExt cx="4104456" cy="22488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24231" y="1163518"/>
              <a:ext cx="4104456" cy="2248865"/>
            </a:xfrm>
            <a:prstGeom prst="roundRect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indent="216000"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</a:pPr>
              <a:endParaRPr lang="ru-RU" sz="1000" dirty="0">
                <a:solidFill>
                  <a:srgbClr val="0033CC"/>
                </a:solidFill>
                <a:latin typeface="+mj-lt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48547" y="1163518"/>
              <a:ext cx="2851226" cy="297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16000"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</a:pPr>
              <a:r>
                <a:rPr lang="ru-RU" sz="1200" b="1" dirty="0">
                  <a:solidFill>
                    <a:srgbClr val="0033CC"/>
                  </a:solidFill>
                  <a:latin typeface="+mj-lt"/>
                  <a:ea typeface="Calibri" pitchFamily="34" charset="0"/>
                  <a:cs typeface="Times New Roman" pitchFamily="18" charset="0"/>
                </a:rPr>
                <a:t>Электронные приборы и аппаратура</a:t>
              </a:r>
            </a:p>
          </p:txBody>
        </p:sp>
      </p:grp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="" xmlns:p14="http://schemas.microsoft.com/office/powerpoint/2010/main" val="2825909847"/>
              </p:ext>
            </p:extLst>
          </p:nvPr>
        </p:nvGraphicFramePr>
        <p:xfrm>
          <a:off x="4211960" y="4437112"/>
          <a:ext cx="453650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Выгнутая влево стрелка 34"/>
          <p:cNvSpPr/>
          <p:nvPr/>
        </p:nvSpPr>
        <p:spPr>
          <a:xfrm>
            <a:off x="3851920" y="3645024"/>
            <a:ext cx="432048" cy="720080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39377910"/>
              </p:ext>
            </p:extLst>
          </p:nvPr>
        </p:nvGraphicFramePr>
        <p:xfrm>
          <a:off x="869007" y="1026836"/>
          <a:ext cx="747799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4422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97438165"/>
              </p:ext>
            </p:extLst>
          </p:nvPr>
        </p:nvGraphicFramePr>
        <p:xfrm>
          <a:off x="4644008" y="1052736"/>
          <a:ext cx="4757913" cy="250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07504" y="3933056"/>
            <a:ext cx="4392488" cy="2736304"/>
            <a:chOff x="611560" y="1484784"/>
            <a:chExt cx="4104456" cy="208823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11560" y="1484784"/>
              <a:ext cx="4104456" cy="2088232"/>
            </a:xfrm>
            <a:prstGeom prst="roundRect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indent="216000"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tabLst>
                  <a:tab pos="180975" algn="l"/>
                </a:tabLst>
              </a:pPr>
              <a:endParaRPr lang="ru-RU" sz="10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86280" y="1539737"/>
              <a:ext cx="1584176" cy="23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216000"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rgbClr val="0033CC"/>
                  </a:solidFill>
                  <a:latin typeface="+mj-lt"/>
                  <a:ea typeface="Calibri" pitchFamily="34" charset="0"/>
                  <a:cs typeface="Times New Roman" pitchFamily="18" charset="0"/>
                </a:rPr>
                <a:t>Доля экспорта </a:t>
              </a:r>
            </a:p>
          </p:txBody>
        </p:sp>
      </p:grpSp>
      <p:graphicFrame>
        <p:nvGraphicFramePr>
          <p:cNvPr id="14" name="Диаграмма 13"/>
          <p:cNvGraphicFramePr/>
          <p:nvPr/>
        </p:nvGraphicFramePr>
        <p:xfrm>
          <a:off x="251520" y="4365104"/>
          <a:ext cx="42484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4644008" y="3933056"/>
            <a:ext cx="4320480" cy="2664296"/>
            <a:chOff x="4499992" y="3212976"/>
            <a:chExt cx="4104456" cy="100811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499992" y="3212976"/>
              <a:ext cx="4104456" cy="1008112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indent="216000"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tabLst>
                  <a:tab pos="180975" algn="l"/>
                </a:tabLst>
              </a:pPr>
              <a:endParaRPr lang="ru-RU" sz="1000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842030" y="3240222"/>
              <a:ext cx="3557195" cy="113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216000"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rgbClr val="008000"/>
                  </a:solidFill>
                  <a:latin typeface="+mj-lt"/>
                  <a:ea typeface="Calibri" pitchFamily="34" charset="0"/>
                  <a:cs typeface="Times New Roman" pitchFamily="18" charset="0"/>
                </a:rPr>
                <a:t>Структура потребителей (внутренний рынок) 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44008" y="764704"/>
            <a:ext cx="4320480" cy="3096344"/>
            <a:chOff x="4169463" y="3212977"/>
            <a:chExt cx="7806565" cy="317375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169463" y="3212977"/>
              <a:ext cx="7806565" cy="3173753"/>
            </a:xfrm>
            <a:prstGeom prst="roundRect">
              <a:avLst/>
            </a:prstGeom>
            <a:no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lvl="0" indent="216000"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</a:pPr>
              <a:endParaRPr lang="ru-RU" sz="1000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00667" y="3286785"/>
              <a:ext cx="4718065" cy="321780"/>
            </a:xfrm>
            <a:prstGeom prst="rect">
              <a:avLst/>
            </a:prstGeom>
          </p:spPr>
          <p:txBody>
            <a:bodyPr wrap="square" anchor="t" anchorCtr="1">
              <a:spAutoFit/>
            </a:bodyPr>
            <a:lstStyle/>
            <a:p>
              <a:pPr lvl="0" indent="216000"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rgbClr val="CC3300"/>
                  </a:solidFill>
                  <a:latin typeface="+mj-lt"/>
                  <a:ea typeface="Calibri" pitchFamily="34" charset="0"/>
                  <a:cs typeface="Times New Roman" pitchFamily="18" charset="0"/>
                </a:rPr>
                <a:t>Внутренний рынок, млрд. руб.</a:t>
              </a:r>
            </a:p>
          </p:txBody>
        </p:sp>
      </p:grpSp>
      <p:sp>
        <p:nvSpPr>
          <p:cNvPr id="28" name="Выноска 2 27"/>
          <p:cNvSpPr/>
          <p:nvPr/>
        </p:nvSpPr>
        <p:spPr>
          <a:xfrm>
            <a:off x="5112186" y="3284984"/>
            <a:ext cx="504056" cy="216024"/>
          </a:xfrm>
          <a:prstGeom prst="borderCallout2">
            <a:avLst>
              <a:gd name="adj1" fmla="val -8321"/>
              <a:gd name="adj2" fmla="val 95028"/>
              <a:gd name="adj3" fmla="val 1523"/>
              <a:gd name="adj4" fmla="val 99819"/>
              <a:gd name="adj5" fmla="val -212348"/>
              <a:gd name="adj6" fmla="val 56927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28%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Выноска 2 28"/>
          <p:cNvSpPr/>
          <p:nvPr/>
        </p:nvSpPr>
        <p:spPr>
          <a:xfrm>
            <a:off x="7018362" y="3284984"/>
            <a:ext cx="504056" cy="216024"/>
          </a:xfrm>
          <a:prstGeom prst="borderCallout2">
            <a:avLst>
              <a:gd name="adj1" fmla="val -3399"/>
              <a:gd name="adj2" fmla="val -10442"/>
              <a:gd name="adj3" fmla="val 6445"/>
              <a:gd name="adj4" fmla="val 677"/>
              <a:gd name="adj5" fmla="val -152624"/>
              <a:gd name="adj6" fmla="val -33494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47%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0" y="188640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Рыночные позиции продукции кластера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00522281"/>
              </p:ext>
            </p:extLst>
          </p:nvPr>
        </p:nvGraphicFramePr>
        <p:xfrm>
          <a:off x="4567410" y="4365104"/>
          <a:ext cx="447367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82981537"/>
              </p:ext>
            </p:extLst>
          </p:nvPr>
        </p:nvGraphicFramePr>
        <p:xfrm>
          <a:off x="522443" y="1284077"/>
          <a:ext cx="3904266" cy="230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117482" y="764704"/>
            <a:ext cx="4382510" cy="3096344"/>
            <a:chOff x="4169463" y="3212977"/>
            <a:chExt cx="7806565" cy="317375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169463" y="3212977"/>
              <a:ext cx="7806565" cy="3173753"/>
            </a:xfrm>
            <a:prstGeom prst="roundRect">
              <a:avLst/>
            </a:prstGeom>
            <a:no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lvl="0" indent="216000"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</a:pPr>
              <a:endParaRPr lang="ru-RU" sz="1000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90903" y="3286785"/>
              <a:ext cx="4794832" cy="321780"/>
            </a:xfrm>
            <a:prstGeom prst="rect">
              <a:avLst/>
            </a:prstGeom>
          </p:spPr>
          <p:txBody>
            <a:bodyPr wrap="square" anchor="t" anchorCtr="1">
              <a:spAutoFit/>
            </a:bodyPr>
            <a:lstStyle/>
            <a:p>
              <a:pPr lvl="0" indent="216000" algn="just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80975" algn="l"/>
                </a:tabLst>
              </a:pPr>
              <a:r>
                <a:rPr lang="ru-RU" sz="1200" b="1" dirty="0" smtClean="0">
                  <a:solidFill>
                    <a:srgbClr val="CC3300"/>
                  </a:solidFill>
                  <a:latin typeface="+mj-lt"/>
                  <a:ea typeface="Calibri" pitchFamily="34" charset="0"/>
                  <a:cs typeface="Times New Roman" pitchFamily="18" charset="0"/>
                </a:rPr>
                <a:t>Зарубежные рынки, млрд. руб.</a:t>
              </a:r>
            </a:p>
          </p:txBody>
        </p:sp>
      </p:grpSp>
      <p:sp>
        <p:nvSpPr>
          <p:cNvPr id="27" name="Выноска 2 26"/>
          <p:cNvSpPr/>
          <p:nvPr/>
        </p:nvSpPr>
        <p:spPr>
          <a:xfrm>
            <a:off x="3131840" y="3212976"/>
            <a:ext cx="576064" cy="393268"/>
          </a:xfrm>
          <a:prstGeom prst="borderCallout2">
            <a:avLst>
              <a:gd name="adj1" fmla="val -8321"/>
              <a:gd name="adj2" fmla="val 4324"/>
              <a:gd name="adj3" fmla="val 1523"/>
              <a:gd name="adj4" fmla="val -1432"/>
              <a:gd name="adj5" fmla="val -120524"/>
              <a:gd name="adj6" fmla="val -51619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0,32%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Выноска 2 30"/>
          <p:cNvSpPr/>
          <p:nvPr/>
        </p:nvSpPr>
        <p:spPr>
          <a:xfrm>
            <a:off x="395536" y="3140968"/>
            <a:ext cx="520824" cy="432047"/>
          </a:xfrm>
          <a:prstGeom prst="borderCallout2">
            <a:avLst>
              <a:gd name="adj1" fmla="val -8321"/>
              <a:gd name="adj2" fmla="val 95028"/>
              <a:gd name="adj3" fmla="val 1523"/>
              <a:gd name="adj4" fmla="val 99819"/>
              <a:gd name="adj5" fmla="val -115140"/>
              <a:gd name="adj6" fmla="val 186124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0,01%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1403648" y="1988840"/>
            <a:ext cx="1802106" cy="396572"/>
          </a:xfrm>
          <a:custGeom>
            <a:avLst/>
            <a:gdLst>
              <a:gd name="connsiteX0" fmla="*/ 0 w 2095500"/>
              <a:gd name="connsiteY0" fmla="*/ 514350 h 530517"/>
              <a:gd name="connsiteX1" fmla="*/ 581025 w 2095500"/>
              <a:gd name="connsiteY1" fmla="*/ 514350 h 530517"/>
              <a:gd name="connsiteX2" fmla="*/ 609600 w 2095500"/>
              <a:gd name="connsiteY2" fmla="*/ 495300 h 530517"/>
              <a:gd name="connsiteX3" fmla="*/ 638175 w 2095500"/>
              <a:gd name="connsiteY3" fmla="*/ 485775 h 530517"/>
              <a:gd name="connsiteX4" fmla="*/ 676275 w 2095500"/>
              <a:gd name="connsiteY4" fmla="*/ 466725 h 530517"/>
              <a:gd name="connsiteX5" fmla="*/ 742950 w 2095500"/>
              <a:gd name="connsiteY5" fmla="*/ 447675 h 530517"/>
              <a:gd name="connsiteX6" fmla="*/ 771525 w 2095500"/>
              <a:gd name="connsiteY6" fmla="*/ 428625 h 530517"/>
              <a:gd name="connsiteX7" fmla="*/ 809625 w 2095500"/>
              <a:gd name="connsiteY7" fmla="*/ 419100 h 530517"/>
              <a:gd name="connsiteX8" fmla="*/ 857250 w 2095500"/>
              <a:gd name="connsiteY8" fmla="*/ 400050 h 530517"/>
              <a:gd name="connsiteX9" fmla="*/ 923925 w 2095500"/>
              <a:gd name="connsiteY9" fmla="*/ 361950 h 530517"/>
              <a:gd name="connsiteX10" fmla="*/ 962025 w 2095500"/>
              <a:gd name="connsiteY10" fmla="*/ 342900 h 530517"/>
              <a:gd name="connsiteX11" fmla="*/ 1019175 w 2095500"/>
              <a:gd name="connsiteY11" fmla="*/ 323850 h 530517"/>
              <a:gd name="connsiteX12" fmla="*/ 1047750 w 2095500"/>
              <a:gd name="connsiteY12" fmla="*/ 295275 h 530517"/>
              <a:gd name="connsiteX13" fmla="*/ 1076325 w 2095500"/>
              <a:gd name="connsiteY13" fmla="*/ 285750 h 530517"/>
              <a:gd name="connsiteX14" fmla="*/ 1133475 w 2095500"/>
              <a:gd name="connsiteY14" fmla="*/ 247650 h 530517"/>
              <a:gd name="connsiteX15" fmla="*/ 1190625 w 2095500"/>
              <a:gd name="connsiteY15" fmla="*/ 209550 h 530517"/>
              <a:gd name="connsiteX16" fmla="*/ 1219200 w 2095500"/>
              <a:gd name="connsiteY16" fmla="*/ 190500 h 530517"/>
              <a:gd name="connsiteX17" fmla="*/ 1285875 w 2095500"/>
              <a:gd name="connsiteY17" fmla="*/ 142875 h 530517"/>
              <a:gd name="connsiteX18" fmla="*/ 1314450 w 2095500"/>
              <a:gd name="connsiteY18" fmla="*/ 133350 h 530517"/>
              <a:gd name="connsiteX19" fmla="*/ 1381125 w 2095500"/>
              <a:gd name="connsiteY19" fmla="*/ 95250 h 530517"/>
              <a:gd name="connsiteX20" fmla="*/ 1419225 w 2095500"/>
              <a:gd name="connsiteY20" fmla="*/ 85725 h 530517"/>
              <a:gd name="connsiteX21" fmla="*/ 1476375 w 2095500"/>
              <a:gd name="connsiteY21" fmla="*/ 66675 h 530517"/>
              <a:gd name="connsiteX22" fmla="*/ 1504950 w 2095500"/>
              <a:gd name="connsiteY22" fmla="*/ 57150 h 530517"/>
              <a:gd name="connsiteX23" fmla="*/ 1590675 w 2095500"/>
              <a:gd name="connsiteY23" fmla="*/ 19050 h 530517"/>
              <a:gd name="connsiteX24" fmla="*/ 1666875 w 2095500"/>
              <a:gd name="connsiteY24" fmla="*/ 0 h 530517"/>
              <a:gd name="connsiteX25" fmla="*/ 2095500 w 2095500"/>
              <a:gd name="connsiteY25" fmla="*/ 9525 h 53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95500" h="530517">
                <a:moveTo>
                  <a:pt x="0" y="514350"/>
                </a:moveTo>
                <a:cubicBezTo>
                  <a:pt x="234882" y="535703"/>
                  <a:pt x="196590" y="536110"/>
                  <a:pt x="581025" y="514350"/>
                </a:cubicBezTo>
                <a:cubicBezTo>
                  <a:pt x="592454" y="513703"/>
                  <a:pt x="599361" y="500420"/>
                  <a:pt x="609600" y="495300"/>
                </a:cubicBezTo>
                <a:cubicBezTo>
                  <a:pt x="618580" y="490810"/>
                  <a:pt x="628947" y="489730"/>
                  <a:pt x="638175" y="485775"/>
                </a:cubicBezTo>
                <a:cubicBezTo>
                  <a:pt x="651226" y="480182"/>
                  <a:pt x="663224" y="472318"/>
                  <a:pt x="676275" y="466725"/>
                </a:cubicBezTo>
                <a:cubicBezTo>
                  <a:pt x="695406" y="458526"/>
                  <a:pt x="723616" y="452508"/>
                  <a:pt x="742950" y="447675"/>
                </a:cubicBezTo>
                <a:cubicBezTo>
                  <a:pt x="752475" y="441325"/>
                  <a:pt x="761003" y="433134"/>
                  <a:pt x="771525" y="428625"/>
                </a:cubicBezTo>
                <a:cubicBezTo>
                  <a:pt x="783557" y="423468"/>
                  <a:pt x="797206" y="423240"/>
                  <a:pt x="809625" y="419100"/>
                </a:cubicBezTo>
                <a:cubicBezTo>
                  <a:pt x="825845" y="413693"/>
                  <a:pt x="841626" y="406994"/>
                  <a:pt x="857250" y="400050"/>
                </a:cubicBezTo>
                <a:cubicBezTo>
                  <a:pt x="922013" y="371266"/>
                  <a:pt x="870294" y="392596"/>
                  <a:pt x="923925" y="361950"/>
                </a:cubicBezTo>
                <a:cubicBezTo>
                  <a:pt x="936253" y="354905"/>
                  <a:pt x="948842" y="348173"/>
                  <a:pt x="962025" y="342900"/>
                </a:cubicBezTo>
                <a:cubicBezTo>
                  <a:pt x="980669" y="335442"/>
                  <a:pt x="1019175" y="323850"/>
                  <a:pt x="1019175" y="323850"/>
                </a:cubicBezTo>
                <a:cubicBezTo>
                  <a:pt x="1028700" y="314325"/>
                  <a:pt x="1036542" y="302747"/>
                  <a:pt x="1047750" y="295275"/>
                </a:cubicBezTo>
                <a:cubicBezTo>
                  <a:pt x="1056104" y="289706"/>
                  <a:pt x="1067548" y="290626"/>
                  <a:pt x="1076325" y="285750"/>
                </a:cubicBezTo>
                <a:cubicBezTo>
                  <a:pt x="1096339" y="274631"/>
                  <a:pt x="1114425" y="260350"/>
                  <a:pt x="1133475" y="247650"/>
                </a:cubicBezTo>
                <a:lnTo>
                  <a:pt x="1190625" y="209550"/>
                </a:lnTo>
                <a:cubicBezTo>
                  <a:pt x="1200150" y="203200"/>
                  <a:pt x="1210042" y="197369"/>
                  <a:pt x="1219200" y="190500"/>
                </a:cubicBezTo>
                <a:cubicBezTo>
                  <a:pt x="1227829" y="184028"/>
                  <a:pt x="1271947" y="149839"/>
                  <a:pt x="1285875" y="142875"/>
                </a:cubicBezTo>
                <a:cubicBezTo>
                  <a:pt x="1294855" y="138385"/>
                  <a:pt x="1304925" y="136525"/>
                  <a:pt x="1314450" y="133350"/>
                </a:cubicBezTo>
                <a:cubicBezTo>
                  <a:pt x="1338137" y="117559"/>
                  <a:pt x="1353503" y="105608"/>
                  <a:pt x="1381125" y="95250"/>
                </a:cubicBezTo>
                <a:cubicBezTo>
                  <a:pt x="1393382" y="90653"/>
                  <a:pt x="1406686" y="89487"/>
                  <a:pt x="1419225" y="85725"/>
                </a:cubicBezTo>
                <a:cubicBezTo>
                  <a:pt x="1438459" y="79955"/>
                  <a:pt x="1457325" y="73025"/>
                  <a:pt x="1476375" y="66675"/>
                </a:cubicBezTo>
                <a:lnTo>
                  <a:pt x="1504950" y="57150"/>
                </a:lnTo>
                <a:cubicBezTo>
                  <a:pt x="1542479" y="32131"/>
                  <a:pt x="1536267" y="32652"/>
                  <a:pt x="1590675" y="19050"/>
                </a:cubicBezTo>
                <a:lnTo>
                  <a:pt x="1666875" y="0"/>
                </a:lnTo>
                <a:cubicBezTo>
                  <a:pt x="2063745" y="9922"/>
                  <a:pt x="1920835" y="9525"/>
                  <a:pt x="2095500" y="9525"/>
                </a:cubicBezTo>
              </a:path>
            </a:pathLst>
          </a:custGeom>
          <a:noFill/>
          <a:ln w="25400" cap="flat" cmpd="dbl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6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5536" y="3861048"/>
            <a:ext cx="1368574" cy="1224135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Проектирование интегральных микросхем, микро- и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наносистем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24149" y="3859957"/>
            <a:ext cx="1374053" cy="1224135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Проектирование и изготовление фотошаблонов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616538" y="3861048"/>
            <a:ext cx="1403734" cy="1235025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Проектирование и изготовление печатных плат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891084" y="3861048"/>
            <a:ext cx="1368152" cy="1224136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Изготовление интегральных микросхем, микро- и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наносистем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021288"/>
            <a:ext cx="1008112" cy="21602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805264"/>
            <a:ext cx="864096" cy="34724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805264"/>
            <a:ext cx="792088" cy="216024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805264"/>
            <a:ext cx="864096" cy="2332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87" name="Picture 15" descr="snps_logo"/>
          <p:cNvPicPr>
            <a:picLocks noChangeAspect="1" noChangeArrowheads="1"/>
          </p:cNvPicPr>
          <p:nvPr/>
        </p:nvPicPr>
        <p:blipFill>
          <a:blip r:embed="rId8" cstate="print"/>
          <a:srcRect t="20670" r="54338" b="47244"/>
          <a:stretch>
            <a:fillRect/>
          </a:stretch>
        </p:blipFill>
        <p:spPr bwMode="auto">
          <a:xfrm>
            <a:off x="395536" y="6093296"/>
            <a:ext cx="935038" cy="21431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aphicFrame>
        <p:nvGraphicFramePr>
          <p:cNvPr id="3088" name="Object 1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38972401"/>
              </p:ext>
            </p:extLst>
          </p:nvPr>
        </p:nvGraphicFramePr>
        <p:xfrm>
          <a:off x="3203848" y="5733256"/>
          <a:ext cx="1224855" cy="366505"/>
        </p:xfrm>
        <a:graphic>
          <a:graphicData uri="http://schemas.openxmlformats.org/presentationml/2006/ole">
            <p:oleObj spid="_x0000_s49218" name="CorelDRAW" r:id="rId9" imgW="1115162" imgH="298460" progId="">
              <p:embed/>
            </p:oleObj>
          </a:graphicData>
        </a:graphic>
      </p:graphicFrame>
      <p:pic>
        <p:nvPicPr>
          <p:cNvPr id="3089" name="Picture 17" descr="Компьюграфикс"/>
          <p:cNvPicPr>
            <a:picLocks noChangeAspect="1" noChangeArrowheads="1"/>
          </p:cNvPicPr>
          <p:nvPr/>
        </p:nvPicPr>
        <p:blipFill>
          <a:blip r:embed="rId10" cstate="print"/>
          <a:srcRect t="12885" r="15639" b="51540"/>
          <a:stretch>
            <a:fillRect/>
          </a:stretch>
        </p:blipFill>
        <p:spPr bwMode="auto">
          <a:xfrm>
            <a:off x="1619672" y="5805264"/>
            <a:ext cx="1079971" cy="26337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90" name="Picture 18" descr="1430_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6021288"/>
            <a:ext cx="936104" cy="28718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91" name="Picture 19" descr="Agilent Technologie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6237312"/>
            <a:ext cx="1038164" cy="288032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7383101" y="3871937"/>
            <a:ext cx="1417642" cy="1224136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Проектирование,    моделирование, изготовление и испытание приборов и радиоэлектронной аппаратуры</a:t>
            </a:r>
          </a:p>
        </p:txBody>
      </p:sp>
      <p:pic>
        <p:nvPicPr>
          <p:cNvPr id="3114" name="Picture 60" descr="Логотип TSM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1" y="6271530"/>
            <a:ext cx="792088" cy="37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101" descr="Photronic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688" y="6093296"/>
            <a:ext cx="648072" cy="360039"/>
          </a:xfrm>
          <a:prstGeom prst="rect">
            <a:avLst/>
          </a:prstGeom>
          <a:noFill/>
          <a:ln w="9525">
            <a:solidFill>
              <a:srgbClr val="E60000"/>
            </a:solidFill>
            <a:miter lim="800000"/>
            <a:headEnd/>
            <a:tailEnd/>
          </a:ln>
        </p:spPr>
      </p:pic>
      <p:pic>
        <p:nvPicPr>
          <p:cNvPr id="3123" name="Picture 105" descr="freesca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552" y="6309320"/>
            <a:ext cx="936104" cy="3016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0" name="Заголовок 1"/>
          <p:cNvSpPr txBox="1">
            <a:spLocks/>
          </p:cNvSpPr>
          <p:nvPr/>
        </p:nvSpPr>
        <p:spPr>
          <a:xfrm>
            <a:off x="539552" y="188640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Наличие компетенций</a:t>
            </a:r>
          </a:p>
        </p:txBody>
      </p:sp>
      <p:sp>
        <p:nvSpPr>
          <p:cNvPr id="121" name="AutoShape 10"/>
          <p:cNvSpPr>
            <a:spLocks noChangeArrowheads="1"/>
          </p:cNvSpPr>
          <p:nvPr/>
        </p:nvSpPr>
        <p:spPr bwMode="auto">
          <a:xfrm rot="5400000">
            <a:off x="1825229" y="4303985"/>
            <a:ext cx="237802" cy="36004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AutoShape 10"/>
          <p:cNvSpPr>
            <a:spLocks noChangeArrowheads="1"/>
          </p:cNvSpPr>
          <p:nvPr/>
        </p:nvSpPr>
        <p:spPr bwMode="auto">
          <a:xfrm rot="5400000">
            <a:off x="5317617" y="4303985"/>
            <a:ext cx="237802" cy="36004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AutoShape 10"/>
          <p:cNvSpPr>
            <a:spLocks noChangeArrowheads="1"/>
          </p:cNvSpPr>
          <p:nvPr/>
        </p:nvSpPr>
        <p:spPr bwMode="auto">
          <a:xfrm rot="5400000">
            <a:off x="7081391" y="4303985"/>
            <a:ext cx="237802" cy="36004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107504" y="3501008"/>
            <a:ext cx="8928992" cy="1728192"/>
          </a:xfrm>
          <a:prstGeom prst="round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indent="2160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ru-RU" sz="1000" dirty="0" smtClean="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Выноска 1 53"/>
          <p:cNvSpPr/>
          <p:nvPr/>
        </p:nvSpPr>
        <p:spPr>
          <a:xfrm>
            <a:off x="971600" y="3501008"/>
            <a:ext cx="7416824" cy="360040"/>
          </a:xfrm>
          <a:prstGeom prst="borderCallout1">
            <a:avLst>
              <a:gd name="adj1" fmla="val 99592"/>
              <a:gd name="adj2" fmla="val -265"/>
              <a:gd name="adj3" fmla="val 6130"/>
              <a:gd name="adj4" fmla="val 110"/>
            </a:avLst>
          </a:prstGeom>
          <a:solidFill>
            <a:schemeClr val="bg1"/>
          </a:solidFill>
          <a:ln>
            <a:noFill/>
            <a:tailEnd type="none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160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            Сквозной цикл подготовки кадров, проектирования и изготовления продукции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7236298" y="836712"/>
            <a:ext cx="1656184" cy="1080120"/>
            <a:chOff x="7423517" y="548680"/>
            <a:chExt cx="1324947" cy="925817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7423517" y="548680"/>
              <a:ext cx="1324947" cy="9258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Picture 4" descr="logo_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740352" y="692696"/>
              <a:ext cx="576064" cy="57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912260" y="1916832"/>
            <a:ext cx="22317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Национальный исследовательский университет МИЭТ</a:t>
            </a:r>
          </a:p>
        </p:txBody>
      </p:sp>
      <p:sp>
        <p:nvSpPr>
          <p:cNvPr id="61" name="Выгнутая вправо стрелка 60"/>
          <p:cNvSpPr/>
          <p:nvPr/>
        </p:nvSpPr>
        <p:spPr>
          <a:xfrm rot="674795">
            <a:off x="8461746" y="2392549"/>
            <a:ext cx="559925" cy="1683994"/>
          </a:xfrm>
          <a:prstGeom prst="curvedLef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79512" y="5733256"/>
            <a:ext cx="8784976" cy="93610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57200" y="5373216"/>
            <a:ext cx="822960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Партнеры</a:t>
            </a: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 rot="5400000">
            <a:off x="3571001" y="4285983"/>
            <a:ext cx="237802" cy="396044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2298" y="670743"/>
            <a:ext cx="4114800" cy="6693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6024" y="620688"/>
            <a:ext cx="406794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100" b="1" i="1" dirty="0"/>
              <a:t> </a:t>
            </a:r>
            <a:r>
              <a:rPr lang="ru-RU" sz="1050" b="1" i="1" dirty="0"/>
              <a:t>Сеть дизайн-центров, реализуется более 60 %  дизайн-проектов России</a:t>
            </a:r>
          </a:p>
          <a:p>
            <a:pPr>
              <a:buFont typeface="Wingdings" pitchFamily="2" charset="2"/>
              <a:buChar char="q"/>
            </a:pPr>
            <a:r>
              <a:rPr lang="ru-RU" sz="1050" b="1" i="1" dirty="0"/>
              <a:t> Задействовано более 200 высококлассных проектировщиков</a:t>
            </a:r>
          </a:p>
          <a:p>
            <a:pPr>
              <a:buFont typeface="Wingdings" pitchFamily="2" charset="2"/>
              <a:buChar char="q"/>
            </a:pPr>
            <a:r>
              <a:rPr lang="ru-RU" sz="1050" b="1" i="1" dirty="0"/>
              <a:t> Нормы проектирования 45 </a:t>
            </a:r>
            <a:r>
              <a:rPr lang="ru-RU" sz="1050" b="1" i="1" dirty="0" err="1" smtClean="0"/>
              <a:t>нм</a:t>
            </a:r>
            <a:r>
              <a:rPr lang="ru-RU" sz="1050" b="1" i="1" dirty="0" smtClean="0"/>
              <a:t> </a:t>
            </a:r>
            <a:r>
              <a:rPr lang="ru-RU" sz="1050" b="1" i="1" dirty="0"/>
              <a:t>(мировой уровень)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393304" y="1534839"/>
            <a:ext cx="4114800" cy="52600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409971" y="1484784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100" b="1" i="1" dirty="0"/>
              <a:t> </a:t>
            </a:r>
            <a:r>
              <a:rPr lang="ru-RU" sz="1050" b="1" i="1" dirty="0" smtClean="0"/>
              <a:t>Федеральный центр проектирования и изготовления фотошаблонов</a:t>
            </a:r>
            <a:endParaRPr lang="ru-RU" sz="1050" b="1" i="1" dirty="0"/>
          </a:p>
          <a:p>
            <a:pPr>
              <a:buFont typeface="Wingdings" pitchFamily="2" charset="2"/>
              <a:buChar char="q"/>
            </a:pPr>
            <a:r>
              <a:rPr lang="ru-RU" sz="1050" b="1" i="1" dirty="0"/>
              <a:t> </a:t>
            </a:r>
            <a:r>
              <a:rPr lang="ru-RU" sz="1050" b="1" i="1" dirty="0" smtClean="0"/>
              <a:t>Нормы </a:t>
            </a:r>
            <a:r>
              <a:rPr lang="ru-RU" sz="1050" b="1" i="1" dirty="0" err="1" smtClean="0"/>
              <a:t>проектировния</a:t>
            </a:r>
            <a:r>
              <a:rPr lang="ru-RU" sz="1050" b="1" i="1" dirty="0" smtClean="0"/>
              <a:t> и изготовления 180 </a:t>
            </a:r>
            <a:r>
              <a:rPr lang="ru-RU" sz="1050" b="1" i="1" dirty="0" err="1" smtClean="0"/>
              <a:t>нм</a:t>
            </a:r>
            <a:endParaRPr lang="ru-RU" sz="1050" b="1" i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473424" y="2254919"/>
            <a:ext cx="4114800" cy="52600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490090" y="2204864"/>
            <a:ext cx="4170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100" b="1" i="1" dirty="0"/>
              <a:t> </a:t>
            </a:r>
            <a:r>
              <a:rPr lang="ru-RU" sz="1050" b="1" i="1" dirty="0" smtClean="0"/>
              <a:t>Освоено производство ЭКБ с технологическими нормами 90 </a:t>
            </a:r>
            <a:r>
              <a:rPr lang="ru-RU" sz="1050" b="1" i="1" dirty="0" err="1" smtClean="0"/>
              <a:t>нм</a:t>
            </a:r>
            <a:endParaRPr lang="ru-RU" sz="1050" b="1" i="1" dirty="0"/>
          </a:p>
          <a:p>
            <a:pPr>
              <a:buFont typeface="Wingdings" pitchFamily="2" charset="2"/>
              <a:buChar char="q"/>
            </a:pPr>
            <a:r>
              <a:rPr lang="ru-RU" sz="1050" b="1" i="1" dirty="0"/>
              <a:t> </a:t>
            </a:r>
            <a:r>
              <a:rPr lang="ru-RU" sz="1050" b="1" i="1" dirty="0" smtClean="0"/>
              <a:t>Осваиваются технологии изготовления микро- и </a:t>
            </a:r>
            <a:r>
              <a:rPr lang="ru-RU" sz="1050" b="1" i="1" dirty="0" err="1" smtClean="0"/>
              <a:t>наносистемной</a:t>
            </a:r>
            <a:r>
              <a:rPr lang="ru-RU" sz="1050" b="1" i="1" dirty="0" smtClean="0"/>
              <a:t> техники</a:t>
            </a:r>
            <a:endParaRPr lang="ru-RU" sz="1050" b="1" i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81536" y="2966289"/>
            <a:ext cx="5482952" cy="2682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498203" y="2951366"/>
            <a:ext cx="52502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100" b="1" i="1" dirty="0"/>
              <a:t> </a:t>
            </a:r>
            <a:r>
              <a:rPr lang="ru-RU" sz="1050" b="1" i="1" dirty="0" smtClean="0"/>
              <a:t>Технология изготовления электронных узлов соответствует мировому уровню</a:t>
            </a:r>
            <a:endParaRPr lang="ru-RU" sz="105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691680" y="836712"/>
            <a:ext cx="6048672" cy="5474326"/>
            <a:chOff x="358316" y="511584"/>
            <a:chExt cx="9027905" cy="5826689"/>
          </a:xfrm>
          <a:noFill/>
        </p:grpSpPr>
        <p:grpSp>
          <p:nvGrpSpPr>
            <p:cNvPr id="5" name="Группа 44"/>
            <p:cNvGrpSpPr/>
            <p:nvPr/>
          </p:nvGrpSpPr>
          <p:grpSpPr>
            <a:xfrm>
              <a:off x="2178023" y="517070"/>
              <a:ext cx="7208198" cy="5821203"/>
              <a:chOff x="2178023" y="517070"/>
              <a:chExt cx="7208198" cy="5821203"/>
            </a:xfrm>
            <a:grpFill/>
          </p:grpSpPr>
          <p:sp>
            <p:nvSpPr>
              <p:cNvPr id="8" name="TextBox 7"/>
              <p:cNvSpPr txBox="1"/>
              <p:nvPr/>
            </p:nvSpPr>
            <p:spPr>
              <a:xfrm>
                <a:off x="2178023" y="3883872"/>
                <a:ext cx="501705" cy="1728192"/>
              </a:xfrm>
              <a:prstGeom prst="rect">
                <a:avLst/>
              </a:prstGeom>
              <a:grpFill/>
            </p:spPr>
            <p:txBody>
              <a:bodyPr vert="vert270" wrap="square" lIns="59765" tIns="29883" rIns="59765" bIns="29883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8000"/>
                    </a:solidFill>
                  </a:rPr>
                  <a:t>граница кластера</a:t>
                </a:r>
                <a:endParaRPr lang="ru-RU" sz="1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69337" y="3807229"/>
                <a:ext cx="4572033" cy="326304"/>
              </a:xfrm>
              <a:prstGeom prst="rect">
                <a:avLst/>
              </a:prstGeom>
              <a:grpFill/>
            </p:spPr>
            <p:txBody>
              <a:bodyPr wrap="square" lIns="59765" tIns="29883" rIns="59765" bIns="29883" rtlCol="0">
                <a:spAutoFit/>
              </a:bodyPr>
              <a:lstStyle/>
              <a:p>
                <a:pPr algn="ctr"/>
                <a:r>
                  <a:rPr lang="ru-RU" sz="1600" b="1" dirty="0" smtClean="0"/>
                  <a:t>Участники кластера</a:t>
                </a: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2743148" y="517070"/>
                <a:ext cx="6643073" cy="5821203"/>
              </a:xfrm>
              <a:prstGeom prst="roundRect">
                <a:avLst/>
              </a:prstGeom>
              <a:grpFill/>
              <a:ln>
                <a:solidFill>
                  <a:srgbClr val="008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Скругленный прямоугольник 5"/>
            <p:cNvSpPr/>
            <p:nvPr/>
          </p:nvSpPr>
          <p:spPr>
            <a:xfrm>
              <a:off x="358316" y="511584"/>
              <a:ext cx="5114641" cy="2709869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63888" y="2708920"/>
            <a:ext cx="3935611" cy="3024336"/>
            <a:chOff x="3185655" y="4351246"/>
            <a:chExt cx="5253401" cy="2130104"/>
          </a:xfrm>
        </p:grpSpPr>
        <p:sp>
          <p:nvSpPr>
            <p:cNvPr id="12" name="Овал 11"/>
            <p:cNvSpPr/>
            <p:nvPr/>
          </p:nvSpPr>
          <p:spPr>
            <a:xfrm>
              <a:off x="4850915" y="4725144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546721" y="4809802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862829" y="6125307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977129" y="4931328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435390" y="4627512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581278" y="6180725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992958" y="4846752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212926" y="5973800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156176" y="4749039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8235904" y="4351246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7493024" y="5061066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185655" y="6003780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549759" y="5943017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8070182" y="4918190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515349" y="4624145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554771" y="5275440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236835" y="4581128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773495" y="6224654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8213058" y="5704008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775317" y="6076997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269899" y="4418124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426976" y="6347010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6141356" y="6204133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283968" y="5775506"/>
              <a:ext cx="203152" cy="134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9765" tIns="29883" rIns="59765" bIns="29883"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411759" y="1813881"/>
            <a:ext cx="2638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188237">
              <a:buFont typeface="Arial" pitchFamily="34" charset="0"/>
              <a:buChar char="•"/>
            </a:pPr>
            <a:r>
              <a:rPr lang="ru-RU" sz="1200" dirty="0" smtClean="0"/>
              <a:t>Бизнес</a:t>
            </a:r>
            <a:endParaRPr lang="en-US" sz="1200" dirty="0" smtClean="0"/>
          </a:p>
          <a:p>
            <a:pPr lvl="2" indent="188237">
              <a:buFont typeface="Arial" pitchFamily="34" charset="0"/>
              <a:buChar char="•"/>
            </a:pPr>
            <a:r>
              <a:rPr lang="ru-RU" sz="1200" dirty="0" smtClean="0"/>
              <a:t>ВУЗы</a:t>
            </a:r>
          </a:p>
          <a:p>
            <a:pPr lvl="2" indent="188237">
              <a:buFont typeface="Arial" pitchFamily="34" charset="0"/>
              <a:buChar char="•"/>
            </a:pPr>
            <a:r>
              <a:rPr lang="ru-RU" sz="1200" dirty="0" smtClean="0"/>
              <a:t>НИИ</a:t>
            </a:r>
          </a:p>
          <a:p>
            <a:pPr lvl="2" indent="188237">
              <a:buFont typeface="Arial" pitchFamily="34" charset="0"/>
              <a:buChar char="•"/>
            </a:pPr>
            <a:r>
              <a:rPr lang="ru-RU" sz="1200" dirty="0" smtClean="0"/>
              <a:t>Власть</a:t>
            </a:r>
          </a:p>
          <a:p>
            <a:pPr lvl="2" indent="188237">
              <a:buFont typeface="Arial" pitchFamily="34" charset="0"/>
              <a:buChar char="•"/>
            </a:pPr>
            <a:r>
              <a:rPr lang="ru-RU" sz="1200" dirty="0" smtClean="0"/>
              <a:t>Инфраструктурные организации</a:t>
            </a:r>
          </a:p>
          <a:p>
            <a:pPr lvl="2" indent="188237">
              <a:buFont typeface="Arial" pitchFamily="34" charset="0"/>
              <a:buChar char="•"/>
            </a:pPr>
            <a:r>
              <a:rPr lang="ru-RU" sz="1200" dirty="0" smtClean="0"/>
              <a:t>СМИ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835696" y="1614700"/>
            <a:ext cx="14401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ru-RU" dirty="0" smtClean="0"/>
              <a:t> </a:t>
            </a:r>
            <a:r>
              <a:rPr lang="ru-RU" sz="1200" dirty="0" smtClean="0"/>
              <a:t>Партнеры кластера</a:t>
            </a:r>
          </a:p>
          <a:p>
            <a:pPr algn="ctr"/>
            <a:r>
              <a:rPr lang="ru-RU" sz="1200" i="1" dirty="0" smtClean="0"/>
              <a:t>(институты развития, эксперты и компании-партнеры кластера)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7704" y="908720"/>
            <a:ext cx="2576149" cy="5078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Совет кластера</a:t>
            </a:r>
          </a:p>
          <a:p>
            <a:pPr algn="ctr"/>
            <a:r>
              <a:rPr lang="ru-RU" sz="1100" dirty="0" smtClean="0"/>
              <a:t>(около  40 человек)</a:t>
            </a:r>
            <a:endParaRPr lang="ru-RU" sz="11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44009" y="836712"/>
            <a:ext cx="3096344" cy="103725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Центр координации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развития кластера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(ОЭЗ «Зеленоград»)</a:t>
            </a:r>
          </a:p>
        </p:txBody>
      </p:sp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600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cap="small" dirty="0" smtClean="0">
                <a:solidFill>
                  <a:srgbClr val="C00000"/>
                </a:solidFill>
              </a:rPr>
              <a:t>Органы управления кластером</a:t>
            </a:r>
          </a:p>
        </p:txBody>
      </p:sp>
    </p:spTree>
    <p:extLst>
      <p:ext uri="{BB962C8B-B14F-4D97-AF65-F5344CB8AC3E}">
        <p14:creationId xmlns="" xmlns:p14="http://schemas.microsoft.com/office/powerpoint/2010/main" val="19345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4952</TotalTime>
  <Words>1368</Words>
  <Application>Microsoft Office PowerPoint</Application>
  <PresentationFormat>Экран (4:3)</PresentationFormat>
  <Paragraphs>263</Paragraphs>
  <Slides>17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3_Тема Office</vt:lpstr>
      <vt:lpstr>CorelDRAW</vt:lpstr>
      <vt:lpstr>Слайд 1</vt:lpstr>
      <vt:lpstr>Слайд 2</vt:lpstr>
      <vt:lpstr>Ключевые участники кластера</vt:lpstr>
      <vt:lpstr>Слайд 4</vt:lpstr>
      <vt:lpstr>Слайд 5</vt:lpstr>
      <vt:lpstr>Слайд 6</vt:lpstr>
      <vt:lpstr>Слайд 7</vt:lpstr>
      <vt:lpstr>Слайд 8</vt:lpstr>
      <vt:lpstr>Органы управления кластером</vt:lpstr>
      <vt:lpstr>Совет кластера</vt:lpstr>
      <vt:lpstr>Слайд 11</vt:lpstr>
      <vt:lpstr>Слайд 12</vt:lpstr>
      <vt:lpstr>Слайд 13</vt:lpstr>
      <vt:lpstr>Организация работы сотрудников ЦКРК с компаниями-участниками кластера по разработке и реализации проектов развития кластера</vt:lpstr>
      <vt:lpstr>Центр координации развития кластера (ОЭЗ «Зеленоград») – «исполнительная дирекция» кластера</vt:lpstr>
      <vt:lpstr>Слайд 16</vt:lpstr>
      <vt:lpstr>результаты деятельности кластера на 2016 год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кластер  ЗелАО г. Москвы</dc:title>
  <dc:creator>ryzhkova</dc:creator>
  <cp:lastModifiedBy>ryzhkova</cp:lastModifiedBy>
  <cp:revision>550</cp:revision>
  <cp:lastPrinted>2012-05-28T18:31:32Z</cp:lastPrinted>
  <dcterms:created xsi:type="dcterms:W3CDTF">2012-04-05T09:01:02Z</dcterms:created>
  <dcterms:modified xsi:type="dcterms:W3CDTF">2012-06-29T11:30:32Z</dcterms:modified>
</cp:coreProperties>
</file>