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0" r:id="rId4"/>
    <p:sldId id="269" r:id="rId5"/>
    <p:sldId id="259" r:id="rId6"/>
    <p:sldId id="262" r:id="rId7"/>
    <p:sldId id="278" r:id="rId8"/>
    <p:sldId id="273" r:id="rId9"/>
    <p:sldId id="271" r:id="rId10"/>
    <p:sldId id="276" r:id="rId11"/>
    <p:sldId id="277" r:id="rId12"/>
    <p:sldId id="261" r:id="rId13"/>
    <p:sldId id="280" r:id="rId14"/>
    <p:sldId id="274" r:id="rId15"/>
    <p:sldId id="279" r:id="rId16"/>
    <p:sldId id="281" r:id="rId17"/>
    <p:sldId id="282" r:id="rId18"/>
  </p:sldIdLst>
  <p:sldSz cx="10693400" cy="7561263"/>
  <p:notesSz cx="6718300" cy="9867900"/>
  <p:defaultTextStyle>
    <a:defPPr>
      <a:defRPr lang="ru-RU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6BD3"/>
    <a:srgbClr val="2D48D1"/>
    <a:srgbClr val="1D106A"/>
    <a:srgbClr val="4F8DD7"/>
    <a:srgbClr val="B9E4ED"/>
    <a:srgbClr val="C6E9BD"/>
    <a:srgbClr val="027821"/>
    <a:srgbClr val="BC5908"/>
    <a:srgbClr val="D16309"/>
  </p:clrMru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7" autoAdjust="0"/>
    <p:restoredTop sz="99879" autoAdjust="0"/>
  </p:normalViewPr>
  <p:slideViewPr>
    <p:cSldViewPr>
      <p:cViewPr>
        <p:scale>
          <a:sx n="66" d="100"/>
          <a:sy n="66" d="100"/>
        </p:scale>
        <p:origin x="-246" y="-720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E6253-D73D-44E8-AC99-D8A204B640B5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42950" y="739775"/>
            <a:ext cx="523240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1830" y="4687253"/>
            <a:ext cx="5374640" cy="4440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5482" y="9372792"/>
            <a:ext cx="2911263" cy="493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57B0E-2671-40CA-81E8-522179BA254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57B0E-2671-40CA-81E8-522179BA254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E9C3B-E900-4D7D-BFAF-CB9298006A4D}" type="datetimeFigureOut">
              <a:rPr lang="ru-RU" smtClean="0"/>
              <a:pPr/>
              <a:t>31.05.2012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EB277-D433-4C84-9EEA-7C5C3BF7D7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gif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gif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3.jpeg"/><Relationship Id="rId7" Type="http://schemas.openxmlformats.org/officeDocument/2006/relationships/image" Target="../media/image2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eg"/><Relationship Id="rId9" Type="http://schemas.openxmlformats.org/officeDocument/2006/relationships/image" Target="../media/image2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gif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F:\Tisnum2\Links\DSC_8852_res.jpg"/>
          <p:cNvPicPr>
            <a:picLocks noChangeAspect="1" noChangeArrowheads="1"/>
          </p:cNvPicPr>
          <p:nvPr/>
        </p:nvPicPr>
        <p:blipFill>
          <a:blip r:embed="rId3" cstate="print"/>
          <a:srcRect t="25283" r="17228"/>
          <a:stretch>
            <a:fillRect/>
          </a:stretch>
        </p:blipFill>
        <p:spPr bwMode="auto">
          <a:xfrm>
            <a:off x="0" y="0"/>
            <a:ext cx="10693400" cy="642383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0" y="5616000"/>
            <a:ext cx="10692000" cy="144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77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31" name="Picture 7" descr="F:\Tisnum2\Links\cover3_mod4_flag_crop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7" y="5741988"/>
            <a:ext cx="10691813" cy="1819275"/>
          </a:xfrm>
          <a:prstGeom prst="rect">
            <a:avLst/>
          </a:prstGeom>
          <a:noFill/>
        </p:spPr>
      </p:pic>
      <p:pic>
        <p:nvPicPr>
          <p:cNvPr id="1037" name="Picture 13" descr="F:\Tisnum2\Links\5052_gerb_troitsk mo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04352" y="6043870"/>
            <a:ext cx="855986" cy="12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9" name="Picture 15" descr="F:\Tisnum2\Links\Герб Москвы pr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792" y="6040220"/>
            <a:ext cx="1057275" cy="12636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" descr="F:\Tisnum2\Links\Titles2\Text1c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5209" y="6352399"/>
            <a:ext cx="5262982" cy="630000"/>
          </a:xfrm>
          <a:prstGeom prst="rect">
            <a:avLst/>
          </a:prstGeom>
          <a:noFill/>
        </p:spPr>
      </p:pic>
      <p:pic>
        <p:nvPicPr>
          <p:cNvPr id="1026" name="Picture 2" descr="F:\Tisnum2\Links\Titles2\НОВЫЕ МАТЕРИАЛЫ, ЛАЗЕРНЫЕ И РАДИАЦИОННЫЕ ТЕХНОЛОГИИ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4426" y="2137557"/>
            <a:ext cx="8804549" cy="96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5275" y="2923375"/>
            <a:ext cx="9602851" cy="26148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 algn="just">
              <a:lnSpc>
                <a:spcPct val="120000"/>
              </a:lnSpc>
              <a:spcAft>
                <a:spcPts val="1200"/>
              </a:spcAft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специализации:</a:t>
            </a:r>
          </a:p>
          <a:p>
            <a:pPr marL="363538" indent="-363538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приборостроение и 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прототипирование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(ТК «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Spark.Engineering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»), </a:t>
            </a:r>
          </a:p>
          <a:p>
            <a:pPr marL="363538" indent="-363538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производства продукции из CVD-алмазов (ТК «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CVD.Spark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»), </a:t>
            </a:r>
          </a:p>
          <a:p>
            <a:pPr marL="363538" indent="-363538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лазерные технологии для различных применений (ТК «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Laser.Spark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»), </a:t>
            </a:r>
          </a:p>
          <a:p>
            <a:pPr marL="363538" indent="-363538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конструкционные материалы и технологии новых углеродных материалов (ТК «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Diamond.Spark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»), </a:t>
            </a:r>
          </a:p>
          <a:p>
            <a:pPr marL="363538" indent="-363538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технологии HVM-литографии (ТК «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Litho.Spark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</a:t>
            </a:r>
            <a:r>
              <a:rPr lang="ru-RU" sz="1600" spc="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300" y="5763097"/>
            <a:ext cx="9604800" cy="13751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 algn="just">
              <a:lnSpc>
                <a:spcPct val="120000"/>
              </a:lnSpc>
              <a:spcAft>
                <a:spcPts val="1200"/>
              </a:spcAft>
            </a:pPr>
            <a:r>
              <a:rPr lang="ru-RU" sz="18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проекта: 1606,2 млн. руб.</a:t>
            </a:r>
          </a:p>
          <a:p>
            <a:pPr marL="363538" indent="-363538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Вклад ГК «</a:t>
            </a:r>
            <a:r>
              <a:rPr lang="ru-RU" sz="1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Роснанотех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– 916,8 млн. руб., частные инвестиции – 165,3 млн. руб.</a:t>
            </a:r>
          </a:p>
          <a:p>
            <a:pPr marL="363538" indent="-363538" algn="just">
              <a:lnSpc>
                <a:spcPct val="12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приобретение оборудования – 755,8 млн. руб., в оборотный капитал ЦТТ – 161 млн. руб.</a:t>
            </a:r>
          </a:p>
        </p:txBody>
      </p:sp>
      <p:pic>
        <p:nvPicPr>
          <p:cNvPr id="35843" name="Picture 3" descr="F:\Tisnum2\Links\5744_НЦ_m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792" y="1299099"/>
            <a:ext cx="2857520" cy="13931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989378" y="1210839"/>
            <a:ext cx="6143668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 совместно с Фондом инфраструктурных и образовательных программ (РОСНАНО) на базе консорциума НИИ и технологических компаний города Троицка.</a:t>
            </a:r>
          </a:p>
        </p:txBody>
      </p:sp>
      <p:pic>
        <p:nvPicPr>
          <p:cNvPr id="10242" name="Picture 2" descr="F:\Tisnum2\Links\Titles2\НАНОТЕХНОЛОГИЧЕСКИЙ ЦЕНТР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8133" y="497658"/>
            <a:ext cx="6237134" cy="28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418402" y="-1"/>
            <a:ext cx="3274998" cy="756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2876" y="1077545"/>
            <a:ext cx="6739773" cy="35966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 algn="just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Реализуется при поддержке АСИ</a:t>
            </a:r>
          </a:p>
          <a:p>
            <a:pPr marL="363538" indent="-363538" algn="just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Поддержан Минсвязи РФ и Правительством Москвы</a:t>
            </a:r>
          </a:p>
          <a:p>
            <a:pPr marL="363538" indent="-363538" algn="just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Комплексное освоение 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brown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территории 40 га в целях развития инноваций</a:t>
            </a:r>
          </a:p>
          <a:p>
            <a:pPr marL="363538" indent="-363538" algn="just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Реконструкция и строительство до 200 тыс. м</a:t>
            </a:r>
            <a:r>
              <a:rPr lang="ru-RU" sz="1600" spc="3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офисных, производственных и лабораторных корпусов</a:t>
            </a:r>
          </a:p>
          <a:p>
            <a:pPr marL="363538" indent="-363538" algn="just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Инфраструктурные объекты (конгресс-центр, гостиница, социальная инфраструктура) </a:t>
            </a:r>
          </a:p>
          <a:p>
            <a:pPr marL="363538" indent="-363538" algn="just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Фонд венчурных инвестиций</a:t>
            </a:r>
          </a:p>
          <a:p>
            <a:pPr marL="363538" indent="-363538" algn="just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Современное технологическое и аналитическое оборудование</a:t>
            </a:r>
          </a:p>
          <a:p>
            <a:pPr marL="363538" indent="-363538" algn="just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Интеграция с существующими ЦКП и НОЦ</a:t>
            </a:r>
          </a:p>
        </p:txBody>
      </p:sp>
      <p:pic>
        <p:nvPicPr>
          <p:cNvPr id="7" name="Изображение 13" descr="TechnoparkTroitsk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425" y="4914709"/>
            <a:ext cx="2786082" cy="580434"/>
          </a:xfrm>
          <a:prstGeom prst="rect">
            <a:avLst/>
          </a:prstGeom>
          <a:noFill/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7318" y="5638019"/>
            <a:ext cx="6745332" cy="154196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 algn="just">
              <a:lnSpc>
                <a:spcPct val="120000"/>
              </a:lnSpc>
              <a:spcAft>
                <a:spcPts val="600"/>
              </a:spcAft>
            </a:pPr>
            <a:r>
              <a:rPr lang="ru-RU" sz="18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Привлечение частных инвестиций (до 10 млрд. руб.):</a:t>
            </a:r>
          </a:p>
          <a:p>
            <a:pPr marL="363538" indent="-363538" algn="just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строительство офисных, производственных и жилых объектов</a:t>
            </a:r>
          </a:p>
          <a:p>
            <a:pPr marL="363538" indent="-363538" algn="just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развитие высокотехнологичных компаний (совместно с Фондом)</a:t>
            </a:r>
          </a:p>
          <a:p>
            <a:pPr marL="363538" indent="-363538" algn="just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создание технологических платформ</a:t>
            </a:r>
          </a:p>
        </p:txBody>
      </p:sp>
      <p:pic>
        <p:nvPicPr>
          <p:cNvPr id="29699" name="Picture 3" descr="\\192.168.0.35\документы\_Участники_\Троиц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7400" y="5231502"/>
            <a:ext cx="3096000" cy="2329761"/>
          </a:xfrm>
          <a:prstGeom prst="rect">
            <a:avLst/>
          </a:prstGeom>
          <a:noFill/>
        </p:spPr>
      </p:pic>
      <p:pic>
        <p:nvPicPr>
          <p:cNvPr id="29701" name="Picture 5" descr="\\192.168.0.35\документы\_Участники_\Троицк3-токама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7400" y="2791965"/>
            <a:ext cx="3096000" cy="2252629"/>
          </a:xfrm>
          <a:prstGeom prst="rect">
            <a:avLst/>
          </a:prstGeom>
          <a:noFill/>
        </p:spPr>
      </p:pic>
      <p:pic>
        <p:nvPicPr>
          <p:cNvPr id="29702" name="Picture 6" descr="\\192.168.0.35\документы\_Участники_\троицк5-ияи.gif"/>
          <p:cNvPicPr>
            <a:picLocks noChangeAspect="1" noChangeArrowheads="1"/>
          </p:cNvPicPr>
          <p:nvPr/>
        </p:nvPicPr>
        <p:blipFill>
          <a:blip r:embed="rId5" cstate="print"/>
          <a:srcRect b="15857"/>
          <a:stretch>
            <a:fillRect/>
          </a:stretch>
        </p:blipFill>
        <p:spPr bwMode="auto">
          <a:xfrm>
            <a:off x="7597400" y="0"/>
            <a:ext cx="3096000" cy="2605057"/>
          </a:xfrm>
          <a:prstGeom prst="rect">
            <a:avLst/>
          </a:prstGeom>
          <a:noFill/>
        </p:spPr>
      </p:pic>
      <p:pic>
        <p:nvPicPr>
          <p:cNvPr id="11266" name="Picture 2" descr="F:\Tisnum2\Links\Titles2\ТЕХНОПАРК ТРОИЦК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24178" y="565921"/>
            <a:ext cx="4030484" cy="2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/>
          <p:cNvSpPr/>
          <p:nvPr/>
        </p:nvSpPr>
        <p:spPr>
          <a:xfrm>
            <a:off x="4086700" y="1851805"/>
            <a:ext cx="2520000" cy="1260000"/>
          </a:xfrm>
          <a:prstGeom prst="roundRect">
            <a:avLst>
              <a:gd name="adj" fmla="val 865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2000" b="1" spc="100" dirty="0" smtClean="0"/>
              <a:t>ПРАВИТЕЛЬСТВО</a:t>
            </a:r>
          </a:p>
          <a:p>
            <a:pPr algn="ctr">
              <a:spcAft>
                <a:spcPts val="1200"/>
              </a:spcAft>
            </a:pPr>
            <a:r>
              <a:rPr lang="ru-RU" sz="2000" b="1" spc="100" dirty="0" smtClean="0"/>
              <a:t>МОСКВЫ</a:t>
            </a:r>
            <a:endParaRPr lang="ru-RU" sz="2000" b="1" spc="100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086700" y="3816350"/>
            <a:ext cx="2520000" cy="1260000"/>
          </a:xfrm>
          <a:prstGeom prst="roundRect">
            <a:avLst>
              <a:gd name="adj" fmla="val 865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4000" b="1" spc="100" dirty="0" smtClean="0"/>
              <a:t>ГБУ ЦИР</a:t>
            </a:r>
            <a:endParaRPr lang="ru-RU" sz="4000" b="1" spc="100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418402" y="3816350"/>
            <a:ext cx="2520000" cy="1260000"/>
          </a:xfrm>
          <a:prstGeom prst="roundRect">
            <a:avLst>
              <a:gd name="adj" fmla="val 86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2400" b="1" spc="100" dirty="0" smtClean="0"/>
              <a:t>СОВЕТ</a:t>
            </a:r>
          </a:p>
          <a:p>
            <a:pPr algn="ctr">
              <a:spcAft>
                <a:spcPts val="1200"/>
              </a:spcAft>
            </a:pPr>
            <a:r>
              <a:rPr lang="ru-RU" sz="2400" b="1" spc="100" dirty="0" smtClean="0"/>
              <a:t>КЛАСТЕРА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54998" y="5769655"/>
            <a:ext cx="2520000" cy="1260000"/>
          </a:xfrm>
          <a:prstGeom prst="roundRect">
            <a:avLst>
              <a:gd name="adj" fmla="val 865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2000" b="1" spc="100" dirty="0" smtClean="0"/>
              <a:t>УПРАВЛЯЮЩАЯ</a:t>
            </a:r>
          </a:p>
          <a:p>
            <a:pPr algn="ctr">
              <a:spcAft>
                <a:spcPts val="1200"/>
              </a:spcAft>
            </a:pPr>
            <a:r>
              <a:rPr lang="ru-RU" sz="2000" b="1" spc="100" dirty="0" smtClean="0"/>
              <a:t>КОМПАНИЯ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54998" y="3816350"/>
            <a:ext cx="2520000" cy="1260000"/>
          </a:xfrm>
          <a:prstGeom prst="roundRect">
            <a:avLst>
              <a:gd name="adj" fmla="val 865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2000" b="1" spc="100" dirty="0" smtClean="0"/>
              <a:t>АДМИНИСТРАЦИЯ</a:t>
            </a:r>
          </a:p>
          <a:p>
            <a:pPr algn="ctr">
              <a:spcAft>
                <a:spcPts val="1200"/>
              </a:spcAft>
            </a:pPr>
            <a:r>
              <a:rPr lang="ru-RU" sz="2000" b="1" spc="100" dirty="0" smtClean="0"/>
              <a:t>ГОРОДА ТРОИЦКА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418402" y="5769655"/>
            <a:ext cx="2520000" cy="1260000"/>
          </a:xfrm>
          <a:prstGeom prst="roundRect">
            <a:avLst>
              <a:gd name="adj" fmla="val 86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2000" b="1" spc="100" dirty="0" smtClean="0"/>
              <a:t>ОРГАНИЗАЦИЯ-</a:t>
            </a:r>
          </a:p>
          <a:p>
            <a:pPr algn="ctr">
              <a:spcAft>
                <a:spcPts val="1200"/>
              </a:spcAft>
            </a:pPr>
            <a:r>
              <a:rPr lang="ru-RU" sz="2000" b="1" spc="100" dirty="0" smtClean="0"/>
              <a:t> КООРДИНАТОР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418402" y="1851805"/>
            <a:ext cx="2520000" cy="1260000"/>
          </a:xfrm>
          <a:prstGeom prst="roundRect">
            <a:avLst>
              <a:gd name="adj" fmla="val 865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ru-RU" sz="2800" b="1" spc="100" dirty="0" smtClean="0"/>
              <a:t>УЧАСТНИКИ</a:t>
            </a:r>
            <a:endParaRPr lang="ru-RU" sz="2800" b="1" spc="100" dirty="0"/>
          </a:p>
        </p:txBody>
      </p:sp>
      <p:cxnSp>
        <p:nvCxnSpPr>
          <p:cNvPr id="35" name="Прямая со стрелкой 34"/>
          <p:cNvCxnSpPr>
            <a:stCxn id="27" idx="2"/>
            <a:endCxn id="25" idx="0"/>
          </p:cNvCxnSpPr>
          <p:nvPr/>
        </p:nvCxnSpPr>
        <p:spPr>
          <a:xfrm rot="5400000">
            <a:off x="1668346" y="5423002"/>
            <a:ext cx="693305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>
            <a:stCxn id="27" idx="3"/>
            <a:endCxn id="23" idx="1"/>
          </p:cNvCxnSpPr>
          <p:nvPr/>
        </p:nvCxnSpPr>
        <p:spPr>
          <a:xfrm>
            <a:off x="3274998" y="4446350"/>
            <a:ext cx="811702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23" idx="3"/>
            <a:endCxn id="26" idx="1"/>
          </p:cNvCxnSpPr>
          <p:nvPr/>
        </p:nvCxnSpPr>
        <p:spPr>
          <a:xfrm>
            <a:off x="6606700" y="4446350"/>
            <a:ext cx="811702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26" idx="2"/>
            <a:endCxn id="28" idx="0"/>
          </p:cNvCxnSpPr>
          <p:nvPr/>
        </p:nvCxnSpPr>
        <p:spPr>
          <a:xfrm rot="5400000">
            <a:off x="8331750" y="5423002"/>
            <a:ext cx="693305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29" idx="2"/>
            <a:endCxn id="26" idx="0"/>
          </p:cNvCxnSpPr>
          <p:nvPr/>
        </p:nvCxnSpPr>
        <p:spPr>
          <a:xfrm rot="5400000">
            <a:off x="8326130" y="3464077"/>
            <a:ext cx="704545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19" idx="2"/>
            <a:endCxn id="23" idx="0"/>
          </p:cNvCxnSpPr>
          <p:nvPr/>
        </p:nvCxnSpPr>
        <p:spPr>
          <a:xfrm rot="5400000">
            <a:off x="4994428" y="3464077"/>
            <a:ext cx="704545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F:\Tisnum2\Links\Titles2\УРОВЕНЬ ОРГАНИЗАЦИОННОГО РАЗВИТИЯ КЛАСТЕР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6616" y="565921"/>
            <a:ext cx="6100168" cy="68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596337" y="6259275"/>
            <a:ext cx="5500726" cy="10218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>
              <a:lnSpc>
                <a:spcPct val="120000"/>
              </a:lnSpc>
              <a:spcAft>
                <a:spcPts val="600"/>
              </a:spcAft>
            </a:pPr>
            <a:r>
              <a:rPr lang="ru-RU" sz="14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инновационного города на территории Новой Москвы</a:t>
            </a: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Содействие в реализации программы инновационного заказа</a:t>
            </a: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Региональное и международное продвижение кластера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81891" y="923111"/>
            <a:ext cx="7929618" cy="40498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 algn="ctr">
              <a:lnSpc>
                <a:spcPct val="140000"/>
              </a:lnSpc>
              <a:spcAft>
                <a:spcPts val="600"/>
              </a:spcAft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 на основании Постановления Правительства Москвы от 17 апреля 2012 года.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74932" y="1566053"/>
            <a:ext cx="535785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 algn="ctr">
              <a:lnSpc>
                <a:spcPct val="140000"/>
              </a:lnSpc>
              <a:spcAft>
                <a:spcPts val="600"/>
              </a:spcAft>
            </a:pPr>
            <a:r>
              <a:rPr lang="ru-RU" sz="20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ЦИР В РАМКАХ КЛАСТЕРА</a:t>
            </a:r>
            <a:r>
              <a:rPr lang="en-US" sz="20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000" b="1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700" y="2208995"/>
            <a:ext cx="4786346" cy="19513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ru-RU" sz="14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Информирование и кооперация участников кластера</a:t>
            </a: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Инновационный портал</a:t>
            </a:r>
            <a:endParaRPr lang="en-US" sz="1400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Информирование и кооперация участников кластера</a:t>
            </a:r>
            <a:endParaRPr lang="en-US" sz="1400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совместных программ с институтами развития </a:t>
            </a: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взаимодействия участников кластера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8700" y="4423573"/>
            <a:ext cx="4788000" cy="16158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>
              <a:lnSpc>
                <a:spcPct val="120000"/>
              </a:lnSpc>
              <a:spcAft>
                <a:spcPts val="600"/>
              </a:spcAft>
            </a:pPr>
            <a:r>
              <a:rPr lang="ru-RU" sz="14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человеческого капитала</a:t>
            </a:r>
            <a:endParaRPr lang="en-US" sz="1400" b="1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Конкурсы по развитию инноваций в рамках кластера</a:t>
            </a:r>
            <a:endParaRPr lang="en-US" sz="1400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Образовательные  программы по инновациям </a:t>
            </a:r>
            <a:endParaRPr lang="en-US" sz="1400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по популяризации инноваций по тематике кластера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59360" y="4759077"/>
            <a:ext cx="4788000" cy="10218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>
              <a:lnSpc>
                <a:spcPct val="120000"/>
              </a:lnSpc>
              <a:spcAft>
                <a:spcPts val="600"/>
              </a:spcAft>
            </a:pPr>
            <a:r>
              <a:rPr lang="ru-RU" sz="14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Поддержка инновационных компаний </a:t>
            </a: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Софинансирование</a:t>
            </a: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проектов на посевной стадии</a:t>
            </a: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Акселератор экосистемы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59360" y="2208995"/>
            <a:ext cx="4788000" cy="21156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>
              <a:lnSpc>
                <a:spcPct val="120000"/>
              </a:lnSpc>
              <a:spcAft>
                <a:spcPts val="600"/>
              </a:spcAft>
            </a:pPr>
            <a:r>
              <a:rPr lang="ru-RU" sz="14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инновационной инфраструктуры</a:t>
            </a: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Соинвестирование</a:t>
            </a: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инфраструктурные и сервисные компании</a:t>
            </a: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Координация центров коллективного пользования участников кластера</a:t>
            </a:r>
          </a:p>
          <a:p>
            <a:pPr marL="363538" indent="-363538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4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Софинансирование</a:t>
            </a:r>
            <a:r>
              <a:rPr lang="ru-RU" sz="14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затрат инфраструктурных проектов</a:t>
            </a:r>
          </a:p>
        </p:txBody>
      </p:sp>
      <p:pic>
        <p:nvPicPr>
          <p:cNvPr id="13314" name="Picture 2" descr="F:\Tisnum2\Links\Titles2\ГБУ ЦЕНТР ИННОВАЦИОННОГО РАЗВИТИЯ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911" y="565921"/>
            <a:ext cx="8071579" cy="2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17808" y="1137425"/>
            <a:ext cx="7358114" cy="21346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ru-RU" sz="1600" i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«Наша задача заключается в том, чтобы превратить московскую агломерацию в удобный для жизни и конкурентоспособный мегаполис, сделать его локомотивом развития всего столичного региона и сопредельных субъектов Федерации.» </a:t>
            </a:r>
          </a:p>
          <a:p>
            <a:pPr algn="just">
              <a:lnSpc>
                <a:spcPct val="170000"/>
              </a:lnSpc>
            </a:pPr>
            <a:r>
              <a:rPr lang="ru-RU" sz="1600" i="1" spc="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1600" i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выступления </a:t>
            </a:r>
            <a:r>
              <a:rPr lang="ru-RU" sz="1600" b="1" i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Медведева</a:t>
            </a:r>
            <a:r>
              <a:rPr lang="ru-RU" sz="1600" i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Троицке 9 апреля 2012 года.</a:t>
            </a:r>
          </a:p>
        </p:txBody>
      </p:sp>
      <p:pic>
        <p:nvPicPr>
          <p:cNvPr id="33795" name="Picture 3" descr="F:\Tisnum2\Links\895px-Dmitry_Medvedev_official_large_photo_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915" y="1280302"/>
            <a:ext cx="2160000" cy="24718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796" name="Picture 4" descr="F:\Tisnum2\Links\_42U1437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15" y="4199870"/>
            <a:ext cx="2160000" cy="2866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917808" y="4052500"/>
            <a:ext cx="7358114" cy="29718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ru-RU" sz="1600" i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«Чтобы Троицк активно развивался, притягивал к себе перспективную молодёжь, в городе нужно реализовать проекты повышения качества городской среды, строительства социальных объектов…</a:t>
            </a:r>
          </a:p>
          <a:p>
            <a:pPr algn="just">
              <a:lnSpc>
                <a:spcPct val="170000"/>
              </a:lnSpc>
            </a:pPr>
            <a:r>
              <a:rPr lang="ru-RU" sz="1600" i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….Мы должны переходить на строительство комфортного малоэтажного жилья с опережающим размещением мест приложения труда и всей необходимой социальной инфраструктуры.» </a:t>
            </a:r>
          </a:p>
          <a:p>
            <a:pPr algn="just">
              <a:lnSpc>
                <a:spcPct val="170000"/>
              </a:lnSpc>
            </a:pPr>
            <a:r>
              <a:rPr lang="ru-RU" sz="1600" i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выступления  </a:t>
            </a:r>
            <a:r>
              <a:rPr lang="ru-RU" sz="1600" b="1" i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</a:t>
            </a:r>
            <a:r>
              <a:rPr lang="ru-RU" sz="1600" b="1" i="1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Собянина</a:t>
            </a:r>
            <a:r>
              <a:rPr lang="ru-RU" sz="1600" b="1" i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i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Троицке 9 апреля 2012 года.</a:t>
            </a:r>
            <a:endParaRPr lang="ru-RU" sz="1600" b="1" i="1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F:\Tisnum2\Links\Titles2\КАЧЕСТВО ЖИЗНИ И РАЗВИТИЕ ИНФРАСТРУКТУРЫ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295" y="565921"/>
            <a:ext cx="9674811" cy="22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916" y="1462986"/>
            <a:ext cx="6444499" cy="58895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 algn="just">
              <a:lnSpc>
                <a:spcPct val="140000"/>
              </a:lnSpc>
              <a:buFont typeface="Wingdings" pitchFamily="2" charset="2"/>
              <a:buChar char="ü"/>
            </a:pPr>
            <a:r>
              <a:rPr lang="ru-RU" sz="1600" spc="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овышение уровня обеспеченности населения учреждениями образования: </a:t>
            </a:r>
          </a:p>
          <a:p>
            <a:pPr marL="363538" indent="-363538" algn="just">
              <a:lnSpc>
                <a:spcPct val="140000"/>
              </a:lnSpc>
              <a:spcAft>
                <a:spcPts val="1200"/>
              </a:spcAft>
            </a:pPr>
            <a:r>
              <a:rPr lang="ru-RU" sz="1600" spc="3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3 дошкольных образовательных учреждений и      2 средних образовательных школ;</a:t>
            </a:r>
          </a:p>
          <a:p>
            <a:pPr marL="363538" indent="-363538" algn="just">
              <a:lnSpc>
                <a:spcPct val="14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материально-технической базы спортивных объектов;</a:t>
            </a:r>
          </a:p>
          <a:p>
            <a:pPr marL="363538" indent="-363538" algn="just">
              <a:lnSpc>
                <a:spcPct val="14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Сохранение и развитие культурного наследия города Троицка, информационное обеспечение и создание современных условий обслуживания читателей библиотек;</a:t>
            </a:r>
          </a:p>
          <a:p>
            <a:pPr marL="363538" indent="-363538" algn="just">
              <a:lnSpc>
                <a:spcPct val="140000"/>
              </a:lnSpc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транспортной инфраструктуры, в рамках схемы территориального планирования транспортного обслуживания Новой Москвы;</a:t>
            </a:r>
          </a:p>
          <a:p>
            <a:pPr marL="363538" indent="-363538" algn="just">
              <a:lnSpc>
                <a:spcPct val="140000"/>
              </a:lnSpc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Улучшение обеспечения населения Троицка жильем: довести этот показатель к 2016 году до 27,7 кв. м. на человека; и в дальнейшем поддерживать ввод в эксплуатацию нового жилья на уровне не ниже 28 тыс. кв. м. жилья в год.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418402" y="-1"/>
            <a:ext cx="3274998" cy="756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9939" name="Picture 3" descr="F:\Tisnum2\Links\dedsad_image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7400" y="0"/>
            <a:ext cx="3096000" cy="2322000"/>
          </a:xfrm>
          <a:prstGeom prst="rect">
            <a:avLst/>
          </a:prstGeom>
          <a:noFill/>
        </p:spPr>
      </p:pic>
      <p:pic>
        <p:nvPicPr>
          <p:cNvPr id="39940" name="Picture 4" descr="F:\Tisnum2\Links\Транспортная развяз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7400" y="2512474"/>
            <a:ext cx="3096000" cy="2322000"/>
          </a:xfrm>
          <a:prstGeom prst="rect">
            <a:avLst/>
          </a:prstGeom>
          <a:noFill/>
        </p:spPr>
      </p:pic>
      <p:pic>
        <p:nvPicPr>
          <p:cNvPr id="39941" name="Picture 5" descr="F:\Tisnum2\Links\DSCN8059b_crop.jpg"/>
          <p:cNvPicPr>
            <a:picLocks noChangeAspect="1" noChangeArrowheads="1"/>
          </p:cNvPicPr>
          <p:nvPr/>
        </p:nvPicPr>
        <p:blipFill>
          <a:blip r:embed="rId4" cstate="print"/>
          <a:srcRect b="5135"/>
          <a:stretch>
            <a:fillRect/>
          </a:stretch>
        </p:blipFill>
        <p:spPr bwMode="auto">
          <a:xfrm>
            <a:off x="7597400" y="5024947"/>
            <a:ext cx="3096000" cy="2536316"/>
          </a:xfrm>
          <a:prstGeom prst="rect">
            <a:avLst/>
          </a:prstGeom>
          <a:noFill/>
        </p:spPr>
      </p:pic>
      <p:pic>
        <p:nvPicPr>
          <p:cNvPr id="15362" name="Picture 2" descr="F:\Tisnum2\Links\Titles2\КАЧЕСТВО ЖИЗНИ И РАЗВИТИЕ ИНФРАСТРУКТУРЫ mod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549" y="565921"/>
            <a:ext cx="5829388" cy="68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F:\Tisnum2\Links\Map Axis 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94615"/>
            <a:ext cx="10692000" cy="6139377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-1" y="1494615"/>
            <a:ext cx="10693401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F:\Tisnum2\Links\Titles2\РАСПОЛОЖЕНИЕ ЭЛЕМЕНТОВ КЛАСТЕРА НА ТЕРРИТОРИИ НОВОЙ МОСКВЫ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6556" y="565921"/>
            <a:ext cx="7720288" cy="68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Tisnum\Links\cover3_mod3_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8"/>
            <a:ext cx="10693400" cy="7560915"/>
          </a:xfrm>
          <a:prstGeom prst="rect">
            <a:avLst/>
          </a:prstGeom>
          <a:noFill/>
        </p:spPr>
      </p:pic>
      <p:pic>
        <p:nvPicPr>
          <p:cNvPr id="17410" name="Picture 2" descr="F:\Tisnum2\Links\Titles2\СПАСИБО ЗА ВНИМАНИЕ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0216" y="3774283"/>
            <a:ext cx="6112969" cy="29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524899" y="1208863"/>
            <a:ext cx="5643602" cy="60047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>
              <a:lnSpc>
                <a:spcPct val="110000"/>
              </a:lnSpc>
              <a:spcAft>
                <a:spcPts val="600"/>
              </a:spcAft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Ускорение экономического развития по направлениям:</a:t>
            </a:r>
          </a:p>
          <a:p>
            <a:pPr marL="363538" indent="-363538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МАТЕРИАЛЫ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Машиностроение и добыча полезных ископаемых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Альтернативная энергетика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для экстремальной электроники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Приборостроение и 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сенсорика</a:t>
            </a:r>
            <a:endParaRPr lang="ru-RU" sz="1600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3538" indent="-363538">
              <a:lnSpc>
                <a:spcPct val="110000"/>
              </a:lnSpc>
              <a:spcAft>
                <a:spcPts val="600"/>
              </a:spcAft>
            </a:pPr>
            <a:endParaRPr lang="ru-RU" sz="1600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3538" indent="-363538">
              <a:lnSpc>
                <a:spcPct val="110000"/>
              </a:lnSpc>
              <a:spcAft>
                <a:spcPts val="600"/>
              </a:spcAft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ЛАЗЕРНЫЕ ТЕХНОЛОГИИ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Машиностроение и приборостроение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Медицинская промышленность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Охрана окружающей среды и экология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endParaRPr lang="ru-RU" sz="1600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3538" indent="-363538">
              <a:lnSpc>
                <a:spcPct val="110000"/>
              </a:lnSpc>
              <a:spcAft>
                <a:spcPts val="600"/>
              </a:spcAft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РАДИАЦИОННЫЕ ТЕХНОЛОГИИ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Медицина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материалы для ядерной энергетики</a:t>
            </a:r>
          </a:p>
          <a:p>
            <a:pPr marL="363538" indent="-363538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Датчики и приборы для управления и контроля ионизирующими излучениями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1" y="0"/>
            <a:ext cx="2160000" cy="756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8533400" y="0"/>
            <a:ext cx="2160000" cy="7561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8" name="Picture 16" descr="\\192.168.0.35\документы\_Участники_\_Лазерная резка\bystar_06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55663"/>
            <a:ext cx="2016000" cy="2105600"/>
          </a:xfrm>
          <a:prstGeom prst="rect">
            <a:avLst/>
          </a:prstGeom>
          <a:noFill/>
        </p:spPr>
      </p:pic>
      <p:pic>
        <p:nvPicPr>
          <p:cNvPr id="3089" name="Picture 17" descr="\\192.168.0.35\документы\_Участники_\_Радиомедицина\srss_1.jpg"/>
          <p:cNvPicPr>
            <a:picLocks noChangeAspect="1" noChangeArrowheads="1"/>
          </p:cNvPicPr>
          <p:nvPr/>
        </p:nvPicPr>
        <p:blipFill>
          <a:blip r:embed="rId3" cstate="print"/>
          <a:srcRect r="29129"/>
          <a:stretch>
            <a:fillRect/>
          </a:stretch>
        </p:blipFill>
        <p:spPr bwMode="auto">
          <a:xfrm>
            <a:off x="8677400" y="3730851"/>
            <a:ext cx="2016000" cy="1895759"/>
          </a:xfrm>
          <a:prstGeom prst="rect">
            <a:avLst/>
          </a:prstGeom>
          <a:noFill/>
        </p:spPr>
      </p:pic>
      <p:pic>
        <p:nvPicPr>
          <p:cNvPr id="3091" name="Picture 19" descr="F:\Tisnum\Links\STM_Waterjet_Mus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77400" y="0"/>
            <a:ext cx="2016000" cy="1417447"/>
          </a:xfrm>
          <a:prstGeom prst="rect">
            <a:avLst/>
          </a:prstGeom>
          <a:noFill/>
        </p:spPr>
      </p:pic>
      <p:pic>
        <p:nvPicPr>
          <p:cNvPr id="3092" name="Picture 20" descr="F:\Tisnum\Links\SQ\DSCN5498_mod_S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4661"/>
            <a:ext cx="2016000" cy="2016000"/>
          </a:xfrm>
          <a:prstGeom prst="rect">
            <a:avLst/>
          </a:prstGeom>
          <a:noFill/>
        </p:spPr>
      </p:pic>
      <p:pic>
        <p:nvPicPr>
          <p:cNvPr id="3093" name="Picture 21" descr="F:\Tisnum\Links\SQ\DSC_8815_2_S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77400" y="1566149"/>
            <a:ext cx="2016000" cy="2016000"/>
          </a:xfrm>
          <a:prstGeom prst="rect">
            <a:avLst/>
          </a:prstGeom>
          <a:noFill/>
        </p:spPr>
      </p:pic>
      <p:pic>
        <p:nvPicPr>
          <p:cNvPr id="3094" name="Picture 22" descr="F:\Tisnum\Links\3_big_mod.jpg"/>
          <p:cNvPicPr>
            <a:picLocks noChangeAspect="1" noChangeArrowheads="1"/>
          </p:cNvPicPr>
          <p:nvPr/>
        </p:nvPicPr>
        <p:blipFill>
          <a:blip r:embed="rId7" cstate="print"/>
          <a:srcRect b="16020"/>
          <a:stretch>
            <a:fillRect/>
          </a:stretch>
        </p:blipFill>
        <p:spPr bwMode="auto">
          <a:xfrm>
            <a:off x="8677400" y="5775313"/>
            <a:ext cx="2016000" cy="1785950"/>
          </a:xfrm>
          <a:prstGeom prst="rect">
            <a:avLst/>
          </a:prstGeom>
          <a:noFill/>
        </p:spPr>
      </p:pic>
      <p:pic>
        <p:nvPicPr>
          <p:cNvPr id="3095" name="Picture 23" descr="F:\Tisnum2\Links\kur.jpg"/>
          <p:cNvPicPr>
            <a:picLocks noChangeAspect="1" noChangeArrowheads="1"/>
          </p:cNvPicPr>
          <p:nvPr/>
        </p:nvPicPr>
        <p:blipFill>
          <a:blip r:embed="rId8" cstate="print"/>
          <a:srcRect l="13264"/>
          <a:stretch>
            <a:fillRect/>
          </a:stretch>
        </p:blipFill>
        <p:spPr bwMode="auto">
          <a:xfrm>
            <a:off x="0" y="0"/>
            <a:ext cx="2016000" cy="1544365"/>
          </a:xfrm>
          <a:prstGeom prst="rect">
            <a:avLst/>
          </a:prstGeom>
          <a:noFill/>
        </p:spPr>
      </p:pic>
      <p:pic>
        <p:nvPicPr>
          <p:cNvPr id="3096" name="Picture 24" descr="F:\Tisnum2\Links\9408 zde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699368"/>
            <a:ext cx="2016000" cy="1430290"/>
          </a:xfrm>
          <a:prstGeom prst="rect">
            <a:avLst/>
          </a:prstGeom>
          <a:noFill/>
        </p:spPr>
      </p:pic>
      <p:pic>
        <p:nvPicPr>
          <p:cNvPr id="3074" name="Picture 2" descr="F:\Tisnum2\Links\Titles2\ЦЕЛЬ СОЗДАНИЯ КЛАСТЕРА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4069" y="565921"/>
            <a:ext cx="5305263" cy="2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" y="1140695"/>
            <a:ext cx="10693401" cy="2639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74602" y="3923507"/>
            <a:ext cx="3143272" cy="26622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ПОДКЛАСТЕР РАДИАЦИОННЫХ ТЕХНОЛОГИЙ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Институт ядерных исследований РАН;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НИЦ «Курчатовский институт»;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ФГУП «НИИ НПО «ЛУЧ»;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ФГУП «ГНЦ РФ ТРИНИТИ»;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«</a:t>
            </a:r>
            <a:r>
              <a:rPr lang="ru-RU" sz="1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Гиредмет</a:t>
            </a: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«Гидропресс».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96535" y="3923507"/>
            <a:ext cx="2500330" cy="29792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ПОДКЛАСТЕР ЛАЗЕРНЫХ ТЕХНОЛОГИЙ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ГНЦ РФ ТРИНИТИ;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ИСАН;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ЦФП ИОФ РАН;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ИПЛИТ РАН;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ФГУП «НИИ «Полюс»;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</a:t>
            </a:r>
            <a:r>
              <a:rPr lang="ru-RU" sz="1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Оптосистемы</a:t>
            </a: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»;</a:t>
            </a:r>
          </a:p>
          <a:p>
            <a:pPr marL="180975" indent="-180975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«Авеста-Проект»</a:t>
            </a:r>
            <a:r>
              <a:rPr lang="ru-RU" sz="1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3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04673" y="3923507"/>
            <a:ext cx="2357454" cy="343324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ПОДКЛАСТЕР НОВЫХ МАТЕРИАЛОВ</a:t>
            </a:r>
          </a:p>
          <a:p>
            <a:pPr marL="180975" indent="-180975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 РАН;</a:t>
            </a:r>
          </a:p>
          <a:p>
            <a:pPr marL="180975" indent="-180975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ФГБНУ ТИСНУМ;</a:t>
            </a:r>
          </a:p>
          <a:p>
            <a:pPr marL="180975" indent="-180975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НИИ НПО «Луч»;</a:t>
            </a:r>
          </a:p>
          <a:p>
            <a:pPr marL="180975" indent="-180975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«ИЦНТ»;</a:t>
            </a:r>
          </a:p>
          <a:p>
            <a:pPr marL="180975" indent="-180975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НИЦ «Вятич»;</a:t>
            </a:r>
          </a:p>
          <a:p>
            <a:pPr marL="180975" indent="-180975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«ИНФРА Технологии»;</a:t>
            </a:r>
          </a:p>
          <a:p>
            <a:pPr marL="180975" indent="-180975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«</a:t>
            </a:r>
            <a:r>
              <a:rPr lang="ru-RU" sz="1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Гиредмет</a:t>
            </a: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»;</a:t>
            </a:r>
          </a:p>
          <a:p>
            <a:pPr marL="180975" indent="-180975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ЗАО НТЦ «</a:t>
            </a:r>
            <a:r>
              <a:rPr lang="ru-RU" sz="13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Бакор</a:t>
            </a: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»;</a:t>
            </a:r>
          </a:p>
          <a:p>
            <a:pPr marL="180975" indent="-180975">
              <a:lnSpc>
                <a:spcPct val="11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1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«Пульсар».</a:t>
            </a:r>
          </a:p>
        </p:txBody>
      </p:sp>
      <p:pic>
        <p:nvPicPr>
          <p:cNvPr id="27651" name="Picture 3" descr="F:\Tisnum2\Links\6_TV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22627"/>
            <a:ext cx="3420000" cy="2272649"/>
          </a:xfrm>
          <a:prstGeom prst="rect">
            <a:avLst/>
          </a:prstGeom>
          <a:noFill/>
        </p:spPr>
      </p:pic>
      <p:pic>
        <p:nvPicPr>
          <p:cNvPr id="27657" name="Picture 9" descr="F:\Tisnum\Links\_DSC1539_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3400" y="1322627"/>
            <a:ext cx="3420000" cy="2289264"/>
          </a:xfrm>
          <a:prstGeom prst="rect">
            <a:avLst/>
          </a:prstGeom>
          <a:noFill/>
        </p:spPr>
      </p:pic>
      <p:pic>
        <p:nvPicPr>
          <p:cNvPr id="27660" name="Picture 12" descr="F:\Tisnum2\Links\DSC_7367 noname res 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6700" y="1322627"/>
            <a:ext cx="3420000" cy="2274001"/>
          </a:xfrm>
          <a:prstGeom prst="rect">
            <a:avLst/>
          </a:prstGeom>
          <a:noFill/>
        </p:spPr>
      </p:pic>
      <p:pic>
        <p:nvPicPr>
          <p:cNvPr id="4098" name="Picture 2" descr="F:\Tisnum2\Links\Titles2\СОСТАВ УЧАСТНИКОВ КЛАСТЕРА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0090" y="565921"/>
            <a:ext cx="6213221" cy="2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6668" y="1851805"/>
          <a:ext cx="9460065" cy="5072098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586628"/>
                <a:gridCol w="5154992"/>
                <a:gridCol w="1673629"/>
                <a:gridCol w="2044816"/>
              </a:tblGrid>
              <a:tr h="387449">
                <a:tc>
                  <a:txBody>
                    <a:bodyPr/>
                    <a:lstStyle/>
                    <a:p>
                      <a:pPr marL="1588" indent="0"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№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Наименование показателя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 конец 2011 г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 2016</a:t>
                      </a:r>
                      <a:endParaRPr lang="ru-RU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435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1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Объем затрат на исследования и разработки, развитие инновационной инфраструктуры предприятий и организаций-участников кластера,  </a:t>
                      </a:r>
                      <a:r>
                        <a:rPr lang="ru-RU" sz="1400" dirty="0" err="1"/>
                        <a:t>млрд</a:t>
                      </a:r>
                      <a:r>
                        <a:rPr lang="ru-RU" sz="1400" dirty="0"/>
                        <a:t> руб</a:t>
                      </a:r>
                      <a:r>
                        <a:rPr lang="ru-RU" sz="1400" dirty="0" smtClean="0"/>
                        <a:t>.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4</a:t>
                      </a:r>
                      <a:r>
                        <a:rPr lang="ru-RU" sz="1400" dirty="0" smtClean="0"/>
                        <a:t>7 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  <a:tabLst/>
                      </a:pPr>
                      <a:r>
                        <a:rPr lang="en-US" sz="1400" dirty="0" smtClean="0"/>
                        <a:t>6</a:t>
                      </a:r>
                      <a:r>
                        <a:rPr lang="ru-RU" sz="1400" dirty="0" smtClean="0"/>
                        <a:t>0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982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Численность персонала предприятий и организаций-участников кластера, занятого исследованиями и разработками, тыс.чел.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32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35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667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3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Доля продаж продукции кластера в объеме мирового рынка, %.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Лазерные технологии – 0,1%, </a:t>
                      </a:r>
                      <a:r>
                        <a:rPr lang="ru-RU" sz="1400" dirty="0" err="1"/>
                        <a:t>монокристалы</a:t>
                      </a:r>
                      <a:r>
                        <a:rPr lang="ru-RU" sz="1400" dirty="0"/>
                        <a:t> алмазов и изделия на их основе – 12%, ядерные материалы – 8%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dirty="0"/>
                        <a:t>Лазерные технологии – 0,15%, </a:t>
                      </a:r>
                      <a:endParaRPr lang="en-US" sz="1400" dirty="0" smtClean="0"/>
                    </a:p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dirty="0" err="1" smtClean="0"/>
                        <a:t>монокристалы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/>
                        <a:t>алмазов и изделия на их основе – 30</a:t>
                      </a:r>
                      <a:r>
                        <a:rPr lang="ru-RU" sz="1400" dirty="0" smtClean="0"/>
                        <a:t>%,</a:t>
                      </a:r>
                      <a:endParaRPr lang="en-US" sz="1400" dirty="0" smtClean="0"/>
                    </a:p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ядерные </a:t>
                      </a:r>
                      <a:r>
                        <a:rPr lang="ru-RU" sz="1400" dirty="0"/>
                        <a:t>материалы – 12%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101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4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30" baseline="0" dirty="0"/>
                        <a:t>Общее число рабочих мест на предприятиях и организациях-участниках кластера с уровнем заработной платы, превышающим на 100% средний уровень в регионе базирования кластера, тыс. ед.</a:t>
                      </a:r>
                      <a:endParaRPr lang="ru-RU" sz="1400" spc="-30" baseline="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7,2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15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464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5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Выработка на одного работника в среднем по предприятиям и организациям-участникам кластера, тыс. руб./чел. в год.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800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4763" algn="ctr">
                        <a:spcAft>
                          <a:spcPts val="0"/>
                        </a:spcAft>
                      </a:pPr>
                      <a:r>
                        <a:rPr lang="ru-RU" sz="1400" dirty="0"/>
                        <a:t>1500</a:t>
                      </a:r>
                      <a:endParaRPr lang="ru-RU" sz="1400" dirty="0">
                        <a:solidFill>
                          <a:schemeClr val="bg1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8" marR="61658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2" name="Picture 2" descr="F:\Tisnum2\Links\Titles2\ПОКАЗАТЕЛИ, ХАРАКТЕРИЗУЮЩИЕ ТЕКУЩИЙ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415" y="565921"/>
            <a:ext cx="9640571" cy="71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7940" y="5202428"/>
            <a:ext cx="6215106" cy="7927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800"/>
              </a:spcAft>
            </a:pP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Синергия технических и бизнес-компетенций в рамках НОЦ ТИСНУМ (поручение Президента о создании НОЦ от 9 апреля 2012 года)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1"/>
            <a:ext cx="3346436" cy="756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313" name="Picture 1" descr="F:\Tisnum2\Links\DSC_0074_res.jpg"/>
          <p:cNvPicPr>
            <a:picLocks noChangeAspect="1" noChangeArrowheads="1"/>
          </p:cNvPicPr>
          <p:nvPr/>
        </p:nvPicPr>
        <p:blipFill>
          <a:blip r:embed="rId2" cstate="print"/>
          <a:srcRect r="2516"/>
          <a:stretch>
            <a:fillRect/>
          </a:stretch>
        </p:blipFill>
        <p:spPr bwMode="auto">
          <a:xfrm>
            <a:off x="0" y="5399383"/>
            <a:ext cx="3168000" cy="2161880"/>
          </a:xfrm>
          <a:prstGeom prst="rect">
            <a:avLst/>
          </a:prstGeom>
          <a:noFill/>
        </p:spPr>
      </p:pic>
      <p:pic>
        <p:nvPicPr>
          <p:cNvPr id="13315" name="Picture 3" descr="F:\Tisnum2\Links\DSC_6988_res.jpg"/>
          <p:cNvPicPr>
            <a:picLocks noChangeAspect="1" noChangeArrowheads="1"/>
          </p:cNvPicPr>
          <p:nvPr/>
        </p:nvPicPr>
        <p:blipFill>
          <a:blip r:embed="rId3" cstate="print"/>
          <a:srcRect r="2516"/>
          <a:stretch>
            <a:fillRect/>
          </a:stretch>
        </p:blipFill>
        <p:spPr bwMode="auto">
          <a:xfrm>
            <a:off x="0" y="0"/>
            <a:ext cx="3168000" cy="2371899"/>
          </a:xfrm>
          <a:prstGeom prst="rect">
            <a:avLst/>
          </a:prstGeom>
          <a:noFill/>
        </p:spPr>
      </p:pic>
      <p:pic>
        <p:nvPicPr>
          <p:cNvPr id="13316" name="Picture 4" descr="F:\Tisnum2\Links\НИЯУ МИФИ на НЗХК.jpg"/>
          <p:cNvPicPr>
            <a:picLocks noChangeAspect="1" noChangeArrowheads="1"/>
          </p:cNvPicPr>
          <p:nvPr/>
        </p:nvPicPr>
        <p:blipFill>
          <a:blip r:embed="rId4" cstate="print"/>
          <a:srcRect l="12816" r="7808"/>
          <a:stretch>
            <a:fillRect/>
          </a:stretch>
        </p:blipFill>
        <p:spPr bwMode="auto">
          <a:xfrm>
            <a:off x="0" y="2560245"/>
            <a:ext cx="3168000" cy="2650792"/>
          </a:xfrm>
          <a:prstGeom prst="rect">
            <a:avLst/>
          </a:prstGeom>
          <a:noFill/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632583" y="1566053"/>
          <a:ext cx="3500464" cy="3500463"/>
        </p:xfrm>
        <a:graphic>
          <a:graphicData uri="http://schemas.openxmlformats.org/drawingml/2006/table">
            <a:tbl>
              <a:tblPr firstRow="1" lastRow="1" bandRow="1">
                <a:tableStyleId>{D113A9D2-9D6B-4929-AA2D-F23B5EE8CBE7}</a:tableStyleId>
              </a:tblPr>
              <a:tblGrid>
                <a:gridCol w="1750232"/>
                <a:gridCol w="1750232"/>
              </a:tblGrid>
              <a:tr h="1461358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Ежегодное количество специалистов подготавливаемых по тематике кластера</a:t>
                      </a:r>
                      <a:endParaRPr lang="ru-RU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0782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МФТИ</a:t>
                      </a:r>
                      <a:endParaRPr lang="ru-RU" sz="1800" b="1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100 – 200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82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err="1" smtClean="0"/>
                        <a:t>МИСиС</a:t>
                      </a:r>
                      <a:endParaRPr lang="ru-RU" sz="1800" b="1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200</a:t>
                      </a:r>
                      <a:r>
                        <a:rPr lang="ru-RU" sz="1800" baseline="0" dirty="0" smtClean="0"/>
                        <a:t> – 250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82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МИФИ</a:t>
                      </a:r>
                      <a:endParaRPr lang="ru-RU" sz="1800" b="1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50 – 60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821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ВШЭ</a:t>
                      </a:r>
                      <a:endParaRPr lang="ru-RU" sz="1800" b="1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30 – 40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82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ИТОГО</a:t>
                      </a:r>
                      <a:endParaRPr lang="ru-RU" sz="18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350 – 420</a:t>
                      </a:r>
                      <a:endParaRPr lang="ru-RU" sz="1800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917940" y="6203815"/>
          <a:ext cx="6215108" cy="100584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4929222"/>
                <a:gridCol w="1285886"/>
              </a:tblGrid>
              <a:tr h="327774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ТЕХНИЧЕСКИЙ КОЛЛЕДЖ</a:t>
                      </a:r>
                      <a:endParaRPr lang="ru-RU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29482">
                <a:tc>
                  <a:txBody>
                    <a:bodyPr/>
                    <a:lstStyle/>
                    <a:p>
                      <a:pPr algn="l"/>
                      <a:r>
                        <a:rPr lang="ru-RU" sz="1800" dirty="0" smtClean="0"/>
                        <a:t>Ежегодное количество квалифицированных</a:t>
                      </a:r>
                      <a:r>
                        <a:rPr lang="ru-RU" sz="1800" baseline="0" dirty="0" smtClean="0"/>
                        <a:t> специалистов среднего технического персонала</a:t>
                      </a:r>
                      <a:endParaRPr lang="ru-RU" sz="1800" dirty="0"/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 – 50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8" name="Picture 4" descr="F:\Tisnum2\Links\logos\logo-vysshaya-shkola-ekonomiki-copy-W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758" y="4209259"/>
            <a:ext cx="953345" cy="900000"/>
          </a:xfrm>
          <a:prstGeom prst="rect">
            <a:avLst/>
          </a:prstGeom>
          <a:noFill/>
        </p:spPr>
      </p:pic>
      <p:pic>
        <p:nvPicPr>
          <p:cNvPr id="1029" name="Picture 5" descr="F:\Tisnum2\Links\logos\mfti_logo-copyW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75130" y="1494615"/>
            <a:ext cx="1855188" cy="648000"/>
          </a:xfrm>
          <a:prstGeom prst="rect">
            <a:avLst/>
          </a:prstGeom>
          <a:noFill/>
        </p:spPr>
      </p:pic>
      <p:pic>
        <p:nvPicPr>
          <p:cNvPr id="1030" name="Picture 6" descr="F:\Tisnum2\Links\logos\мисис-logo_big-copyW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8006" y="2280433"/>
            <a:ext cx="1566366" cy="900000"/>
          </a:xfrm>
          <a:prstGeom prst="rect">
            <a:avLst/>
          </a:prstGeom>
          <a:noFill/>
        </p:spPr>
      </p:pic>
      <p:pic>
        <p:nvPicPr>
          <p:cNvPr id="1026" name="Picture 2" descr="F:\Tisnum2\Links\logos\53_W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65142" y="3352003"/>
            <a:ext cx="967310" cy="720000"/>
          </a:xfrm>
          <a:prstGeom prst="rect">
            <a:avLst/>
          </a:prstGeom>
          <a:noFill/>
        </p:spPr>
      </p:pic>
      <p:pic>
        <p:nvPicPr>
          <p:cNvPr id="1027" name="Picture 3" descr="F:\Tisnum2\Links\Titles2\ОБРАЗОВАТЕЛЬНЫЙ ПОТЕНЦИАЛ КЛАСТЕРА copy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01250" y="497658"/>
            <a:ext cx="4460238" cy="74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F:\Tisnum2\Links\DSC_0877_mod_S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5734" y="1238680"/>
            <a:ext cx="2674800" cy="2674800"/>
          </a:xfrm>
          <a:prstGeom prst="rect">
            <a:avLst/>
          </a:prstGeom>
          <a:noFill/>
        </p:spPr>
      </p:pic>
      <p:pic>
        <p:nvPicPr>
          <p:cNvPr id="10246" name="Picture 6" descr="F:\Tisnum2\Links\DSC_1071_mo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734" y="4391979"/>
            <a:ext cx="2674800" cy="2674800"/>
          </a:xfrm>
          <a:prstGeom prst="rect">
            <a:avLst/>
          </a:prstGeom>
          <a:noFill/>
        </p:spPr>
      </p:pic>
      <p:pic>
        <p:nvPicPr>
          <p:cNvPr id="10247" name="Picture 7" descr="F:\Tisnum2\Links\Titan-crystal_bar_ьщв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38680"/>
            <a:ext cx="2674800" cy="2674800"/>
          </a:xfrm>
          <a:prstGeom prst="rect">
            <a:avLst/>
          </a:prstGeom>
          <a:noFill/>
        </p:spPr>
      </p:pic>
      <p:pic>
        <p:nvPicPr>
          <p:cNvPr id="10248" name="Picture 8" descr="F:\Tisnum\Links\DSC_8662_2_SQ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8600" y="1238680"/>
            <a:ext cx="2674800" cy="2674800"/>
          </a:xfrm>
          <a:prstGeom prst="rect">
            <a:avLst/>
          </a:prstGeom>
          <a:noFill/>
        </p:spPr>
      </p:pic>
      <p:pic>
        <p:nvPicPr>
          <p:cNvPr id="10249" name="Picture 9" descr="F:\Tisnum\Links\SQ\DSC_3389_res_mod2_S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91979"/>
            <a:ext cx="2674800" cy="2674800"/>
          </a:xfrm>
          <a:prstGeom prst="rect">
            <a:avLst/>
          </a:prstGeom>
          <a:noFill/>
        </p:spPr>
      </p:pic>
      <p:pic>
        <p:nvPicPr>
          <p:cNvPr id="10250" name="Picture 10" descr="F:\Tisnum2\Links\Perfilov_tvel_S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2867" y="4391979"/>
            <a:ext cx="2674800" cy="2674800"/>
          </a:xfrm>
          <a:prstGeom prst="rect">
            <a:avLst/>
          </a:prstGeom>
          <a:noFill/>
        </p:spPr>
      </p:pic>
      <p:pic>
        <p:nvPicPr>
          <p:cNvPr id="10251" name="Picture 11" descr="F:\Tisnum2\Links\DSC_7364_cro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8600" y="4391979"/>
            <a:ext cx="2674800" cy="2674800"/>
          </a:xfrm>
          <a:prstGeom prst="rect">
            <a:avLst/>
          </a:prstGeom>
          <a:noFill/>
        </p:spPr>
      </p:pic>
      <p:pic>
        <p:nvPicPr>
          <p:cNvPr id="10252" name="Picture 12" descr="F:\Tisnum\Links\SQ\16_2_S2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72867" y="1238680"/>
            <a:ext cx="2674800" cy="267480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0" y="7057263"/>
            <a:ext cx="2674800" cy="50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Алмазные сопла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672867" y="7057263"/>
            <a:ext cx="2674800" cy="50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Ядерное топливо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345734" y="7057263"/>
            <a:ext cx="2674800" cy="50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Источники энергии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8018600" y="7057263"/>
            <a:ext cx="2674800" cy="50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Солнечные батареи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3889756"/>
            <a:ext cx="2674800" cy="50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РЗМ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672867" y="3889756"/>
            <a:ext cx="2674800" cy="50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СТМ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345734" y="3889756"/>
            <a:ext cx="2674800" cy="50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Термоэлектрики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8018600" y="3889756"/>
            <a:ext cx="2674800" cy="504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Микрохирургия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-1" y="1136301"/>
            <a:ext cx="10693401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F:\Tisnum2\Links\Titles2\ПРОИЗВОДСТВЕННЫЙ ПОТЕНЦИАЛ КЛАСТЕРА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58923" y="510358"/>
            <a:ext cx="8775555" cy="28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\\192.168.0.35\документы\_Участники_\кластер\троицк - москва c1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329" y="1780367"/>
            <a:ext cx="4021817" cy="50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19" name="Picture 3" descr="\\192.168.0.35\документы\_Участники_\кластер\троицк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3113" y="1780367"/>
            <a:ext cx="4064959" cy="504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0" name="Picture 2" descr="F:\Tisnum2\Links\Titles2\ТРОИЦКИЙ ИННОВАЦИОННЫЙ КЛАСТЕР БЛИЖНИЙ КРУГ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0017" y="583384"/>
            <a:ext cx="7753367" cy="74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9" name="Picture 9" descr="\\192.168.0.35\документы\_Участники_\кластер\россия mo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500" y="923111"/>
            <a:ext cx="8536401" cy="47098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74668" y="5578439"/>
            <a:ext cx="3602060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«</a:t>
            </a:r>
            <a:r>
              <a:rPr lang="ru-RU" sz="20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Гиредмет</a:t>
            </a:r>
            <a:r>
              <a:rPr lang="ru-RU" sz="20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363538" indent="-363538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НИИ НПО «Луч»</a:t>
            </a:r>
          </a:p>
          <a:p>
            <a:pPr marL="363538" indent="-363538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ФГУП НПП «Пульсар»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03824" y="5578439"/>
            <a:ext cx="5143536" cy="163121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«</a:t>
            </a:r>
            <a:r>
              <a:rPr lang="ru-RU" sz="20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Алроса</a:t>
            </a:r>
            <a:r>
              <a:rPr lang="ru-RU" sz="20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363538" indent="-363538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ФГУП НИИ «Полюс»</a:t>
            </a:r>
          </a:p>
          <a:p>
            <a:pPr marL="363538" indent="-363538" algn="just">
              <a:lnSpc>
                <a:spcPct val="150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ru-RU" sz="20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ОАО «Центр судоремонта «Звездочка»</a:t>
            </a:r>
          </a:p>
        </p:txBody>
      </p:sp>
      <p:pic>
        <p:nvPicPr>
          <p:cNvPr id="8194" name="Picture 2" descr="F:\Tisnum2\Links\Titles2\КЛЮЧЕВЫЕ УЧАСТНИКИ И ПАРТНЕРЫ КЛАСТЕР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090" y="551633"/>
            <a:ext cx="9381221" cy="2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-1"/>
            <a:ext cx="3274998" cy="7561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75064" y="1077545"/>
            <a:ext cx="6739773" cy="61573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63538" indent="-363538" algn="just">
              <a:lnSpc>
                <a:spcPct val="120000"/>
              </a:lnSpc>
              <a:spcAft>
                <a:spcPts val="1800"/>
              </a:spcAft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2007 г. , действует в рамках программы Минэкономразвития РФ</a:t>
            </a:r>
          </a:p>
          <a:p>
            <a:pPr marL="363538" indent="-363538" algn="just">
              <a:lnSpc>
                <a:spcPct val="120000"/>
              </a:lnSpc>
              <a:spcAft>
                <a:spcPts val="1800"/>
              </a:spcAft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Управляющая компания</a:t>
            </a:r>
          </a:p>
          <a:p>
            <a:pPr marL="363538" indent="-363538" algn="just">
              <a:lnSpc>
                <a:spcPct val="120000"/>
              </a:lnSpc>
              <a:spcAft>
                <a:spcPts val="1800"/>
              </a:spcAft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Льготная аренда офисных помещений, услуги </a:t>
            </a:r>
            <a:r>
              <a:rPr lang="ru-RU" sz="1600" b="1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стартапам</a:t>
            </a: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366713" indent="-363538" algn="just">
              <a:lnSpc>
                <a:spcPct val="120000"/>
              </a:lnSpc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Экспертиза и упаковка проектов</a:t>
            </a:r>
          </a:p>
          <a:p>
            <a:pPr marL="366713" indent="-363538" algn="just">
              <a:lnSpc>
                <a:spcPct val="120000"/>
              </a:lnSpc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Управленческий 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консалинг</a:t>
            </a:r>
            <a:endParaRPr lang="ru-RU" sz="1600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6713" indent="-363538" algn="just">
              <a:lnSpc>
                <a:spcPct val="120000"/>
              </a:lnSpc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Аутсорсинг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бухгалтерии и аудит</a:t>
            </a:r>
          </a:p>
          <a:p>
            <a:pPr marL="366713" indent="-363538" algn="just">
              <a:lnSpc>
                <a:spcPct val="120000"/>
              </a:lnSpc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Аутсорсинг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правовых услуг</a:t>
            </a:r>
          </a:p>
          <a:p>
            <a:pPr marL="363538" indent="-363538" algn="just">
              <a:lnSpc>
                <a:spcPct val="120000"/>
              </a:lnSpc>
              <a:spcAft>
                <a:spcPts val="1800"/>
              </a:spcAft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компаний-резидентов: </a:t>
            </a:r>
          </a:p>
          <a:p>
            <a:pPr marL="363538" indent="-363538" algn="just">
              <a:lnSpc>
                <a:spcPct val="120000"/>
              </a:lnSpc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Лазерные технологии, IT, </a:t>
            </a:r>
            <a:r>
              <a:rPr lang="ru-RU" sz="1600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нанооптика</a:t>
            </a:r>
            <a:r>
              <a:rPr lang="ru-RU" sz="1600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ядерные технологии</a:t>
            </a:r>
          </a:p>
          <a:p>
            <a:pPr marL="363538" indent="-363538" algn="just">
              <a:lnSpc>
                <a:spcPct val="120000"/>
              </a:lnSpc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компаний-резидентов </a:t>
            </a:r>
            <a:r>
              <a:rPr lang="ru-RU" sz="1600" b="1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Сколково</a:t>
            </a:r>
            <a:endParaRPr lang="ru-RU" sz="1600" b="1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3538" indent="-363538" algn="just">
              <a:lnSpc>
                <a:spcPct val="120000"/>
              </a:lnSpc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проектов в </a:t>
            </a:r>
            <a:r>
              <a:rPr lang="ru-RU" sz="1600" b="1" spc="3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Роснано</a:t>
            </a:r>
            <a:endParaRPr lang="ru-RU" sz="1600" b="1" spc="3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63538" indent="-363538" algn="just">
              <a:lnSpc>
                <a:spcPct val="120000"/>
              </a:lnSpc>
              <a:spcAft>
                <a:spcPts val="1800"/>
              </a:spcAft>
            </a:pPr>
            <a:r>
              <a:rPr lang="ru-RU" sz="1600" b="1" spc="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Привлеченные инвестиции – более 1,5 млрд. руб.</a:t>
            </a:r>
          </a:p>
        </p:txBody>
      </p:sp>
      <p:pic>
        <p:nvPicPr>
          <p:cNvPr id="29706" name="Picture 10" descr="\\192.168.0.35\документы\_Участники_\7742337_4TZqXF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26742"/>
            <a:ext cx="3096000" cy="2108229"/>
          </a:xfrm>
          <a:prstGeom prst="rect">
            <a:avLst/>
          </a:prstGeom>
          <a:noFill/>
        </p:spPr>
      </p:pic>
      <p:pic>
        <p:nvPicPr>
          <p:cNvPr id="29707" name="Picture 11" descr="\\192.168.0.35\документы\_Участники_\2011-06-01_12-46-37-400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96000" cy="2322000"/>
          </a:xfrm>
          <a:prstGeom prst="rect">
            <a:avLst/>
          </a:prstGeom>
          <a:noFill/>
        </p:spPr>
      </p:pic>
      <p:pic>
        <p:nvPicPr>
          <p:cNvPr id="29708" name="Picture 12" descr="\\192.168.0.35\документы\_Участники_\190965bddd0244eb8d96531b419a587a.jpg"/>
          <p:cNvPicPr>
            <a:picLocks noChangeAspect="1" noChangeArrowheads="1"/>
          </p:cNvPicPr>
          <p:nvPr/>
        </p:nvPicPr>
        <p:blipFill>
          <a:blip r:embed="rId4" cstate="print"/>
          <a:srcRect l="24208"/>
          <a:stretch>
            <a:fillRect/>
          </a:stretch>
        </p:blipFill>
        <p:spPr bwMode="auto">
          <a:xfrm>
            <a:off x="0" y="4839712"/>
            <a:ext cx="3096000" cy="2721551"/>
          </a:xfrm>
          <a:prstGeom prst="rect">
            <a:avLst/>
          </a:prstGeom>
          <a:noFill/>
        </p:spPr>
      </p:pic>
      <p:pic>
        <p:nvPicPr>
          <p:cNvPr id="9218" name="Picture 2" descr="F:\Tisnum2\Links\Titles2\БИЗНЕС-ИНКУБАТОР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1417" y="565921"/>
            <a:ext cx="3978947" cy="23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908</Words>
  <Application>Microsoft Office PowerPoint</Application>
  <PresentationFormat>Произвольный</PresentationFormat>
  <Paragraphs>175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Asgard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Odin</dc:creator>
  <cp:lastModifiedBy>User</cp:lastModifiedBy>
  <cp:revision>153</cp:revision>
  <dcterms:created xsi:type="dcterms:W3CDTF">2012-05-24T06:38:48Z</dcterms:created>
  <dcterms:modified xsi:type="dcterms:W3CDTF">2012-05-31T06:18:26Z</dcterms:modified>
</cp:coreProperties>
</file>