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drawings/drawing6.xml" ContentType="application/vnd.openxmlformats-officedocument.drawingml.chartshapes+xml"/>
  <Override PartName="/ppt/charts/chart10.xml" ContentType="application/vnd.openxmlformats-officedocument.drawingml.chart+xml"/>
  <Override PartName="/ppt/drawings/drawing7.xml" ContentType="application/vnd.openxmlformats-officedocument.drawingml.chartshapes+xml"/>
  <Override PartName="/ppt/notesSlides/notesSlide2.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notesSlides/notesSlide3.xml" ContentType="application/vnd.openxmlformats-officedocument.presentationml.notesSlide+xml"/>
  <Override PartName="/ppt/charts/chart12.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notesSlides/notesSlide4.xml" ContentType="application/vnd.openxmlformats-officedocument.presentationml.notesSl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notesSlides/notesSlide5.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drawings/drawing11.xml" ContentType="application/vnd.openxmlformats-officedocument.drawingml.chartshapes+xml"/>
  <Override PartName="/ppt/charts/chart16.xml" ContentType="application/vnd.openxmlformats-officedocument.drawingml.chart+xml"/>
  <Override PartName="/ppt/theme/themeOverride8.xml" ContentType="application/vnd.openxmlformats-officedocument.themeOverride+xml"/>
  <Override PartName="/ppt/drawings/drawing12.xml" ContentType="application/vnd.openxmlformats-officedocument.drawingml.chartshapes+xml"/>
  <Override PartName="/ppt/notesSlides/notesSlide6.xml" ContentType="application/vnd.openxmlformats-officedocument.presentationml.notesSlide+xml"/>
  <Override PartName="/ppt/charts/chart17.xml" ContentType="application/vnd.openxmlformats-officedocument.drawingml.chart+xml"/>
  <Override PartName="/ppt/theme/themeOverride9.xml" ContentType="application/vnd.openxmlformats-officedocument.themeOverride+xml"/>
  <Override PartName="/ppt/drawings/drawing13.xml" ContentType="application/vnd.openxmlformats-officedocument.drawingml.chartshapes+xml"/>
  <Override PartName="/ppt/charts/chart18.xml" ContentType="application/vnd.openxmlformats-officedocument.drawingml.chart+xml"/>
  <Override PartName="/ppt/theme/themeOverride10.xml" ContentType="application/vnd.openxmlformats-officedocument.themeOverride+xml"/>
  <Override PartName="/ppt/drawings/drawing14.xml" ContentType="application/vnd.openxmlformats-officedocument.drawingml.chartshapes+xml"/>
  <Override PartName="/ppt/charts/chart19.xml" ContentType="application/vnd.openxmlformats-officedocument.drawingml.chart+xml"/>
  <Override PartName="/ppt/theme/themeOverride11.xml" ContentType="application/vnd.openxmlformats-officedocument.themeOverride+xml"/>
  <Override PartName="/ppt/drawings/drawing15.xml" ContentType="application/vnd.openxmlformats-officedocument.drawingml.chartshapes+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theme/themeOverride13.xml" ContentType="application/vnd.openxmlformats-officedocument.themeOverride+xml"/>
  <Override PartName="/ppt/drawings/drawing16.xml" ContentType="application/vnd.openxmlformats-officedocument.drawingml.chartshapes+xml"/>
  <Override PartName="/ppt/notesSlides/notesSlide7.xml" ContentType="application/vnd.openxmlformats-officedocument.presentationml.notesSlide+xml"/>
  <Override PartName="/ppt/charts/chart22.xml" ContentType="application/vnd.openxmlformats-officedocument.drawingml.chart+xml"/>
  <Override PartName="/ppt/theme/themeOverride14.xml" ContentType="application/vnd.openxmlformats-officedocument.themeOverride+xml"/>
  <Override PartName="/ppt/drawings/drawing17.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6" r:id="rId2"/>
    <p:sldId id="342" r:id="rId3"/>
    <p:sldId id="257" r:id="rId4"/>
    <p:sldId id="317" r:id="rId5"/>
    <p:sldId id="324" r:id="rId6"/>
    <p:sldId id="325" r:id="rId7"/>
    <p:sldId id="314" r:id="rId8"/>
    <p:sldId id="326" r:id="rId9"/>
    <p:sldId id="327" r:id="rId10"/>
    <p:sldId id="328" r:id="rId11"/>
    <p:sldId id="329" r:id="rId12"/>
    <p:sldId id="330" r:id="rId13"/>
    <p:sldId id="331" r:id="rId14"/>
    <p:sldId id="332" r:id="rId15"/>
    <p:sldId id="261" r:id="rId16"/>
    <p:sldId id="262" r:id="rId17"/>
    <p:sldId id="320" r:id="rId18"/>
    <p:sldId id="284" r:id="rId19"/>
    <p:sldId id="333" r:id="rId20"/>
    <p:sldId id="334" r:id="rId21"/>
    <p:sldId id="335" r:id="rId22"/>
    <p:sldId id="336" r:id="rId23"/>
    <p:sldId id="337" r:id="rId24"/>
    <p:sldId id="338" r:id="rId25"/>
    <p:sldId id="339" r:id="rId26"/>
    <p:sldId id="349" r:id="rId27"/>
    <p:sldId id="351" r:id="rId28"/>
    <p:sldId id="357" r:id="rId29"/>
    <p:sldId id="358" r:id="rId30"/>
    <p:sldId id="359" r:id="rId31"/>
    <p:sldId id="363" r:id="rId32"/>
    <p:sldId id="364" r:id="rId33"/>
    <p:sldId id="365" r:id="rId34"/>
    <p:sldId id="366" r:id="rId35"/>
    <p:sldId id="367" r:id="rId36"/>
    <p:sldId id="370" r:id="rId37"/>
    <p:sldId id="371" r:id="rId38"/>
    <p:sldId id="373" r:id="rId39"/>
    <p:sldId id="374" r:id="rId40"/>
    <p:sldId id="375"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4698" autoAdjust="0"/>
  </p:normalViewPr>
  <p:slideViewPr>
    <p:cSldViewPr>
      <p:cViewPr varScale="1">
        <p:scale>
          <a:sx n="50" d="100"/>
          <a:sy n="50" d="100"/>
        </p:scale>
        <p:origin x="-13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G:\&#1050;&#1088;&#1072;&#1089;&#1085;&#1086;&#1103;&#1088;&#1089;&#1082;%202009\&#1088;&#1072;&#1089;&#1095;&#1077;&#1090;&#1099;.xls" TargetMode="Externa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Documents%20and%20Settings\User\&#1052;&#1086;&#1080;%20&#1076;&#1086;&#1082;&#1091;&#1084;&#1077;&#1085;&#1090;&#1099;\Astakhova\2011\0%20&#1089;&#1090;&#1088;&#1072;&#1090;&#1077;&#1075;&#1080;&#1103;%202020\&#1076;&#1086;&#1087;&#1086;&#1083;&#1085;&#1080;&#1090;&#1077;&#1083;&#1100;&#1085;&#1099;&#1077;%20&#1084;&#1072;&#1090;&#1077;&#1088;&#1080;&#1072;&#1083;&#1099;\&#1088;&#1072;&#1089;&#1095;&#1105;&#1090;&#1099;\&#1086;&#1073;&#1088;&#1072;&#1079;&#1086;&#1074;&#1072;&#1085;&#1080;&#1077;\&#1074;&#1080;&#1079;&#1091;&#1072;&#1083;&#1080;&#1079;&#1072;&#1094;&#1080;&#1103;%20&#1076;&#1077;&#1084;&#1086;&#1075;&#1088;&#1072;&#1092;&#1080;&#1080;%20&#1076;&#1086;%202020.xlsx" TargetMode="External"/><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C:\Users\Gregory%20Androushchak\Desktop\&#1064;&#1091;&#1074;&#1072;&#1083;&#1086;&#1074;\&#1052;&#1077;&#1078;&#1076;&#1091;&#1085;&#1072;&#1088;&#1086;&#1076;&#1085;&#1086;&#1077;.xlsx" TargetMode="External"/><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oleObject" Target="file:///D:\&#1056;&#1057;&#1058;&#1054;&#1051;\&#1056;&#1072;&#1073;&#1086;&#1095;&#1077;&#1077;\&#1040;&#1088;&#1093;&#1080;&#1074;\&#1053;&#1072;&#1096;&#1080;%20&#1088;&#1072;&#1089;&#1095;&#1077;&#1090;&#1099;%20&#1080;%20&#1076;&#1072;&#1085;&#1085;&#1099;&#1077;\&#1044;&#1086;&#1083;&#1103;%20&#1083;&#1080;&#1094;%20&#1074;%20&#1088;&#1072;&#1079;&#1085;&#1086;&#1084;%20&#1074;&#1086;&#1079;&#1088;&#1072;&#1089;&#1090;&#1077;%20&#1089;%20&#1088;&#1072;&#1079;&#1085;&#1099;&#1084;%20&#1086;&#1073;&#1088;&#1072;&#1079;&#1086;&#1074;&#1072;&#1085;&#1080;&#1077;&#1084;\&#1044;&#1040;.xlsx" TargetMode="External"/><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C:\Users\Gregory%20Androushchak\Desktop\&#1054;&#1073;&#1088;&#1072;&#1079;&#1086;&#1074;&#1072;&#1085;&#1080;&#1077;%201989-09.xlsx" TargetMode="External"/><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C:\Users\Gregory%20Androushchak\Desktop\&#1056;&#1072;&#1073;&#1086;&#1095;&#1077;&#1077;\&#1040;&#1088;&#1093;&#1080;&#1074;\&#1053;&#1072;&#1096;&#1080;%20&#1088;&#1072;&#1089;&#1095;&#1077;&#1090;&#1099;%20&#1080;%20&#1076;&#1072;&#1085;&#1085;&#1099;&#1077;\1989-2009\&#1054;&#1073;&#1088;&#1072;&#1079;&#1086;&#1074;&#1072;&#1085;&#1080;&#1077;%201989-09.xlsx" TargetMode="External"/><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C:\Users\Gregory%20Androushchak\Desktop\&#1042;%20&#1087;&#1088;&#1077;&#1079;&#1077;&#1085;&#1090;&#1072;&#1094;&#1080;&#1102;.xlsx" TargetMode="External"/><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C:\Users\Gregory%20Androushchak\Desktop\&#1042;&#1086;&#1087;&#1088;&#1086;&#1089;&#1099;%20&#1087;&#1086;%20&#1091;&#1089;&#1090;&#1072;&#1085;&#1086;&#1074;&#1082;&#1072;&#1084;%20&#1089;&#1077;&#1084;&#1077;.xlsx" TargetMode="External"/><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C:\Users\Gregory%20Androushchak\Desktop\&#1042;&#1086;&#1087;&#1088;&#1086;&#1089;&#1099;%20&#1087;&#1086;%20&#1091;&#1089;&#1090;&#1072;&#1085;&#1086;&#1074;&#1082;&#1072;&#1084;%20&#1089;&#1077;&#1084;&#1077;.xlsx" TargetMode="External"/><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Macintosh%20HD:Users:gregoryandroushchak:Desktop:&#1055;&#1088;&#1077;&#1079;&#1077;&#1085;&#1090;&#1072;&#1094;&#1080;&#1086;&#1085;&#1085;&#1099;&#1077;%20&#1084;&#1072;&#1090;&#1077;&#1088;&#1080;&#1072;&#1083;&#1099;.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50;&#1085;&#1080;&#1075;&#1072;1"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C:\Documents%20and%20Settings\echekmareva\&#1052;&#1086;&#1080;%20&#1076;&#1086;&#1082;&#1091;&#1084;&#1077;&#1085;&#1090;&#1099;\Downloads\&#1052;&#1086;&#1076;&#1077;&#1088;&#1085;&#1080;&#1079;&#1072;&#1094;&#1080;&#1103;%20&#1086;&#1073;&#1088;&#1072;&#1079;&#1086;&#1074;&#1072;&#1085;&#1080;&#1103;.xlsx" TargetMode="External"/><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C:\Documents%20and%20Settings\echekmareva\&#1052;&#1086;&#1080;%20&#1076;&#1086;&#1082;&#1091;&#1084;&#1077;&#1085;&#1090;&#1099;\Downloads\&#1052;&#1086;&#1076;&#1077;&#1088;&#1085;&#1080;&#1079;&#1072;&#1094;&#1080;&#1103;%20&#1086;&#1073;&#1088;&#1072;&#1079;&#1086;&#1074;&#1072;&#1085;&#1080;&#1103;.xlsx" TargetMode="External"/><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C:\Users\&#1050;&#1072;&#1090;&#1103;\Desktop\&#1088;&#1077;&#1081;&#1090;&#1080;&#1085;&#1075;%20&#1077;&#1075;&#1101;.xlsx" TargetMode="External"/><Relationship Id="rId1" Type="http://schemas.openxmlformats.org/officeDocument/2006/relationships/themeOverride" Target="../theme/themeOverride14.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Gregory%20Androushchak\Desktop\&#1057;&#1083;&#1072;&#1081;&#1076;&#1099;%20&#1055;&#109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Gregory%20Androushchak\Desktop\&#1057;&#1083;&#1072;&#1081;&#1076;&#1099;%20&#1055;&#1091;.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F:\PISA_&#1088;&#1077;&#1079;&#1091;&#1083;&#1100;&#1090;&#1072;&#1090;&#1099;\pisa-&#1089;&#1088;&#1077;&#1076;&#1085;&#1077;&#1077;%20&#1087;&#1086;%20&#1086;&#1101;&#1089;&#1088;.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file:///F:\!World%20Bank\Other%20projects\!Education%20brief\Database\I.%20PRESCHOOL.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ikhail:Desktop:&#1084;&#1072;&#1084;&#1072;-&#1075;&#1088;&#1072;&#1092;&#1080;&#1082;&#108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Gregory%20Androushchak\Desktop\19%20&#1084;&#1072;&#1103;.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1055;&#1088;&#1077;&#1079;&#1077;&#1085;&#1090;&#1072;&#1094;&#1080;&#1103;%20&#1064;&#1091;&#1074;&#1072;&#1083;&#1086;&#1074;&#1091;\&#1054;&#10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tx>
            <c:strRef>
              <c:f>Лист1!$A$25</c:f>
              <c:strCache>
                <c:ptCount val="1"/>
                <c:pt idx="0">
                  <c:v>Лидеры</c:v>
                </c:pt>
              </c:strCache>
            </c:strRef>
          </c:tx>
          <c:invertIfNegative val="0"/>
          <c:dLbls>
            <c:dLbl>
              <c:idx val="2"/>
              <c:layout>
                <c:manualLayout>
                  <c:x val="0.42368586993940316"/>
                  <c:y val="4.7802678511340057E-3"/>
                </c:manualLayout>
              </c:layout>
              <c:dLblPos val="ctr"/>
              <c:showLegendKey val="0"/>
              <c:showVal val="1"/>
              <c:showCatName val="0"/>
              <c:showSerName val="0"/>
              <c:showPercent val="0"/>
              <c:showBubbleSize val="0"/>
            </c:dLbl>
            <c:txPr>
              <a:bodyPr/>
              <a:lstStyle/>
              <a:p>
                <a:pPr>
                  <a:defRPr b="1"/>
                </a:pPr>
                <a:endParaRPr lang="ru-RU"/>
              </a:p>
            </c:txPr>
            <c:dLblPos val="inEnd"/>
            <c:showLegendKey val="0"/>
            <c:showVal val="1"/>
            <c:showCatName val="0"/>
            <c:showSerName val="0"/>
            <c:showPercent val="0"/>
            <c:showBubbleSize val="0"/>
            <c:showLeaderLines val="0"/>
          </c:dLbls>
          <c:cat>
            <c:strRef>
              <c:f>Лист1!$B$24:$D$24</c:f>
              <c:strCache>
                <c:ptCount val="3"/>
                <c:pt idx="0">
                  <c:v>Россия</c:v>
                </c:pt>
                <c:pt idx="1">
                  <c:v>ОЭСР</c:v>
                </c:pt>
                <c:pt idx="2">
                  <c:v>Лидеры</c:v>
                </c:pt>
              </c:strCache>
            </c:strRef>
          </c:cat>
          <c:val>
            <c:numRef>
              <c:f>Лист1!$B$25:$D$25</c:f>
              <c:numCache>
                <c:formatCode>General</c:formatCode>
                <c:ptCount val="3"/>
                <c:pt idx="2" formatCode="0.0%">
                  <c:v>0.14000000000000001</c:v>
                </c:pt>
              </c:numCache>
            </c:numRef>
          </c:val>
        </c:ser>
        <c:ser>
          <c:idx val="1"/>
          <c:order val="1"/>
          <c:tx>
            <c:strRef>
              <c:f>Лист1!$A$26</c:f>
              <c:strCache>
                <c:ptCount val="1"/>
                <c:pt idx="0">
                  <c:v>ОЭСР</c:v>
                </c:pt>
              </c:strCache>
            </c:strRef>
          </c:tx>
          <c:invertIfNegative val="0"/>
          <c:dLbls>
            <c:dLbl>
              <c:idx val="1"/>
              <c:layout>
                <c:manualLayout>
                  <c:x val="0.15622047244094531"/>
                  <c:y val="-4.5268860623191333E-3"/>
                </c:manualLayout>
              </c:layout>
              <c:dLblPos val="ctr"/>
              <c:showLegendKey val="0"/>
              <c:showVal val="1"/>
              <c:showCatName val="0"/>
              <c:showSerName val="0"/>
              <c:showPercent val="0"/>
              <c:showBubbleSize val="0"/>
            </c:dLbl>
            <c:txPr>
              <a:bodyPr/>
              <a:lstStyle/>
              <a:p>
                <a:pPr>
                  <a:defRPr b="1"/>
                </a:pPr>
                <a:endParaRPr lang="ru-RU"/>
              </a:p>
            </c:txPr>
            <c:dLblPos val="inEnd"/>
            <c:showLegendKey val="0"/>
            <c:showVal val="1"/>
            <c:showCatName val="0"/>
            <c:showSerName val="0"/>
            <c:showPercent val="0"/>
            <c:showBubbleSize val="0"/>
            <c:showLeaderLines val="0"/>
          </c:dLbls>
          <c:cat>
            <c:strRef>
              <c:f>Лист1!$B$24:$D$24</c:f>
              <c:strCache>
                <c:ptCount val="3"/>
                <c:pt idx="0">
                  <c:v>Россия</c:v>
                </c:pt>
                <c:pt idx="1">
                  <c:v>ОЭСР</c:v>
                </c:pt>
                <c:pt idx="2">
                  <c:v>Лидеры</c:v>
                </c:pt>
              </c:strCache>
            </c:strRef>
          </c:cat>
          <c:val>
            <c:numRef>
              <c:f>Лист1!$B$26:$D$26</c:f>
              <c:numCache>
                <c:formatCode>0.0%</c:formatCode>
                <c:ptCount val="3"/>
                <c:pt idx="1">
                  <c:v>4.1000000000000002E-2</c:v>
                </c:pt>
              </c:numCache>
            </c:numRef>
          </c:val>
        </c:ser>
        <c:ser>
          <c:idx val="2"/>
          <c:order val="2"/>
          <c:tx>
            <c:strRef>
              <c:f>Лист1!$A$27</c:f>
              <c:strCache>
                <c:ptCount val="1"/>
                <c:pt idx="0">
                  <c:v>Россия</c:v>
                </c:pt>
              </c:strCache>
            </c:strRef>
          </c:tx>
          <c:invertIfNegative val="0"/>
          <c:dLbls>
            <c:dLbl>
              <c:idx val="0"/>
              <c:layout>
                <c:manualLayout>
                  <c:x val="7.6707815005334787E-2"/>
                  <c:y val="8.040201005025123E-3"/>
                </c:manualLayout>
              </c:layout>
              <c:dLblPos val="ctr"/>
              <c:showLegendKey val="0"/>
              <c:showVal val="1"/>
              <c:showCatName val="0"/>
              <c:showSerName val="0"/>
              <c:showPercent val="0"/>
              <c:showBubbleSize val="0"/>
            </c:dLbl>
            <c:txPr>
              <a:bodyPr/>
              <a:lstStyle/>
              <a:p>
                <a:pPr>
                  <a:defRPr b="1"/>
                </a:pPr>
                <a:endParaRPr lang="ru-RU"/>
              </a:p>
            </c:txPr>
            <c:dLblPos val="inEnd"/>
            <c:showLegendKey val="0"/>
            <c:showVal val="1"/>
            <c:showCatName val="0"/>
            <c:showSerName val="0"/>
            <c:showPercent val="0"/>
            <c:showBubbleSize val="0"/>
            <c:showLeaderLines val="0"/>
          </c:dLbls>
          <c:cat>
            <c:strRef>
              <c:f>Лист1!$B$24:$D$24</c:f>
              <c:strCache>
                <c:ptCount val="3"/>
                <c:pt idx="0">
                  <c:v>Россия</c:v>
                </c:pt>
                <c:pt idx="1">
                  <c:v>ОЭСР</c:v>
                </c:pt>
                <c:pt idx="2">
                  <c:v>Лидеры</c:v>
                </c:pt>
              </c:strCache>
            </c:strRef>
          </c:cat>
          <c:val>
            <c:numRef>
              <c:f>Лист1!$B$27:$D$27</c:f>
              <c:numCache>
                <c:formatCode>General</c:formatCode>
                <c:ptCount val="3"/>
                <c:pt idx="0" formatCode="0.0%">
                  <c:v>1.4E-2</c:v>
                </c:pt>
              </c:numCache>
            </c:numRef>
          </c:val>
        </c:ser>
        <c:dLbls>
          <c:showLegendKey val="0"/>
          <c:showVal val="0"/>
          <c:showCatName val="0"/>
          <c:showSerName val="0"/>
          <c:showPercent val="0"/>
          <c:showBubbleSize val="0"/>
        </c:dLbls>
        <c:gapWidth val="150"/>
        <c:overlap val="100"/>
        <c:axId val="164277248"/>
        <c:axId val="35738112"/>
      </c:barChart>
      <c:catAx>
        <c:axId val="164277248"/>
        <c:scaling>
          <c:orientation val="minMax"/>
        </c:scaling>
        <c:delete val="0"/>
        <c:axPos val="l"/>
        <c:majorTickMark val="out"/>
        <c:minorTickMark val="none"/>
        <c:tickLblPos val="nextTo"/>
        <c:crossAx val="35738112"/>
        <c:crosses val="autoZero"/>
        <c:auto val="1"/>
        <c:lblAlgn val="ctr"/>
        <c:lblOffset val="100"/>
        <c:noMultiLvlLbl val="0"/>
      </c:catAx>
      <c:valAx>
        <c:axId val="35738112"/>
        <c:scaling>
          <c:orientation val="minMax"/>
        </c:scaling>
        <c:delete val="1"/>
        <c:axPos val="b"/>
        <c:numFmt formatCode="General" sourceLinked="1"/>
        <c:majorTickMark val="out"/>
        <c:minorTickMark val="none"/>
        <c:tickLblPos val="none"/>
        <c:crossAx val="16427724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effectLst/>
              </a:rPr>
              <a:t>Number </a:t>
            </a:r>
            <a:r>
              <a:rPr lang="en-US" sz="1800" b="1" i="0" u="none" strike="noStrike" baseline="0" dirty="0" smtClean="0">
                <a:effectLst/>
              </a:rPr>
              <a:t>of school subjects </a:t>
            </a:r>
            <a:r>
              <a:rPr lang="en-US" sz="1800" b="1" i="0" u="none" strike="noStrike" baseline="0" dirty="0" smtClean="0">
                <a:effectLst/>
              </a:rPr>
              <a:t>(</a:t>
            </a:r>
            <a:r>
              <a:rPr lang="en-US" sz="1800" b="1" i="0" u="none" strike="noStrike" baseline="0" dirty="0" smtClean="0">
                <a:effectLst/>
              </a:rPr>
              <a:t>7th </a:t>
            </a:r>
            <a:r>
              <a:rPr lang="en-US" sz="1800" b="1" i="0" u="none" strike="noStrike" baseline="0" dirty="0" smtClean="0">
                <a:effectLst/>
              </a:rPr>
              <a:t>grade)</a:t>
            </a:r>
            <a:endParaRPr lang="ru-RU" dirty="0"/>
          </a:p>
        </c:rich>
      </c:tx>
      <c:layout/>
      <c:overlay val="0"/>
      <c:spPr>
        <a:noFill/>
        <a:ln w="25400">
          <a:noFill/>
        </a:ln>
      </c:spPr>
    </c:title>
    <c:autoTitleDeleted val="0"/>
    <c:plotArea>
      <c:layout/>
      <c:lineChart>
        <c:grouping val="standard"/>
        <c:varyColors val="0"/>
        <c:ser>
          <c:idx val="0"/>
          <c:order val="0"/>
          <c:tx>
            <c:strRef>
              <c:f>Лист2!$A$2</c:f>
              <c:strCache>
                <c:ptCount val="1"/>
                <c:pt idx="0">
                  <c:v>Количество изучаемых предметов (минимум)</c:v>
                </c:pt>
              </c:strCache>
            </c:strRef>
          </c:tx>
          <c:spPr>
            <a:ln w="38100"/>
          </c:spPr>
          <c:marker>
            <c:spPr>
              <a:ln w="38100"/>
            </c:spPr>
          </c:marker>
          <c:cat>
            <c:strRef>
              <c:f>Лист2!$B$1:$F$1</c:f>
              <c:strCache>
                <c:ptCount val="5"/>
                <c:pt idx="0">
                  <c:v>США</c:v>
                </c:pt>
                <c:pt idx="1">
                  <c:v>Франция</c:v>
                </c:pt>
                <c:pt idx="2">
                  <c:v>Япония</c:v>
                </c:pt>
                <c:pt idx="3">
                  <c:v>Финляндия</c:v>
                </c:pt>
                <c:pt idx="4">
                  <c:v>Россия</c:v>
                </c:pt>
              </c:strCache>
            </c:strRef>
          </c:cat>
          <c:val>
            <c:numRef>
              <c:f>Лист2!$B$2:$F$2</c:f>
              <c:numCache>
                <c:formatCode>General</c:formatCode>
                <c:ptCount val="5"/>
                <c:pt idx="0">
                  <c:v>7</c:v>
                </c:pt>
                <c:pt idx="1">
                  <c:v>8</c:v>
                </c:pt>
                <c:pt idx="2">
                  <c:v>9</c:v>
                </c:pt>
                <c:pt idx="3">
                  <c:v>9</c:v>
                </c:pt>
                <c:pt idx="4">
                  <c:v>12</c:v>
                </c:pt>
              </c:numCache>
            </c:numRef>
          </c:val>
          <c:smooth val="0"/>
        </c:ser>
        <c:ser>
          <c:idx val="1"/>
          <c:order val="1"/>
          <c:tx>
            <c:strRef>
              <c:f>Лист2!$A$3</c:f>
              <c:strCache>
                <c:ptCount val="1"/>
                <c:pt idx="0">
                  <c:v>Количество изучаемых предметов (максимум)</c:v>
                </c:pt>
              </c:strCache>
            </c:strRef>
          </c:tx>
          <c:spPr>
            <a:ln w="38100"/>
          </c:spPr>
          <c:marker>
            <c:spPr>
              <a:ln w="38100"/>
            </c:spPr>
          </c:marker>
          <c:cat>
            <c:strRef>
              <c:f>Лист2!$B$1:$F$1</c:f>
              <c:strCache>
                <c:ptCount val="5"/>
                <c:pt idx="0">
                  <c:v>США</c:v>
                </c:pt>
                <c:pt idx="1">
                  <c:v>Франция</c:v>
                </c:pt>
                <c:pt idx="2">
                  <c:v>Япония</c:v>
                </c:pt>
                <c:pt idx="3">
                  <c:v>Финляндия</c:v>
                </c:pt>
                <c:pt idx="4">
                  <c:v>Россия</c:v>
                </c:pt>
              </c:strCache>
            </c:strRef>
          </c:cat>
          <c:val>
            <c:numRef>
              <c:f>Лист2!$B$3:$F$3</c:f>
              <c:numCache>
                <c:formatCode>General</c:formatCode>
                <c:ptCount val="5"/>
                <c:pt idx="0">
                  <c:v>9</c:v>
                </c:pt>
                <c:pt idx="1">
                  <c:v>9</c:v>
                </c:pt>
                <c:pt idx="2">
                  <c:v>10</c:v>
                </c:pt>
                <c:pt idx="3">
                  <c:v>10</c:v>
                </c:pt>
                <c:pt idx="4">
                  <c:v>15</c:v>
                </c:pt>
              </c:numCache>
            </c:numRef>
          </c:val>
          <c:smooth val="0"/>
        </c:ser>
        <c:dLbls>
          <c:showLegendKey val="0"/>
          <c:showVal val="0"/>
          <c:showCatName val="0"/>
          <c:showSerName val="0"/>
          <c:showPercent val="0"/>
          <c:showBubbleSize val="0"/>
        </c:dLbls>
        <c:marker val="1"/>
        <c:smooth val="0"/>
        <c:axId val="242432512"/>
        <c:axId val="80854336"/>
      </c:lineChart>
      <c:catAx>
        <c:axId val="242432512"/>
        <c:scaling>
          <c:orientation val="minMax"/>
        </c:scaling>
        <c:delete val="0"/>
        <c:axPos val="b"/>
        <c:numFmt formatCode="General" sourceLinked="1"/>
        <c:majorTickMark val="none"/>
        <c:minorTickMark val="none"/>
        <c:tickLblPos val="nextTo"/>
        <c:crossAx val="80854336"/>
        <c:crosses val="autoZero"/>
        <c:auto val="1"/>
        <c:lblAlgn val="ctr"/>
        <c:lblOffset val="100"/>
        <c:noMultiLvlLbl val="0"/>
      </c:catAx>
      <c:valAx>
        <c:axId val="80854336"/>
        <c:scaling>
          <c:orientation val="minMax"/>
        </c:scaling>
        <c:delete val="0"/>
        <c:axPos val="l"/>
        <c:majorGridlines>
          <c:spPr>
            <a:ln>
              <a:solidFill>
                <a:schemeClr val="accent1"/>
              </a:solidFill>
            </a:ln>
          </c:spPr>
        </c:majorGridlines>
        <c:numFmt formatCode="General" sourceLinked="1"/>
        <c:majorTickMark val="none"/>
        <c:minorTickMark val="none"/>
        <c:tickLblPos val="nextTo"/>
        <c:txPr>
          <a:bodyPr/>
          <a:lstStyle/>
          <a:p>
            <a:pPr>
              <a:defRPr sz="1200" b="1"/>
            </a:pPr>
            <a:endParaRPr lang="ru-RU"/>
          </a:p>
        </c:txPr>
        <c:crossAx val="242432512"/>
        <c:crosses val="autoZero"/>
        <c:crossBetween val="between"/>
      </c:valAx>
      <c:dTable>
        <c:showHorzBorder val="1"/>
        <c:showVertBorder val="1"/>
        <c:showOutline val="1"/>
        <c:showKeys val="1"/>
        <c:txPr>
          <a:bodyPr/>
          <a:lstStyle/>
          <a:p>
            <a:pPr rtl="0">
              <a:defRPr sz="1200" b="1"/>
            </a:pPr>
            <a:endParaRPr lang="ru-RU"/>
          </a:p>
        </c:txPr>
      </c:dTable>
      <c:spPr>
        <a:ln w="38100"/>
      </c:spPr>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79713473315906"/>
          <c:y val="0.14176287976690505"/>
          <c:w val="0.72150853018372818"/>
          <c:h val="0.71879131965634324"/>
        </c:manualLayout>
      </c:layout>
      <c:lineChart>
        <c:grouping val="standard"/>
        <c:varyColors val="0"/>
        <c:ser>
          <c:idx val="0"/>
          <c:order val="0"/>
          <c:tx>
            <c:strRef>
              <c:f>'визуализация данных 1-30'!$A$3</c:f>
              <c:strCache>
                <c:ptCount val="1"/>
                <c:pt idx="0">
                  <c:v>2010 год</c:v>
                </c:pt>
              </c:strCache>
            </c:strRef>
          </c:tx>
          <c:dLbls>
            <c:dLbl>
              <c:idx val="0"/>
              <c:layout>
                <c:manualLayout>
                  <c:x val="-2.3023184601924804E-2"/>
                  <c:y val="-3.7969959675006916E-2"/>
                </c:manualLayout>
              </c:layout>
              <c:showLegendKey val="0"/>
              <c:showVal val="1"/>
              <c:showCatName val="0"/>
              <c:showSerName val="0"/>
              <c:showPercent val="0"/>
              <c:showBubbleSize val="0"/>
            </c:dLbl>
            <c:dLbl>
              <c:idx val="1"/>
              <c:layout>
                <c:manualLayout>
                  <c:x val="-2.7792322834645708E-2"/>
                  <c:y val="-2.2787883954960508E-2"/>
                </c:manualLayout>
              </c:layout>
              <c:showLegendKey val="0"/>
              <c:showVal val="1"/>
              <c:showCatName val="0"/>
              <c:showSerName val="0"/>
              <c:showPercent val="0"/>
              <c:showBubbleSize val="0"/>
            </c:dLbl>
            <c:dLbl>
              <c:idx val="2"/>
              <c:layout>
                <c:manualLayout>
                  <c:x val="-2.658027121609801E-2"/>
                  <c:y val="2.4830869859161699E-2"/>
                </c:manualLayout>
              </c:layout>
              <c:showLegendKey val="0"/>
              <c:showVal val="1"/>
              <c:showCatName val="0"/>
              <c:showSerName val="0"/>
              <c:showPercent val="0"/>
              <c:showBubbleSize val="0"/>
            </c:dLbl>
            <c:dLbl>
              <c:idx val="3"/>
              <c:layout>
                <c:manualLayout>
                  <c:x val="-2.6388888888888906E-2"/>
                  <c:y val="2.5505819901640605E-2"/>
                </c:manualLayout>
              </c:layout>
              <c:showLegendKey val="0"/>
              <c:showVal val="1"/>
              <c:showCatName val="0"/>
              <c:showSerName val="0"/>
              <c:showPercent val="0"/>
              <c:showBubbleSize val="0"/>
            </c:dLbl>
            <c:dLbl>
              <c:idx val="4"/>
              <c:layout>
                <c:manualLayout>
                  <c:x val="-2.698414260717432E-2"/>
                  <c:y val="2.6579009165859015E-2"/>
                </c:manualLayout>
              </c:layout>
              <c:showLegendKey val="0"/>
              <c:showVal val="1"/>
              <c:showCatName val="0"/>
              <c:showSerName val="0"/>
              <c:showPercent val="0"/>
              <c:showBubbleSize val="0"/>
            </c:dLbl>
            <c:dLbl>
              <c:idx val="5"/>
              <c:layout>
                <c:manualLayout>
                  <c:x val="-2.8174540682414814E-2"/>
                  <c:y val="2.4276139450287799E-2"/>
                </c:manualLayout>
              </c:layout>
              <c:showLegendKey val="0"/>
              <c:showVal val="1"/>
              <c:showCatName val="0"/>
              <c:showSerName val="0"/>
              <c:showPercent val="0"/>
              <c:showBubbleSize val="0"/>
            </c:dLbl>
            <c:dLbl>
              <c:idx val="6"/>
              <c:layout>
                <c:manualLayout>
                  <c:x val="-2.8370299788531502E-2"/>
                  <c:y val="2.6983970992635012E-2"/>
                </c:manualLayout>
              </c:layout>
              <c:showLegendKey val="0"/>
              <c:showVal val="1"/>
              <c:showCatName val="0"/>
              <c:showSerName val="0"/>
              <c:showPercent val="0"/>
              <c:showBubbleSize val="0"/>
            </c:dLbl>
            <c:dLbl>
              <c:idx val="7"/>
              <c:layout>
                <c:manualLayout>
                  <c:x val="-2.7579396325459523E-2"/>
                  <c:y val="2.4285861722367911E-2"/>
                </c:manualLayout>
              </c:layout>
              <c:showLegendKey val="0"/>
              <c:showVal val="1"/>
              <c:showCatName val="0"/>
              <c:showSerName val="0"/>
              <c:showPercent val="0"/>
              <c:showBubbleSize val="0"/>
            </c:dLbl>
            <c:dLbl>
              <c:idx val="8"/>
              <c:layout>
                <c:manualLayout>
                  <c:x val="-2.8571368958192712E-2"/>
                  <c:y val="3.6906361599076211E-2"/>
                </c:manualLayout>
              </c:layout>
              <c:showLegendKey val="0"/>
              <c:showVal val="1"/>
              <c:showCatName val="0"/>
              <c:showSerName val="0"/>
              <c:showPercent val="0"/>
              <c:showBubbleSize val="0"/>
            </c:dLbl>
            <c:dLbl>
              <c:idx val="9"/>
              <c:layout>
                <c:manualLayout>
                  <c:x val="-2.7564851268591404E-2"/>
                  <c:y val="1.9312919553433606E-2"/>
                </c:manualLayout>
              </c:layout>
              <c:showLegendKey val="0"/>
              <c:showVal val="1"/>
              <c:showCatName val="0"/>
              <c:showSerName val="0"/>
              <c:showPercent val="0"/>
              <c:showBubbleSize val="0"/>
            </c:dLbl>
            <c:dLbl>
              <c:idx val="10"/>
              <c:layout>
                <c:manualLayout>
                  <c:x val="-2.7976287674525917E-2"/>
                  <c:y val="3.0279224051802396E-2"/>
                </c:manualLayout>
              </c:layout>
              <c:showLegendKey val="0"/>
              <c:showVal val="1"/>
              <c:showCatName val="0"/>
              <c:showSerName val="0"/>
              <c:showPercent val="0"/>
              <c:showBubbleSize val="0"/>
            </c:dLbl>
            <c:dLbl>
              <c:idx val="11"/>
              <c:layout>
                <c:manualLayout>
                  <c:x val="-2.5992125984252008E-2"/>
                  <c:y val="2.0761351126587006E-2"/>
                </c:manualLayout>
              </c:layout>
              <c:showLegendKey val="0"/>
              <c:showVal val="1"/>
              <c:showCatName val="0"/>
              <c:showSerName val="0"/>
              <c:showPercent val="0"/>
              <c:showBubbleSize val="0"/>
            </c:dLbl>
            <c:dLbl>
              <c:idx val="12"/>
              <c:layout>
                <c:manualLayout>
                  <c:x val="-2.5761811023622114E-2"/>
                  <c:y val="2.462427157746111E-2"/>
                </c:manualLayout>
              </c:layout>
              <c:showLegendKey val="0"/>
              <c:showVal val="1"/>
              <c:showCatName val="0"/>
              <c:showSerName val="0"/>
              <c:showPercent val="0"/>
              <c:showBubbleSize val="0"/>
            </c:dLbl>
            <c:dLbl>
              <c:idx val="13"/>
              <c:layout>
                <c:manualLayout>
                  <c:x val="-2.5198490813648201E-2"/>
                  <c:y val="2.2787883954960508E-2"/>
                </c:manualLayout>
              </c:layout>
              <c:showLegendKey val="0"/>
              <c:showVal val="1"/>
              <c:showCatName val="0"/>
              <c:showSerName val="0"/>
              <c:showPercent val="0"/>
              <c:showBubbleSize val="0"/>
            </c:dLbl>
            <c:dLbl>
              <c:idx val="14"/>
              <c:layout>
                <c:manualLayout>
                  <c:x val="-2.420450568678921E-2"/>
                  <c:y val="1.7990877517320709E-2"/>
                </c:manualLayout>
              </c:layout>
              <c:showLegendKey val="0"/>
              <c:showVal val="1"/>
              <c:showCatName val="0"/>
              <c:showSerName val="0"/>
              <c:showPercent val="0"/>
              <c:showBubbleSize val="0"/>
            </c:dLbl>
            <c:dLbl>
              <c:idx val="15"/>
              <c:layout>
                <c:manualLayout>
                  <c:x val="-2.5198490813648201E-2"/>
                  <c:y val="1.9833622010027405E-2"/>
                </c:manualLayout>
              </c:layout>
              <c:showLegendKey val="0"/>
              <c:showVal val="1"/>
              <c:showCatName val="0"/>
              <c:showSerName val="0"/>
              <c:showPercent val="0"/>
              <c:showBubbleSize val="0"/>
            </c:dLbl>
            <c:dLbl>
              <c:idx val="16"/>
              <c:layout>
                <c:manualLayout>
                  <c:x val="-2.5000000000000008E-2"/>
                  <c:y val="2.1370301898984111E-2"/>
                </c:manualLayout>
              </c:layout>
              <c:showLegendKey val="0"/>
              <c:showVal val="1"/>
              <c:showCatName val="0"/>
              <c:showSerName val="0"/>
              <c:showPercent val="0"/>
              <c:showBubbleSize val="0"/>
            </c:dLbl>
            <c:dLbl>
              <c:idx val="17"/>
              <c:layout>
                <c:manualLayout>
                  <c:x val="-3.3333333333333409E-2"/>
                  <c:y val="-1.662134592143211E-2"/>
                </c:manualLayout>
              </c:layout>
              <c:showLegendKey val="0"/>
              <c:showVal val="1"/>
              <c:showCatName val="0"/>
              <c:showSerName val="0"/>
              <c:showPercent val="0"/>
              <c:showBubbleSize val="0"/>
            </c:dLbl>
            <c:dLbl>
              <c:idx val="18"/>
              <c:layout>
                <c:manualLayout>
                  <c:x val="-3.888888888888891E-2"/>
                  <c:y val="-1.4246867932656103E-2"/>
                </c:manualLayout>
              </c:layout>
              <c:showLegendKey val="0"/>
              <c:showVal val="1"/>
              <c:showCatName val="0"/>
              <c:showSerName val="0"/>
              <c:showPercent val="0"/>
              <c:showBubbleSize val="0"/>
            </c:dLbl>
            <c:dLbl>
              <c:idx val="19"/>
              <c:layout>
                <c:manualLayout>
                  <c:x val="-4.5833333333333628E-2"/>
                  <c:y val="-1.1872389943880108E-2"/>
                </c:manualLayout>
              </c:layout>
              <c:showLegendKey val="0"/>
              <c:showVal val="1"/>
              <c:showCatName val="0"/>
              <c:showSerName val="0"/>
              <c:showPercent val="0"/>
              <c:showBubbleSize val="0"/>
            </c:dLbl>
            <c:dLbl>
              <c:idx val="20"/>
              <c:layout>
                <c:manualLayout>
                  <c:x val="-4.305555555555541E-2"/>
                  <c:y val="-1.1872389943880108E-2"/>
                </c:manualLayout>
              </c:layout>
              <c:showLegendKey val="0"/>
              <c:showVal val="1"/>
              <c:showCatName val="0"/>
              <c:showSerName val="0"/>
              <c:showPercent val="0"/>
              <c:showBubbleSize val="0"/>
            </c:dLbl>
            <c:dLbl>
              <c:idx val="21"/>
              <c:layout>
                <c:manualLayout>
                  <c:x val="-4.305555555555541E-2"/>
                  <c:y val="-9.4979119551040526E-3"/>
                </c:manualLayout>
              </c:layout>
              <c:showLegendKey val="0"/>
              <c:showVal val="1"/>
              <c:showCatName val="0"/>
              <c:showSerName val="0"/>
              <c:showPercent val="0"/>
              <c:showBubbleSize val="0"/>
            </c:dLbl>
            <c:dLbl>
              <c:idx val="22"/>
              <c:layout>
                <c:manualLayout>
                  <c:x val="-4.1666666666666713E-2"/>
                  <c:y val="-1.1872389943880108E-2"/>
                </c:manualLayout>
              </c:layout>
              <c:showLegendKey val="0"/>
              <c:showVal val="1"/>
              <c:showCatName val="0"/>
              <c:showSerName val="0"/>
              <c:showPercent val="0"/>
              <c:showBubbleSize val="0"/>
            </c:dLbl>
            <c:dLbl>
              <c:idx val="23"/>
              <c:layout>
                <c:manualLayout>
                  <c:x val="-2.7777777777777918E-2"/>
                  <c:y val="-2.1370301898984111E-2"/>
                </c:manualLayout>
              </c:layout>
              <c:showLegendKey val="0"/>
              <c:showVal val="1"/>
              <c:showCatName val="0"/>
              <c:showSerName val="0"/>
              <c:showPercent val="0"/>
              <c:showBubbleSize val="0"/>
            </c:dLbl>
            <c:dLbl>
              <c:idx val="24"/>
              <c:layout>
                <c:manualLayout>
                  <c:x val="-2.7777777777777918E-2"/>
                  <c:y val="-2.1370301898984111E-2"/>
                </c:manualLayout>
              </c:layout>
              <c:showLegendKey val="0"/>
              <c:showVal val="1"/>
              <c:showCatName val="0"/>
              <c:showSerName val="0"/>
              <c:showPercent val="0"/>
              <c:showBubbleSize val="0"/>
            </c:dLbl>
            <c:dLbl>
              <c:idx val="25"/>
              <c:layout>
                <c:manualLayout>
                  <c:x val="-2.5000000000000008E-2"/>
                  <c:y val="-2.1370301898984111E-2"/>
                </c:manualLayout>
              </c:layout>
              <c:showLegendKey val="0"/>
              <c:showVal val="1"/>
              <c:showCatName val="0"/>
              <c:showSerName val="0"/>
              <c:showPercent val="0"/>
              <c:showBubbleSize val="0"/>
            </c:dLbl>
            <c:dLbl>
              <c:idx val="26"/>
              <c:layout>
                <c:manualLayout>
                  <c:x val="-2.7777777777778116E-2"/>
                  <c:y val="-2.6119257876536201E-2"/>
                </c:manualLayout>
              </c:layout>
              <c:showLegendKey val="0"/>
              <c:showVal val="1"/>
              <c:showCatName val="0"/>
              <c:showSerName val="0"/>
              <c:showPercent val="0"/>
              <c:showBubbleSize val="0"/>
            </c:dLbl>
            <c:dLbl>
              <c:idx val="27"/>
              <c:layout>
                <c:manualLayout>
                  <c:x val="-2.0833333333333506E-2"/>
                  <c:y val="-2.6119257876536201E-2"/>
                </c:manualLayout>
              </c:layout>
              <c:showLegendKey val="0"/>
              <c:showVal val="1"/>
              <c:showCatName val="0"/>
              <c:showSerName val="0"/>
              <c:showPercent val="0"/>
              <c:showBubbleSize val="0"/>
            </c:dLbl>
            <c:dLbl>
              <c:idx val="28"/>
              <c:layout>
                <c:manualLayout>
                  <c:x val="-1.9444444444444403E-2"/>
                  <c:y val="-2.6119257876536201E-2"/>
                </c:manualLayout>
              </c:layout>
              <c:showLegendKey val="0"/>
              <c:showVal val="1"/>
              <c:showCatName val="0"/>
              <c:showSerName val="0"/>
              <c:showPercent val="0"/>
              <c:showBubbleSize val="0"/>
            </c:dLbl>
            <c:dLbl>
              <c:idx val="29"/>
              <c:layout>
                <c:manualLayout>
                  <c:x val="-9.7222222222222449E-3"/>
                  <c:y val="-1.662134592143211E-2"/>
                </c:manualLayout>
              </c:layout>
              <c:showLegendKey val="0"/>
              <c:showVal val="1"/>
              <c:showCatName val="0"/>
              <c:showSerName val="0"/>
              <c:showPercent val="0"/>
              <c:showBubbleSize val="0"/>
            </c:dLbl>
            <c:spPr>
              <a:noFill/>
            </c:spPr>
            <c:txPr>
              <a:bodyPr/>
              <a:lstStyle/>
              <a:p>
                <a:pPr>
                  <a:defRPr sz="900" b="1">
                    <a:solidFill>
                      <a:schemeClr val="tx2"/>
                    </a:solidFill>
                  </a:defRPr>
                </a:pPr>
                <a:endParaRPr lang="ru-RU"/>
              </a:p>
            </c:txPr>
            <c:showLegendKey val="0"/>
            <c:showVal val="1"/>
            <c:showCatName val="0"/>
            <c:showSerName val="0"/>
            <c:showPercent val="0"/>
            <c:showBubbleSize val="0"/>
            <c:showLeaderLines val="0"/>
          </c:dLbls>
          <c:cat>
            <c:numRef>
              <c:f>'визуализация данных 1-30'!$B$2:$AE$2</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'визуализация данных 1-30'!$B$3:$AE$3</c:f>
              <c:numCache>
                <c:formatCode>0</c:formatCode>
                <c:ptCount val="30"/>
                <c:pt idx="0">
                  <c:v>1719.049</c:v>
                </c:pt>
                <c:pt idx="1">
                  <c:v>1703.047</c:v>
                </c:pt>
                <c:pt idx="2">
                  <c:v>1597.7250000000001</c:v>
                </c:pt>
                <c:pt idx="3">
                  <c:v>1467.278</c:v>
                </c:pt>
                <c:pt idx="4">
                  <c:v>1444.818</c:v>
                </c:pt>
                <c:pt idx="5">
                  <c:v>1489.549</c:v>
                </c:pt>
                <c:pt idx="6">
                  <c:v>1464.5119999999999</c:v>
                </c:pt>
                <c:pt idx="7">
                  <c:v>1379.115</c:v>
                </c:pt>
                <c:pt idx="8">
                  <c:v>1285.931</c:v>
                </c:pt>
                <c:pt idx="9">
                  <c:v>1277.5339999999999</c:v>
                </c:pt>
                <c:pt idx="10">
                  <c:v>1256.5350000000001</c:v>
                </c:pt>
                <c:pt idx="11">
                  <c:v>1308.2170000000001</c:v>
                </c:pt>
                <c:pt idx="12">
                  <c:v>1279.989</c:v>
                </c:pt>
                <c:pt idx="13">
                  <c:v>1332.9070000000011</c:v>
                </c:pt>
                <c:pt idx="14">
                  <c:v>1398.81</c:v>
                </c:pt>
                <c:pt idx="15">
                  <c:v>1454.511</c:v>
                </c:pt>
                <c:pt idx="16">
                  <c:v>1449.527</c:v>
                </c:pt>
                <c:pt idx="17">
                  <c:v>1674.6709999999998</c:v>
                </c:pt>
                <c:pt idx="18">
                  <c:v>1839.1499999999999</c:v>
                </c:pt>
                <c:pt idx="19">
                  <c:v>2072.866</c:v>
                </c:pt>
                <c:pt idx="20">
                  <c:v>2223.0879999999997</c:v>
                </c:pt>
                <c:pt idx="21">
                  <c:v>2398.96</c:v>
                </c:pt>
                <c:pt idx="22">
                  <c:v>2558.52</c:v>
                </c:pt>
                <c:pt idx="23">
                  <c:v>2574.8030000000008</c:v>
                </c:pt>
                <c:pt idx="24">
                  <c:v>2484.4910000000059</c:v>
                </c:pt>
                <c:pt idx="25">
                  <c:v>2554.4859999999999</c:v>
                </c:pt>
                <c:pt idx="26">
                  <c:v>2603.1990000000001</c:v>
                </c:pt>
                <c:pt idx="27">
                  <c:v>2470.3020000000001</c:v>
                </c:pt>
                <c:pt idx="28">
                  <c:v>2295.3350000000069</c:v>
                </c:pt>
                <c:pt idx="29">
                  <c:v>2323.5630000000001</c:v>
                </c:pt>
              </c:numCache>
            </c:numRef>
          </c:val>
          <c:smooth val="0"/>
        </c:ser>
        <c:ser>
          <c:idx val="1"/>
          <c:order val="1"/>
          <c:tx>
            <c:strRef>
              <c:f>'визуализация данных 1-30'!$A$4</c:f>
              <c:strCache>
                <c:ptCount val="1"/>
                <c:pt idx="0">
                  <c:v>2020 год</c:v>
                </c:pt>
              </c:strCache>
            </c:strRef>
          </c:tx>
          <c:dLbls>
            <c:dLbl>
              <c:idx val="0"/>
              <c:layout>
                <c:manualLayout>
                  <c:x val="-2.51983814523184E-2"/>
                  <c:y val="4.2828665147000823E-2"/>
                </c:manualLayout>
              </c:layout>
              <c:showLegendKey val="0"/>
              <c:showVal val="1"/>
              <c:showCatName val="0"/>
              <c:showSerName val="0"/>
              <c:showPercent val="0"/>
              <c:showBubbleSize val="0"/>
            </c:dLbl>
            <c:dLbl>
              <c:idx val="1"/>
              <c:layout>
                <c:manualLayout>
                  <c:x val="-2.7968941382327216E-2"/>
                  <c:y val="2.8067825561498602E-2"/>
                </c:manualLayout>
              </c:layout>
              <c:showLegendKey val="0"/>
              <c:showVal val="1"/>
              <c:showCatName val="0"/>
              <c:showSerName val="0"/>
              <c:showPercent val="0"/>
              <c:showBubbleSize val="0"/>
            </c:dLbl>
            <c:dLbl>
              <c:idx val="2"/>
              <c:layout>
                <c:manualLayout>
                  <c:x val="-2.9166776027996506E-2"/>
                  <c:y val="-2.4701675820559918E-2"/>
                </c:manualLayout>
              </c:layout>
              <c:showLegendKey val="0"/>
              <c:showVal val="1"/>
              <c:showCatName val="0"/>
              <c:showSerName val="0"/>
              <c:showPercent val="0"/>
              <c:showBubbleSize val="0"/>
            </c:dLbl>
            <c:dLbl>
              <c:idx val="3"/>
              <c:layout>
                <c:manualLayout>
                  <c:x val="-2.5012795275590607E-2"/>
                  <c:y val="-2.2135182958203312E-2"/>
                </c:manualLayout>
              </c:layout>
              <c:showLegendKey val="0"/>
              <c:showVal val="1"/>
              <c:showCatName val="0"/>
              <c:showSerName val="0"/>
              <c:showPercent val="0"/>
              <c:showBubbleSize val="0"/>
            </c:dLbl>
            <c:dLbl>
              <c:idx val="4"/>
              <c:layout>
                <c:manualLayout>
                  <c:x val="-2.9783902012248509E-2"/>
                  <c:y val="-3.4236607196276317E-2"/>
                </c:manualLayout>
              </c:layout>
              <c:showLegendKey val="0"/>
              <c:showVal val="1"/>
              <c:showCatName val="0"/>
              <c:showSerName val="0"/>
              <c:showPercent val="0"/>
              <c:showBubbleSize val="0"/>
            </c:dLbl>
            <c:dLbl>
              <c:idx val="5"/>
              <c:layout>
                <c:manualLayout>
                  <c:x val="-3.0570100612423618E-2"/>
                  <c:y val="-1.8491948462983604E-2"/>
                </c:manualLayout>
              </c:layout>
              <c:showLegendKey val="0"/>
              <c:showVal val="1"/>
              <c:showCatName val="0"/>
              <c:showSerName val="0"/>
              <c:showPercent val="0"/>
              <c:showBubbleSize val="0"/>
            </c:dLbl>
            <c:dLbl>
              <c:idx val="6"/>
              <c:layout>
                <c:manualLayout>
                  <c:x val="-2.9967519685039412E-2"/>
                  <c:y val="-3.6782346747077414E-2"/>
                </c:manualLayout>
              </c:layout>
              <c:showLegendKey val="0"/>
              <c:showVal val="1"/>
              <c:showCatName val="0"/>
              <c:showSerName val="0"/>
              <c:showPercent val="0"/>
              <c:showBubbleSize val="0"/>
            </c:dLbl>
            <c:dLbl>
              <c:idx val="7"/>
              <c:layout>
                <c:manualLayout>
                  <c:x val="-2.7189960629921413E-2"/>
                  <c:y val="-2.0522968493855601E-2"/>
                </c:manualLayout>
              </c:layout>
              <c:showLegendKey val="0"/>
              <c:showVal val="1"/>
              <c:showCatName val="0"/>
              <c:showSerName val="0"/>
              <c:showPercent val="0"/>
              <c:showBubbleSize val="0"/>
            </c:dLbl>
            <c:dLbl>
              <c:idx val="8"/>
              <c:layout>
                <c:manualLayout>
                  <c:x val="-2.839490376202981E-2"/>
                  <c:y val="-3.5948661916215006E-2"/>
                </c:manualLayout>
              </c:layout>
              <c:showLegendKey val="0"/>
              <c:showVal val="1"/>
              <c:showCatName val="0"/>
              <c:showSerName val="0"/>
              <c:showPercent val="0"/>
              <c:showBubbleSize val="0"/>
            </c:dLbl>
            <c:dLbl>
              <c:idx val="9"/>
              <c:layout>
                <c:manualLayout>
                  <c:x val="-2.9188648293963306E-2"/>
                  <c:y val="-2.3365050376326708E-2"/>
                </c:manualLayout>
              </c:layout>
              <c:showLegendKey val="0"/>
              <c:showVal val="1"/>
              <c:showCatName val="0"/>
              <c:showSerName val="0"/>
              <c:showPercent val="0"/>
              <c:showBubbleSize val="0"/>
            </c:dLbl>
            <c:dLbl>
              <c:idx val="10"/>
              <c:layout>
                <c:manualLayout>
                  <c:x val="-2.5205708661417411E-2"/>
                  <c:y val="-2.2549127388687504E-2"/>
                </c:manualLayout>
              </c:layout>
              <c:showLegendKey val="0"/>
              <c:showVal val="1"/>
              <c:showCatName val="0"/>
              <c:showSerName val="0"/>
              <c:showPercent val="0"/>
              <c:showBubbleSize val="0"/>
            </c:dLbl>
            <c:dLbl>
              <c:idx val="11"/>
              <c:layout>
                <c:manualLayout>
                  <c:x val="-2.2193132108486505E-2"/>
                  <c:y val="-2.0298795335702599E-2"/>
                </c:manualLayout>
              </c:layout>
              <c:showLegendKey val="0"/>
              <c:showVal val="1"/>
              <c:showCatName val="0"/>
              <c:showSerName val="0"/>
              <c:showPercent val="0"/>
              <c:showBubbleSize val="0"/>
            </c:dLbl>
            <c:dLbl>
              <c:idx val="12"/>
              <c:layout>
                <c:manualLayout>
                  <c:x val="-2.3942257217847703E-2"/>
                  <c:y val="-2.4519944119371608E-2"/>
                </c:manualLayout>
              </c:layout>
              <c:showLegendKey val="0"/>
              <c:showVal val="1"/>
              <c:showCatName val="0"/>
              <c:showSerName val="0"/>
              <c:showPercent val="0"/>
              <c:showBubbleSize val="0"/>
            </c:dLbl>
            <c:dLbl>
              <c:idx val="13"/>
              <c:layout>
                <c:manualLayout>
                  <c:x val="-2.5793744531933602E-2"/>
                  <c:y val="-2.5973797728877413E-2"/>
                </c:manualLayout>
              </c:layout>
              <c:showLegendKey val="0"/>
              <c:showVal val="1"/>
              <c:showCatName val="0"/>
              <c:showSerName val="0"/>
              <c:showPercent val="0"/>
              <c:showBubbleSize val="0"/>
            </c:dLbl>
            <c:dLbl>
              <c:idx val="14"/>
              <c:layout>
                <c:manualLayout>
                  <c:x val="-2.3214238845144401E-2"/>
                  <c:y val="-2.3245952543346403E-2"/>
                </c:manualLayout>
              </c:layout>
              <c:showLegendKey val="0"/>
              <c:showVal val="1"/>
              <c:showCatName val="0"/>
              <c:showSerName val="0"/>
              <c:showPercent val="0"/>
              <c:showBubbleSize val="0"/>
            </c:dLbl>
            <c:dLbl>
              <c:idx val="15"/>
              <c:layout>
                <c:manualLayout>
                  <c:x val="-2.2420603674540709E-2"/>
                  <c:y val="-3.1299733161024905E-2"/>
                </c:manualLayout>
              </c:layout>
              <c:showLegendKey val="0"/>
              <c:showVal val="1"/>
              <c:showCatName val="0"/>
              <c:showSerName val="0"/>
              <c:showPercent val="0"/>
              <c:showBubbleSize val="0"/>
            </c:dLbl>
            <c:dLbl>
              <c:idx val="16"/>
              <c:layout>
                <c:manualLayout>
                  <c:x val="-2.7777777777777918E-2"/>
                  <c:y val="-1.8995823910208109E-2"/>
                </c:manualLayout>
              </c:layout>
              <c:showLegendKey val="0"/>
              <c:showVal val="1"/>
              <c:showCatName val="0"/>
              <c:showSerName val="0"/>
              <c:showPercent val="0"/>
              <c:showBubbleSize val="0"/>
            </c:dLbl>
            <c:dLbl>
              <c:idx val="17"/>
              <c:layout>
                <c:manualLayout>
                  <c:x val="-2.9166666666666705E-2"/>
                  <c:y val="2.8493735865312213E-2"/>
                </c:manualLayout>
              </c:layout>
              <c:showLegendKey val="0"/>
              <c:showVal val="1"/>
              <c:showCatName val="0"/>
              <c:showSerName val="0"/>
              <c:showPercent val="0"/>
              <c:showBubbleSize val="0"/>
            </c:dLbl>
            <c:dLbl>
              <c:idx val="18"/>
              <c:layout>
                <c:manualLayout>
                  <c:x val="-3.3333333333333409E-2"/>
                  <c:y val="2.6119257876536201E-2"/>
                </c:manualLayout>
              </c:layout>
              <c:showLegendKey val="0"/>
              <c:showVal val="1"/>
              <c:showCatName val="0"/>
              <c:showSerName val="0"/>
              <c:showPercent val="0"/>
              <c:showBubbleSize val="0"/>
            </c:dLbl>
            <c:dLbl>
              <c:idx val="19"/>
              <c:layout>
                <c:manualLayout>
                  <c:x val="-2.5000000000000008E-2"/>
                  <c:y val="2.1370301898984111E-2"/>
                </c:manualLayout>
              </c:layout>
              <c:showLegendKey val="0"/>
              <c:showVal val="1"/>
              <c:showCatName val="0"/>
              <c:showSerName val="0"/>
              <c:showPercent val="0"/>
              <c:showBubbleSize val="0"/>
            </c:dLbl>
            <c:dLbl>
              <c:idx val="20"/>
              <c:layout>
                <c:manualLayout>
                  <c:x val="-2.5000000000000008E-2"/>
                  <c:y val="2.8493735865312213E-2"/>
                </c:manualLayout>
              </c:layout>
              <c:showLegendKey val="0"/>
              <c:showVal val="1"/>
              <c:showCatName val="0"/>
              <c:showSerName val="0"/>
              <c:showPercent val="0"/>
              <c:showBubbleSize val="0"/>
            </c:dLbl>
            <c:dLbl>
              <c:idx val="21"/>
              <c:layout>
                <c:manualLayout>
                  <c:x val="-2.5000000000000008E-2"/>
                  <c:y val="1.8995823910208109E-2"/>
                </c:manualLayout>
              </c:layout>
              <c:showLegendKey val="0"/>
              <c:showVal val="1"/>
              <c:showCatName val="0"/>
              <c:showSerName val="0"/>
              <c:showPercent val="0"/>
              <c:showBubbleSize val="0"/>
            </c:dLbl>
            <c:dLbl>
              <c:idx val="22"/>
              <c:layout>
                <c:manualLayout>
                  <c:x val="-2.5000000000000008E-2"/>
                  <c:y val="2.8493735865312213E-2"/>
                </c:manualLayout>
              </c:layout>
              <c:showLegendKey val="0"/>
              <c:showVal val="1"/>
              <c:showCatName val="0"/>
              <c:showSerName val="0"/>
              <c:showPercent val="0"/>
              <c:showBubbleSize val="0"/>
            </c:dLbl>
            <c:dLbl>
              <c:idx val="23"/>
              <c:layout>
                <c:manualLayout>
                  <c:x val="-2.5000000000000008E-2"/>
                  <c:y val="2.6119257876536201E-2"/>
                </c:manualLayout>
              </c:layout>
              <c:showLegendKey val="0"/>
              <c:showVal val="1"/>
              <c:showCatName val="0"/>
              <c:showSerName val="0"/>
              <c:showPercent val="0"/>
              <c:showBubbleSize val="0"/>
            </c:dLbl>
            <c:dLbl>
              <c:idx val="24"/>
              <c:layout>
                <c:manualLayout>
                  <c:x val="-2.6388888888888906E-2"/>
                  <c:y val="2.3744779887760206E-2"/>
                </c:manualLayout>
              </c:layout>
              <c:showLegendKey val="0"/>
              <c:showVal val="1"/>
              <c:showCatName val="0"/>
              <c:showSerName val="0"/>
              <c:showPercent val="0"/>
              <c:showBubbleSize val="0"/>
            </c:dLbl>
            <c:dLbl>
              <c:idx val="25"/>
              <c:layout>
                <c:manualLayout>
                  <c:x val="-2.2222222222222303E-2"/>
                  <c:y val="2.1370301898984111E-2"/>
                </c:manualLayout>
              </c:layout>
              <c:showLegendKey val="0"/>
              <c:showVal val="1"/>
              <c:showCatName val="0"/>
              <c:showSerName val="0"/>
              <c:showPercent val="0"/>
              <c:showBubbleSize val="0"/>
            </c:dLbl>
            <c:dLbl>
              <c:idx val="26"/>
              <c:layout>
                <c:manualLayout>
                  <c:x val="-8.3334426946631152E-3"/>
                  <c:y val="1.8995823910208109E-2"/>
                </c:manualLayout>
              </c:layout>
              <c:showLegendKey val="0"/>
              <c:showVal val="1"/>
              <c:showCatName val="0"/>
              <c:showSerName val="0"/>
              <c:showPercent val="0"/>
              <c:showBubbleSize val="0"/>
            </c:dLbl>
            <c:dLbl>
              <c:idx val="27"/>
              <c:layout>
                <c:manualLayout>
                  <c:x val="-8.3333333333334546E-3"/>
                  <c:y val="2.6119257876536201E-2"/>
                </c:manualLayout>
              </c:layout>
              <c:showLegendKey val="0"/>
              <c:showVal val="1"/>
              <c:showCatName val="0"/>
              <c:showSerName val="0"/>
              <c:showPercent val="0"/>
              <c:showBubbleSize val="0"/>
            </c:dLbl>
            <c:dLbl>
              <c:idx val="28"/>
              <c:layout>
                <c:manualLayout>
                  <c:x val="-1.2500000000000004E-2"/>
                  <c:y val="2.8493735865312213E-2"/>
                </c:manualLayout>
              </c:layout>
              <c:showLegendKey val="0"/>
              <c:showVal val="1"/>
              <c:showCatName val="0"/>
              <c:showSerName val="0"/>
              <c:showPercent val="0"/>
              <c:showBubbleSize val="0"/>
            </c:dLbl>
            <c:dLbl>
              <c:idx val="29"/>
              <c:layout>
                <c:manualLayout>
                  <c:x val="-9.7222222222222449E-3"/>
                  <c:y val="2.6119257876536201E-2"/>
                </c:manualLayout>
              </c:layout>
              <c:showLegendKey val="0"/>
              <c:showVal val="1"/>
              <c:showCatName val="0"/>
              <c:showSerName val="0"/>
              <c:showPercent val="0"/>
              <c:showBubbleSize val="0"/>
            </c:dLbl>
            <c:txPr>
              <a:bodyPr/>
              <a:lstStyle/>
              <a:p>
                <a:pPr>
                  <a:defRPr sz="900" b="1">
                    <a:solidFill>
                      <a:srgbClr val="C00000"/>
                    </a:solidFill>
                  </a:defRPr>
                </a:pPr>
                <a:endParaRPr lang="ru-RU"/>
              </a:p>
            </c:txPr>
            <c:showLegendKey val="0"/>
            <c:showVal val="1"/>
            <c:showCatName val="0"/>
            <c:showSerName val="0"/>
            <c:showPercent val="0"/>
            <c:showBubbleSize val="0"/>
            <c:showLeaderLines val="0"/>
          </c:dLbls>
          <c:cat>
            <c:numRef>
              <c:f>'визуализация данных 1-30'!$B$2:$AE$2</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'визуализация данных 1-30'!$B$4:$AE$4</c:f>
              <c:numCache>
                <c:formatCode>0</c:formatCode>
                <c:ptCount val="30"/>
                <c:pt idx="0">
                  <c:v>1556.963</c:v>
                </c:pt>
                <c:pt idx="1">
                  <c:v>1599.02</c:v>
                </c:pt>
                <c:pt idx="2">
                  <c:v>1637.9450000000004</c:v>
                </c:pt>
                <c:pt idx="3">
                  <c:v>1670.1819999999998</c:v>
                </c:pt>
                <c:pt idx="4">
                  <c:v>1685.9390000000001</c:v>
                </c:pt>
                <c:pt idx="5">
                  <c:v>1700.2270000000001</c:v>
                </c:pt>
                <c:pt idx="6">
                  <c:v>1712.4939999999999</c:v>
                </c:pt>
                <c:pt idx="7">
                  <c:v>1725.923</c:v>
                </c:pt>
                <c:pt idx="8">
                  <c:v>1737.7839999999999</c:v>
                </c:pt>
                <c:pt idx="9">
                  <c:v>1741.6439999999998</c:v>
                </c:pt>
                <c:pt idx="10">
                  <c:v>1742.1989999999998</c:v>
                </c:pt>
                <c:pt idx="11">
                  <c:v>1729.414</c:v>
                </c:pt>
                <c:pt idx="12">
                  <c:v>1624.616</c:v>
                </c:pt>
                <c:pt idx="13">
                  <c:v>1494.24</c:v>
                </c:pt>
                <c:pt idx="14">
                  <c:v>1474.0619999999999</c:v>
                </c:pt>
                <c:pt idx="15">
                  <c:v>1520.8939999999998</c:v>
                </c:pt>
                <c:pt idx="16">
                  <c:v>1494.1829999999998</c:v>
                </c:pt>
                <c:pt idx="17">
                  <c:v>1404.7050000000004</c:v>
                </c:pt>
                <c:pt idx="18">
                  <c:v>1308.4570000000001</c:v>
                </c:pt>
                <c:pt idx="19">
                  <c:v>1298.3229999999999</c:v>
                </c:pt>
                <c:pt idx="20">
                  <c:v>1276.0309999999999</c:v>
                </c:pt>
                <c:pt idx="21">
                  <c:v>1326.145</c:v>
                </c:pt>
                <c:pt idx="22">
                  <c:v>1295.837</c:v>
                </c:pt>
                <c:pt idx="23">
                  <c:v>1346.798</c:v>
                </c:pt>
                <c:pt idx="24">
                  <c:v>1409.848</c:v>
                </c:pt>
                <c:pt idx="25">
                  <c:v>1461.8429999999998</c:v>
                </c:pt>
                <c:pt idx="26">
                  <c:v>1454.8539999999998</c:v>
                </c:pt>
                <c:pt idx="27">
                  <c:v>1676.3629999999998</c:v>
                </c:pt>
                <c:pt idx="28">
                  <c:v>1838.6889999999999</c:v>
                </c:pt>
                <c:pt idx="29">
                  <c:v>2070.672</c:v>
                </c:pt>
              </c:numCache>
            </c:numRef>
          </c:val>
          <c:smooth val="0"/>
        </c:ser>
        <c:dLbls>
          <c:showLegendKey val="0"/>
          <c:showVal val="0"/>
          <c:showCatName val="0"/>
          <c:showSerName val="0"/>
          <c:showPercent val="0"/>
          <c:showBubbleSize val="0"/>
        </c:dLbls>
        <c:dropLines>
          <c:spPr>
            <a:ln>
              <a:solidFill>
                <a:schemeClr val="bg1">
                  <a:lumMod val="50000"/>
                </a:schemeClr>
              </a:solidFill>
              <a:prstDash val="dash"/>
            </a:ln>
          </c:spPr>
        </c:dropLines>
        <c:marker val="1"/>
        <c:smooth val="0"/>
        <c:axId val="302375424"/>
        <c:axId val="134686400"/>
      </c:lineChart>
      <c:catAx>
        <c:axId val="302375424"/>
        <c:scaling>
          <c:orientation val="minMax"/>
        </c:scaling>
        <c:delete val="0"/>
        <c:axPos val="b"/>
        <c:title>
          <c:tx>
            <c:rich>
              <a:bodyPr/>
              <a:lstStyle/>
              <a:p>
                <a:pPr>
                  <a:defRPr sz="1200"/>
                </a:pPr>
                <a:r>
                  <a:rPr lang="en-US" sz="1600" dirty="0" smtClean="0"/>
                  <a:t>Age </a:t>
                </a:r>
                <a:endParaRPr lang="en-US" sz="1600" dirty="0"/>
              </a:p>
            </c:rich>
          </c:tx>
          <c:layout>
            <c:manualLayout>
              <c:xMode val="edge"/>
              <c:yMode val="edge"/>
              <c:x val="0.45837281277340514"/>
              <c:y val="0.91293555778918822"/>
            </c:manualLayout>
          </c:layout>
          <c:overlay val="0"/>
        </c:title>
        <c:numFmt formatCode="General" sourceLinked="1"/>
        <c:majorTickMark val="none"/>
        <c:minorTickMark val="none"/>
        <c:tickLblPos val="nextTo"/>
        <c:crossAx val="134686400"/>
        <c:crosses val="autoZero"/>
        <c:auto val="1"/>
        <c:lblAlgn val="ctr"/>
        <c:lblOffset val="100"/>
        <c:noMultiLvlLbl val="0"/>
      </c:catAx>
      <c:valAx>
        <c:axId val="134686400"/>
        <c:scaling>
          <c:orientation val="minMax"/>
        </c:scaling>
        <c:delete val="0"/>
        <c:axPos val="l"/>
        <c:majorGridlines>
          <c:spPr>
            <a:ln>
              <a:solidFill>
                <a:schemeClr val="bg1">
                  <a:lumMod val="50000"/>
                </a:schemeClr>
              </a:solidFill>
              <a:prstDash val="dash"/>
            </a:ln>
          </c:spPr>
        </c:majorGridlines>
        <c:title>
          <c:tx>
            <c:rich>
              <a:bodyPr rot="-5400000" vert="horz"/>
              <a:lstStyle/>
              <a:p>
                <a:pPr>
                  <a:defRPr/>
                </a:pPr>
                <a:r>
                  <a:rPr lang="en-US" sz="1200" dirty="0" smtClean="0"/>
                  <a:t>Number of people,</a:t>
                </a:r>
                <a:r>
                  <a:rPr lang="en-US" sz="1200" baseline="0" dirty="0" smtClean="0"/>
                  <a:t> thousand</a:t>
                </a:r>
              </a:p>
              <a:p>
                <a:pPr>
                  <a:defRPr/>
                </a:pPr>
                <a:endParaRPr lang="ru-RU" dirty="0"/>
              </a:p>
            </c:rich>
          </c:tx>
          <c:layout/>
          <c:overlay val="0"/>
        </c:title>
        <c:numFmt formatCode="0" sourceLinked="1"/>
        <c:majorTickMark val="out"/>
        <c:minorTickMark val="none"/>
        <c:tickLblPos val="nextTo"/>
        <c:crossAx val="302375424"/>
        <c:crosses val="autoZero"/>
        <c:crossBetween val="between"/>
      </c:valAx>
      <c:spPr>
        <a:noFill/>
        <a:ln>
          <a:noFill/>
        </a:ln>
      </c:spPr>
    </c:plotArea>
    <c:legend>
      <c:legendPos val="r"/>
      <c:layout>
        <c:manualLayout>
          <c:xMode val="edge"/>
          <c:yMode val="edge"/>
          <c:x val="0.88728775983933639"/>
          <c:y val="0.33629967694930357"/>
          <c:w val="0.11165430883639497"/>
          <c:h val="0.27668195584928973"/>
        </c:manualLayout>
      </c:layout>
      <c:overlay val="0"/>
      <c:txPr>
        <a:bodyPr/>
        <a:lstStyle/>
        <a:p>
          <a:pPr>
            <a:defRPr sz="1200" b="1" baseline="0">
              <a:solidFill>
                <a:schemeClr val="bg1"/>
              </a:solidFill>
            </a:defRPr>
          </a:pPr>
          <a:endParaRPr lang="ru-RU"/>
        </a:p>
      </c:txPr>
    </c:legend>
    <c:plotVisOnly val="1"/>
    <c:dispBlanksAs val="gap"/>
    <c:showDLblsOverMax val="0"/>
  </c:chart>
  <c:spPr>
    <a:noFill/>
    <a:ln>
      <a:noFill/>
    </a:ln>
  </c:sp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strRef>
              <c:f>Лист2!$D$18</c:f>
              <c:strCache>
                <c:ptCount val="1"/>
                <c:pt idx="0">
                  <c:v>Третичное, 2007</c:v>
                </c:pt>
              </c:strCache>
            </c:strRef>
          </c:tx>
          <c:invertIfNegative val="0"/>
          <c:cat>
            <c:strRef>
              <c:f>Лист2!$A$19:$A$33</c:f>
              <c:strCache>
                <c:ptCount val="15"/>
                <c:pt idx="0">
                  <c:v>США</c:v>
                </c:pt>
                <c:pt idx="1">
                  <c:v>Швеция</c:v>
                </c:pt>
                <c:pt idx="2">
                  <c:v>Великобритания</c:v>
                </c:pt>
                <c:pt idx="3">
                  <c:v>Япония</c:v>
                </c:pt>
                <c:pt idx="4">
                  <c:v>Нидерланды</c:v>
                </c:pt>
                <c:pt idx="5">
                  <c:v>Испания</c:v>
                </c:pt>
                <c:pt idx="6">
                  <c:v>Австралия</c:v>
                </c:pt>
                <c:pt idx="7">
                  <c:v>Финляндия</c:v>
                </c:pt>
                <c:pt idx="8">
                  <c:v>Франция</c:v>
                </c:pt>
                <c:pt idx="9">
                  <c:v>Германия</c:v>
                </c:pt>
                <c:pt idx="10">
                  <c:v>Корея</c:v>
                </c:pt>
                <c:pt idx="11">
                  <c:v>Польша</c:v>
                </c:pt>
                <c:pt idx="12">
                  <c:v>Чехия</c:v>
                </c:pt>
                <c:pt idx="13">
                  <c:v>Мексика</c:v>
                </c:pt>
                <c:pt idx="14">
                  <c:v>Бразилия</c:v>
                </c:pt>
              </c:strCache>
            </c:strRef>
          </c:cat>
          <c:val>
            <c:numRef>
              <c:f>Лист2!$D$19:$D$33</c:f>
              <c:numCache>
                <c:formatCode>General</c:formatCode>
                <c:ptCount val="15"/>
                <c:pt idx="0">
                  <c:v>27000</c:v>
                </c:pt>
                <c:pt idx="1">
                  <c:v>18400</c:v>
                </c:pt>
                <c:pt idx="2">
                  <c:v>15600</c:v>
                </c:pt>
                <c:pt idx="3">
                  <c:v>14150</c:v>
                </c:pt>
                <c:pt idx="4">
                  <c:v>16000</c:v>
                </c:pt>
                <c:pt idx="5">
                  <c:v>12350</c:v>
                </c:pt>
                <c:pt idx="6">
                  <c:v>14400</c:v>
                </c:pt>
                <c:pt idx="7">
                  <c:v>14300</c:v>
                </c:pt>
                <c:pt idx="8">
                  <c:v>12900</c:v>
                </c:pt>
                <c:pt idx="9">
                  <c:v>13900</c:v>
                </c:pt>
                <c:pt idx="10">
                  <c:v>8900</c:v>
                </c:pt>
                <c:pt idx="11">
                  <c:v>5800</c:v>
                </c:pt>
                <c:pt idx="12">
                  <c:v>8100</c:v>
                </c:pt>
                <c:pt idx="13">
                  <c:v>6800</c:v>
                </c:pt>
                <c:pt idx="14">
                  <c:v>10800</c:v>
                </c:pt>
              </c:numCache>
            </c:numRef>
          </c:val>
        </c:ser>
        <c:dLbls>
          <c:showLegendKey val="0"/>
          <c:showVal val="0"/>
          <c:showCatName val="0"/>
          <c:showSerName val="0"/>
          <c:showPercent val="0"/>
          <c:showBubbleSize val="0"/>
        </c:dLbls>
        <c:gapWidth val="150"/>
        <c:axId val="396448768"/>
        <c:axId val="134685824"/>
      </c:barChart>
      <c:lineChart>
        <c:grouping val="standard"/>
        <c:varyColors val="0"/>
        <c:ser>
          <c:idx val="4"/>
          <c:order val="1"/>
          <c:tx>
            <c:strRef>
              <c:f>Лист2!$F$18</c:f>
              <c:strCache>
                <c:ptCount val="1"/>
                <c:pt idx="0">
                  <c:v>Россия - третичное, 2009</c:v>
                </c:pt>
              </c:strCache>
            </c:strRef>
          </c:tx>
          <c:marker>
            <c:symbol val="none"/>
          </c:marker>
          <c:cat>
            <c:strRef>
              <c:f>Лист2!$A$19:$A$33</c:f>
              <c:strCache>
                <c:ptCount val="15"/>
                <c:pt idx="0">
                  <c:v>США</c:v>
                </c:pt>
                <c:pt idx="1">
                  <c:v>Швеция</c:v>
                </c:pt>
                <c:pt idx="2">
                  <c:v>Великобритания</c:v>
                </c:pt>
                <c:pt idx="3">
                  <c:v>Япония</c:v>
                </c:pt>
                <c:pt idx="4">
                  <c:v>Нидерланды</c:v>
                </c:pt>
                <c:pt idx="5">
                  <c:v>Испания</c:v>
                </c:pt>
                <c:pt idx="6">
                  <c:v>Австралия</c:v>
                </c:pt>
                <c:pt idx="7">
                  <c:v>Финляндия</c:v>
                </c:pt>
                <c:pt idx="8">
                  <c:v>Франция</c:v>
                </c:pt>
                <c:pt idx="9">
                  <c:v>Германия</c:v>
                </c:pt>
                <c:pt idx="10">
                  <c:v>Корея</c:v>
                </c:pt>
                <c:pt idx="11">
                  <c:v>Польша</c:v>
                </c:pt>
                <c:pt idx="12">
                  <c:v>Чехия</c:v>
                </c:pt>
                <c:pt idx="13">
                  <c:v>Мексика</c:v>
                </c:pt>
                <c:pt idx="14">
                  <c:v>Бразилия</c:v>
                </c:pt>
              </c:strCache>
            </c:strRef>
          </c:cat>
          <c:val>
            <c:numRef>
              <c:f>Лист2!$F$19:$F$33</c:f>
              <c:numCache>
                <c:formatCode>General</c:formatCode>
                <c:ptCount val="15"/>
                <c:pt idx="0">
                  <c:v>8100</c:v>
                </c:pt>
                <c:pt idx="1">
                  <c:v>8100</c:v>
                </c:pt>
                <c:pt idx="2">
                  <c:v>8100</c:v>
                </c:pt>
                <c:pt idx="3">
                  <c:v>8100</c:v>
                </c:pt>
                <c:pt idx="4">
                  <c:v>8100</c:v>
                </c:pt>
                <c:pt idx="5">
                  <c:v>8100</c:v>
                </c:pt>
                <c:pt idx="6">
                  <c:v>8100</c:v>
                </c:pt>
                <c:pt idx="7">
                  <c:v>8100</c:v>
                </c:pt>
                <c:pt idx="8">
                  <c:v>8100</c:v>
                </c:pt>
                <c:pt idx="9">
                  <c:v>8100</c:v>
                </c:pt>
                <c:pt idx="10">
                  <c:v>8100</c:v>
                </c:pt>
                <c:pt idx="11">
                  <c:v>8100</c:v>
                </c:pt>
                <c:pt idx="12">
                  <c:v>8100</c:v>
                </c:pt>
                <c:pt idx="13">
                  <c:v>8100</c:v>
                </c:pt>
                <c:pt idx="14">
                  <c:v>8100</c:v>
                </c:pt>
              </c:numCache>
            </c:numRef>
          </c:val>
          <c:smooth val="0"/>
        </c:ser>
        <c:ser>
          <c:idx val="3"/>
          <c:order val="2"/>
          <c:tx>
            <c:strRef>
              <c:f>Лист2!$E$18</c:f>
              <c:strCache>
                <c:ptCount val="1"/>
                <c:pt idx="0">
                  <c:v>Россия - третичное, 2020</c:v>
                </c:pt>
              </c:strCache>
            </c:strRef>
          </c:tx>
          <c:marker>
            <c:symbol val="none"/>
          </c:marker>
          <c:cat>
            <c:strRef>
              <c:f>Лист2!$A$19:$A$33</c:f>
              <c:strCache>
                <c:ptCount val="15"/>
                <c:pt idx="0">
                  <c:v>США</c:v>
                </c:pt>
                <c:pt idx="1">
                  <c:v>Швеция</c:v>
                </c:pt>
                <c:pt idx="2">
                  <c:v>Великобритания</c:v>
                </c:pt>
                <c:pt idx="3">
                  <c:v>Япония</c:v>
                </c:pt>
                <c:pt idx="4">
                  <c:v>Нидерланды</c:v>
                </c:pt>
                <c:pt idx="5">
                  <c:v>Испания</c:v>
                </c:pt>
                <c:pt idx="6">
                  <c:v>Австралия</c:v>
                </c:pt>
                <c:pt idx="7">
                  <c:v>Финляндия</c:v>
                </c:pt>
                <c:pt idx="8">
                  <c:v>Франция</c:v>
                </c:pt>
                <c:pt idx="9">
                  <c:v>Германия</c:v>
                </c:pt>
                <c:pt idx="10">
                  <c:v>Корея</c:v>
                </c:pt>
                <c:pt idx="11">
                  <c:v>Польша</c:v>
                </c:pt>
                <c:pt idx="12">
                  <c:v>Чехия</c:v>
                </c:pt>
                <c:pt idx="13">
                  <c:v>Мексика</c:v>
                </c:pt>
                <c:pt idx="14">
                  <c:v>Бразилия</c:v>
                </c:pt>
              </c:strCache>
            </c:strRef>
          </c:cat>
          <c:val>
            <c:numRef>
              <c:f>Лист2!$E$19:$E$33</c:f>
              <c:numCache>
                <c:formatCode>0</c:formatCode>
                <c:ptCount val="15"/>
                <c:pt idx="0">
                  <c:v>18581.95553097345</c:v>
                </c:pt>
                <c:pt idx="1">
                  <c:v>18581.95553097345</c:v>
                </c:pt>
                <c:pt idx="2">
                  <c:v>18581.95553097345</c:v>
                </c:pt>
                <c:pt idx="3">
                  <c:v>18581.95553097345</c:v>
                </c:pt>
                <c:pt idx="4">
                  <c:v>18581.95553097345</c:v>
                </c:pt>
                <c:pt idx="5">
                  <c:v>18581.95553097345</c:v>
                </c:pt>
                <c:pt idx="6">
                  <c:v>18581.95553097345</c:v>
                </c:pt>
                <c:pt idx="7">
                  <c:v>18581.95553097345</c:v>
                </c:pt>
                <c:pt idx="8">
                  <c:v>18581.95553097345</c:v>
                </c:pt>
                <c:pt idx="9">
                  <c:v>18581.95553097345</c:v>
                </c:pt>
                <c:pt idx="10">
                  <c:v>18581.95553097345</c:v>
                </c:pt>
                <c:pt idx="11">
                  <c:v>18581.95553097345</c:v>
                </c:pt>
                <c:pt idx="12">
                  <c:v>18581.95553097345</c:v>
                </c:pt>
                <c:pt idx="13">
                  <c:v>18581.95553097345</c:v>
                </c:pt>
                <c:pt idx="14">
                  <c:v>18581.95553097345</c:v>
                </c:pt>
              </c:numCache>
            </c:numRef>
          </c:val>
          <c:smooth val="0"/>
        </c:ser>
        <c:dLbls>
          <c:showLegendKey val="0"/>
          <c:showVal val="0"/>
          <c:showCatName val="0"/>
          <c:showSerName val="0"/>
          <c:showPercent val="0"/>
          <c:showBubbleSize val="0"/>
        </c:dLbls>
        <c:marker val="1"/>
        <c:smooth val="0"/>
        <c:axId val="396448768"/>
        <c:axId val="134685824"/>
      </c:lineChart>
      <c:catAx>
        <c:axId val="396448768"/>
        <c:scaling>
          <c:orientation val="minMax"/>
        </c:scaling>
        <c:delete val="0"/>
        <c:axPos val="b"/>
        <c:majorTickMark val="out"/>
        <c:minorTickMark val="none"/>
        <c:tickLblPos val="nextTo"/>
        <c:txPr>
          <a:bodyPr/>
          <a:lstStyle/>
          <a:p>
            <a:pPr>
              <a:defRPr baseline="0">
                <a:solidFill>
                  <a:schemeClr val="bg1"/>
                </a:solidFill>
              </a:defRPr>
            </a:pPr>
            <a:endParaRPr lang="ru-RU"/>
          </a:p>
        </c:txPr>
        <c:crossAx val="134685824"/>
        <c:crosses val="autoZero"/>
        <c:auto val="1"/>
        <c:lblAlgn val="ctr"/>
        <c:lblOffset val="100"/>
        <c:noMultiLvlLbl val="0"/>
      </c:catAx>
      <c:valAx>
        <c:axId val="134685824"/>
        <c:scaling>
          <c:orientation val="minMax"/>
        </c:scaling>
        <c:delete val="0"/>
        <c:axPos val="l"/>
        <c:majorGridlines/>
        <c:title>
          <c:tx>
            <c:rich>
              <a:bodyPr rot="-5400000" vert="horz"/>
              <a:lstStyle/>
              <a:p>
                <a:pPr>
                  <a:defRPr/>
                </a:pPr>
                <a:r>
                  <a:rPr lang="en-US" dirty="0" smtClean="0"/>
                  <a:t>US</a:t>
                </a:r>
                <a:r>
                  <a:rPr lang="en-US" baseline="0" dirty="0" smtClean="0"/>
                  <a:t> Dollar (</a:t>
                </a:r>
                <a:r>
                  <a:rPr lang="en-US" baseline="0" dirty="0" err="1" smtClean="0"/>
                  <a:t>Purchsing</a:t>
                </a:r>
                <a:r>
                  <a:rPr lang="en-US" baseline="0" dirty="0" smtClean="0"/>
                  <a:t> Power Parity) 2007</a:t>
                </a:r>
                <a:endParaRPr lang="ru-RU" dirty="0"/>
              </a:p>
            </c:rich>
          </c:tx>
          <c:layout/>
          <c:overlay val="0"/>
        </c:title>
        <c:numFmt formatCode="General" sourceLinked="1"/>
        <c:majorTickMark val="out"/>
        <c:minorTickMark val="none"/>
        <c:tickLblPos val="nextTo"/>
        <c:crossAx val="396448768"/>
        <c:crosses val="autoZero"/>
        <c:crossBetween val="between"/>
      </c:valAx>
    </c:plotArea>
    <c:legend>
      <c:legendPos val="t"/>
      <c:layout/>
      <c:overlay val="0"/>
      <c:txPr>
        <a:bodyPr/>
        <a:lstStyle/>
        <a:p>
          <a:pPr>
            <a:defRPr baseline="0">
              <a:solidFill>
                <a:schemeClr val="bg1"/>
              </a:solidFill>
            </a:defRPr>
          </a:pPr>
          <a:endParaRPr lang="ru-RU"/>
        </a:p>
      </c:txPr>
    </c:legend>
    <c:plotVisOnly val="1"/>
    <c:dispBlanksAs val="gap"/>
    <c:showDLblsOverMax val="0"/>
  </c:chart>
  <c:txPr>
    <a:bodyPr/>
    <a:lstStyle/>
    <a:p>
      <a:pPr>
        <a:defRPr sz="1400"/>
      </a:pPr>
      <a:endParaRPr lang="ru-RU"/>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Лист1!$B$59</c:f>
              <c:strCache>
                <c:ptCount val="1"/>
                <c:pt idx="0">
                  <c:v>Доля поступающих в вузы непосредственно после окончания школы</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numRef>
              <c:f>Лист1!$A$60:$A$66</c:f>
              <c:numCache>
                <c:formatCode>General</c:formatCode>
                <c:ptCount val="7"/>
                <c:pt idx="0">
                  <c:v>1950</c:v>
                </c:pt>
                <c:pt idx="1">
                  <c:v>1960</c:v>
                </c:pt>
                <c:pt idx="2">
                  <c:v>1970</c:v>
                </c:pt>
                <c:pt idx="3">
                  <c:v>1980</c:v>
                </c:pt>
                <c:pt idx="4">
                  <c:v>1990</c:v>
                </c:pt>
                <c:pt idx="5">
                  <c:v>2000</c:v>
                </c:pt>
                <c:pt idx="6">
                  <c:v>2010</c:v>
                </c:pt>
              </c:numCache>
            </c:numRef>
          </c:cat>
          <c:val>
            <c:numRef>
              <c:f>Лист1!$B$60:$B$66</c:f>
              <c:numCache>
                <c:formatCode>0%</c:formatCode>
                <c:ptCount val="7"/>
                <c:pt idx="0">
                  <c:v>8.888888888888892E-2</c:v>
                </c:pt>
                <c:pt idx="1">
                  <c:v>0.14560236511456001</c:v>
                </c:pt>
                <c:pt idx="2">
                  <c:v>0.24658348187760015</c:v>
                </c:pt>
                <c:pt idx="3">
                  <c:v>0.23449830890642612</c:v>
                </c:pt>
                <c:pt idx="4">
                  <c:v>0.24649714582252216</c:v>
                </c:pt>
                <c:pt idx="5">
                  <c:v>0.3108866442199783</c:v>
                </c:pt>
                <c:pt idx="6">
                  <c:v>0.66300000000000026</c:v>
                </c:pt>
              </c:numCache>
            </c:numRef>
          </c:val>
        </c:ser>
        <c:dLbls>
          <c:showLegendKey val="0"/>
          <c:showVal val="0"/>
          <c:showCatName val="0"/>
          <c:showSerName val="0"/>
          <c:showPercent val="0"/>
          <c:showBubbleSize val="0"/>
        </c:dLbls>
        <c:gapWidth val="150"/>
        <c:axId val="397015040"/>
        <c:axId val="134685248"/>
      </c:barChart>
      <c:catAx>
        <c:axId val="397015040"/>
        <c:scaling>
          <c:orientation val="minMax"/>
        </c:scaling>
        <c:delete val="0"/>
        <c:axPos val="b"/>
        <c:numFmt formatCode="General" sourceLinked="1"/>
        <c:majorTickMark val="out"/>
        <c:minorTickMark val="none"/>
        <c:tickLblPos val="nextTo"/>
        <c:txPr>
          <a:bodyPr/>
          <a:lstStyle/>
          <a:p>
            <a:pPr>
              <a:defRPr sz="1400"/>
            </a:pPr>
            <a:endParaRPr lang="ru-RU"/>
          </a:p>
        </c:txPr>
        <c:crossAx val="134685248"/>
        <c:crosses val="autoZero"/>
        <c:auto val="1"/>
        <c:lblAlgn val="ctr"/>
        <c:lblOffset val="100"/>
        <c:noMultiLvlLbl val="0"/>
      </c:catAx>
      <c:valAx>
        <c:axId val="134685248"/>
        <c:scaling>
          <c:orientation val="minMax"/>
        </c:scaling>
        <c:delete val="1"/>
        <c:axPos val="l"/>
        <c:numFmt formatCode="0%" sourceLinked="1"/>
        <c:majorTickMark val="out"/>
        <c:minorTickMark val="none"/>
        <c:tickLblPos val="none"/>
        <c:crossAx val="397015040"/>
        <c:crosses val="autoZero"/>
        <c:crossBetween val="between"/>
      </c:valAx>
    </c:plotArea>
    <c:plotVisOnly val="1"/>
    <c:dispBlanksAs val="gap"/>
    <c:showDLblsOverMax val="0"/>
  </c:chart>
  <c:txPr>
    <a:bodyPr/>
    <a:lstStyle/>
    <a:p>
      <a:pPr>
        <a:defRPr sz="1800"/>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Охваты!$W$12</c:f>
              <c:strCache>
                <c:ptCount val="1"/>
                <c:pt idx="0">
                  <c:v>начальное</c:v>
                </c:pt>
              </c:strCache>
            </c:strRef>
          </c:tx>
          <c:spPr>
            <a:solidFill>
              <a:srgbClr val="FF0000"/>
            </a:solidFill>
          </c:spPr>
          <c:invertIfNegative val="0"/>
          <c:dLbls>
            <c:txPr>
              <a:bodyPr/>
              <a:lstStyle/>
              <a:p>
                <a:pPr>
                  <a:defRPr b="1"/>
                </a:pPr>
                <a:endParaRPr lang="ru-RU"/>
              </a:p>
            </c:txPr>
            <c:showLegendKey val="0"/>
            <c:showVal val="1"/>
            <c:showCatName val="0"/>
            <c:showSerName val="0"/>
            <c:showPercent val="0"/>
            <c:showBubbleSize val="0"/>
            <c:showLeaderLines val="0"/>
          </c:dLbls>
          <c:cat>
            <c:numRef>
              <c:f>Охваты!$X$11:$Y$11</c:f>
              <c:numCache>
                <c:formatCode>General</c:formatCode>
                <c:ptCount val="2"/>
                <c:pt idx="0">
                  <c:v>1989</c:v>
                </c:pt>
                <c:pt idx="1">
                  <c:v>2008</c:v>
                </c:pt>
              </c:numCache>
            </c:numRef>
          </c:cat>
          <c:val>
            <c:numRef>
              <c:f>Охваты!$X$12:$Y$12</c:f>
              <c:numCache>
                <c:formatCode>0.0%</c:formatCode>
                <c:ptCount val="2"/>
                <c:pt idx="0">
                  <c:v>0.29374236459888708</c:v>
                </c:pt>
                <c:pt idx="1">
                  <c:v>0.11371353407225403</c:v>
                </c:pt>
              </c:numCache>
            </c:numRef>
          </c:val>
        </c:ser>
        <c:ser>
          <c:idx val="1"/>
          <c:order val="1"/>
          <c:tx>
            <c:strRef>
              <c:f>Охваты!$W$13</c:f>
              <c:strCache>
                <c:ptCount val="1"/>
                <c:pt idx="0">
                  <c:v>среднее - за счет бюджетных средств</c:v>
                </c:pt>
              </c:strCache>
            </c:strRef>
          </c:tx>
          <c:spPr>
            <a:solidFill>
              <a:srgbClr val="FFFF00"/>
            </a:solidFill>
          </c:spPr>
          <c:invertIfNegative val="0"/>
          <c:dLbls>
            <c:txPr>
              <a:bodyPr/>
              <a:lstStyle/>
              <a:p>
                <a:pPr>
                  <a:defRPr b="1"/>
                </a:pPr>
                <a:endParaRPr lang="ru-RU"/>
              </a:p>
            </c:txPr>
            <c:showLegendKey val="0"/>
            <c:showVal val="1"/>
            <c:showCatName val="0"/>
            <c:showSerName val="0"/>
            <c:showPercent val="0"/>
            <c:showBubbleSize val="0"/>
            <c:showLeaderLines val="0"/>
          </c:dLbls>
          <c:cat>
            <c:numRef>
              <c:f>Охваты!$X$11:$Y$11</c:f>
              <c:numCache>
                <c:formatCode>General</c:formatCode>
                <c:ptCount val="2"/>
                <c:pt idx="0">
                  <c:v>1989</c:v>
                </c:pt>
                <c:pt idx="1">
                  <c:v>2008</c:v>
                </c:pt>
              </c:numCache>
            </c:numRef>
          </c:cat>
          <c:val>
            <c:numRef>
              <c:f>Охваты!$X$13:$Y$13</c:f>
              <c:numCache>
                <c:formatCode>0.0%</c:formatCode>
                <c:ptCount val="2"/>
                <c:pt idx="0">
                  <c:v>0.3268630378715901</c:v>
                </c:pt>
                <c:pt idx="1">
                  <c:v>0.15743969530805801</c:v>
                </c:pt>
              </c:numCache>
            </c:numRef>
          </c:val>
        </c:ser>
        <c:ser>
          <c:idx val="2"/>
          <c:order val="2"/>
          <c:tx>
            <c:strRef>
              <c:f>Охваты!$W$14</c:f>
              <c:strCache>
                <c:ptCount val="1"/>
                <c:pt idx="0">
                  <c:v>среднее - по договорам</c:v>
                </c:pt>
              </c:strCache>
            </c:strRef>
          </c:tx>
          <c:spPr>
            <a:solidFill>
              <a:srgbClr val="FFFF00">
                <a:alpha val="45000"/>
              </a:srgbClr>
            </a:solidFill>
          </c:spPr>
          <c:invertIfNegative val="0"/>
          <c:dLbls>
            <c:dLbl>
              <c:idx val="0"/>
              <c:delete val="1"/>
            </c:dLbl>
            <c:txPr>
              <a:bodyPr/>
              <a:lstStyle/>
              <a:p>
                <a:pPr>
                  <a:defRPr b="1"/>
                </a:pPr>
                <a:endParaRPr lang="ru-RU"/>
              </a:p>
            </c:txPr>
            <c:showLegendKey val="0"/>
            <c:showVal val="1"/>
            <c:showCatName val="0"/>
            <c:showSerName val="0"/>
            <c:showPercent val="0"/>
            <c:showBubbleSize val="0"/>
            <c:showLeaderLines val="0"/>
          </c:dLbls>
          <c:cat>
            <c:numRef>
              <c:f>Охваты!$X$11:$Y$11</c:f>
              <c:numCache>
                <c:formatCode>General</c:formatCode>
                <c:ptCount val="2"/>
                <c:pt idx="0">
                  <c:v>1989</c:v>
                </c:pt>
                <c:pt idx="1">
                  <c:v>2008</c:v>
                </c:pt>
              </c:numCache>
            </c:numRef>
          </c:cat>
          <c:val>
            <c:numRef>
              <c:f>Охваты!$X$14:$Y$14</c:f>
              <c:numCache>
                <c:formatCode>0.0%</c:formatCode>
                <c:ptCount val="2"/>
                <c:pt idx="0">
                  <c:v>0</c:v>
                </c:pt>
                <c:pt idx="1">
                  <c:v>7.1384319946196415E-2</c:v>
                </c:pt>
              </c:numCache>
            </c:numRef>
          </c:val>
        </c:ser>
        <c:ser>
          <c:idx val="3"/>
          <c:order val="3"/>
          <c:tx>
            <c:strRef>
              <c:f>Охваты!$W$15</c:f>
              <c:strCache>
                <c:ptCount val="1"/>
                <c:pt idx="0">
                  <c:v>высшее - за счет бюджетных средств</c:v>
                </c:pt>
              </c:strCache>
            </c:strRef>
          </c:tx>
          <c:spPr>
            <a:solidFill>
              <a:srgbClr val="00B050"/>
            </a:solidFill>
          </c:spPr>
          <c:invertIfNegative val="0"/>
          <c:dLbls>
            <c:txPr>
              <a:bodyPr/>
              <a:lstStyle/>
              <a:p>
                <a:pPr>
                  <a:defRPr b="1"/>
                </a:pPr>
                <a:endParaRPr lang="ru-RU"/>
              </a:p>
            </c:txPr>
            <c:showLegendKey val="0"/>
            <c:showVal val="1"/>
            <c:showCatName val="0"/>
            <c:showSerName val="0"/>
            <c:showPercent val="0"/>
            <c:showBubbleSize val="0"/>
            <c:showLeaderLines val="0"/>
          </c:dLbls>
          <c:cat>
            <c:numRef>
              <c:f>Охваты!$X$11:$Y$11</c:f>
              <c:numCache>
                <c:formatCode>General</c:formatCode>
                <c:ptCount val="2"/>
                <c:pt idx="0">
                  <c:v>1989</c:v>
                </c:pt>
                <c:pt idx="1">
                  <c:v>2008</c:v>
                </c:pt>
              </c:numCache>
            </c:numRef>
          </c:cat>
          <c:val>
            <c:numRef>
              <c:f>Охваты!$X$15:$Y$15</c:f>
              <c:numCache>
                <c:formatCode>0.0%</c:formatCode>
                <c:ptCount val="2"/>
                <c:pt idx="0">
                  <c:v>0.3793945975295242</c:v>
                </c:pt>
                <c:pt idx="1">
                  <c:v>0.2854595324433099</c:v>
                </c:pt>
              </c:numCache>
            </c:numRef>
          </c:val>
        </c:ser>
        <c:ser>
          <c:idx val="4"/>
          <c:order val="4"/>
          <c:tx>
            <c:strRef>
              <c:f>Охваты!$W$16</c:f>
              <c:strCache>
                <c:ptCount val="1"/>
                <c:pt idx="0">
                  <c:v>высшее - по договорам</c:v>
                </c:pt>
              </c:strCache>
            </c:strRef>
          </c:tx>
          <c:spPr>
            <a:solidFill>
              <a:srgbClr val="00B050">
                <a:alpha val="45000"/>
              </a:srgbClr>
            </a:solidFill>
          </c:spPr>
          <c:invertIfNegative val="0"/>
          <c:dLbls>
            <c:dLbl>
              <c:idx val="0"/>
              <c:delete val="1"/>
            </c:dLbl>
            <c:txPr>
              <a:bodyPr/>
              <a:lstStyle/>
              <a:p>
                <a:pPr>
                  <a:defRPr b="1"/>
                </a:pPr>
                <a:endParaRPr lang="ru-RU"/>
              </a:p>
            </c:txPr>
            <c:showLegendKey val="0"/>
            <c:showVal val="1"/>
            <c:showCatName val="0"/>
            <c:showSerName val="0"/>
            <c:showPercent val="0"/>
            <c:showBubbleSize val="0"/>
            <c:showLeaderLines val="0"/>
          </c:dLbls>
          <c:cat>
            <c:numRef>
              <c:f>Охваты!$X$11:$Y$11</c:f>
              <c:numCache>
                <c:formatCode>General</c:formatCode>
                <c:ptCount val="2"/>
                <c:pt idx="0">
                  <c:v>1989</c:v>
                </c:pt>
                <c:pt idx="1">
                  <c:v>2008</c:v>
                </c:pt>
              </c:numCache>
            </c:numRef>
          </c:cat>
          <c:val>
            <c:numRef>
              <c:f>Охваты!$X$16:$Y$16</c:f>
              <c:numCache>
                <c:formatCode>0.0%</c:formatCode>
                <c:ptCount val="2"/>
                <c:pt idx="0">
                  <c:v>0</c:v>
                </c:pt>
                <c:pt idx="1">
                  <c:v>0.37200291823018111</c:v>
                </c:pt>
              </c:numCache>
            </c:numRef>
          </c:val>
        </c:ser>
        <c:dLbls>
          <c:showLegendKey val="0"/>
          <c:showVal val="0"/>
          <c:showCatName val="0"/>
          <c:showSerName val="0"/>
          <c:showPercent val="0"/>
          <c:showBubbleSize val="0"/>
        </c:dLbls>
        <c:gapWidth val="150"/>
        <c:overlap val="100"/>
        <c:axId val="397067776"/>
        <c:axId val="134730240"/>
      </c:barChart>
      <c:catAx>
        <c:axId val="397067776"/>
        <c:scaling>
          <c:orientation val="minMax"/>
        </c:scaling>
        <c:delete val="0"/>
        <c:axPos val="b"/>
        <c:numFmt formatCode="General" sourceLinked="1"/>
        <c:majorTickMark val="out"/>
        <c:minorTickMark val="none"/>
        <c:tickLblPos val="nextTo"/>
        <c:txPr>
          <a:bodyPr/>
          <a:lstStyle/>
          <a:p>
            <a:pPr>
              <a:defRPr sz="1400"/>
            </a:pPr>
            <a:endParaRPr lang="ru-RU"/>
          </a:p>
        </c:txPr>
        <c:crossAx val="134730240"/>
        <c:crosses val="autoZero"/>
        <c:auto val="1"/>
        <c:lblAlgn val="ctr"/>
        <c:lblOffset val="100"/>
        <c:noMultiLvlLbl val="0"/>
      </c:catAx>
      <c:valAx>
        <c:axId val="134730240"/>
        <c:scaling>
          <c:orientation val="minMax"/>
        </c:scaling>
        <c:delete val="1"/>
        <c:axPos val="l"/>
        <c:numFmt formatCode="0%" sourceLinked="1"/>
        <c:majorTickMark val="out"/>
        <c:minorTickMark val="none"/>
        <c:tickLblPos val="none"/>
        <c:crossAx val="397067776"/>
        <c:crosses val="autoZero"/>
        <c:crossBetween val="between"/>
      </c:valAx>
    </c:plotArea>
    <c:legend>
      <c:legendPos val="r"/>
      <c:layout/>
      <c:overlay val="0"/>
      <c:txPr>
        <a:bodyPr/>
        <a:lstStyle/>
        <a:p>
          <a:pPr>
            <a:defRPr sz="1400" b="1" i="1" baseline="0">
              <a:solidFill>
                <a:schemeClr val="bg1"/>
              </a:solidFill>
            </a:defRPr>
          </a:pPr>
          <a:endParaRPr lang="ru-RU"/>
        </a:p>
      </c:txPr>
    </c:legend>
    <c:plotVisOnly val="1"/>
    <c:dispBlanksAs val="gap"/>
    <c:showDLblsOverMax val="0"/>
  </c:chart>
  <c:spPr>
    <a:ln>
      <a:noFill/>
    </a:ln>
  </c:spPr>
  <c:txPr>
    <a:bodyPr/>
    <a:lstStyle/>
    <a:p>
      <a:pPr>
        <a:defRPr sz="1200"/>
      </a:pPr>
      <a:endParaRPr lang="ru-RU"/>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Охваты!$G$12</c:f>
              <c:strCache>
                <c:ptCount val="1"/>
                <c:pt idx="0">
                  <c:v>НПО</c:v>
                </c:pt>
              </c:strCache>
            </c:strRef>
          </c:tx>
          <c:invertIfNegative val="0"/>
          <c:dLbls>
            <c:showLegendKey val="0"/>
            <c:showVal val="1"/>
            <c:showCatName val="0"/>
            <c:showSerName val="0"/>
            <c:showPercent val="0"/>
            <c:showBubbleSize val="0"/>
            <c:showLeaderLines val="0"/>
          </c:dLbls>
          <c:cat>
            <c:numRef>
              <c:f>Охваты!$H$11:$I$11</c:f>
              <c:numCache>
                <c:formatCode>General</c:formatCode>
                <c:ptCount val="2"/>
                <c:pt idx="0">
                  <c:v>1989</c:v>
                </c:pt>
                <c:pt idx="1">
                  <c:v>2008</c:v>
                </c:pt>
              </c:numCache>
            </c:numRef>
          </c:cat>
          <c:val>
            <c:numRef>
              <c:f>Охваты!$H$12:$I$12</c:f>
              <c:numCache>
                <c:formatCode>0.0%</c:formatCode>
                <c:ptCount val="2"/>
                <c:pt idx="0">
                  <c:v>0.29374236459888708</c:v>
                </c:pt>
                <c:pt idx="1">
                  <c:v>0.11780986890060298</c:v>
                </c:pt>
              </c:numCache>
            </c:numRef>
          </c:val>
        </c:ser>
        <c:ser>
          <c:idx val="1"/>
          <c:order val="1"/>
          <c:tx>
            <c:strRef>
              <c:f>Охваты!$G$13</c:f>
              <c:strCache>
                <c:ptCount val="1"/>
                <c:pt idx="0">
                  <c:v>СПО</c:v>
                </c:pt>
              </c:strCache>
            </c:strRef>
          </c:tx>
          <c:invertIfNegative val="0"/>
          <c:dLbls>
            <c:showLegendKey val="0"/>
            <c:showVal val="1"/>
            <c:showCatName val="0"/>
            <c:showSerName val="0"/>
            <c:showPercent val="0"/>
            <c:showBubbleSize val="0"/>
            <c:showLeaderLines val="0"/>
          </c:dLbls>
          <c:cat>
            <c:numRef>
              <c:f>Охваты!$H$11:$I$11</c:f>
              <c:numCache>
                <c:formatCode>General</c:formatCode>
                <c:ptCount val="2"/>
                <c:pt idx="0">
                  <c:v>1989</c:v>
                </c:pt>
                <c:pt idx="1">
                  <c:v>2008</c:v>
                </c:pt>
              </c:numCache>
            </c:numRef>
          </c:cat>
          <c:val>
            <c:numRef>
              <c:f>Охваты!$H$13:$I$13</c:f>
              <c:numCache>
                <c:formatCode>0.0%</c:formatCode>
                <c:ptCount val="2"/>
                <c:pt idx="0">
                  <c:v>0.3268630378715901</c:v>
                </c:pt>
                <c:pt idx="1">
                  <c:v>0.22565787388681696</c:v>
                </c:pt>
              </c:numCache>
            </c:numRef>
          </c:val>
        </c:ser>
        <c:ser>
          <c:idx val="2"/>
          <c:order val="2"/>
          <c:tx>
            <c:strRef>
              <c:f>Охваты!$G$14</c:f>
              <c:strCache>
                <c:ptCount val="1"/>
                <c:pt idx="0">
                  <c:v>ВПО</c:v>
                </c:pt>
              </c:strCache>
            </c:strRef>
          </c:tx>
          <c:invertIfNegative val="0"/>
          <c:dLbls>
            <c:showLegendKey val="0"/>
            <c:showVal val="1"/>
            <c:showCatName val="0"/>
            <c:showSerName val="0"/>
            <c:showPercent val="0"/>
            <c:showBubbleSize val="0"/>
            <c:showLeaderLines val="0"/>
          </c:dLbls>
          <c:cat>
            <c:numRef>
              <c:f>Охваты!$H$11:$I$11</c:f>
              <c:numCache>
                <c:formatCode>General</c:formatCode>
                <c:ptCount val="2"/>
                <c:pt idx="0">
                  <c:v>1989</c:v>
                </c:pt>
                <c:pt idx="1">
                  <c:v>2008</c:v>
                </c:pt>
              </c:numCache>
            </c:numRef>
          </c:cat>
          <c:val>
            <c:numRef>
              <c:f>Охваты!$H$14:$I$14</c:f>
              <c:numCache>
                <c:formatCode>0.0%</c:formatCode>
                <c:ptCount val="2"/>
                <c:pt idx="0">
                  <c:v>0.3793945975295242</c:v>
                </c:pt>
                <c:pt idx="1">
                  <c:v>0.65653225721258024</c:v>
                </c:pt>
              </c:numCache>
            </c:numRef>
          </c:val>
        </c:ser>
        <c:dLbls>
          <c:showLegendKey val="0"/>
          <c:showVal val="0"/>
          <c:showCatName val="0"/>
          <c:showSerName val="0"/>
          <c:showPercent val="0"/>
          <c:showBubbleSize val="0"/>
        </c:dLbls>
        <c:gapWidth val="150"/>
        <c:overlap val="100"/>
        <c:axId val="402401280"/>
        <c:axId val="134732544"/>
      </c:barChart>
      <c:catAx>
        <c:axId val="402401280"/>
        <c:scaling>
          <c:orientation val="maxMin"/>
        </c:scaling>
        <c:delete val="0"/>
        <c:axPos val="b"/>
        <c:numFmt formatCode="General" sourceLinked="1"/>
        <c:majorTickMark val="out"/>
        <c:minorTickMark val="none"/>
        <c:tickLblPos val="nextTo"/>
        <c:crossAx val="134732544"/>
        <c:crosses val="autoZero"/>
        <c:auto val="1"/>
        <c:lblAlgn val="ctr"/>
        <c:lblOffset val="100"/>
        <c:noMultiLvlLbl val="0"/>
      </c:catAx>
      <c:valAx>
        <c:axId val="134732544"/>
        <c:scaling>
          <c:orientation val="minMax"/>
        </c:scaling>
        <c:delete val="1"/>
        <c:axPos val="r"/>
        <c:numFmt formatCode="0%" sourceLinked="1"/>
        <c:majorTickMark val="out"/>
        <c:minorTickMark val="none"/>
        <c:tickLblPos val="none"/>
        <c:crossAx val="402401280"/>
        <c:crosses val="autoZero"/>
        <c:crossBetween val="between"/>
      </c:valAx>
    </c:plotArea>
    <c:legend>
      <c:legendPos val="t"/>
      <c:layout>
        <c:manualLayout>
          <c:xMode val="edge"/>
          <c:yMode val="edge"/>
          <c:x val="3.4015748031496075E-2"/>
          <c:y val="1.8950910427104277E-2"/>
          <c:w val="0.93481750678601072"/>
          <c:h val="8.7664374899742978E-2"/>
        </c:manualLayout>
      </c:layout>
      <c:overlay val="0"/>
      <c:txPr>
        <a:bodyPr/>
        <a:lstStyle/>
        <a:p>
          <a:pPr>
            <a:defRPr baseline="0">
              <a:solidFill>
                <a:schemeClr val="bg1"/>
              </a:solidFill>
            </a:defRPr>
          </a:pPr>
          <a:endParaRPr lang="ru-RU"/>
        </a:p>
      </c:txPr>
    </c:legend>
    <c:plotVisOnly val="1"/>
    <c:dispBlanksAs val="zero"/>
    <c:showDLblsOverMax val="0"/>
  </c:chart>
  <c:txPr>
    <a:bodyPr/>
    <a:lstStyle/>
    <a:p>
      <a:pPr>
        <a:defRPr sz="1800"/>
      </a:pPr>
      <a:endParaRPr lang="ru-RU"/>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Лист1!$B$27</c:f>
              <c:strCache>
                <c:ptCount val="1"/>
                <c:pt idx="0">
                  <c:v>США</c:v>
                </c:pt>
              </c:strCache>
            </c:strRef>
          </c:tx>
          <c:dLbls>
            <c:txPr>
              <a:bodyPr/>
              <a:lstStyle/>
              <a:p>
                <a:pPr>
                  <a:defRPr b="1"/>
                </a:pPr>
                <a:endParaRPr lang="ru-RU"/>
              </a:p>
            </c:txPr>
            <c:showLegendKey val="0"/>
            <c:showVal val="1"/>
            <c:showCatName val="0"/>
            <c:showSerName val="0"/>
            <c:showPercent val="0"/>
            <c:showBubbleSize val="0"/>
            <c:showLeaderLines val="1"/>
          </c:dLbls>
          <c:cat>
            <c:strRef>
              <c:f>Лист1!$A$28:$A$29</c:f>
              <c:strCache>
                <c:ptCount val="2"/>
                <c:pt idx="0">
                  <c:v>2-летние</c:v>
                </c:pt>
                <c:pt idx="1">
                  <c:v>4-летние</c:v>
                </c:pt>
              </c:strCache>
            </c:strRef>
          </c:cat>
          <c:val>
            <c:numRef>
              <c:f>Лист1!$B$28:$B$29</c:f>
              <c:numCache>
                <c:formatCode>0.0%</c:formatCode>
                <c:ptCount val="2"/>
                <c:pt idx="0">
                  <c:v>0.475255603055592</c:v>
                </c:pt>
                <c:pt idx="1">
                  <c:v>0.52474439694440822</c:v>
                </c:pt>
              </c:numCache>
            </c:numRef>
          </c:val>
        </c:ser>
        <c:dLbls>
          <c:showLegendKey val="0"/>
          <c:showVal val="0"/>
          <c:showCatName val="0"/>
          <c:showSerName val="0"/>
          <c:showPercent val="0"/>
          <c:showBubbleSize val="0"/>
          <c:showLeaderLines val="1"/>
        </c:dLbls>
        <c:firstSliceAng val="0"/>
      </c:pieChart>
    </c:plotArea>
    <c:legend>
      <c:legendPos val="t"/>
      <c:layout/>
      <c:overlay val="0"/>
      <c:txPr>
        <a:bodyPr/>
        <a:lstStyle/>
        <a:p>
          <a:pPr>
            <a:defRPr baseline="0">
              <a:solidFill>
                <a:schemeClr val="bg1"/>
              </a:solidFill>
            </a:defRPr>
          </a:pPr>
          <a:endParaRPr lang="ru-RU"/>
        </a:p>
      </c:txPr>
    </c:legend>
    <c:plotVisOnly val="1"/>
    <c:dispBlanksAs val="zero"/>
    <c:showDLblsOverMax val="0"/>
  </c:chart>
  <c:txPr>
    <a:bodyPr/>
    <a:lstStyle/>
    <a:p>
      <a:pPr>
        <a:defRPr sz="1800"/>
      </a:pPr>
      <a:endParaRPr lang="ru-RU"/>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805524937724222"/>
          <c:y val="3.3275016703010411E-2"/>
          <c:w val="0.52086255543825477"/>
          <c:h val="0.93344996659398138"/>
        </c:manualLayout>
      </c:layout>
      <c:barChart>
        <c:barDir val="bar"/>
        <c:grouping val="clustered"/>
        <c:varyColors val="0"/>
        <c:ser>
          <c:idx val="0"/>
          <c:order val="0"/>
          <c:tx>
            <c:strRef>
              <c:f>Лист1!$B$55</c:f>
              <c:strCache>
                <c:ptCount val="1"/>
                <c:pt idx="0">
                  <c:v>2007</c:v>
                </c:pt>
              </c:strCache>
            </c:strRef>
          </c:tx>
          <c:invertIfNegative val="0"/>
          <c:dLbls>
            <c:showLegendKey val="0"/>
            <c:showVal val="1"/>
            <c:showCatName val="0"/>
            <c:showSerName val="0"/>
            <c:showPercent val="0"/>
            <c:showBubbleSize val="0"/>
            <c:showLeaderLines val="0"/>
          </c:dLbls>
          <c:cat>
            <c:strRef>
              <c:f>Лист1!$A$64:$A$68</c:f>
              <c:strCache>
                <c:ptCount val="5"/>
                <c:pt idx="0">
                  <c:v>безусловно важно</c:v>
                </c:pt>
                <c:pt idx="1">
                  <c:v>скорее важно</c:v>
                </c:pt>
                <c:pt idx="2">
                  <c:v>скорее не важно</c:v>
                </c:pt>
                <c:pt idx="3">
                  <c:v>безусловно не важно</c:v>
                </c:pt>
                <c:pt idx="4">
                  <c:v>затрудняюсь ответить</c:v>
                </c:pt>
              </c:strCache>
            </c:strRef>
          </c:cat>
          <c:val>
            <c:numRef>
              <c:f>Лист1!$B$64:$B$68</c:f>
              <c:numCache>
                <c:formatCode>0%</c:formatCode>
                <c:ptCount val="5"/>
                <c:pt idx="0">
                  <c:v>0.68267140881248822</c:v>
                </c:pt>
                <c:pt idx="1">
                  <c:v>0.21794111835605606</c:v>
                </c:pt>
                <c:pt idx="2">
                  <c:v>4.7619047619047623E-2</c:v>
                </c:pt>
                <c:pt idx="3">
                  <c:v>1.8968583283936004E-2</c:v>
                </c:pt>
                <c:pt idx="4">
                  <c:v>3.2799841928472608E-2</c:v>
                </c:pt>
              </c:numCache>
            </c:numRef>
          </c:val>
        </c:ser>
        <c:ser>
          <c:idx val="1"/>
          <c:order val="1"/>
          <c:tx>
            <c:strRef>
              <c:f>Лист1!$C$55</c:f>
              <c:strCache>
                <c:ptCount val="1"/>
                <c:pt idx="0">
                  <c:v>2009</c:v>
                </c:pt>
              </c:strCache>
            </c:strRef>
          </c:tx>
          <c:invertIfNegative val="0"/>
          <c:dLbls>
            <c:showLegendKey val="0"/>
            <c:showVal val="1"/>
            <c:showCatName val="0"/>
            <c:showSerName val="0"/>
            <c:showPercent val="0"/>
            <c:showBubbleSize val="0"/>
            <c:showLeaderLines val="0"/>
          </c:dLbls>
          <c:cat>
            <c:strRef>
              <c:f>Лист1!$A$64:$A$68</c:f>
              <c:strCache>
                <c:ptCount val="5"/>
                <c:pt idx="0">
                  <c:v>безусловно важно</c:v>
                </c:pt>
                <c:pt idx="1">
                  <c:v>скорее важно</c:v>
                </c:pt>
                <c:pt idx="2">
                  <c:v>скорее не важно</c:v>
                </c:pt>
                <c:pt idx="3">
                  <c:v>безусловно не важно</c:v>
                </c:pt>
                <c:pt idx="4">
                  <c:v>затрудняюсь ответить</c:v>
                </c:pt>
              </c:strCache>
            </c:strRef>
          </c:cat>
          <c:val>
            <c:numRef>
              <c:f>Лист1!$C$64:$C$68</c:f>
              <c:numCache>
                <c:formatCode>0%</c:formatCode>
                <c:ptCount val="5"/>
                <c:pt idx="0">
                  <c:v>0.63295657346817646</c:v>
                </c:pt>
                <c:pt idx="1">
                  <c:v>0.247670037675986</c:v>
                </c:pt>
                <c:pt idx="2">
                  <c:v>7.4757089034305113E-2</c:v>
                </c:pt>
                <c:pt idx="3">
                  <c:v>2.538171723180651E-2</c:v>
                </c:pt>
                <c:pt idx="4">
                  <c:v>1.9234582589728301E-2</c:v>
                </c:pt>
              </c:numCache>
            </c:numRef>
          </c:val>
        </c:ser>
        <c:dLbls>
          <c:showLegendKey val="0"/>
          <c:showVal val="0"/>
          <c:showCatName val="0"/>
          <c:showSerName val="0"/>
          <c:showPercent val="0"/>
          <c:showBubbleSize val="0"/>
        </c:dLbls>
        <c:gapWidth val="150"/>
        <c:axId val="402758144"/>
        <c:axId val="142003584"/>
      </c:barChart>
      <c:catAx>
        <c:axId val="402758144"/>
        <c:scaling>
          <c:orientation val="maxMin"/>
        </c:scaling>
        <c:delete val="0"/>
        <c:axPos val="l"/>
        <c:majorTickMark val="out"/>
        <c:minorTickMark val="none"/>
        <c:tickLblPos val="nextTo"/>
        <c:txPr>
          <a:bodyPr/>
          <a:lstStyle/>
          <a:p>
            <a:pPr>
              <a:defRPr baseline="0">
                <a:solidFill>
                  <a:schemeClr val="bg1"/>
                </a:solidFill>
              </a:defRPr>
            </a:pPr>
            <a:endParaRPr lang="ru-RU"/>
          </a:p>
        </c:txPr>
        <c:crossAx val="142003584"/>
        <c:crosses val="autoZero"/>
        <c:auto val="1"/>
        <c:lblAlgn val="ctr"/>
        <c:lblOffset val="100"/>
        <c:noMultiLvlLbl val="0"/>
      </c:catAx>
      <c:valAx>
        <c:axId val="142003584"/>
        <c:scaling>
          <c:orientation val="minMax"/>
        </c:scaling>
        <c:delete val="1"/>
        <c:axPos val="t"/>
        <c:numFmt formatCode="0%" sourceLinked="1"/>
        <c:majorTickMark val="out"/>
        <c:minorTickMark val="none"/>
        <c:tickLblPos val="none"/>
        <c:crossAx val="402758144"/>
        <c:crosses val="autoZero"/>
        <c:crossBetween val="between"/>
      </c:valAx>
    </c:plotArea>
    <c:legend>
      <c:legendPos val="r"/>
      <c:layout>
        <c:manualLayout>
          <c:xMode val="edge"/>
          <c:yMode val="edge"/>
          <c:x val="0.7320285083157092"/>
          <c:y val="0.4336949440791551"/>
          <c:w val="0.23385308250491205"/>
          <c:h val="0.20218490857707005"/>
        </c:manualLayout>
      </c:layout>
      <c:overlay val="0"/>
    </c:legend>
    <c:plotVisOnly val="1"/>
    <c:dispBlanksAs val="gap"/>
    <c:showDLblsOverMax val="0"/>
  </c:chart>
  <c:txPr>
    <a:bodyPr/>
    <a:lstStyle/>
    <a:p>
      <a:pPr>
        <a:defRPr sz="1800"/>
      </a:pPr>
      <a:endParaRPr lang="ru-RU"/>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039995932680324E-2"/>
          <c:y val="0.39186452251669812"/>
          <c:w val="0.54113590165295478"/>
          <c:h val="0.48962137780092413"/>
        </c:manualLayout>
      </c:layout>
      <c:pieChart>
        <c:varyColors val="1"/>
        <c:ser>
          <c:idx val="0"/>
          <c:order val="0"/>
          <c:dLbls>
            <c:txPr>
              <a:bodyPr/>
              <a:lstStyle/>
              <a:p>
                <a:pPr>
                  <a:defRPr b="1"/>
                </a:pPr>
                <a:endParaRPr lang="ru-RU"/>
              </a:p>
            </c:txPr>
            <c:showLegendKey val="0"/>
            <c:showVal val="1"/>
            <c:showCatName val="0"/>
            <c:showSerName val="0"/>
            <c:showPercent val="0"/>
            <c:showBubbleSize val="0"/>
            <c:showLeaderLines val="1"/>
          </c:dLbls>
          <c:cat>
            <c:strRef>
              <c:f>Лист1!$A$107:$A$109</c:f>
              <c:strCache>
                <c:ptCount val="3"/>
                <c:pt idx="0">
                  <c:v>В колледж</c:v>
                </c:pt>
                <c:pt idx="1">
                  <c:v>В вуз</c:v>
                </c:pt>
                <c:pt idx="2">
                  <c:v>Затрудняюсь ответить</c:v>
                </c:pt>
              </c:strCache>
            </c:strRef>
          </c:cat>
          <c:val>
            <c:numRef>
              <c:f>Лист1!$B$107:$B$109</c:f>
              <c:numCache>
                <c:formatCode>0%</c:formatCode>
                <c:ptCount val="3"/>
                <c:pt idx="0">
                  <c:v>0.23</c:v>
                </c:pt>
                <c:pt idx="1">
                  <c:v>0.62000000000000022</c:v>
                </c:pt>
                <c:pt idx="2">
                  <c:v>0.15000000000000005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533671530347725"/>
          <c:y val="0.4985714201307801"/>
          <c:w val="0.30219416041098601"/>
          <c:h val="0.43999880142782027"/>
        </c:manualLayout>
      </c:layout>
      <c:overlay val="0"/>
      <c:txPr>
        <a:bodyPr/>
        <a:lstStyle/>
        <a:p>
          <a:pPr>
            <a:defRPr baseline="0">
              <a:solidFill>
                <a:schemeClr val="bg1"/>
              </a:solidFill>
            </a:defRPr>
          </a:pPr>
          <a:endParaRPr lang="ru-RU"/>
        </a:p>
      </c:txPr>
    </c:legend>
    <c:plotVisOnly val="1"/>
    <c:dispBlanksAs val="zero"/>
    <c:showDLblsOverMax val="0"/>
  </c:chart>
  <c:txPr>
    <a:bodyPr/>
    <a:lstStyle/>
    <a:p>
      <a:pPr>
        <a:defRPr sz="1400"/>
      </a:pPr>
      <a:endParaRPr lang="ru-RU"/>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4255021896752E-2"/>
          <c:y val="0.32067183430314811"/>
          <c:w val="0.90714899562064899"/>
          <c:h val="0.4682325012499331"/>
        </c:manualLayout>
      </c:layout>
      <c:barChart>
        <c:barDir val="col"/>
        <c:grouping val="percentStacked"/>
        <c:varyColors val="0"/>
        <c:ser>
          <c:idx val="0"/>
          <c:order val="0"/>
          <c:tx>
            <c:strRef>
              <c:f>Навыки!$A$2</c:f>
              <c:strCache>
                <c:ptCount val="1"/>
                <c:pt idx="0">
                  <c:v>Нуждались в дополнительном обучении на рабочем месте</c:v>
                </c:pt>
              </c:strCache>
            </c:strRef>
          </c:tx>
          <c:spPr>
            <a:solidFill>
              <a:srgbClr val="FF0000"/>
            </a:solidFill>
          </c:spPr>
          <c:invertIfNegative val="0"/>
          <c:dLbls>
            <c:txPr>
              <a:bodyPr/>
              <a:lstStyle/>
              <a:p>
                <a:pPr>
                  <a:defRPr lang="ru-RU" b="1"/>
                </a:pPr>
                <a:endParaRPr lang="ru-RU"/>
              </a:p>
            </c:txPr>
            <c:showLegendKey val="0"/>
            <c:showVal val="1"/>
            <c:showCatName val="0"/>
            <c:showSerName val="0"/>
            <c:showPercent val="0"/>
            <c:showBubbleSize val="0"/>
            <c:showLeaderLines val="0"/>
          </c:dLbls>
          <c:cat>
            <c:strRef>
              <c:f>Навыки!$B$1:$C$1</c:f>
              <c:strCache>
                <c:ptCount val="2"/>
                <c:pt idx="0">
                  <c:v>Исполнители высшей квалификации</c:v>
                </c:pt>
                <c:pt idx="1">
                  <c:v>Служащие, офисные работники</c:v>
                </c:pt>
              </c:strCache>
            </c:strRef>
          </c:cat>
          <c:val>
            <c:numRef>
              <c:f>Навыки!$B$2:$C$2</c:f>
              <c:numCache>
                <c:formatCode>0.0%</c:formatCode>
                <c:ptCount val="2"/>
                <c:pt idx="0">
                  <c:v>0.68175182481752017</c:v>
                </c:pt>
                <c:pt idx="1">
                  <c:v>0.73549488054607726</c:v>
                </c:pt>
              </c:numCache>
            </c:numRef>
          </c:val>
        </c:ser>
        <c:ser>
          <c:idx val="1"/>
          <c:order val="1"/>
          <c:tx>
            <c:strRef>
              <c:f>Навыки!$A$3</c:f>
              <c:strCache>
                <c:ptCount val="1"/>
                <c:pt idx="0">
                  <c:v>Почти сразу начинали полноценно работать</c:v>
                </c:pt>
              </c:strCache>
            </c:strRef>
          </c:tx>
          <c:spPr>
            <a:solidFill>
              <a:schemeClr val="tx2"/>
            </a:solidFill>
          </c:spPr>
          <c:invertIfNegative val="0"/>
          <c:dLbls>
            <c:txPr>
              <a:bodyPr/>
              <a:lstStyle/>
              <a:p>
                <a:pPr>
                  <a:defRPr lang="ru-RU" b="1"/>
                </a:pPr>
                <a:endParaRPr lang="ru-RU"/>
              </a:p>
            </c:txPr>
            <c:showLegendKey val="0"/>
            <c:showVal val="1"/>
            <c:showCatName val="0"/>
            <c:showSerName val="0"/>
            <c:showPercent val="0"/>
            <c:showBubbleSize val="0"/>
            <c:showLeaderLines val="0"/>
          </c:dLbls>
          <c:cat>
            <c:strRef>
              <c:f>Навыки!$B$1:$C$1</c:f>
              <c:strCache>
                <c:ptCount val="2"/>
                <c:pt idx="0">
                  <c:v>Исполнители высшей квалификации</c:v>
                </c:pt>
                <c:pt idx="1">
                  <c:v>Служащие, офисные работники</c:v>
                </c:pt>
              </c:strCache>
            </c:strRef>
          </c:cat>
          <c:val>
            <c:numRef>
              <c:f>Навыки!$B$3:$C$3</c:f>
              <c:numCache>
                <c:formatCode>0.0%</c:formatCode>
                <c:ptCount val="2"/>
                <c:pt idx="0">
                  <c:v>0.31824817518248422</c:v>
                </c:pt>
                <c:pt idx="1">
                  <c:v>0.26450511945392491</c:v>
                </c:pt>
              </c:numCache>
            </c:numRef>
          </c:val>
        </c:ser>
        <c:dLbls>
          <c:showLegendKey val="0"/>
          <c:showVal val="0"/>
          <c:showCatName val="0"/>
          <c:showSerName val="0"/>
          <c:showPercent val="0"/>
          <c:showBubbleSize val="0"/>
        </c:dLbls>
        <c:gapWidth val="150"/>
        <c:overlap val="100"/>
        <c:axId val="404975104"/>
        <c:axId val="142004736"/>
      </c:barChart>
      <c:catAx>
        <c:axId val="404975104"/>
        <c:scaling>
          <c:orientation val="minMax"/>
        </c:scaling>
        <c:delete val="0"/>
        <c:axPos val="b"/>
        <c:majorTickMark val="out"/>
        <c:minorTickMark val="none"/>
        <c:tickLblPos val="nextTo"/>
        <c:txPr>
          <a:bodyPr/>
          <a:lstStyle/>
          <a:p>
            <a:pPr>
              <a:defRPr lang="ru-RU" baseline="0">
                <a:solidFill>
                  <a:schemeClr val="bg1"/>
                </a:solidFill>
              </a:defRPr>
            </a:pPr>
            <a:endParaRPr lang="ru-RU"/>
          </a:p>
        </c:txPr>
        <c:crossAx val="142004736"/>
        <c:crosses val="autoZero"/>
        <c:auto val="1"/>
        <c:lblAlgn val="ctr"/>
        <c:lblOffset val="100"/>
        <c:noMultiLvlLbl val="0"/>
      </c:catAx>
      <c:valAx>
        <c:axId val="142004736"/>
        <c:scaling>
          <c:orientation val="minMax"/>
        </c:scaling>
        <c:delete val="1"/>
        <c:axPos val="l"/>
        <c:numFmt formatCode="0%" sourceLinked="1"/>
        <c:majorTickMark val="out"/>
        <c:minorTickMark val="none"/>
        <c:tickLblPos val="none"/>
        <c:crossAx val="404975104"/>
        <c:crosses val="autoZero"/>
        <c:crossBetween val="between"/>
      </c:valAx>
    </c:plotArea>
    <c:legend>
      <c:legendPos val="t"/>
      <c:layout/>
      <c:overlay val="0"/>
      <c:txPr>
        <a:bodyPr/>
        <a:lstStyle/>
        <a:p>
          <a:pPr>
            <a:defRPr lang="ru-RU" baseline="0">
              <a:solidFill>
                <a:schemeClr val="bg1"/>
              </a:solidFill>
            </a:defRPr>
          </a:pPr>
          <a:endParaRPr lang="ru-RU"/>
        </a:p>
      </c:txPr>
    </c:legend>
    <c:plotVisOnly val="1"/>
    <c:dispBlanksAs val="gap"/>
    <c:showDLblsOverMax val="0"/>
  </c:chart>
  <c:txPr>
    <a:bodyPr/>
    <a:lstStyle/>
    <a:p>
      <a:pPr>
        <a:defRPr sz="1400"/>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8679878998176069E-2"/>
          <c:y val="0.10895485300518352"/>
          <c:w val="0.81357889585835652"/>
          <c:h val="0.78229478099157201"/>
        </c:manualLayout>
      </c:layout>
      <c:barChart>
        <c:barDir val="col"/>
        <c:grouping val="clustered"/>
        <c:varyColors val="0"/>
        <c:ser>
          <c:idx val="0"/>
          <c:order val="0"/>
          <c:tx>
            <c:strRef>
              <c:f>Лист1!$A$2</c:f>
              <c:strCache>
                <c:ptCount val="1"/>
                <c:pt idx="0">
                  <c:v>ОЭСР</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numRef>
              <c:f>Лист1!$B$1:$E$1</c:f>
              <c:numCache>
                <c:formatCode>General</c:formatCode>
                <c:ptCount val="4"/>
                <c:pt idx="0">
                  <c:v>2000</c:v>
                </c:pt>
                <c:pt idx="1">
                  <c:v>2003</c:v>
                </c:pt>
                <c:pt idx="2">
                  <c:v>2006</c:v>
                </c:pt>
                <c:pt idx="3">
                  <c:v>2009</c:v>
                </c:pt>
              </c:numCache>
            </c:numRef>
          </c:cat>
          <c:val>
            <c:numRef>
              <c:f>Лист1!$B$2:$E$2</c:f>
              <c:numCache>
                <c:formatCode>0.0%</c:formatCode>
                <c:ptCount val="4"/>
                <c:pt idx="0">
                  <c:v>0.18000000000000024</c:v>
                </c:pt>
                <c:pt idx="1">
                  <c:v>0.22</c:v>
                </c:pt>
                <c:pt idx="2">
                  <c:v>0.20100000000000001</c:v>
                </c:pt>
                <c:pt idx="3">
                  <c:v>0.19</c:v>
                </c:pt>
              </c:numCache>
            </c:numRef>
          </c:val>
        </c:ser>
        <c:ser>
          <c:idx val="1"/>
          <c:order val="1"/>
          <c:tx>
            <c:strRef>
              <c:f>Лист1!$A$3</c:f>
              <c:strCache>
                <c:ptCount val="1"/>
                <c:pt idx="0">
                  <c:v>Россия</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numRef>
              <c:f>Лист1!$B$1:$E$1</c:f>
              <c:numCache>
                <c:formatCode>General</c:formatCode>
                <c:ptCount val="4"/>
                <c:pt idx="0">
                  <c:v>2000</c:v>
                </c:pt>
                <c:pt idx="1">
                  <c:v>2003</c:v>
                </c:pt>
                <c:pt idx="2">
                  <c:v>2006</c:v>
                </c:pt>
                <c:pt idx="3">
                  <c:v>2009</c:v>
                </c:pt>
              </c:numCache>
            </c:numRef>
          </c:cat>
          <c:val>
            <c:numRef>
              <c:f>Лист1!$B$3:$E$3</c:f>
              <c:numCache>
                <c:formatCode>0.0%</c:formatCode>
                <c:ptCount val="4"/>
                <c:pt idx="0">
                  <c:v>0.27</c:v>
                </c:pt>
                <c:pt idx="1">
                  <c:v>0.34300000000000008</c:v>
                </c:pt>
                <c:pt idx="2">
                  <c:v>0.34300000000000008</c:v>
                </c:pt>
                <c:pt idx="3">
                  <c:v>0.27</c:v>
                </c:pt>
              </c:numCache>
            </c:numRef>
          </c:val>
        </c:ser>
        <c:dLbls>
          <c:showLegendKey val="0"/>
          <c:showVal val="0"/>
          <c:showCatName val="0"/>
          <c:showSerName val="0"/>
          <c:showPercent val="0"/>
          <c:showBubbleSize val="0"/>
        </c:dLbls>
        <c:gapWidth val="150"/>
        <c:axId val="164352512"/>
        <c:axId val="36340864"/>
      </c:barChart>
      <c:catAx>
        <c:axId val="164352512"/>
        <c:scaling>
          <c:orientation val="minMax"/>
        </c:scaling>
        <c:delete val="0"/>
        <c:axPos val="b"/>
        <c:numFmt formatCode="General" sourceLinked="1"/>
        <c:majorTickMark val="out"/>
        <c:minorTickMark val="none"/>
        <c:tickLblPos val="nextTo"/>
        <c:crossAx val="36340864"/>
        <c:crossesAt val="0"/>
        <c:auto val="1"/>
        <c:lblAlgn val="ctr"/>
        <c:lblOffset val="100"/>
        <c:noMultiLvlLbl val="0"/>
      </c:catAx>
      <c:valAx>
        <c:axId val="36340864"/>
        <c:scaling>
          <c:orientation val="minMax"/>
        </c:scaling>
        <c:delete val="1"/>
        <c:axPos val="l"/>
        <c:numFmt formatCode="0%" sourceLinked="0"/>
        <c:majorTickMark val="out"/>
        <c:minorTickMark val="none"/>
        <c:tickLblPos val="none"/>
        <c:crossAx val="164352512"/>
        <c:crosses val="autoZero"/>
        <c:crossBetween val="between"/>
      </c:valAx>
    </c:plotArea>
    <c:legend>
      <c:legendPos val="t"/>
      <c:layout>
        <c:manualLayout>
          <c:xMode val="edge"/>
          <c:yMode val="edge"/>
          <c:x val="0.38936318341563342"/>
          <c:y val="3.6180904522613189E-2"/>
          <c:w val="0.24952222073935673"/>
          <c:h val="7.269512918925336E-2"/>
        </c:manualLayout>
      </c:layout>
      <c:overlay val="0"/>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Лист1!$B$1</c:f>
              <c:strCache>
                <c:ptCount val="1"/>
                <c:pt idx="0">
                  <c:v>Доля</c:v>
                </c:pt>
              </c:strCache>
            </c:strRef>
          </c:tx>
          <c:invertIfNegative val="0"/>
          <c:dLbls>
            <c:showLegendKey val="0"/>
            <c:showVal val="1"/>
            <c:showCatName val="0"/>
            <c:showSerName val="0"/>
            <c:showPercent val="0"/>
            <c:showBubbleSize val="0"/>
            <c:showLeaderLines val="0"/>
          </c:dLbls>
          <c:cat>
            <c:strRef>
              <c:f>Лист1!$A$2:$A$4</c:f>
              <c:strCache>
                <c:ptCount val="3"/>
                <c:pt idx="0">
                  <c:v>2000</c:v>
                </c:pt>
                <c:pt idx="1">
                  <c:v>2005</c:v>
                </c:pt>
                <c:pt idx="2">
                  <c:v>2010 (оценка)</c:v>
                </c:pt>
              </c:strCache>
            </c:strRef>
          </c:cat>
          <c:val>
            <c:numRef>
              <c:f>Лист1!$B$2:$B$4</c:f>
              <c:numCache>
                <c:formatCode>0.0%</c:formatCode>
                <c:ptCount val="3"/>
                <c:pt idx="0">
                  <c:v>0.501</c:v>
                </c:pt>
                <c:pt idx="1">
                  <c:v>0.68400000000000005</c:v>
                </c:pt>
                <c:pt idx="2">
                  <c:v>0.89514563976210504</c:v>
                </c:pt>
              </c:numCache>
            </c:numRef>
          </c:val>
        </c:ser>
        <c:dLbls>
          <c:showLegendKey val="0"/>
          <c:showVal val="0"/>
          <c:showCatName val="0"/>
          <c:showSerName val="0"/>
          <c:showPercent val="0"/>
          <c:showBubbleSize val="0"/>
        </c:dLbls>
        <c:gapWidth val="150"/>
        <c:axId val="36061184"/>
        <c:axId val="142004160"/>
      </c:barChart>
      <c:catAx>
        <c:axId val="36061184"/>
        <c:scaling>
          <c:orientation val="minMax"/>
        </c:scaling>
        <c:delete val="0"/>
        <c:axPos val="b"/>
        <c:majorTickMark val="out"/>
        <c:minorTickMark val="none"/>
        <c:tickLblPos val="nextTo"/>
        <c:crossAx val="142004160"/>
        <c:crosses val="autoZero"/>
        <c:auto val="1"/>
        <c:lblAlgn val="ctr"/>
        <c:lblOffset val="100"/>
        <c:noMultiLvlLbl val="0"/>
      </c:catAx>
      <c:valAx>
        <c:axId val="142004160"/>
        <c:scaling>
          <c:orientation val="minMax"/>
        </c:scaling>
        <c:delete val="1"/>
        <c:axPos val="l"/>
        <c:numFmt formatCode="0.0%" sourceLinked="1"/>
        <c:majorTickMark val="out"/>
        <c:minorTickMark val="none"/>
        <c:tickLblPos val="none"/>
        <c:crossAx val="36061184"/>
        <c:crosses val="autoZero"/>
        <c:crossBetween val="between"/>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Лист1!$B$7</c:f>
              <c:strCache>
                <c:ptCount val="1"/>
                <c:pt idx="0">
                  <c:v>Школа</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txPr>
              <a:bodyPr/>
              <a:lstStyle/>
              <a:p>
                <a:pPr>
                  <a:defRPr b="1"/>
                </a:pPr>
                <a:endParaRPr lang="ru-RU"/>
              </a:p>
            </c:txPr>
            <c:showLegendKey val="0"/>
            <c:showVal val="0"/>
            <c:showCatName val="0"/>
            <c:showSerName val="0"/>
            <c:showPercent val="0"/>
            <c:showBubbleSize val="0"/>
          </c:dLbls>
          <c:cat>
            <c:numRef>
              <c:f>Лист1!$A$8:$A$12</c:f>
              <c:numCache>
                <c:formatCode>General</c:formatCode>
                <c:ptCount val="5"/>
                <c:pt idx="0">
                  <c:v>2001</c:v>
                </c:pt>
                <c:pt idx="1">
                  <c:v>2005</c:v>
                </c:pt>
                <c:pt idx="2">
                  <c:v>2009</c:v>
                </c:pt>
                <c:pt idx="3">
                  <c:v>2015</c:v>
                </c:pt>
                <c:pt idx="4">
                  <c:v>2021</c:v>
                </c:pt>
              </c:numCache>
            </c:numRef>
          </c:cat>
          <c:val>
            <c:numRef>
              <c:f>Лист1!$B$8:$B$12</c:f>
              <c:numCache>
                <c:formatCode>General</c:formatCode>
                <c:ptCount val="5"/>
                <c:pt idx="0">
                  <c:v>0.24000000000000005</c:v>
                </c:pt>
                <c:pt idx="1">
                  <c:v>0.19</c:v>
                </c:pt>
                <c:pt idx="2">
                  <c:v>3.0000000000000002E-2</c:v>
                </c:pt>
              </c:numCache>
            </c:numRef>
          </c:val>
        </c:ser>
        <c:ser>
          <c:idx val="1"/>
          <c:order val="1"/>
          <c:tx>
            <c:strRef>
              <c:f>Лист1!$C$7</c:f>
              <c:strCache>
                <c:ptCount val="1"/>
                <c:pt idx="0">
                  <c:v>НПО</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numRef>
              <c:f>Лист1!$A$8:$A$12</c:f>
              <c:numCache>
                <c:formatCode>General</c:formatCode>
                <c:ptCount val="5"/>
                <c:pt idx="0">
                  <c:v>2001</c:v>
                </c:pt>
                <c:pt idx="1">
                  <c:v>2005</c:v>
                </c:pt>
                <c:pt idx="2">
                  <c:v>2009</c:v>
                </c:pt>
                <c:pt idx="3">
                  <c:v>2015</c:v>
                </c:pt>
                <c:pt idx="4">
                  <c:v>2021</c:v>
                </c:pt>
              </c:numCache>
            </c:numRef>
          </c:cat>
          <c:val>
            <c:numRef>
              <c:f>Лист1!$C$8:$C$12</c:f>
              <c:numCache>
                <c:formatCode>General</c:formatCode>
                <c:ptCount val="5"/>
                <c:pt idx="0">
                  <c:v>0.61000000000000021</c:v>
                </c:pt>
                <c:pt idx="1">
                  <c:v>0.59</c:v>
                </c:pt>
                <c:pt idx="2">
                  <c:v>0.4900000000000001</c:v>
                </c:pt>
                <c:pt idx="3">
                  <c:v>0.23</c:v>
                </c:pt>
                <c:pt idx="4">
                  <c:v>0.14000000000000001</c:v>
                </c:pt>
              </c:numCache>
            </c:numRef>
          </c:val>
        </c:ser>
        <c:ser>
          <c:idx val="2"/>
          <c:order val="2"/>
          <c:tx>
            <c:strRef>
              <c:f>Лист1!$D$7</c:f>
              <c:strCache>
                <c:ptCount val="1"/>
                <c:pt idx="0">
                  <c:v>СПО</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numRef>
              <c:f>Лист1!$A$8:$A$12</c:f>
              <c:numCache>
                <c:formatCode>General</c:formatCode>
                <c:ptCount val="5"/>
                <c:pt idx="0">
                  <c:v>2001</c:v>
                </c:pt>
                <c:pt idx="1">
                  <c:v>2005</c:v>
                </c:pt>
                <c:pt idx="2">
                  <c:v>2009</c:v>
                </c:pt>
                <c:pt idx="3">
                  <c:v>2015</c:v>
                </c:pt>
                <c:pt idx="4">
                  <c:v>2021</c:v>
                </c:pt>
              </c:numCache>
            </c:numRef>
          </c:cat>
          <c:val>
            <c:numRef>
              <c:f>Лист1!$D$8:$D$12</c:f>
              <c:numCache>
                <c:formatCode>General</c:formatCode>
                <c:ptCount val="5"/>
                <c:pt idx="0">
                  <c:v>0.4300000000000001</c:v>
                </c:pt>
                <c:pt idx="1">
                  <c:v>0.46</c:v>
                </c:pt>
                <c:pt idx="2">
                  <c:v>0.4200000000000001</c:v>
                </c:pt>
                <c:pt idx="3">
                  <c:v>0.23</c:v>
                </c:pt>
                <c:pt idx="4">
                  <c:v>0.19</c:v>
                </c:pt>
              </c:numCache>
            </c:numRef>
          </c:val>
        </c:ser>
        <c:ser>
          <c:idx val="3"/>
          <c:order val="3"/>
          <c:tx>
            <c:strRef>
              <c:f>Лист1!$E$7</c:f>
              <c:strCache>
                <c:ptCount val="1"/>
                <c:pt idx="0">
                  <c:v>ВПО</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numRef>
              <c:f>Лист1!$A$8:$A$12</c:f>
              <c:numCache>
                <c:formatCode>General</c:formatCode>
                <c:ptCount val="5"/>
                <c:pt idx="0">
                  <c:v>2001</c:v>
                </c:pt>
                <c:pt idx="1">
                  <c:v>2005</c:v>
                </c:pt>
                <c:pt idx="2">
                  <c:v>2009</c:v>
                </c:pt>
                <c:pt idx="3">
                  <c:v>2015</c:v>
                </c:pt>
                <c:pt idx="4">
                  <c:v>2021</c:v>
                </c:pt>
              </c:numCache>
            </c:numRef>
          </c:cat>
          <c:val>
            <c:numRef>
              <c:f>Лист1!$E$8:$E$12</c:f>
              <c:numCache>
                <c:formatCode>General</c:formatCode>
                <c:ptCount val="5"/>
                <c:pt idx="0">
                  <c:v>0.68</c:v>
                </c:pt>
                <c:pt idx="1">
                  <c:v>1.1100000000000001</c:v>
                </c:pt>
                <c:pt idx="2">
                  <c:v>1.37</c:v>
                </c:pt>
                <c:pt idx="3">
                  <c:v>1.2</c:v>
                </c:pt>
                <c:pt idx="4">
                  <c:v>1.1500000000000001</c:v>
                </c:pt>
              </c:numCache>
            </c:numRef>
          </c:val>
        </c:ser>
        <c:dLbls>
          <c:showLegendKey val="0"/>
          <c:showVal val="0"/>
          <c:showCatName val="0"/>
          <c:showSerName val="0"/>
          <c:showPercent val="0"/>
          <c:showBubbleSize val="0"/>
        </c:dLbls>
        <c:gapWidth val="150"/>
        <c:overlap val="100"/>
        <c:axId val="36062720"/>
        <c:axId val="142117696"/>
      </c:barChart>
      <c:catAx>
        <c:axId val="36062720"/>
        <c:scaling>
          <c:orientation val="minMax"/>
        </c:scaling>
        <c:delete val="0"/>
        <c:axPos val="b"/>
        <c:numFmt formatCode="General" sourceLinked="1"/>
        <c:majorTickMark val="out"/>
        <c:minorTickMark val="none"/>
        <c:tickLblPos val="nextTo"/>
        <c:crossAx val="142117696"/>
        <c:crosses val="autoZero"/>
        <c:auto val="1"/>
        <c:lblAlgn val="ctr"/>
        <c:lblOffset val="100"/>
        <c:noMultiLvlLbl val="0"/>
      </c:catAx>
      <c:valAx>
        <c:axId val="142117696"/>
        <c:scaling>
          <c:orientation val="minMax"/>
        </c:scaling>
        <c:delete val="0"/>
        <c:axPos val="l"/>
        <c:title>
          <c:tx>
            <c:rich>
              <a:bodyPr rot="-5400000" vert="horz"/>
              <a:lstStyle/>
              <a:p>
                <a:pPr>
                  <a:defRPr/>
                </a:pPr>
                <a:r>
                  <a:rPr lang="en-US" dirty="0" err="1" smtClean="0"/>
                  <a:t>mln</a:t>
                </a:r>
                <a:r>
                  <a:rPr lang="ru-RU" dirty="0" smtClean="0"/>
                  <a:t>.</a:t>
                </a:r>
                <a:r>
                  <a:rPr lang="en-US" dirty="0" smtClean="0"/>
                  <a:t> Of people</a:t>
                </a:r>
                <a:endParaRPr lang="ru-RU" dirty="0"/>
              </a:p>
            </c:rich>
          </c:tx>
          <c:layout/>
          <c:overlay val="0"/>
        </c:title>
        <c:numFmt formatCode="General" sourceLinked="1"/>
        <c:majorTickMark val="out"/>
        <c:minorTickMark val="none"/>
        <c:tickLblPos val="nextTo"/>
        <c:crossAx val="36062720"/>
        <c:crosses val="autoZero"/>
        <c:crossBetween val="between"/>
      </c:valAx>
    </c:plotArea>
    <c:legend>
      <c:legendPos val="t"/>
      <c:layout>
        <c:manualLayout>
          <c:xMode val="edge"/>
          <c:yMode val="edge"/>
          <c:x val="9.0069040885466953E-2"/>
          <c:y val="3.2864999896488188E-2"/>
          <c:w val="0.81986172466915297"/>
          <c:h val="9.9049157758900302E-2"/>
        </c:manualLayout>
      </c:layout>
      <c:overlay val="0"/>
      <c:txPr>
        <a:bodyPr/>
        <a:lstStyle/>
        <a:p>
          <a:pPr>
            <a:defRPr baseline="0">
              <a:solidFill>
                <a:schemeClr val="bg1"/>
              </a:solidFill>
            </a:defRPr>
          </a:pPr>
          <a:endParaRPr lang="ru-RU"/>
        </a:p>
      </c:txPr>
    </c:legend>
    <c:plotVisOnly val="1"/>
    <c:dispBlanksAs val="gap"/>
    <c:showDLblsOverMax val="0"/>
  </c:chart>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54721116424756"/>
          <c:y val="0.12152765896363656"/>
          <c:w val="0.86162354171285316"/>
          <c:h val="0.72386596430561367"/>
        </c:manualLayout>
      </c:layout>
      <c:barChart>
        <c:barDir val="col"/>
        <c:grouping val="clustered"/>
        <c:varyColors val="0"/>
        <c:ser>
          <c:idx val="0"/>
          <c:order val="0"/>
          <c:tx>
            <c:strRef>
              <c:f>Лист5!$C$1</c:f>
              <c:strCache>
                <c:ptCount val="1"/>
                <c:pt idx="0">
                  <c:v>&lt;40 баллов</c:v>
                </c:pt>
              </c:strCache>
            </c:strRef>
          </c:tx>
          <c:spPr>
            <a:solidFill>
              <a:srgbClr val="FF0000">
                <a:alpha val="73000"/>
              </a:srgbClr>
            </a:solidFill>
          </c:spPr>
          <c:invertIfNegative val="0"/>
          <c:cat>
            <c:numRef>
              <c:f>Лист5!$A$2:$A$18</c:f>
              <c:numCache>
                <c:formatCode>General</c:formatCode>
                <c:ptCount val="17"/>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numCache>
            </c:numRef>
          </c:cat>
          <c:val>
            <c:numRef>
              <c:f>Лист5!$C$2:$C$18</c:f>
              <c:numCache>
                <c:formatCode>General</c:formatCode>
                <c:ptCount val="17"/>
                <c:pt idx="0">
                  <c:v>4</c:v>
                </c:pt>
                <c:pt idx="1">
                  <c:v>5</c:v>
                </c:pt>
                <c:pt idx="2">
                  <c:v>5</c:v>
                </c:pt>
                <c:pt idx="3">
                  <c:v>7</c:v>
                </c:pt>
                <c:pt idx="4">
                  <c:v>276</c:v>
                </c:pt>
                <c:pt idx="5">
                  <c:v>478</c:v>
                </c:pt>
              </c:numCache>
            </c:numRef>
          </c:val>
        </c:ser>
        <c:ser>
          <c:idx val="1"/>
          <c:order val="1"/>
          <c:tx>
            <c:strRef>
              <c:f>Лист5!$D$1</c:f>
              <c:strCache>
                <c:ptCount val="1"/>
                <c:pt idx="0">
                  <c:v>40-75 баллов</c:v>
                </c:pt>
              </c:strCache>
            </c:strRef>
          </c:tx>
          <c:spPr>
            <a:solidFill>
              <a:schemeClr val="accent1"/>
            </a:solidFill>
          </c:spPr>
          <c:invertIfNegative val="0"/>
          <c:cat>
            <c:numRef>
              <c:f>Лист5!$A$2:$A$18</c:f>
              <c:numCache>
                <c:formatCode>General</c:formatCode>
                <c:ptCount val="17"/>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numCache>
            </c:numRef>
          </c:cat>
          <c:val>
            <c:numRef>
              <c:f>Лист5!$D$2:$D$18</c:f>
              <c:numCache>
                <c:formatCode>General</c:formatCode>
                <c:ptCount val="17"/>
                <c:pt idx="6">
                  <c:v>504</c:v>
                </c:pt>
                <c:pt idx="7">
                  <c:v>505</c:v>
                </c:pt>
                <c:pt idx="8">
                  <c:v>492</c:v>
                </c:pt>
                <c:pt idx="9">
                  <c:v>399</c:v>
                </c:pt>
                <c:pt idx="10">
                  <c:v>289</c:v>
                </c:pt>
                <c:pt idx="11">
                  <c:v>242</c:v>
                </c:pt>
              </c:numCache>
            </c:numRef>
          </c:val>
        </c:ser>
        <c:ser>
          <c:idx val="2"/>
          <c:order val="2"/>
          <c:tx>
            <c:strRef>
              <c:f>Лист5!$E$1</c:f>
              <c:strCache>
                <c:ptCount val="1"/>
                <c:pt idx="0">
                  <c:v>&gt;75 баллов</c:v>
                </c:pt>
              </c:strCache>
            </c:strRef>
          </c:tx>
          <c:invertIfNegative val="0"/>
          <c:cat>
            <c:numRef>
              <c:f>Лист5!$A$2:$A$18</c:f>
              <c:numCache>
                <c:formatCode>General</c:formatCode>
                <c:ptCount val="17"/>
                <c:pt idx="0">
                  <c:v>15</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numCache>
            </c:numRef>
          </c:cat>
          <c:val>
            <c:numRef>
              <c:f>Лист5!$E$2:$E$18</c:f>
              <c:numCache>
                <c:formatCode>General</c:formatCode>
                <c:ptCount val="17"/>
                <c:pt idx="12">
                  <c:v>189</c:v>
                </c:pt>
                <c:pt idx="13">
                  <c:v>107</c:v>
                </c:pt>
                <c:pt idx="14">
                  <c:v>47</c:v>
                </c:pt>
                <c:pt idx="15">
                  <c:v>13</c:v>
                </c:pt>
                <c:pt idx="16">
                  <c:v>1</c:v>
                </c:pt>
              </c:numCache>
            </c:numRef>
          </c:val>
        </c:ser>
        <c:dLbls>
          <c:showLegendKey val="0"/>
          <c:showVal val="0"/>
          <c:showCatName val="0"/>
          <c:showSerName val="0"/>
          <c:showPercent val="0"/>
          <c:showBubbleSize val="0"/>
        </c:dLbls>
        <c:gapWidth val="47"/>
        <c:overlap val="100"/>
        <c:axId val="36079616"/>
        <c:axId val="142118848"/>
      </c:barChart>
      <c:catAx>
        <c:axId val="36079616"/>
        <c:scaling>
          <c:orientation val="minMax"/>
        </c:scaling>
        <c:delete val="0"/>
        <c:axPos val="b"/>
        <c:title>
          <c:tx>
            <c:rich>
              <a:bodyPr/>
              <a:lstStyle/>
              <a:p>
                <a:pPr>
                  <a:defRPr baseline="0">
                    <a:solidFill>
                      <a:schemeClr val="bg1"/>
                    </a:solidFill>
                  </a:defRPr>
                </a:pPr>
                <a:r>
                  <a:rPr lang="ru-RU" baseline="0">
                    <a:solidFill>
                      <a:schemeClr val="bg1"/>
                    </a:solidFill>
                  </a:rPr>
                  <a:t>Минимальные баллы ЕГЭ</a:t>
                </a:r>
              </a:p>
            </c:rich>
          </c:tx>
          <c:layout/>
          <c:overlay val="0"/>
        </c:title>
        <c:numFmt formatCode="General" sourceLinked="1"/>
        <c:majorTickMark val="out"/>
        <c:minorTickMark val="none"/>
        <c:tickLblPos val="nextTo"/>
        <c:crossAx val="142118848"/>
        <c:crosses val="autoZero"/>
        <c:auto val="1"/>
        <c:lblAlgn val="ctr"/>
        <c:lblOffset val="100"/>
        <c:noMultiLvlLbl val="0"/>
      </c:catAx>
      <c:valAx>
        <c:axId val="142118848"/>
        <c:scaling>
          <c:orientation val="minMax"/>
        </c:scaling>
        <c:delete val="0"/>
        <c:axPos val="l"/>
        <c:title>
          <c:tx>
            <c:rich>
              <a:bodyPr rot="-5400000" vert="horz"/>
              <a:lstStyle/>
              <a:p>
                <a:pPr>
                  <a:defRPr baseline="0">
                    <a:solidFill>
                      <a:schemeClr val="bg1"/>
                    </a:solidFill>
                  </a:defRPr>
                </a:pPr>
                <a:r>
                  <a:rPr lang="ru-RU" baseline="0" dirty="0">
                    <a:solidFill>
                      <a:schemeClr val="bg1"/>
                    </a:solidFill>
                  </a:rPr>
                  <a:t>Кол-во вузов с соответствующими баллами по ЕГЭ</a:t>
                </a:r>
              </a:p>
            </c:rich>
          </c:tx>
          <c:layout/>
          <c:overlay val="0"/>
        </c:title>
        <c:numFmt formatCode="General" sourceLinked="1"/>
        <c:majorTickMark val="out"/>
        <c:minorTickMark val="none"/>
        <c:tickLblPos val="nextTo"/>
        <c:crossAx val="36079616"/>
        <c:crosses val="autoZero"/>
        <c:crossBetween val="between"/>
      </c:valAx>
    </c:plotArea>
    <c:legend>
      <c:legendPos val="t"/>
      <c:layout>
        <c:manualLayout>
          <c:xMode val="edge"/>
          <c:yMode val="edge"/>
          <c:x val="6.723554610636126E-2"/>
          <c:y val="3.0064909644939231E-2"/>
          <c:w val="0.61778579031509628"/>
          <c:h val="6.2641541268876902E-2"/>
        </c:manualLayout>
      </c:layout>
      <c:overlay val="0"/>
      <c:txPr>
        <a:bodyPr/>
        <a:lstStyle/>
        <a:p>
          <a:pPr>
            <a:defRPr baseline="0">
              <a:solidFill>
                <a:schemeClr val="bg1"/>
              </a:solidFill>
            </a:defRPr>
          </a:pPr>
          <a:endParaRPr lang="ru-RU"/>
        </a:p>
      </c:txPr>
    </c:legend>
    <c:plotVisOnly val="1"/>
    <c:dispBlanksAs val="gap"/>
    <c:showDLblsOverMax val="0"/>
  </c:chart>
  <c:txPr>
    <a:bodyPr/>
    <a:lstStyle/>
    <a:p>
      <a:pPr>
        <a:defRPr sz="1400"/>
      </a:pPr>
      <a:endParaRPr lang="ru-RU"/>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Лист3!$B$21</c:f>
              <c:strCache>
                <c:ptCount val="1"/>
                <c:pt idx="0">
                  <c:v>"Слабые" школы</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strRef>
              <c:f>Лист3!$A$22:$A$25</c:f>
              <c:strCache>
                <c:ptCount val="4"/>
                <c:pt idx="0">
                  <c:v>Дети из неполных семей</c:v>
                </c:pt>
                <c:pt idx="1">
                  <c:v>Дети из многодетных семей</c:v>
                </c:pt>
                <c:pt idx="2">
                  <c:v>Дети безработных родителей</c:v>
                </c:pt>
                <c:pt idx="3">
                  <c:v>Дети с неродным русским языком</c:v>
                </c:pt>
              </c:strCache>
            </c:strRef>
          </c:cat>
          <c:val>
            <c:numRef>
              <c:f>Лист3!$B$22:$B$25</c:f>
              <c:numCache>
                <c:formatCode>0%</c:formatCode>
                <c:ptCount val="4"/>
                <c:pt idx="0">
                  <c:v>0.30000000000000032</c:v>
                </c:pt>
                <c:pt idx="1">
                  <c:v>0.12000000000000002</c:v>
                </c:pt>
                <c:pt idx="2">
                  <c:v>0.13</c:v>
                </c:pt>
                <c:pt idx="3">
                  <c:v>9.0000000000000024E-2</c:v>
                </c:pt>
              </c:numCache>
            </c:numRef>
          </c:val>
        </c:ser>
        <c:ser>
          <c:idx val="1"/>
          <c:order val="1"/>
          <c:tx>
            <c:strRef>
              <c:f>Лист3!$C$21</c:f>
              <c:strCache>
                <c:ptCount val="1"/>
                <c:pt idx="0">
                  <c:v>Другие школы</c:v>
                </c:pt>
              </c:strCache>
            </c:strRef>
          </c:tx>
          <c:invertIfNegative val="0"/>
          <c:dLbls>
            <c:txPr>
              <a:bodyPr/>
              <a:lstStyle/>
              <a:p>
                <a:pPr>
                  <a:defRPr b="1"/>
                </a:pPr>
                <a:endParaRPr lang="ru-RU"/>
              </a:p>
            </c:txPr>
            <c:showLegendKey val="0"/>
            <c:showVal val="1"/>
            <c:showCatName val="0"/>
            <c:showSerName val="0"/>
            <c:showPercent val="0"/>
            <c:showBubbleSize val="0"/>
            <c:showLeaderLines val="0"/>
          </c:dLbls>
          <c:cat>
            <c:strRef>
              <c:f>Лист3!$A$22:$A$25</c:f>
              <c:strCache>
                <c:ptCount val="4"/>
                <c:pt idx="0">
                  <c:v>Дети из неполных семей</c:v>
                </c:pt>
                <c:pt idx="1">
                  <c:v>Дети из многодетных семей</c:v>
                </c:pt>
                <c:pt idx="2">
                  <c:v>Дети безработных родителей</c:v>
                </c:pt>
                <c:pt idx="3">
                  <c:v>Дети с неродным русским языком</c:v>
                </c:pt>
              </c:strCache>
            </c:strRef>
          </c:cat>
          <c:val>
            <c:numRef>
              <c:f>Лист3!$C$22:$C$25</c:f>
              <c:numCache>
                <c:formatCode>0%</c:formatCode>
                <c:ptCount val="4"/>
                <c:pt idx="0">
                  <c:v>0.18000000000000024</c:v>
                </c:pt>
                <c:pt idx="1">
                  <c:v>0.05</c:v>
                </c:pt>
                <c:pt idx="2">
                  <c:v>0.05</c:v>
                </c:pt>
                <c:pt idx="3">
                  <c:v>2.0000000000000011E-2</c:v>
                </c:pt>
              </c:numCache>
            </c:numRef>
          </c:val>
        </c:ser>
        <c:dLbls>
          <c:showLegendKey val="0"/>
          <c:showVal val="0"/>
          <c:showCatName val="0"/>
          <c:showSerName val="0"/>
          <c:showPercent val="0"/>
          <c:showBubbleSize val="0"/>
        </c:dLbls>
        <c:gapWidth val="150"/>
        <c:axId val="172206080"/>
        <c:axId val="36343744"/>
      </c:barChart>
      <c:catAx>
        <c:axId val="172206080"/>
        <c:scaling>
          <c:orientation val="maxMin"/>
        </c:scaling>
        <c:delete val="0"/>
        <c:axPos val="l"/>
        <c:majorTickMark val="out"/>
        <c:minorTickMark val="none"/>
        <c:tickLblPos val="nextTo"/>
        <c:crossAx val="36343744"/>
        <c:crosses val="autoZero"/>
        <c:auto val="1"/>
        <c:lblAlgn val="ctr"/>
        <c:lblOffset val="100"/>
        <c:noMultiLvlLbl val="0"/>
      </c:catAx>
      <c:valAx>
        <c:axId val="36343744"/>
        <c:scaling>
          <c:orientation val="minMax"/>
        </c:scaling>
        <c:delete val="1"/>
        <c:axPos val="t"/>
        <c:numFmt formatCode="0%" sourceLinked="1"/>
        <c:majorTickMark val="out"/>
        <c:minorTickMark val="none"/>
        <c:tickLblPos val="none"/>
        <c:crossAx val="172206080"/>
        <c:crosses val="autoZero"/>
        <c:crossBetween val="between"/>
      </c:valAx>
    </c:plotArea>
    <c:legend>
      <c:legendPos val="t"/>
      <c:layout/>
      <c:overlay val="0"/>
    </c:legend>
    <c:plotVisOnly val="1"/>
    <c:dispBlanksAs val="gap"/>
    <c:showDLblsOverMax val="0"/>
  </c:chart>
  <c:txPr>
    <a:bodyPr/>
    <a:lstStyle/>
    <a:p>
      <a:pPr>
        <a:defRPr sz="16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Лист3!$C$28</c:f>
              <c:strCache>
                <c:ptCount val="1"/>
                <c:pt idx="0">
                  <c:v>"Слабые" школы</c:v>
                </c:pt>
              </c:strCache>
            </c:strRef>
          </c:tx>
          <c:invertIfNegative val="0"/>
          <c:dLbls>
            <c:showLegendKey val="0"/>
            <c:showVal val="1"/>
            <c:showCatName val="0"/>
            <c:showSerName val="0"/>
            <c:showPercent val="0"/>
            <c:showBubbleSize val="0"/>
            <c:showLeaderLines val="0"/>
          </c:dLbls>
          <c:cat>
            <c:multiLvlStrRef>
              <c:f>Лист3!$A$29:$B$31</c:f>
              <c:multiLvlStrCache>
                <c:ptCount val="3"/>
                <c:lvl>
                  <c:pt idx="0">
                    <c:v>Доля учителей с высшей категорией</c:v>
                  </c:pt>
                  <c:pt idx="1">
                    <c:v>Школы, обеспеченные коррекционными педагогами</c:v>
                  </c:pt>
                  <c:pt idx="2">
                    <c:v>Доля школьников, обучающихся по профильным программам</c:v>
                  </c:pt>
                </c:lvl>
                <c:lvl>
                  <c:pt idx="0">
                    <c:v>Кадры</c:v>
                  </c:pt>
                  <c:pt idx="2">
                    <c:v>Организация обучения</c:v>
                  </c:pt>
                </c:lvl>
              </c:multiLvlStrCache>
            </c:multiLvlStrRef>
          </c:cat>
          <c:val>
            <c:numRef>
              <c:f>Лист3!$C$29:$C$31</c:f>
              <c:numCache>
                <c:formatCode>0%</c:formatCode>
                <c:ptCount val="3"/>
                <c:pt idx="0">
                  <c:v>0.34</c:v>
                </c:pt>
                <c:pt idx="1">
                  <c:v>6.0000000000000032E-2</c:v>
                </c:pt>
                <c:pt idx="2">
                  <c:v>0.19</c:v>
                </c:pt>
              </c:numCache>
            </c:numRef>
          </c:val>
        </c:ser>
        <c:ser>
          <c:idx val="1"/>
          <c:order val="1"/>
          <c:tx>
            <c:strRef>
              <c:f>Лист3!$D$28</c:f>
              <c:strCache>
                <c:ptCount val="1"/>
                <c:pt idx="0">
                  <c:v>Другие школы</c:v>
                </c:pt>
              </c:strCache>
            </c:strRef>
          </c:tx>
          <c:invertIfNegative val="0"/>
          <c:dLbls>
            <c:showLegendKey val="0"/>
            <c:showVal val="1"/>
            <c:showCatName val="0"/>
            <c:showSerName val="0"/>
            <c:showPercent val="0"/>
            <c:showBubbleSize val="0"/>
            <c:showLeaderLines val="0"/>
          </c:dLbls>
          <c:cat>
            <c:multiLvlStrRef>
              <c:f>Лист3!$A$29:$B$31</c:f>
              <c:multiLvlStrCache>
                <c:ptCount val="3"/>
                <c:lvl>
                  <c:pt idx="0">
                    <c:v>Доля учителей с высшей категорией</c:v>
                  </c:pt>
                  <c:pt idx="1">
                    <c:v>Школы, обеспеченные коррекционными педагогами</c:v>
                  </c:pt>
                  <c:pt idx="2">
                    <c:v>Доля школьников, обучающихся по профильным программам</c:v>
                  </c:pt>
                </c:lvl>
                <c:lvl>
                  <c:pt idx="0">
                    <c:v>Кадры</c:v>
                  </c:pt>
                  <c:pt idx="2">
                    <c:v>Организация обучения</c:v>
                  </c:pt>
                </c:lvl>
              </c:multiLvlStrCache>
            </c:multiLvlStrRef>
          </c:cat>
          <c:val>
            <c:numRef>
              <c:f>Лист3!$D$29:$D$31</c:f>
              <c:numCache>
                <c:formatCode>0%</c:formatCode>
                <c:ptCount val="3"/>
                <c:pt idx="0">
                  <c:v>0.55000000000000004</c:v>
                </c:pt>
                <c:pt idx="1">
                  <c:v>0.36000000000000032</c:v>
                </c:pt>
                <c:pt idx="2">
                  <c:v>0.71000000000000063</c:v>
                </c:pt>
              </c:numCache>
            </c:numRef>
          </c:val>
        </c:ser>
        <c:dLbls>
          <c:showLegendKey val="0"/>
          <c:showVal val="0"/>
          <c:showCatName val="0"/>
          <c:showSerName val="0"/>
          <c:showPercent val="0"/>
          <c:showBubbleSize val="0"/>
        </c:dLbls>
        <c:gapWidth val="150"/>
        <c:axId val="172207616"/>
        <c:axId val="36346048"/>
      </c:barChart>
      <c:catAx>
        <c:axId val="172207616"/>
        <c:scaling>
          <c:orientation val="maxMin"/>
        </c:scaling>
        <c:delete val="0"/>
        <c:axPos val="l"/>
        <c:majorTickMark val="out"/>
        <c:minorTickMark val="none"/>
        <c:tickLblPos val="nextTo"/>
        <c:crossAx val="36346048"/>
        <c:crosses val="autoZero"/>
        <c:auto val="1"/>
        <c:lblAlgn val="ctr"/>
        <c:lblOffset val="100"/>
        <c:noMultiLvlLbl val="0"/>
      </c:catAx>
      <c:valAx>
        <c:axId val="36346048"/>
        <c:scaling>
          <c:orientation val="minMax"/>
        </c:scaling>
        <c:delete val="1"/>
        <c:axPos val="t"/>
        <c:numFmt formatCode="0%" sourceLinked="1"/>
        <c:majorTickMark val="out"/>
        <c:minorTickMark val="none"/>
        <c:tickLblPos val="none"/>
        <c:crossAx val="172207616"/>
        <c:crosses val="autoZero"/>
        <c:crossBetween val="between"/>
      </c:valAx>
    </c:plotArea>
    <c:legend>
      <c:legendPos val="t"/>
      <c:layout/>
      <c:overlay val="0"/>
    </c:legend>
    <c:plotVisOnly val="1"/>
    <c:dispBlanksAs val="gap"/>
    <c:showDLblsOverMax val="0"/>
  </c:chart>
  <c:txPr>
    <a:bodyPr/>
    <a:lstStyle/>
    <a:p>
      <a:pPr>
        <a:defRPr sz="1600">
          <a:solidFill>
            <a:schemeClr val="tx1"/>
          </a:solidFill>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925693597070154E-3"/>
          <c:y val="0.16355557940442977"/>
          <c:w val="0.9673939123477413"/>
          <c:h val="0.70559415362994371"/>
        </c:manualLayout>
      </c:layout>
      <c:lineChart>
        <c:grouping val="standard"/>
        <c:varyColors val="0"/>
        <c:ser>
          <c:idx val="0"/>
          <c:order val="0"/>
          <c:tx>
            <c:strRef>
              <c:f>Лист2!$A$22</c:f>
              <c:strCache>
                <c:ptCount val="1"/>
                <c:pt idx="0">
                  <c:v>Россия</c:v>
                </c:pt>
              </c:strCache>
            </c:strRef>
          </c:tx>
          <c:dLbls>
            <c:dLbl>
              <c:idx val="0"/>
              <c:layout>
                <c:manualLayout>
                  <c:x val="-8.0729221347331584E-2"/>
                  <c:y val="-0.12500000000000006"/>
                </c:manualLayout>
              </c:layout>
              <c:dLblPos val="r"/>
              <c:showLegendKey val="0"/>
              <c:showVal val="1"/>
              <c:showCatName val="0"/>
              <c:showSerName val="0"/>
              <c:showPercent val="0"/>
              <c:showBubbleSize val="0"/>
            </c:dLbl>
            <c:dLbl>
              <c:idx val="1"/>
              <c:layout>
                <c:manualLayout>
                  <c:x val="-0.10451399825021877"/>
                  <c:y val="-6.0185185185185147E-2"/>
                </c:manualLayout>
              </c:layout>
              <c:dLblPos val="r"/>
              <c:showLegendKey val="0"/>
              <c:showVal val="1"/>
              <c:showCatName val="0"/>
              <c:showSerName val="0"/>
              <c:showPercent val="0"/>
              <c:showBubbleSize val="0"/>
            </c:dLbl>
            <c:dLbl>
              <c:idx val="2"/>
              <c:layout>
                <c:manualLayout>
                  <c:x val="-7.0854330708661525E-2"/>
                  <c:y val="-9.7222222222222224E-2"/>
                </c:manualLayout>
              </c:layout>
              <c:dLblPos val="r"/>
              <c:showLegendKey val="0"/>
              <c:showVal val="1"/>
              <c:showCatName val="0"/>
              <c:showSerName val="0"/>
              <c:showPercent val="0"/>
              <c:showBubbleSize val="0"/>
            </c:dLbl>
            <c:txPr>
              <a:bodyPr/>
              <a:lstStyle/>
              <a:p>
                <a:pPr>
                  <a:defRPr lang="en-US" sz="1800" b="1"/>
                </a:pPr>
                <a:endParaRPr lang="ru-RU"/>
              </a:p>
            </c:txPr>
            <c:dLblPos val="ctr"/>
            <c:showLegendKey val="0"/>
            <c:showVal val="1"/>
            <c:showCatName val="0"/>
            <c:showSerName val="0"/>
            <c:showPercent val="0"/>
            <c:showBubbleSize val="0"/>
            <c:showLeaderLines val="0"/>
          </c:dLbls>
          <c:trendline>
            <c:spPr>
              <a:ln w="25400">
                <a:prstDash val="lgDash"/>
              </a:ln>
            </c:spPr>
            <c:trendlineType val="linear"/>
            <c:dispRSqr val="0"/>
            <c:dispEq val="0"/>
          </c:trendline>
          <c:cat>
            <c:numRef>
              <c:f>Лист2!$B$21:$D$21</c:f>
              <c:numCache>
                <c:formatCode>General</c:formatCode>
                <c:ptCount val="3"/>
                <c:pt idx="0">
                  <c:v>2000</c:v>
                </c:pt>
                <c:pt idx="1">
                  <c:v>2003</c:v>
                </c:pt>
                <c:pt idx="2">
                  <c:v>2006</c:v>
                </c:pt>
              </c:numCache>
            </c:numRef>
          </c:cat>
          <c:val>
            <c:numRef>
              <c:f>Лист2!$B$22:$D$22</c:f>
              <c:numCache>
                <c:formatCode>General</c:formatCode>
                <c:ptCount val="3"/>
                <c:pt idx="0">
                  <c:v>9</c:v>
                </c:pt>
                <c:pt idx="1">
                  <c:v>13</c:v>
                </c:pt>
                <c:pt idx="2">
                  <c:v>13.6</c:v>
                </c:pt>
              </c:numCache>
            </c:numRef>
          </c:val>
          <c:smooth val="0"/>
        </c:ser>
        <c:ser>
          <c:idx val="1"/>
          <c:order val="1"/>
          <c:tx>
            <c:strRef>
              <c:f>Лист2!$A$23</c:f>
              <c:strCache>
                <c:ptCount val="1"/>
                <c:pt idx="0">
                  <c:v>ОЭСР</c:v>
                </c:pt>
              </c:strCache>
            </c:strRef>
          </c:tx>
          <c:dLbls>
            <c:dLbl>
              <c:idx val="0"/>
              <c:layout>
                <c:manualLayout>
                  <c:x val="-8.9062554680664943E-2"/>
                  <c:y val="9.2592592592594114E-2"/>
                </c:manualLayout>
              </c:layout>
              <c:dLblPos val="r"/>
              <c:showLegendKey val="0"/>
              <c:showVal val="1"/>
              <c:showCatName val="0"/>
              <c:showSerName val="0"/>
              <c:showPercent val="0"/>
              <c:showBubbleSize val="0"/>
            </c:dLbl>
            <c:dLbl>
              <c:idx val="1"/>
              <c:layout>
                <c:manualLayout>
                  <c:x val="-4.7395888013998334E-2"/>
                  <c:y val="0.14351851851851852"/>
                </c:manualLayout>
              </c:layout>
              <c:dLblPos val="r"/>
              <c:showLegendKey val="0"/>
              <c:showVal val="1"/>
              <c:showCatName val="0"/>
              <c:showSerName val="0"/>
              <c:showPercent val="0"/>
              <c:showBubbleSize val="0"/>
            </c:dLbl>
            <c:dLbl>
              <c:idx val="2"/>
              <c:layout>
                <c:manualLayout>
                  <c:x val="-6.0749999999999998E-2"/>
                  <c:y val="0.14351851851851852"/>
                </c:manualLayout>
              </c:layout>
              <c:dLblPos val="r"/>
              <c:showLegendKey val="0"/>
              <c:showVal val="1"/>
              <c:showCatName val="0"/>
              <c:showSerName val="0"/>
              <c:showPercent val="0"/>
              <c:showBubbleSize val="0"/>
            </c:dLbl>
            <c:txPr>
              <a:bodyPr/>
              <a:lstStyle/>
              <a:p>
                <a:pPr>
                  <a:defRPr lang="en-US" sz="1800" b="1"/>
                </a:pPr>
                <a:endParaRPr lang="ru-RU"/>
              </a:p>
            </c:txPr>
            <c:dLblPos val="ctr"/>
            <c:showLegendKey val="0"/>
            <c:showVal val="1"/>
            <c:showCatName val="0"/>
            <c:showSerName val="0"/>
            <c:showPercent val="0"/>
            <c:showBubbleSize val="0"/>
            <c:showLeaderLines val="0"/>
          </c:dLbls>
          <c:trendline>
            <c:spPr>
              <a:ln w="25400">
                <a:prstDash val="lgDash"/>
              </a:ln>
            </c:spPr>
            <c:trendlineType val="linear"/>
            <c:dispRSqr val="0"/>
            <c:dispEq val="0"/>
          </c:trendline>
          <c:cat>
            <c:numRef>
              <c:f>Лист2!$B$21:$D$21</c:f>
              <c:numCache>
                <c:formatCode>General</c:formatCode>
                <c:ptCount val="3"/>
                <c:pt idx="0">
                  <c:v>2000</c:v>
                </c:pt>
                <c:pt idx="1">
                  <c:v>2003</c:v>
                </c:pt>
                <c:pt idx="2">
                  <c:v>2006</c:v>
                </c:pt>
              </c:numCache>
            </c:numRef>
          </c:cat>
          <c:val>
            <c:numRef>
              <c:f>Лист2!$B$23:$D$23</c:f>
              <c:numCache>
                <c:formatCode>General</c:formatCode>
                <c:ptCount val="3"/>
                <c:pt idx="0">
                  <c:v>6</c:v>
                </c:pt>
                <c:pt idx="1">
                  <c:v>8</c:v>
                </c:pt>
                <c:pt idx="2">
                  <c:v>7.4</c:v>
                </c:pt>
              </c:numCache>
            </c:numRef>
          </c:val>
          <c:smooth val="0"/>
        </c:ser>
        <c:dLbls>
          <c:showLegendKey val="0"/>
          <c:showVal val="1"/>
          <c:showCatName val="0"/>
          <c:showSerName val="0"/>
          <c:showPercent val="0"/>
          <c:showBubbleSize val="0"/>
        </c:dLbls>
        <c:marker val="1"/>
        <c:smooth val="0"/>
        <c:axId val="188515840"/>
        <c:axId val="36352512"/>
      </c:lineChart>
      <c:catAx>
        <c:axId val="188515840"/>
        <c:scaling>
          <c:orientation val="minMax"/>
        </c:scaling>
        <c:delete val="0"/>
        <c:axPos val="b"/>
        <c:numFmt formatCode="General" sourceLinked="1"/>
        <c:majorTickMark val="none"/>
        <c:minorTickMark val="none"/>
        <c:tickLblPos val="nextTo"/>
        <c:spPr>
          <a:ln w="9525">
            <a:noFill/>
          </a:ln>
        </c:spPr>
        <c:txPr>
          <a:bodyPr/>
          <a:lstStyle/>
          <a:p>
            <a:pPr>
              <a:defRPr lang="en-US" sz="1800" b="1"/>
            </a:pPr>
            <a:endParaRPr lang="ru-RU"/>
          </a:p>
        </c:txPr>
        <c:crossAx val="36352512"/>
        <c:crosses val="autoZero"/>
        <c:auto val="1"/>
        <c:lblAlgn val="ctr"/>
        <c:lblOffset val="100"/>
        <c:noMultiLvlLbl val="0"/>
      </c:catAx>
      <c:valAx>
        <c:axId val="36352512"/>
        <c:scaling>
          <c:orientation val="minMax"/>
        </c:scaling>
        <c:delete val="1"/>
        <c:axPos val="l"/>
        <c:numFmt formatCode="General" sourceLinked="1"/>
        <c:majorTickMark val="out"/>
        <c:minorTickMark val="none"/>
        <c:tickLblPos val="none"/>
        <c:crossAx val="188515840"/>
        <c:crosses val="autoZero"/>
        <c:crossBetween val="between"/>
      </c:valAx>
    </c:plotArea>
    <c:legend>
      <c:legendPos val="b"/>
      <c:layout/>
      <c:overlay val="0"/>
      <c:txPr>
        <a:bodyPr/>
        <a:lstStyle/>
        <a:p>
          <a:pPr>
            <a:defRPr lang="en-US" sz="1600" b="1"/>
          </a:pPr>
          <a:endParaRPr lang="ru-RU"/>
        </a:p>
      </c:txPr>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Enrollment!$AA$11</c:f>
              <c:strCache>
                <c:ptCount val="1"/>
                <c:pt idx="0">
                  <c:v>Всего</c:v>
                </c:pt>
              </c:strCache>
            </c:strRef>
          </c:tx>
          <c:dLbls>
            <c:txPr>
              <a:bodyPr/>
              <a:lstStyle/>
              <a:p>
                <a:pPr>
                  <a:defRPr lang="en-US" sz="800"/>
                </a:pPr>
                <a:endParaRPr lang="ru-RU"/>
              </a:p>
            </c:txPr>
            <c:dLblPos val="b"/>
            <c:showLegendKey val="0"/>
            <c:showVal val="1"/>
            <c:showCatName val="0"/>
            <c:showSerName val="0"/>
            <c:showPercent val="0"/>
            <c:showBubbleSize val="0"/>
            <c:showLeaderLines val="0"/>
          </c:dLbls>
          <c:cat>
            <c:numRef>
              <c:f>Enrollment!$AB$10:$AK$10</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Enrollment!$AB$11:$AK$11</c:f>
              <c:numCache>
                <c:formatCode>0%</c:formatCode>
                <c:ptCount val="10"/>
                <c:pt idx="0">
                  <c:v>0.52429839576743087</c:v>
                </c:pt>
                <c:pt idx="1">
                  <c:v>0.53531510026063456</c:v>
                </c:pt>
                <c:pt idx="2">
                  <c:v>0.54848465257090384</c:v>
                </c:pt>
                <c:pt idx="3">
                  <c:v>0.5615265496816364</c:v>
                </c:pt>
                <c:pt idx="4">
                  <c:v>0.5711959468412966</c:v>
                </c:pt>
                <c:pt idx="5">
                  <c:v>0.57146958530233427</c:v>
                </c:pt>
                <c:pt idx="6">
                  <c:v>0.58102523364532699</c:v>
                </c:pt>
                <c:pt idx="7">
                  <c:v>0.59071929100681853</c:v>
                </c:pt>
                <c:pt idx="8">
                  <c:v>0.60026778899129718</c:v>
                </c:pt>
                <c:pt idx="9">
                  <c:v>0.59249021317953077</c:v>
                </c:pt>
              </c:numCache>
            </c:numRef>
          </c:val>
          <c:smooth val="0"/>
        </c:ser>
        <c:ser>
          <c:idx val="1"/>
          <c:order val="1"/>
          <c:tx>
            <c:strRef>
              <c:f>Enrollment!$AA$12</c:f>
              <c:strCache>
                <c:ptCount val="1"/>
                <c:pt idx="0">
                  <c:v>Город</c:v>
                </c:pt>
              </c:strCache>
            </c:strRef>
          </c:tx>
          <c:dLbls>
            <c:txPr>
              <a:bodyPr/>
              <a:lstStyle/>
              <a:p>
                <a:pPr>
                  <a:defRPr lang="en-US" sz="800"/>
                </a:pPr>
                <a:endParaRPr lang="ru-RU"/>
              </a:p>
            </c:txPr>
            <c:dLblPos val="t"/>
            <c:showLegendKey val="0"/>
            <c:showVal val="1"/>
            <c:showCatName val="0"/>
            <c:showSerName val="0"/>
            <c:showPercent val="0"/>
            <c:showBubbleSize val="0"/>
            <c:showLeaderLines val="0"/>
          </c:dLbls>
          <c:cat>
            <c:numRef>
              <c:f>Enrollment!$AB$10:$AK$10</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Enrollment!$AB$12:$AK$12</c:f>
              <c:numCache>
                <c:formatCode>0%</c:formatCode>
                <c:ptCount val="10"/>
                <c:pt idx="0">
                  <c:v>0.61949388004395367</c:v>
                </c:pt>
                <c:pt idx="1">
                  <c:v>0.62857637481578299</c:v>
                </c:pt>
                <c:pt idx="2">
                  <c:v>0.64188559963158875</c:v>
                </c:pt>
                <c:pt idx="3">
                  <c:v>0.65544209706458612</c:v>
                </c:pt>
                <c:pt idx="4">
                  <c:v>0.66190799326930039</c:v>
                </c:pt>
                <c:pt idx="5">
                  <c:v>0.66025017831875021</c:v>
                </c:pt>
                <c:pt idx="6">
                  <c:v>0.66552813260908394</c:v>
                </c:pt>
                <c:pt idx="7">
                  <c:v>0.67091554651290064</c:v>
                </c:pt>
                <c:pt idx="8">
                  <c:v>0.67762472334836865</c:v>
                </c:pt>
                <c:pt idx="9">
                  <c:v>0.66767891935603418</c:v>
                </c:pt>
              </c:numCache>
            </c:numRef>
          </c:val>
          <c:smooth val="0"/>
        </c:ser>
        <c:ser>
          <c:idx val="2"/>
          <c:order val="2"/>
          <c:tx>
            <c:strRef>
              <c:f>Enrollment!$AA$13</c:f>
              <c:strCache>
                <c:ptCount val="1"/>
                <c:pt idx="0">
                  <c:v>Село</c:v>
                </c:pt>
              </c:strCache>
            </c:strRef>
          </c:tx>
          <c:dLbls>
            <c:txPr>
              <a:bodyPr/>
              <a:lstStyle/>
              <a:p>
                <a:pPr>
                  <a:defRPr lang="en-US" sz="800"/>
                </a:pPr>
                <a:endParaRPr lang="ru-RU"/>
              </a:p>
            </c:txPr>
            <c:dLblPos val="b"/>
            <c:showLegendKey val="0"/>
            <c:showVal val="1"/>
            <c:showCatName val="0"/>
            <c:showSerName val="0"/>
            <c:showPercent val="0"/>
            <c:showBubbleSize val="0"/>
            <c:showLeaderLines val="0"/>
          </c:dLbls>
          <c:cat>
            <c:numRef>
              <c:f>Enrollment!$AB$10:$AK$10</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Enrollment!$AB$13:$AK$13</c:f>
              <c:numCache>
                <c:formatCode>0%</c:formatCode>
                <c:ptCount val="10"/>
                <c:pt idx="0">
                  <c:v>0.32514438502267723</c:v>
                </c:pt>
                <c:pt idx="1">
                  <c:v>0.33828025695171832</c:v>
                </c:pt>
                <c:pt idx="2">
                  <c:v>0.34956554685831426</c:v>
                </c:pt>
                <c:pt idx="3">
                  <c:v>0.35930425518837988</c:v>
                </c:pt>
                <c:pt idx="4">
                  <c:v>0.37077643362397467</c:v>
                </c:pt>
                <c:pt idx="5">
                  <c:v>0.37396908348695401</c:v>
                </c:pt>
                <c:pt idx="6">
                  <c:v>0.38834825829607433</c:v>
                </c:pt>
                <c:pt idx="7">
                  <c:v>0.40280348326193938</c:v>
                </c:pt>
                <c:pt idx="8">
                  <c:v>0.41472553353107289</c:v>
                </c:pt>
                <c:pt idx="9">
                  <c:v>0.41218324630317615</c:v>
                </c:pt>
              </c:numCache>
            </c:numRef>
          </c:val>
          <c:smooth val="0"/>
        </c:ser>
        <c:dLbls>
          <c:showLegendKey val="0"/>
          <c:showVal val="0"/>
          <c:showCatName val="0"/>
          <c:showSerName val="0"/>
          <c:showPercent val="0"/>
          <c:showBubbleSize val="0"/>
        </c:dLbls>
        <c:marker val="1"/>
        <c:smooth val="0"/>
        <c:axId val="227106816"/>
        <c:axId val="39949952"/>
      </c:lineChart>
      <c:catAx>
        <c:axId val="227106816"/>
        <c:scaling>
          <c:orientation val="minMax"/>
        </c:scaling>
        <c:delete val="0"/>
        <c:axPos val="b"/>
        <c:numFmt formatCode="General" sourceLinked="1"/>
        <c:majorTickMark val="out"/>
        <c:minorTickMark val="none"/>
        <c:tickLblPos val="nextTo"/>
        <c:txPr>
          <a:bodyPr/>
          <a:lstStyle/>
          <a:p>
            <a:pPr>
              <a:defRPr lang="en-US"/>
            </a:pPr>
            <a:endParaRPr lang="ru-RU"/>
          </a:p>
        </c:txPr>
        <c:crossAx val="39949952"/>
        <c:crosses val="autoZero"/>
        <c:auto val="1"/>
        <c:lblAlgn val="ctr"/>
        <c:lblOffset val="100"/>
        <c:noMultiLvlLbl val="0"/>
      </c:catAx>
      <c:valAx>
        <c:axId val="39949952"/>
        <c:scaling>
          <c:orientation val="minMax"/>
        </c:scaling>
        <c:delete val="0"/>
        <c:axPos val="l"/>
        <c:majorGridlines/>
        <c:numFmt formatCode="0%" sourceLinked="1"/>
        <c:majorTickMark val="out"/>
        <c:minorTickMark val="none"/>
        <c:tickLblPos val="nextTo"/>
        <c:txPr>
          <a:bodyPr/>
          <a:lstStyle/>
          <a:p>
            <a:pPr>
              <a:defRPr lang="en-US"/>
            </a:pPr>
            <a:endParaRPr lang="ru-RU"/>
          </a:p>
        </c:txPr>
        <c:crossAx val="227106816"/>
        <c:crosses val="autoZero"/>
        <c:crossBetween val="between"/>
      </c:valAx>
    </c:plotArea>
    <c:legend>
      <c:legendPos val="b"/>
      <c:layout/>
      <c:overlay val="0"/>
      <c:txPr>
        <a:bodyPr/>
        <a:lstStyle/>
        <a:p>
          <a:pPr>
            <a:defRPr lang="en-US"/>
          </a:pPr>
          <a:endParaRPr lang="ru-RU"/>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dLbls>
            <c:dLbl>
              <c:idx val="0"/>
              <c:layout>
                <c:manualLayout>
                  <c:x val="2.7878792668272886E-3"/>
                  <c:y val="0.100337102498624"/>
                </c:manualLayout>
              </c:layout>
              <c:showLegendKey val="0"/>
              <c:showVal val="1"/>
              <c:showCatName val="0"/>
              <c:showSerName val="0"/>
              <c:showPercent val="0"/>
              <c:showBubbleSize val="0"/>
            </c:dLbl>
            <c:dLbl>
              <c:idx val="1"/>
              <c:layout>
                <c:manualLayout>
                  <c:x val="0"/>
                  <c:y val="0.10489787988492498"/>
                </c:manualLayout>
              </c:layout>
              <c:showLegendKey val="0"/>
              <c:showVal val="1"/>
              <c:showCatName val="0"/>
              <c:showSerName val="0"/>
              <c:showPercent val="0"/>
              <c:showBubbleSize val="0"/>
            </c:dLbl>
            <c:dLbl>
              <c:idx val="2"/>
              <c:layout>
                <c:manualLayout>
                  <c:x val="0"/>
                  <c:y val="0.1048978798849249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Лист1!$A$9:$A$11</c:f>
              <c:strCache>
                <c:ptCount val="3"/>
                <c:pt idx="0">
                  <c:v>от 1 до 3</c:v>
                </c:pt>
                <c:pt idx="1">
                  <c:v>от 3 до 5</c:v>
                </c:pt>
                <c:pt idx="2">
                  <c:v>старше 5</c:v>
                </c:pt>
              </c:strCache>
            </c:strRef>
          </c:cat>
          <c:val>
            <c:numRef>
              <c:f>Лист1!$B$9:$B$11</c:f>
              <c:numCache>
                <c:formatCode>General</c:formatCode>
                <c:ptCount val="3"/>
                <c:pt idx="0">
                  <c:v>32.5</c:v>
                </c:pt>
                <c:pt idx="1">
                  <c:v>71.8</c:v>
                </c:pt>
                <c:pt idx="2">
                  <c:v>78.2</c:v>
                </c:pt>
              </c:numCache>
            </c:numRef>
          </c:val>
        </c:ser>
        <c:dLbls>
          <c:showLegendKey val="0"/>
          <c:showVal val="0"/>
          <c:showCatName val="0"/>
          <c:showSerName val="0"/>
          <c:showPercent val="0"/>
          <c:showBubbleSize val="0"/>
        </c:dLbls>
        <c:gapWidth val="150"/>
        <c:shape val="box"/>
        <c:axId val="213982208"/>
        <c:axId val="39951104"/>
        <c:axId val="0"/>
      </c:bar3DChart>
      <c:catAx>
        <c:axId val="213982208"/>
        <c:scaling>
          <c:orientation val="minMax"/>
        </c:scaling>
        <c:delete val="0"/>
        <c:axPos val="b"/>
        <c:majorTickMark val="out"/>
        <c:minorTickMark val="none"/>
        <c:tickLblPos val="nextTo"/>
        <c:crossAx val="39951104"/>
        <c:crosses val="autoZero"/>
        <c:auto val="1"/>
        <c:lblAlgn val="ctr"/>
        <c:lblOffset val="100"/>
        <c:noMultiLvlLbl val="0"/>
      </c:catAx>
      <c:valAx>
        <c:axId val="39951104"/>
        <c:scaling>
          <c:orientation val="minMax"/>
        </c:scaling>
        <c:delete val="0"/>
        <c:axPos val="l"/>
        <c:majorGridlines/>
        <c:numFmt formatCode="General" sourceLinked="1"/>
        <c:majorTickMark val="out"/>
        <c:minorTickMark val="none"/>
        <c:tickLblPos val="nextTo"/>
        <c:crossAx val="21398220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'Относ.з-пл.'!$A$2</c:f>
              <c:strCache>
                <c:ptCount val="1"/>
                <c:pt idx="0">
                  <c:v>США</c:v>
                </c:pt>
              </c:strCache>
            </c:strRef>
          </c:tx>
          <c:cat>
            <c:strRef>
              <c:f>'Относ.з-пл.'!$B$1:$G$1</c:f>
              <c:strCache>
                <c:ptCount val="6"/>
                <c:pt idx="0">
                  <c:v>1960</c:v>
                </c:pt>
                <c:pt idx="1">
                  <c:v>1970</c:v>
                </c:pt>
                <c:pt idx="2">
                  <c:v>1980</c:v>
                </c:pt>
                <c:pt idx="3">
                  <c:v>1990</c:v>
                </c:pt>
                <c:pt idx="4">
                  <c:v>2000</c:v>
                </c:pt>
                <c:pt idx="5">
                  <c:v>2009-10*</c:v>
                </c:pt>
              </c:strCache>
            </c:strRef>
          </c:cat>
          <c:val>
            <c:numRef>
              <c:f>'Относ.з-пл.'!$B$2:$G$2</c:f>
              <c:numCache>
                <c:formatCode>0%</c:formatCode>
                <c:ptCount val="6"/>
                <c:pt idx="0">
                  <c:v>1.095</c:v>
                </c:pt>
                <c:pt idx="1">
                  <c:v>1.1800000000000026</c:v>
                </c:pt>
                <c:pt idx="2">
                  <c:v>1.07</c:v>
                </c:pt>
                <c:pt idx="3">
                  <c:v>1.24</c:v>
                </c:pt>
                <c:pt idx="4">
                  <c:v>1.149999999999997</c:v>
                </c:pt>
                <c:pt idx="5">
                  <c:v>1.1900000000000026</c:v>
                </c:pt>
              </c:numCache>
            </c:numRef>
          </c:val>
          <c:smooth val="1"/>
        </c:ser>
        <c:ser>
          <c:idx val="1"/>
          <c:order val="1"/>
          <c:tx>
            <c:strRef>
              <c:f>'Относ.з-пл.'!$A$3</c:f>
              <c:strCache>
                <c:ptCount val="1"/>
                <c:pt idx="0">
                  <c:v>Великобритания</c:v>
                </c:pt>
              </c:strCache>
            </c:strRef>
          </c:tx>
          <c:cat>
            <c:strRef>
              <c:f>'Относ.з-пл.'!$B$1:$G$1</c:f>
              <c:strCache>
                <c:ptCount val="6"/>
                <c:pt idx="0">
                  <c:v>1960</c:v>
                </c:pt>
                <c:pt idx="1">
                  <c:v>1970</c:v>
                </c:pt>
                <c:pt idx="2">
                  <c:v>1980</c:v>
                </c:pt>
                <c:pt idx="3">
                  <c:v>1990</c:v>
                </c:pt>
                <c:pt idx="4">
                  <c:v>2000</c:v>
                </c:pt>
                <c:pt idx="5">
                  <c:v>2009-10*</c:v>
                </c:pt>
              </c:strCache>
            </c:strRef>
          </c:cat>
          <c:val>
            <c:numRef>
              <c:f>'Относ.з-пл.'!$B$3:$G$3</c:f>
              <c:numCache>
                <c:formatCode>0%</c:formatCode>
                <c:ptCount val="6"/>
                <c:pt idx="0">
                  <c:v>1.204999999999997</c:v>
                </c:pt>
                <c:pt idx="1">
                  <c:v>1.1900000000000026</c:v>
                </c:pt>
                <c:pt idx="2">
                  <c:v>1.21</c:v>
                </c:pt>
                <c:pt idx="3">
                  <c:v>1.1800000000000026</c:v>
                </c:pt>
                <c:pt idx="4">
                  <c:v>1.206</c:v>
                </c:pt>
                <c:pt idx="5">
                  <c:v>1.01</c:v>
                </c:pt>
              </c:numCache>
            </c:numRef>
          </c:val>
          <c:smooth val="1"/>
        </c:ser>
        <c:ser>
          <c:idx val="2"/>
          <c:order val="2"/>
          <c:tx>
            <c:strRef>
              <c:f>'Относ.з-пл.'!$A$4</c:f>
              <c:strCache>
                <c:ptCount val="1"/>
                <c:pt idx="0">
                  <c:v>Россия</c:v>
                </c:pt>
              </c:strCache>
            </c:strRef>
          </c:tx>
          <c:dLbls>
            <c:txPr>
              <a:bodyPr/>
              <a:lstStyle/>
              <a:p>
                <a:pPr>
                  <a:defRPr b="1"/>
                </a:pPr>
                <a:endParaRPr lang="ru-RU"/>
              </a:p>
            </c:txPr>
            <c:showLegendKey val="0"/>
            <c:showVal val="1"/>
            <c:showCatName val="0"/>
            <c:showSerName val="0"/>
            <c:showPercent val="0"/>
            <c:showBubbleSize val="0"/>
            <c:showLeaderLines val="0"/>
          </c:dLbls>
          <c:cat>
            <c:strRef>
              <c:f>'Относ.з-пл.'!$B$1:$G$1</c:f>
              <c:strCache>
                <c:ptCount val="6"/>
                <c:pt idx="0">
                  <c:v>1960</c:v>
                </c:pt>
                <c:pt idx="1">
                  <c:v>1970</c:v>
                </c:pt>
                <c:pt idx="2">
                  <c:v>1980</c:v>
                </c:pt>
                <c:pt idx="3">
                  <c:v>1990</c:v>
                </c:pt>
                <c:pt idx="4">
                  <c:v>2000</c:v>
                </c:pt>
                <c:pt idx="5">
                  <c:v>2009-10*</c:v>
                </c:pt>
              </c:strCache>
            </c:strRef>
          </c:cat>
          <c:val>
            <c:numRef>
              <c:f>'Относ.з-пл.'!$B$4:$G$4</c:f>
              <c:numCache>
                <c:formatCode>General</c:formatCode>
                <c:ptCount val="6"/>
                <c:pt idx="4" formatCode="0%">
                  <c:v>0.56999999999999995</c:v>
                </c:pt>
                <c:pt idx="5" formatCode="0%">
                  <c:v>0.85000000000000064</c:v>
                </c:pt>
              </c:numCache>
            </c:numRef>
          </c:val>
          <c:smooth val="1"/>
        </c:ser>
        <c:dLbls>
          <c:showLegendKey val="0"/>
          <c:showVal val="0"/>
          <c:showCatName val="0"/>
          <c:showSerName val="0"/>
          <c:showPercent val="0"/>
          <c:showBubbleSize val="0"/>
        </c:dLbls>
        <c:marker val="1"/>
        <c:smooth val="0"/>
        <c:axId val="241629696"/>
        <c:axId val="44191104"/>
      </c:lineChart>
      <c:catAx>
        <c:axId val="241629696"/>
        <c:scaling>
          <c:orientation val="minMax"/>
        </c:scaling>
        <c:delete val="0"/>
        <c:axPos val="b"/>
        <c:majorGridlines/>
        <c:majorTickMark val="out"/>
        <c:minorTickMark val="none"/>
        <c:tickLblPos val="nextTo"/>
        <c:crossAx val="44191104"/>
        <c:crosses val="autoZero"/>
        <c:auto val="1"/>
        <c:lblAlgn val="ctr"/>
        <c:lblOffset val="100"/>
        <c:noMultiLvlLbl val="0"/>
      </c:catAx>
      <c:valAx>
        <c:axId val="44191104"/>
        <c:scaling>
          <c:orientation val="minMax"/>
        </c:scaling>
        <c:delete val="0"/>
        <c:axPos val="l"/>
        <c:majorGridlines/>
        <c:title>
          <c:tx>
            <c:rich>
              <a:bodyPr rot="-5400000" vert="horz"/>
              <a:lstStyle/>
              <a:p>
                <a:pPr>
                  <a:defRPr/>
                </a:pPr>
                <a:r>
                  <a:rPr lang="en-US" sz="1600" b="1" i="0" u="none" strike="noStrike" baseline="0" dirty="0" smtClean="0">
                    <a:effectLst/>
                  </a:rPr>
                  <a:t>Salary correlation for teachers and other workers</a:t>
                </a:r>
                <a:endParaRPr lang="ru-RU" dirty="0"/>
              </a:p>
            </c:rich>
          </c:tx>
          <c:layout>
            <c:manualLayout>
              <c:xMode val="edge"/>
              <c:yMode val="edge"/>
              <c:x val="1.8181818181818202E-2"/>
              <c:y val="0.18879938922996736"/>
            </c:manualLayout>
          </c:layout>
          <c:overlay val="0"/>
        </c:title>
        <c:numFmt formatCode="0%" sourceLinked="1"/>
        <c:majorTickMark val="out"/>
        <c:minorTickMark val="none"/>
        <c:tickLblPos val="nextTo"/>
        <c:crossAx val="241629696"/>
        <c:crosses val="autoZero"/>
        <c:crossBetween val="between"/>
      </c:valAx>
    </c:plotArea>
    <c:legend>
      <c:legendPos val="t"/>
      <c:layout/>
      <c:overlay val="0"/>
    </c:legend>
    <c:plotVisOnly val="1"/>
    <c:dispBlanksAs val="gap"/>
    <c:showDLblsOverMax val="0"/>
  </c:chart>
  <c:spPr>
    <a:ln>
      <a:noFill/>
    </a:ln>
  </c:spPr>
  <c:txPr>
    <a:bodyPr/>
    <a:lstStyle/>
    <a:p>
      <a:pPr>
        <a:defRPr sz="16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Лист2!$B$11</c:f>
              <c:strCache>
                <c:ptCount val="1"/>
                <c:pt idx="0">
                  <c:v>к</c:v>
                </c:pt>
              </c:strCache>
            </c:strRef>
          </c:tx>
          <c:invertIfNegative val="0"/>
          <c:dLbls>
            <c:dLbl>
              <c:idx val="0"/>
              <c:layout>
                <c:manualLayout>
                  <c:x val="5.5407523425493963E-3"/>
                  <c:y val="-0.44345238095238132"/>
                </c:manualLayout>
              </c:layout>
              <c:showLegendKey val="0"/>
              <c:showVal val="1"/>
              <c:showCatName val="0"/>
              <c:showSerName val="0"/>
              <c:showPercent val="0"/>
              <c:showBubbleSize val="0"/>
            </c:dLbl>
            <c:dLbl>
              <c:idx val="1"/>
              <c:layout>
                <c:manualLayout>
                  <c:x val="8.3111285138240728E-3"/>
                  <c:y val="-0.41964285714285843"/>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0"/>
          </c:dLbls>
          <c:cat>
            <c:strRef>
              <c:f>Лист2!$A$12:$A$14</c:f>
              <c:strCache>
                <c:ptCount val="3"/>
                <c:pt idx="0">
                  <c:v>Начало 1990-х</c:v>
                </c:pt>
                <c:pt idx="1">
                  <c:v>Конец 1990-х</c:v>
                </c:pt>
                <c:pt idx="2">
                  <c:v>Конец 2000-х</c:v>
                </c:pt>
              </c:strCache>
            </c:strRef>
          </c:cat>
          <c:val>
            <c:numRef>
              <c:f>Лист2!$B$12:$B$14</c:f>
              <c:numCache>
                <c:formatCode>0.0%</c:formatCode>
                <c:ptCount val="3"/>
                <c:pt idx="0">
                  <c:v>0.41300000000000031</c:v>
                </c:pt>
                <c:pt idx="1">
                  <c:v>0.39500000000000102</c:v>
                </c:pt>
              </c:numCache>
            </c:numRef>
          </c:val>
        </c:ser>
        <c:ser>
          <c:idx val="1"/>
          <c:order val="1"/>
          <c:tx>
            <c:strRef>
              <c:f>Лист2!$C$11</c:f>
              <c:strCache>
                <c:ptCount val="1"/>
              </c:strCache>
            </c:strRef>
          </c:tx>
          <c:invertIfNegative val="0"/>
          <c:dLbls>
            <c:dLbl>
              <c:idx val="2"/>
              <c:layout>
                <c:manualLayout>
                  <c:x val="0"/>
                  <c:y val="-0.22331833520809899"/>
                </c:manualLayout>
              </c:layout>
              <c:dLblPos val="ctr"/>
              <c:showLegendKey val="0"/>
              <c:showVal val="1"/>
              <c:showCatName val="0"/>
              <c:showSerName val="0"/>
              <c:showPercent val="0"/>
              <c:showBubbleSize val="0"/>
            </c:dLbl>
            <c:txPr>
              <a:bodyPr/>
              <a:lstStyle/>
              <a:p>
                <a:pPr>
                  <a:defRPr b="1"/>
                </a:pPr>
                <a:endParaRPr lang="ru-RU"/>
              </a:p>
            </c:txPr>
            <c:dLblPos val="inEnd"/>
            <c:showLegendKey val="0"/>
            <c:showVal val="1"/>
            <c:showCatName val="0"/>
            <c:showSerName val="0"/>
            <c:showPercent val="0"/>
            <c:showBubbleSize val="0"/>
            <c:showLeaderLines val="0"/>
          </c:dLbls>
          <c:cat>
            <c:strRef>
              <c:f>Лист2!$A$12:$A$14</c:f>
              <c:strCache>
                <c:ptCount val="3"/>
                <c:pt idx="0">
                  <c:v>Начало 1990-х</c:v>
                </c:pt>
                <c:pt idx="1">
                  <c:v>Конец 1990-х</c:v>
                </c:pt>
                <c:pt idx="2">
                  <c:v>Конец 2000-х</c:v>
                </c:pt>
              </c:strCache>
            </c:strRef>
          </c:cat>
          <c:val>
            <c:numRef>
              <c:f>Лист2!$C$12:$C$14</c:f>
              <c:numCache>
                <c:formatCode>General</c:formatCode>
                <c:ptCount val="3"/>
                <c:pt idx="2" formatCode="0.0%">
                  <c:v>0.191</c:v>
                </c:pt>
              </c:numCache>
            </c:numRef>
          </c:val>
        </c:ser>
        <c:dLbls>
          <c:showLegendKey val="0"/>
          <c:showVal val="0"/>
          <c:showCatName val="0"/>
          <c:showSerName val="0"/>
          <c:showPercent val="0"/>
          <c:showBubbleSize val="0"/>
        </c:dLbls>
        <c:gapWidth val="150"/>
        <c:overlap val="100"/>
        <c:axId val="241735168"/>
        <c:axId val="44192832"/>
      </c:barChart>
      <c:catAx>
        <c:axId val="241735168"/>
        <c:scaling>
          <c:orientation val="minMax"/>
        </c:scaling>
        <c:delete val="0"/>
        <c:axPos val="b"/>
        <c:majorTickMark val="out"/>
        <c:minorTickMark val="none"/>
        <c:tickLblPos val="nextTo"/>
        <c:crossAx val="44192832"/>
        <c:crosses val="autoZero"/>
        <c:auto val="1"/>
        <c:lblAlgn val="ctr"/>
        <c:lblOffset val="100"/>
        <c:noMultiLvlLbl val="0"/>
      </c:catAx>
      <c:valAx>
        <c:axId val="44192832"/>
        <c:scaling>
          <c:orientation val="minMax"/>
        </c:scaling>
        <c:delete val="1"/>
        <c:axPos val="l"/>
        <c:numFmt formatCode="0.0%" sourceLinked="1"/>
        <c:majorTickMark val="out"/>
        <c:minorTickMark val="none"/>
        <c:tickLblPos val="none"/>
        <c:crossAx val="241735168"/>
        <c:crosses val="autoZero"/>
        <c:crossBetween val="between"/>
      </c:valAx>
    </c:plotArea>
    <c:plotVisOnly val="1"/>
    <c:dispBlanksAs val="gap"/>
    <c:showDLblsOverMax val="0"/>
  </c:chart>
  <c:txPr>
    <a:bodyPr/>
    <a:lstStyle/>
    <a:p>
      <a:pPr>
        <a:defRPr sz="14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A7D30-0938-4278-9116-8ED6F510F9C1}"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ru-RU"/>
        </a:p>
      </dgm:t>
    </dgm:pt>
    <dgm:pt modelId="{1E293BFC-ED99-4C45-9CF3-51637E9047A8}">
      <dgm:prSet/>
      <dgm:spPr/>
      <dgm:t>
        <a:bodyPr/>
        <a:lstStyle/>
        <a:p>
          <a:r>
            <a:rPr lang="en-GB" dirty="0" smtClean="0"/>
            <a:t>Low prestige of the primary</a:t>
          </a:r>
          <a:r>
            <a:rPr lang="en-US" dirty="0" smtClean="0"/>
            <a:t>-</a:t>
          </a:r>
          <a:r>
            <a:rPr lang="en-GB" dirty="0" smtClean="0"/>
            <a:t> and secondary</a:t>
          </a:r>
          <a:r>
            <a:rPr lang="en-US" dirty="0" smtClean="0"/>
            <a:t>-</a:t>
          </a:r>
          <a:r>
            <a:rPr lang="en-GB" dirty="0" smtClean="0"/>
            <a:t>level vocational education</a:t>
          </a:r>
          <a:endParaRPr lang="ru-RU" b="0" dirty="0" smtClean="0">
            <a:effectLst/>
            <a:latin typeface="+mj-lt"/>
            <a:ea typeface="+mn-ea"/>
            <a:cs typeface="Aharoni" pitchFamily="2" charset="-79"/>
          </a:endParaRPr>
        </a:p>
      </dgm:t>
    </dgm:pt>
    <dgm:pt modelId="{B3A8C50B-370E-469A-86EE-94244F3DB699}" type="parTrans" cxnId="{18523DB1-03A9-4192-9BD9-7034F37B2801}">
      <dgm:prSet/>
      <dgm:spPr/>
      <dgm:t>
        <a:bodyPr/>
        <a:lstStyle/>
        <a:p>
          <a:endParaRPr lang="ru-RU" b="0">
            <a:solidFill>
              <a:schemeClr val="tx1"/>
            </a:solidFill>
            <a:latin typeface="+mj-lt"/>
            <a:cs typeface="Aharoni" pitchFamily="2" charset="-79"/>
          </a:endParaRPr>
        </a:p>
      </dgm:t>
    </dgm:pt>
    <dgm:pt modelId="{AABB16F2-52D9-4954-A4D9-73FFC5703B98}" type="sibTrans" cxnId="{18523DB1-03A9-4192-9BD9-7034F37B2801}">
      <dgm:prSet/>
      <dgm:spPr/>
      <dgm:t>
        <a:bodyPr/>
        <a:lstStyle/>
        <a:p>
          <a:endParaRPr lang="ru-RU" b="0">
            <a:solidFill>
              <a:schemeClr val="tx1"/>
            </a:solidFill>
            <a:latin typeface="+mj-lt"/>
            <a:cs typeface="Aharoni" pitchFamily="2" charset="-79"/>
          </a:endParaRPr>
        </a:p>
      </dgm:t>
    </dgm:pt>
    <dgm:pt modelId="{159EFC62-4451-4995-A710-71E0201029F3}">
      <dgm:prSet/>
      <dgm:spPr/>
      <dgm:t>
        <a:bodyPr/>
        <a:lstStyle/>
        <a:p>
          <a:r>
            <a:rPr lang="en-GB" dirty="0" smtClean="0"/>
            <a:t>Education programmes lag behind their international counterparts; “provincialism” </a:t>
          </a:r>
          <a:endParaRPr lang="ru-RU" b="0" dirty="0" smtClean="0">
            <a:effectLst/>
            <a:latin typeface="+mj-lt"/>
            <a:ea typeface="+mn-ea"/>
            <a:cs typeface="Aharoni" pitchFamily="2" charset="-79"/>
          </a:endParaRPr>
        </a:p>
      </dgm:t>
    </dgm:pt>
    <dgm:pt modelId="{3D74F114-E22D-4C76-97BB-B9029C1E8FAB}" type="parTrans" cxnId="{14CF5694-AD8F-41CC-AE74-73E1593CD0CC}">
      <dgm:prSet/>
      <dgm:spPr/>
      <dgm:t>
        <a:bodyPr/>
        <a:lstStyle/>
        <a:p>
          <a:endParaRPr lang="ru-RU" b="0">
            <a:solidFill>
              <a:schemeClr val="tx1"/>
            </a:solidFill>
            <a:latin typeface="+mj-lt"/>
            <a:cs typeface="Aharoni" pitchFamily="2" charset="-79"/>
          </a:endParaRPr>
        </a:p>
      </dgm:t>
    </dgm:pt>
    <dgm:pt modelId="{77ABA965-3E1B-4625-8A9D-8AD916E1BAB2}" type="sibTrans" cxnId="{14CF5694-AD8F-41CC-AE74-73E1593CD0CC}">
      <dgm:prSet/>
      <dgm:spPr/>
      <dgm:t>
        <a:bodyPr/>
        <a:lstStyle/>
        <a:p>
          <a:endParaRPr lang="ru-RU" b="0">
            <a:solidFill>
              <a:schemeClr val="tx1"/>
            </a:solidFill>
            <a:latin typeface="+mj-lt"/>
            <a:cs typeface="Aharoni" pitchFamily="2" charset="-79"/>
          </a:endParaRPr>
        </a:p>
      </dgm:t>
    </dgm:pt>
    <dgm:pt modelId="{DA019141-78A9-4287-9A71-03722ECF7A27}">
      <dgm:prSet/>
      <dgm:spPr/>
      <dgm:t>
        <a:bodyPr/>
        <a:lstStyle/>
        <a:p>
          <a:r>
            <a:rPr lang="en-GB" dirty="0" smtClean="0"/>
            <a:t>Poor level of the student body education profile, low motivation to study</a:t>
          </a:r>
          <a:endParaRPr lang="ru-RU" b="0" dirty="0" smtClean="0">
            <a:effectLst/>
            <a:latin typeface="+mj-lt"/>
            <a:ea typeface="+mn-ea"/>
            <a:cs typeface="Aharoni" pitchFamily="2" charset="-79"/>
          </a:endParaRPr>
        </a:p>
      </dgm:t>
    </dgm:pt>
    <dgm:pt modelId="{1219BFE2-5649-4CAA-9434-7D9D70AEDD43}" type="parTrans" cxnId="{52CC61E1-839D-4C37-A39B-E327BA3AA84E}">
      <dgm:prSet/>
      <dgm:spPr/>
      <dgm:t>
        <a:bodyPr/>
        <a:lstStyle/>
        <a:p>
          <a:endParaRPr lang="ru-RU" b="0">
            <a:solidFill>
              <a:schemeClr val="tx1"/>
            </a:solidFill>
            <a:latin typeface="+mj-lt"/>
            <a:cs typeface="Aharoni" pitchFamily="2" charset="-79"/>
          </a:endParaRPr>
        </a:p>
      </dgm:t>
    </dgm:pt>
    <dgm:pt modelId="{2C376426-B765-4F4E-9AEF-7230C3298220}" type="sibTrans" cxnId="{52CC61E1-839D-4C37-A39B-E327BA3AA84E}">
      <dgm:prSet/>
      <dgm:spPr/>
      <dgm:t>
        <a:bodyPr/>
        <a:lstStyle/>
        <a:p>
          <a:endParaRPr lang="ru-RU" b="0">
            <a:solidFill>
              <a:schemeClr val="tx1"/>
            </a:solidFill>
            <a:latin typeface="+mj-lt"/>
            <a:cs typeface="Aharoni" pitchFamily="2" charset="-79"/>
          </a:endParaRPr>
        </a:p>
      </dgm:t>
    </dgm:pt>
    <dgm:pt modelId="{840FDF14-3C46-4CFA-8DCB-684E78593996}">
      <dgm:prSet/>
      <dgm:spPr/>
      <dgm:t>
        <a:bodyPr/>
        <a:lstStyle/>
        <a:p>
          <a:r>
            <a:rPr lang="en-GB" dirty="0" smtClean="0"/>
            <a:t>Low quality of fee-based education programmes = higher education “underprivileged trap”</a:t>
          </a:r>
          <a:endParaRPr lang="ru-RU" b="0" dirty="0" smtClean="0">
            <a:effectLst/>
            <a:latin typeface="+mj-lt"/>
            <a:ea typeface="+mn-ea"/>
            <a:cs typeface="Aharoni" pitchFamily="2" charset="-79"/>
          </a:endParaRPr>
        </a:p>
      </dgm:t>
    </dgm:pt>
    <dgm:pt modelId="{0D3CCD20-BD30-499A-8473-F589E9694464}" type="parTrans" cxnId="{EE6E6022-DB5F-4E87-988F-7147E6ABCCB2}">
      <dgm:prSet/>
      <dgm:spPr/>
      <dgm:t>
        <a:bodyPr/>
        <a:lstStyle/>
        <a:p>
          <a:endParaRPr lang="ru-RU" b="0">
            <a:solidFill>
              <a:schemeClr val="tx1"/>
            </a:solidFill>
            <a:latin typeface="+mj-lt"/>
            <a:cs typeface="Aharoni" pitchFamily="2" charset="-79"/>
          </a:endParaRPr>
        </a:p>
      </dgm:t>
    </dgm:pt>
    <dgm:pt modelId="{A2D658B3-A420-4657-8E00-C3BD17E5FE31}" type="sibTrans" cxnId="{EE6E6022-DB5F-4E87-988F-7147E6ABCCB2}">
      <dgm:prSet/>
      <dgm:spPr/>
      <dgm:t>
        <a:bodyPr/>
        <a:lstStyle/>
        <a:p>
          <a:endParaRPr lang="ru-RU" b="0">
            <a:solidFill>
              <a:schemeClr val="tx1"/>
            </a:solidFill>
            <a:latin typeface="+mj-lt"/>
            <a:cs typeface="Aharoni" pitchFamily="2" charset="-79"/>
          </a:endParaRPr>
        </a:p>
      </dgm:t>
    </dgm:pt>
    <dgm:pt modelId="{FD0A7E5D-7916-42CF-AB06-34D214AFE865}">
      <dgm:prSet/>
      <dgm:spPr/>
      <dgm:t>
        <a:bodyPr/>
        <a:lstStyle/>
        <a:p>
          <a:r>
            <a:rPr lang="en-GB" dirty="0" smtClean="0"/>
            <a:t>Insufficient transparency of the higher education system for customers and for the government</a:t>
          </a:r>
          <a:endParaRPr lang="ru-RU" b="0" dirty="0" smtClean="0">
            <a:effectLst/>
            <a:latin typeface="+mj-lt"/>
            <a:ea typeface="+mn-ea"/>
            <a:cs typeface="Aharoni" pitchFamily="2" charset="-79"/>
          </a:endParaRPr>
        </a:p>
      </dgm:t>
    </dgm:pt>
    <dgm:pt modelId="{37E25965-42A5-4472-A7F1-18BF555C8E81}" type="parTrans" cxnId="{C5D582E1-0FA3-4522-8C93-CA6D2D2D826A}">
      <dgm:prSet/>
      <dgm:spPr/>
      <dgm:t>
        <a:bodyPr/>
        <a:lstStyle/>
        <a:p>
          <a:endParaRPr lang="ru-RU" b="0">
            <a:solidFill>
              <a:schemeClr val="tx1"/>
            </a:solidFill>
            <a:latin typeface="+mj-lt"/>
            <a:cs typeface="Aharoni" pitchFamily="2" charset="-79"/>
          </a:endParaRPr>
        </a:p>
      </dgm:t>
    </dgm:pt>
    <dgm:pt modelId="{37F010E4-E98B-4B83-9236-6F2402BACC2F}" type="sibTrans" cxnId="{C5D582E1-0FA3-4522-8C93-CA6D2D2D826A}">
      <dgm:prSet/>
      <dgm:spPr/>
      <dgm:t>
        <a:bodyPr/>
        <a:lstStyle/>
        <a:p>
          <a:endParaRPr lang="ru-RU" b="0">
            <a:solidFill>
              <a:schemeClr val="tx1"/>
            </a:solidFill>
            <a:latin typeface="+mj-lt"/>
            <a:cs typeface="Aharoni" pitchFamily="2" charset="-79"/>
          </a:endParaRPr>
        </a:p>
      </dgm:t>
    </dgm:pt>
    <dgm:pt modelId="{73278EDE-D59B-4289-8C0B-43848D7DCBAD}">
      <dgm:prSet/>
      <dgm:spPr/>
      <dgm:t>
        <a:bodyPr/>
        <a:lstStyle/>
        <a:p>
          <a:r>
            <a:rPr lang="en-GB" dirty="0" smtClean="0"/>
            <a:t>Low level of adults involvement in further education programmes</a:t>
          </a:r>
          <a:endParaRPr lang="ru-RU" b="0" dirty="0">
            <a:latin typeface="+mj-lt"/>
            <a:cs typeface="Aharoni" pitchFamily="2" charset="-79"/>
          </a:endParaRPr>
        </a:p>
      </dgm:t>
    </dgm:pt>
    <dgm:pt modelId="{3F5D6A4D-FC36-467D-9D97-2E01AAFDD8B4}" type="parTrans" cxnId="{EFB34F4F-A9B9-4777-A2AA-D0C7F7F18E44}">
      <dgm:prSet/>
      <dgm:spPr/>
      <dgm:t>
        <a:bodyPr/>
        <a:lstStyle/>
        <a:p>
          <a:endParaRPr lang="ru-RU" b="0">
            <a:solidFill>
              <a:schemeClr val="tx1"/>
            </a:solidFill>
            <a:latin typeface="+mj-lt"/>
            <a:cs typeface="Aharoni" pitchFamily="2" charset="-79"/>
          </a:endParaRPr>
        </a:p>
      </dgm:t>
    </dgm:pt>
    <dgm:pt modelId="{64A2A10C-0ED4-4F3C-98FC-506219F0B843}" type="sibTrans" cxnId="{EFB34F4F-A9B9-4777-A2AA-D0C7F7F18E44}">
      <dgm:prSet/>
      <dgm:spPr/>
      <dgm:t>
        <a:bodyPr/>
        <a:lstStyle/>
        <a:p>
          <a:endParaRPr lang="ru-RU" b="0">
            <a:solidFill>
              <a:schemeClr val="tx1"/>
            </a:solidFill>
            <a:latin typeface="+mj-lt"/>
            <a:cs typeface="Aharoni" pitchFamily="2" charset="-79"/>
          </a:endParaRPr>
        </a:p>
      </dgm:t>
    </dgm:pt>
    <dgm:pt modelId="{1BB79D9F-EB30-4E05-8D2E-A4F033C15445}">
      <dgm:prSet phldrT="[Текст]"/>
      <dgm:spPr/>
      <dgm:t>
        <a:bodyPr/>
        <a:lstStyle/>
        <a:p>
          <a:pPr rtl="0"/>
          <a:r>
            <a:rPr lang="en-GB" dirty="0" smtClean="0"/>
            <a:t>Low level of wages and unsatisfactory quality of the teaching faculty body</a:t>
          </a:r>
          <a:endParaRPr lang="ru-RU" b="0" dirty="0">
            <a:latin typeface="+mj-lt"/>
            <a:cs typeface="Aharoni" pitchFamily="2" charset="-79"/>
          </a:endParaRPr>
        </a:p>
      </dgm:t>
    </dgm:pt>
    <dgm:pt modelId="{EDC173D2-F5E1-4AB0-B305-6EC089C82B11}" type="sibTrans" cxnId="{A5073839-C5DE-46DD-8710-5A93E2995184}">
      <dgm:prSet/>
      <dgm:spPr/>
      <dgm:t>
        <a:bodyPr/>
        <a:lstStyle/>
        <a:p>
          <a:endParaRPr lang="ru-RU" b="0">
            <a:solidFill>
              <a:schemeClr val="tx1"/>
            </a:solidFill>
            <a:latin typeface="+mj-lt"/>
            <a:cs typeface="Aharoni" pitchFamily="2" charset="-79"/>
          </a:endParaRPr>
        </a:p>
      </dgm:t>
    </dgm:pt>
    <dgm:pt modelId="{6C7617F2-3C92-46D6-998C-457A308F2C73}" type="parTrans" cxnId="{A5073839-C5DE-46DD-8710-5A93E2995184}">
      <dgm:prSet/>
      <dgm:spPr/>
      <dgm:t>
        <a:bodyPr/>
        <a:lstStyle/>
        <a:p>
          <a:endParaRPr lang="ru-RU" b="0">
            <a:solidFill>
              <a:schemeClr val="tx1"/>
            </a:solidFill>
            <a:latin typeface="+mj-lt"/>
            <a:cs typeface="Aharoni" pitchFamily="2" charset="-79"/>
          </a:endParaRPr>
        </a:p>
      </dgm:t>
    </dgm:pt>
    <dgm:pt modelId="{5F8AD7AC-9FFD-4CFF-82CD-54EFE14511DF}" type="pres">
      <dgm:prSet presAssocID="{CC2A7D30-0938-4278-9116-8ED6F510F9C1}" presName="vert0" presStyleCnt="0">
        <dgm:presLayoutVars>
          <dgm:dir/>
          <dgm:animOne val="branch"/>
          <dgm:animLvl val="lvl"/>
        </dgm:presLayoutVars>
      </dgm:prSet>
      <dgm:spPr/>
      <dgm:t>
        <a:bodyPr/>
        <a:lstStyle/>
        <a:p>
          <a:endParaRPr lang="ru-RU"/>
        </a:p>
      </dgm:t>
    </dgm:pt>
    <dgm:pt modelId="{CA9C0F5A-4039-45E2-9D9C-7EAA01993716}" type="pres">
      <dgm:prSet presAssocID="{1BB79D9F-EB30-4E05-8D2E-A4F033C15445}" presName="thickLine" presStyleLbl="alignNode1" presStyleIdx="0" presStyleCnt="7"/>
      <dgm:spPr/>
    </dgm:pt>
    <dgm:pt modelId="{B45BD32D-1BA9-4E09-824A-3E0263DB19A3}" type="pres">
      <dgm:prSet presAssocID="{1BB79D9F-EB30-4E05-8D2E-A4F033C15445}" presName="horz1" presStyleCnt="0"/>
      <dgm:spPr/>
    </dgm:pt>
    <dgm:pt modelId="{53B15750-B004-4864-AF0C-D0985FB239A6}" type="pres">
      <dgm:prSet presAssocID="{1BB79D9F-EB30-4E05-8D2E-A4F033C15445}" presName="tx1" presStyleLbl="revTx" presStyleIdx="0" presStyleCnt="7"/>
      <dgm:spPr/>
      <dgm:t>
        <a:bodyPr/>
        <a:lstStyle/>
        <a:p>
          <a:endParaRPr lang="ru-RU"/>
        </a:p>
      </dgm:t>
    </dgm:pt>
    <dgm:pt modelId="{E916F3A9-4043-4672-8906-FF9949099F9F}" type="pres">
      <dgm:prSet presAssocID="{1BB79D9F-EB30-4E05-8D2E-A4F033C15445}" presName="vert1" presStyleCnt="0"/>
      <dgm:spPr/>
    </dgm:pt>
    <dgm:pt modelId="{9F4CB279-B47F-463C-A690-672B1AC80054}" type="pres">
      <dgm:prSet presAssocID="{1E293BFC-ED99-4C45-9CF3-51637E9047A8}" presName="thickLine" presStyleLbl="alignNode1" presStyleIdx="1" presStyleCnt="7"/>
      <dgm:spPr/>
    </dgm:pt>
    <dgm:pt modelId="{F5943603-40A6-43B5-9047-435B283A17B5}" type="pres">
      <dgm:prSet presAssocID="{1E293BFC-ED99-4C45-9CF3-51637E9047A8}" presName="horz1" presStyleCnt="0"/>
      <dgm:spPr/>
    </dgm:pt>
    <dgm:pt modelId="{977C9A0C-7F3B-448C-8189-8AD1B4CCEE8F}" type="pres">
      <dgm:prSet presAssocID="{1E293BFC-ED99-4C45-9CF3-51637E9047A8}" presName="tx1" presStyleLbl="revTx" presStyleIdx="1" presStyleCnt="7"/>
      <dgm:spPr/>
      <dgm:t>
        <a:bodyPr/>
        <a:lstStyle/>
        <a:p>
          <a:endParaRPr lang="ru-RU"/>
        </a:p>
      </dgm:t>
    </dgm:pt>
    <dgm:pt modelId="{59DF8C55-6900-452B-B789-128082A39B97}" type="pres">
      <dgm:prSet presAssocID="{1E293BFC-ED99-4C45-9CF3-51637E9047A8}" presName="vert1" presStyleCnt="0"/>
      <dgm:spPr/>
    </dgm:pt>
    <dgm:pt modelId="{D0701E05-9B0C-4C9E-AA64-C7D2DB2224CC}" type="pres">
      <dgm:prSet presAssocID="{159EFC62-4451-4995-A710-71E0201029F3}" presName="thickLine" presStyleLbl="alignNode1" presStyleIdx="2" presStyleCnt="7"/>
      <dgm:spPr/>
    </dgm:pt>
    <dgm:pt modelId="{BCE1B9D8-C029-4814-B368-5A05CB7FAD79}" type="pres">
      <dgm:prSet presAssocID="{159EFC62-4451-4995-A710-71E0201029F3}" presName="horz1" presStyleCnt="0"/>
      <dgm:spPr/>
    </dgm:pt>
    <dgm:pt modelId="{62A7C5BD-FC65-47C6-93E3-F1587D7ED407}" type="pres">
      <dgm:prSet presAssocID="{159EFC62-4451-4995-A710-71E0201029F3}" presName="tx1" presStyleLbl="revTx" presStyleIdx="2" presStyleCnt="7"/>
      <dgm:spPr/>
      <dgm:t>
        <a:bodyPr/>
        <a:lstStyle/>
        <a:p>
          <a:endParaRPr lang="ru-RU"/>
        </a:p>
      </dgm:t>
    </dgm:pt>
    <dgm:pt modelId="{6C5C65DE-1E21-4ACF-AEAD-4C0E895FFB6E}" type="pres">
      <dgm:prSet presAssocID="{159EFC62-4451-4995-A710-71E0201029F3}" presName="vert1" presStyleCnt="0"/>
      <dgm:spPr/>
    </dgm:pt>
    <dgm:pt modelId="{698E73A2-44FD-411F-B885-7B5952B8D44E}" type="pres">
      <dgm:prSet presAssocID="{DA019141-78A9-4287-9A71-03722ECF7A27}" presName="thickLine" presStyleLbl="alignNode1" presStyleIdx="3" presStyleCnt="7"/>
      <dgm:spPr/>
    </dgm:pt>
    <dgm:pt modelId="{C59AB889-E37E-4CBB-902F-B9A10D1B585B}" type="pres">
      <dgm:prSet presAssocID="{DA019141-78A9-4287-9A71-03722ECF7A27}" presName="horz1" presStyleCnt="0"/>
      <dgm:spPr/>
    </dgm:pt>
    <dgm:pt modelId="{BE595B55-7C4C-4303-852E-2921EB26C457}" type="pres">
      <dgm:prSet presAssocID="{DA019141-78A9-4287-9A71-03722ECF7A27}" presName="tx1" presStyleLbl="revTx" presStyleIdx="3" presStyleCnt="7"/>
      <dgm:spPr/>
      <dgm:t>
        <a:bodyPr/>
        <a:lstStyle/>
        <a:p>
          <a:endParaRPr lang="ru-RU"/>
        </a:p>
      </dgm:t>
    </dgm:pt>
    <dgm:pt modelId="{BBE31A3A-5FFF-41C5-ABDD-F6A30E6B88B2}" type="pres">
      <dgm:prSet presAssocID="{DA019141-78A9-4287-9A71-03722ECF7A27}" presName="vert1" presStyleCnt="0"/>
      <dgm:spPr/>
    </dgm:pt>
    <dgm:pt modelId="{6116C74E-EACC-4D8E-8A92-357FA1B0797A}" type="pres">
      <dgm:prSet presAssocID="{840FDF14-3C46-4CFA-8DCB-684E78593996}" presName="thickLine" presStyleLbl="alignNode1" presStyleIdx="4" presStyleCnt="7"/>
      <dgm:spPr/>
    </dgm:pt>
    <dgm:pt modelId="{5F4576C3-DAE5-45BD-9FBD-1348C823C7B7}" type="pres">
      <dgm:prSet presAssocID="{840FDF14-3C46-4CFA-8DCB-684E78593996}" presName="horz1" presStyleCnt="0"/>
      <dgm:spPr/>
    </dgm:pt>
    <dgm:pt modelId="{1529BD88-9939-4A31-869C-27D176E2F50A}" type="pres">
      <dgm:prSet presAssocID="{840FDF14-3C46-4CFA-8DCB-684E78593996}" presName="tx1" presStyleLbl="revTx" presStyleIdx="4" presStyleCnt="7"/>
      <dgm:spPr/>
      <dgm:t>
        <a:bodyPr/>
        <a:lstStyle/>
        <a:p>
          <a:endParaRPr lang="ru-RU"/>
        </a:p>
      </dgm:t>
    </dgm:pt>
    <dgm:pt modelId="{809A63AA-5544-46A9-9383-CD4ACB8072A2}" type="pres">
      <dgm:prSet presAssocID="{840FDF14-3C46-4CFA-8DCB-684E78593996}" presName="vert1" presStyleCnt="0"/>
      <dgm:spPr/>
    </dgm:pt>
    <dgm:pt modelId="{F5AAFE7D-F60E-49A8-9F44-9C4553DFB473}" type="pres">
      <dgm:prSet presAssocID="{FD0A7E5D-7916-42CF-AB06-34D214AFE865}" presName="thickLine" presStyleLbl="alignNode1" presStyleIdx="5" presStyleCnt="7"/>
      <dgm:spPr/>
    </dgm:pt>
    <dgm:pt modelId="{C8A9A0CE-C133-4B23-B9B2-78B293CB42F4}" type="pres">
      <dgm:prSet presAssocID="{FD0A7E5D-7916-42CF-AB06-34D214AFE865}" presName="horz1" presStyleCnt="0"/>
      <dgm:spPr/>
    </dgm:pt>
    <dgm:pt modelId="{A8B5E51B-2E0E-4549-93BC-69AAFC3E6561}" type="pres">
      <dgm:prSet presAssocID="{FD0A7E5D-7916-42CF-AB06-34D214AFE865}" presName="tx1" presStyleLbl="revTx" presStyleIdx="5" presStyleCnt="7"/>
      <dgm:spPr/>
      <dgm:t>
        <a:bodyPr/>
        <a:lstStyle/>
        <a:p>
          <a:endParaRPr lang="ru-RU"/>
        </a:p>
      </dgm:t>
    </dgm:pt>
    <dgm:pt modelId="{29AECAC2-77C5-48BC-829D-9AF10B02CD53}" type="pres">
      <dgm:prSet presAssocID="{FD0A7E5D-7916-42CF-AB06-34D214AFE865}" presName="vert1" presStyleCnt="0"/>
      <dgm:spPr/>
    </dgm:pt>
    <dgm:pt modelId="{A5A11F6A-E4AE-413F-A048-C3DFEA257DFB}" type="pres">
      <dgm:prSet presAssocID="{73278EDE-D59B-4289-8C0B-43848D7DCBAD}" presName="thickLine" presStyleLbl="alignNode1" presStyleIdx="6" presStyleCnt="7"/>
      <dgm:spPr/>
    </dgm:pt>
    <dgm:pt modelId="{F4D8F446-A36D-4846-9825-BEC266685C80}" type="pres">
      <dgm:prSet presAssocID="{73278EDE-D59B-4289-8C0B-43848D7DCBAD}" presName="horz1" presStyleCnt="0"/>
      <dgm:spPr/>
    </dgm:pt>
    <dgm:pt modelId="{86595173-7EB3-47DC-ADF4-1D128DB43DE8}" type="pres">
      <dgm:prSet presAssocID="{73278EDE-D59B-4289-8C0B-43848D7DCBAD}" presName="tx1" presStyleLbl="revTx" presStyleIdx="6" presStyleCnt="7"/>
      <dgm:spPr/>
      <dgm:t>
        <a:bodyPr/>
        <a:lstStyle/>
        <a:p>
          <a:endParaRPr lang="ru-RU"/>
        </a:p>
      </dgm:t>
    </dgm:pt>
    <dgm:pt modelId="{A0540734-A5E1-4F2E-ABDC-362EA36F7137}" type="pres">
      <dgm:prSet presAssocID="{73278EDE-D59B-4289-8C0B-43848D7DCBAD}" presName="vert1" presStyleCnt="0"/>
      <dgm:spPr/>
    </dgm:pt>
  </dgm:ptLst>
  <dgm:cxnLst>
    <dgm:cxn modelId="{2965923B-9414-4CFA-B418-1076EBA440A5}" type="presOf" srcId="{1BB79D9F-EB30-4E05-8D2E-A4F033C15445}" destId="{53B15750-B004-4864-AF0C-D0985FB239A6}" srcOrd="0" destOrd="0" presId="urn:microsoft.com/office/officeart/2008/layout/LinedList"/>
    <dgm:cxn modelId="{287A0291-D800-45F4-A7FC-69AA7EAAC69A}" type="presOf" srcId="{FD0A7E5D-7916-42CF-AB06-34D214AFE865}" destId="{A8B5E51B-2E0E-4549-93BC-69AAFC3E6561}" srcOrd="0" destOrd="0" presId="urn:microsoft.com/office/officeart/2008/layout/LinedList"/>
    <dgm:cxn modelId="{14CF5694-AD8F-41CC-AE74-73E1593CD0CC}" srcId="{CC2A7D30-0938-4278-9116-8ED6F510F9C1}" destId="{159EFC62-4451-4995-A710-71E0201029F3}" srcOrd="2" destOrd="0" parTransId="{3D74F114-E22D-4C76-97BB-B9029C1E8FAB}" sibTransId="{77ABA965-3E1B-4625-8A9D-8AD916E1BAB2}"/>
    <dgm:cxn modelId="{968CEE7A-7195-4704-98F5-B79633D83904}" type="presOf" srcId="{DA019141-78A9-4287-9A71-03722ECF7A27}" destId="{BE595B55-7C4C-4303-852E-2921EB26C457}" srcOrd="0" destOrd="0" presId="urn:microsoft.com/office/officeart/2008/layout/LinedList"/>
    <dgm:cxn modelId="{78109E88-BEBE-4050-B41A-B75F30B8AF9D}" type="presOf" srcId="{159EFC62-4451-4995-A710-71E0201029F3}" destId="{62A7C5BD-FC65-47C6-93E3-F1587D7ED407}" srcOrd="0" destOrd="0" presId="urn:microsoft.com/office/officeart/2008/layout/LinedList"/>
    <dgm:cxn modelId="{7A49A724-C4E9-4B4C-A63D-6E6D29D830AD}" type="presOf" srcId="{1E293BFC-ED99-4C45-9CF3-51637E9047A8}" destId="{977C9A0C-7F3B-448C-8189-8AD1B4CCEE8F}" srcOrd="0" destOrd="0" presId="urn:microsoft.com/office/officeart/2008/layout/LinedList"/>
    <dgm:cxn modelId="{18523DB1-03A9-4192-9BD9-7034F37B2801}" srcId="{CC2A7D30-0938-4278-9116-8ED6F510F9C1}" destId="{1E293BFC-ED99-4C45-9CF3-51637E9047A8}" srcOrd="1" destOrd="0" parTransId="{B3A8C50B-370E-469A-86EE-94244F3DB699}" sibTransId="{AABB16F2-52D9-4954-A4D9-73FFC5703B98}"/>
    <dgm:cxn modelId="{52CC61E1-839D-4C37-A39B-E327BA3AA84E}" srcId="{CC2A7D30-0938-4278-9116-8ED6F510F9C1}" destId="{DA019141-78A9-4287-9A71-03722ECF7A27}" srcOrd="3" destOrd="0" parTransId="{1219BFE2-5649-4CAA-9434-7D9D70AEDD43}" sibTransId="{2C376426-B765-4F4E-9AEF-7230C3298220}"/>
    <dgm:cxn modelId="{F539AD59-DB53-4BFD-955F-4251A884BFC1}" type="presOf" srcId="{CC2A7D30-0938-4278-9116-8ED6F510F9C1}" destId="{5F8AD7AC-9FFD-4CFF-82CD-54EFE14511DF}" srcOrd="0" destOrd="0" presId="urn:microsoft.com/office/officeart/2008/layout/LinedList"/>
    <dgm:cxn modelId="{EE6E6022-DB5F-4E87-988F-7147E6ABCCB2}" srcId="{CC2A7D30-0938-4278-9116-8ED6F510F9C1}" destId="{840FDF14-3C46-4CFA-8DCB-684E78593996}" srcOrd="4" destOrd="0" parTransId="{0D3CCD20-BD30-499A-8473-F589E9694464}" sibTransId="{A2D658B3-A420-4657-8E00-C3BD17E5FE31}"/>
    <dgm:cxn modelId="{9F046D77-B67A-48A0-AAA1-93AC73F61A05}" type="presOf" srcId="{840FDF14-3C46-4CFA-8DCB-684E78593996}" destId="{1529BD88-9939-4A31-869C-27D176E2F50A}" srcOrd="0" destOrd="0" presId="urn:microsoft.com/office/officeart/2008/layout/LinedList"/>
    <dgm:cxn modelId="{EFB34F4F-A9B9-4777-A2AA-D0C7F7F18E44}" srcId="{CC2A7D30-0938-4278-9116-8ED6F510F9C1}" destId="{73278EDE-D59B-4289-8C0B-43848D7DCBAD}" srcOrd="6" destOrd="0" parTransId="{3F5D6A4D-FC36-467D-9D97-2E01AAFDD8B4}" sibTransId="{64A2A10C-0ED4-4F3C-98FC-506219F0B843}"/>
    <dgm:cxn modelId="{A5073839-C5DE-46DD-8710-5A93E2995184}" srcId="{CC2A7D30-0938-4278-9116-8ED6F510F9C1}" destId="{1BB79D9F-EB30-4E05-8D2E-A4F033C15445}" srcOrd="0" destOrd="0" parTransId="{6C7617F2-3C92-46D6-998C-457A308F2C73}" sibTransId="{EDC173D2-F5E1-4AB0-B305-6EC089C82B11}"/>
    <dgm:cxn modelId="{C5D582E1-0FA3-4522-8C93-CA6D2D2D826A}" srcId="{CC2A7D30-0938-4278-9116-8ED6F510F9C1}" destId="{FD0A7E5D-7916-42CF-AB06-34D214AFE865}" srcOrd="5" destOrd="0" parTransId="{37E25965-42A5-4472-A7F1-18BF555C8E81}" sibTransId="{37F010E4-E98B-4B83-9236-6F2402BACC2F}"/>
    <dgm:cxn modelId="{6B2C161C-1FA4-41ED-95FA-F7367843BA26}" type="presOf" srcId="{73278EDE-D59B-4289-8C0B-43848D7DCBAD}" destId="{86595173-7EB3-47DC-ADF4-1D128DB43DE8}" srcOrd="0" destOrd="0" presId="urn:microsoft.com/office/officeart/2008/layout/LinedList"/>
    <dgm:cxn modelId="{34B8E887-CFE5-4460-A6E6-BE78550396FD}" type="presParOf" srcId="{5F8AD7AC-9FFD-4CFF-82CD-54EFE14511DF}" destId="{CA9C0F5A-4039-45E2-9D9C-7EAA01993716}" srcOrd="0" destOrd="0" presId="urn:microsoft.com/office/officeart/2008/layout/LinedList"/>
    <dgm:cxn modelId="{B05312EE-9A71-4E48-8109-70F858AD79AA}" type="presParOf" srcId="{5F8AD7AC-9FFD-4CFF-82CD-54EFE14511DF}" destId="{B45BD32D-1BA9-4E09-824A-3E0263DB19A3}" srcOrd="1" destOrd="0" presId="urn:microsoft.com/office/officeart/2008/layout/LinedList"/>
    <dgm:cxn modelId="{53AFBA18-52BC-43AC-B6DA-A91285A98994}" type="presParOf" srcId="{B45BD32D-1BA9-4E09-824A-3E0263DB19A3}" destId="{53B15750-B004-4864-AF0C-D0985FB239A6}" srcOrd="0" destOrd="0" presId="urn:microsoft.com/office/officeart/2008/layout/LinedList"/>
    <dgm:cxn modelId="{DCD294F8-7783-459D-B06B-9BA97EA3333D}" type="presParOf" srcId="{B45BD32D-1BA9-4E09-824A-3E0263DB19A3}" destId="{E916F3A9-4043-4672-8906-FF9949099F9F}" srcOrd="1" destOrd="0" presId="urn:microsoft.com/office/officeart/2008/layout/LinedList"/>
    <dgm:cxn modelId="{E8C33277-DB6B-43CB-8E29-635793899503}" type="presParOf" srcId="{5F8AD7AC-9FFD-4CFF-82CD-54EFE14511DF}" destId="{9F4CB279-B47F-463C-A690-672B1AC80054}" srcOrd="2" destOrd="0" presId="urn:microsoft.com/office/officeart/2008/layout/LinedList"/>
    <dgm:cxn modelId="{35551040-3C54-4BDE-B993-225D7A241862}" type="presParOf" srcId="{5F8AD7AC-9FFD-4CFF-82CD-54EFE14511DF}" destId="{F5943603-40A6-43B5-9047-435B283A17B5}" srcOrd="3" destOrd="0" presId="urn:microsoft.com/office/officeart/2008/layout/LinedList"/>
    <dgm:cxn modelId="{CE96A136-612D-49AC-BAFB-D0A98A255A48}" type="presParOf" srcId="{F5943603-40A6-43B5-9047-435B283A17B5}" destId="{977C9A0C-7F3B-448C-8189-8AD1B4CCEE8F}" srcOrd="0" destOrd="0" presId="urn:microsoft.com/office/officeart/2008/layout/LinedList"/>
    <dgm:cxn modelId="{7487852B-EFD0-4A5D-A308-732D2E1D5BD1}" type="presParOf" srcId="{F5943603-40A6-43B5-9047-435B283A17B5}" destId="{59DF8C55-6900-452B-B789-128082A39B97}" srcOrd="1" destOrd="0" presId="urn:microsoft.com/office/officeart/2008/layout/LinedList"/>
    <dgm:cxn modelId="{937E79EE-B639-4DFC-A382-5DA9968B6BAE}" type="presParOf" srcId="{5F8AD7AC-9FFD-4CFF-82CD-54EFE14511DF}" destId="{D0701E05-9B0C-4C9E-AA64-C7D2DB2224CC}" srcOrd="4" destOrd="0" presId="urn:microsoft.com/office/officeart/2008/layout/LinedList"/>
    <dgm:cxn modelId="{767C10D1-53A3-4DAE-A683-CEA4ACB094E6}" type="presParOf" srcId="{5F8AD7AC-9FFD-4CFF-82CD-54EFE14511DF}" destId="{BCE1B9D8-C029-4814-B368-5A05CB7FAD79}" srcOrd="5" destOrd="0" presId="urn:microsoft.com/office/officeart/2008/layout/LinedList"/>
    <dgm:cxn modelId="{0F834C7C-3849-444A-BBA2-9BCA6802B1D7}" type="presParOf" srcId="{BCE1B9D8-C029-4814-B368-5A05CB7FAD79}" destId="{62A7C5BD-FC65-47C6-93E3-F1587D7ED407}" srcOrd="0" destOrd="0" presId="urn:microsoft.com/office/officeart/2008/layout/LinedList"/>
    <dgm:cxn modelId="{DCC8220C-D56C-4B86-8D69-6E8DE51B72BD}" type="presParOf" srcId="{BCE1B9D8-C029-4814-B368-5A05CB7FAD79}" destId="{6C5C65DE-1E21-4ACF-AEAD-4C0E895FFB6E}" srcOrd="1" destOrd="0" presId="urn:microsoft.com/office/officeart/2008/layout/LinedList"/>
    <dgm:cxn modelId="{7B5FF0F3-DC03-46F3-833F-70569787A827}" type="presParOf" srcId="{5F8AD7AC-9FFD-4CFF-82CD-54EFE14511DF}" destId="{698E73A2-44FD-411F-B885-7B5952B8D44E}" srcOrd="6" destOrd="0" presId="urn:microsoft.com/office/officeart/2008/layout/LinedList"/>
    <dgm:cxn modelId="{FE51AFD3-AE6E-455E-AA51-33D9EAE61152}" type="presParOf" srcId="{5F8AD7AC-9FFD-4CFF-82CD-54EFE14511DF}" destId="{C59AB889-E37E-4CBB-902F-B9A10D1B585B}" srcOrd="7" destOrd="0" presId="urn:microsoft.com/office/officeart/2008/layout/LinedList"/>
    <dgm:cxn modelId="{5419330A-A427-4C10-B585-E95E22543323}" type="presParOf" srcId="{C59AB889-E37E-4CBB-902F-B9A10D1B585B}" destId="{BE595B55-7C4C-4303-852E-2921EB26C457}" srcOrd="0" destOrd="0" presId="urn:microsoft.com/office/officeart/2008/layout/LinedList"/>
    <dgm:cxn modelId="{6C8ABC12-3CF0-4229-86DD-18304B80FDF6}" type="presParOf" srcId="{C59AB889-E37E-4CBB-902F-B9A10D1B585B}" destId="{BBE31A3A-5FFF-41C5-ABDD-F6A30E6B88B2}" srcOrd="1" destOrd="0" presId="urn:microsoft.com/office/officeart/2008/layout/LinedList"/>
    <dgm:cxn modelId="{14F9CE6A-204D-4079-AF90-9B1AF894730C}" type="presParOf" srcId="{5F8AD7AC-9FFD-4CFF-82CD-54EFE14511DF}" destId="{6116C74E-EACC-4D8E-8A92-357FA1B0797A}" srcOrd="8" destOrd="0" presId="urn:microsoft.com/office/officeart/2008/layout/LinedList"/>
    <dgm:cxn modelId="{32319D2D-26E4-4324-8F76-7CD7C062F73F}" type="presParOf" srcId="{5F8AD7AC-9FFD-4CFF-82CD-54EFE14511DF}" destId="{5F4576C3-DAE5-45BD-9FBD-1348C823C7B7}" srcOrd="9" destOrd="0" presId="urn:microsoft.com/office/officeart/2008/layout/LinedList"/>
    <dgm:cxn modelId="{7DDB48B9-0E74-4EAA-8A91-B37C4C4C1423}" type="presParOf" srcId="{5F4576C3-DAE5-45BD-9FBD-1348C823C7B7}" destId="{1529BD88-9939-4A31-869C-27D176E2F50A}" srcOrd="0" destOrd="0" presId="urn:microsoft.com/office/officeart/2008/layout/LinedList"/>
    <dgm:cxn modelId="{0D0DACDE-2D53-428D-BA0E-4E52D73C4E0A}" type="presParOf" srcId="{5F4576C3-DAE5-45BD-9FBD-1348C823C7B7}" destId="{809A63AA-5544-46A9-9383-CD4ACB8072A2}" srcOrd="1" destOrd="0" presId="urn:microsoft.com/office/officeart/2008/layout/LinedList"/>
    <dgm:cxn modelId="{49AE1059-1D31-4C99-8942-131DB840DCE6}" type="presParOf" srcId="{5F8AD7AC-9FFD-4CFF-82CD-54EFE14511DF}" destId="{F5AAFE7D-F60E-49A8-9F44-9C4553DFB473}" srcOrd="10" destOrd="0" presId="urn:microsoft.com/office/officeart/2008/layout/LinedList"/>
    <dgm:cxn modelId="{DDA53FAD-507A-4DEF-A613-8059DC1414CB}" type="presParOf" srcId="{5F8AD7AC-9FFD-4CFF-82CD-54EFE14511DF}" destId="{C8A9A0CE-C133-4B23-B9B2-78B293CB42F4}" srcOrd="11" destOrd="0" presId="urn:microsoft.com/office/officeart/2008/layout/LinedList"/>
    <dgm:cxn modelId="{C434DEFC-B82E-4F38-AC23-DC59AB8706ED}" type="presParOf" srcId="{C8A9A0CE-C133-4B23-B9B2-78B293CB42F4}" destId="{A8B5E51B-2E0E-4549-93BC-69AAFC3E6561}" srcOrd="0" destOrd="0" presId="urn:microsoft.com/office/officeart/2008/layout/LinedList"/>
    <dgm:cxn modelId="{5F3512A9-81C1-4D29-ACF6-400D940602FB}" type="presParOf" srcId="{C8A9A0CE-C133-4B23-B9B2-78B293CB42F4}" destId="{29AECAC2-77C5-48BC-829D-9AF10B02CD53}" srcOrd="1" destOrd="0" presId="urn:microsoft.com/office/officeart/2008/layout/LinedList"/>
    <dgm:cxn modelId="{87E573B5-B72F-4E11-90AE-B33B45CBA3D2}" type="presParOf" srcId="{5F8AD7AC-9FFD-4CFF-82CD-54EFE14511DF}" destId="{A5A11F6A-E4AE-413F-A048-C3DFEA257DFB}" srcOrd="12" destOrd="0" presId="urn:microsoft.com/office/officeart/2008/layout/LinedList"/>
    <dgm:cxn modelId="{B4D53A09-28A8-44DB-906D-F989E4C123DB}" type="presParOf" srcId="{5F8AD7AC-9FFD-4CFF-82CD-54EFE14511DF}" destId="{F4D8F446-A36D-4846-9825-BEC266685C80}" srcOrd="13" destOrd="0" presId="urn:microsoft.com/office/officeart/2008/layout/LinedList"/>
    <dgm:cxn modelId="{164C68C5-EDE8-4D8A-9700-46F66166FD25}" type="presParOf" srcId="{F4D8F446-A36D-4846-9825-BEC266685C80}" destId="{86595173-7EB3-47DC-ADF4-1D128DB43DE8}" srcOrd="0" destOrd="0" presId="urn:microsoft.com/office/officeart/2008/layout/LinedList"/>
    <dgm:cxn modelId="{F2A3416A-379D-4BF0-928C-BB2C9B02DE7D}" type="presParOf" srcId="{F4D8F446-A36D-4846-9825-BEC266685C80}" destId="{A0540734-A5E1-4F2E-ABDC-362EA36F713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959DC9-8FE0-4F9A-8477-D7738558581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2E20BBA2-C3E8-4312-BB7E-B7ABBE183FDF}">
      <dgm:prSet custT="1"/>
      <dgm:spPr/>
      <dgm:t>
        <a:bodyPr/>
        <a:lstStyle/>
        <a:p>
          <a:pPr rtl="0"/>
          <a:r>
            <a:rPr lang="en-GB" sz="1400" dirty="0" smtClean="0"/>
            <a:t>To develop regulatory documents to enable implementation of education programmes for adult students by for-profit organisations to provide officially-certified advanced/further professional training; also, to enact regulations that enable these organisations to compete with educational institutions for public contracts.</a:t>
          </a:r>
          <a:endParaRPr lang="ru-RU" sz="1400" b="0" i="0" baseline="0" dirty="0"/>
        </a:p>
      </dgm:t>
    </dgm:pt>
    <dgm:pt modelId="{1E455F5C-6B1D-4745-AD21-E888039E3B09}" type="parTrans" cxnId="{31FCE7AB-8D63-413F-9E61-D037DCBB90E0}">
      <dgm:prSet/>
      <dgm:spPr/>
      <dgm:t>
        <a:bodyPr/>
        <a:lstStyle/>
        <a:p>
          <a:endParaRPr lang="ru-RU" sz="1400"/>
        </a:p>
      </dgm:t>
    </dgm:pt>
    <dgm:pt modelId="{598FD2AE-6D50-4030-ADE4-20DA0392F57D}" type="sibTrans" cxnId="{31FCE7AB-8D63-413F-9E61-D037DCBB90E0}">
      <dgm:prSet/>
      <dgm:spPr/>
      <dgm:t>
        <a:bodyPr/>
        <a:lstStyle/>
        <a:p>
          <a:endParaRPr lang="ru-RU" sz="1400"/>
        </a:p>
      </dgm:t>
    </dgm:pt>
    <dgm:pt modelId="{B999323A-2F19-4EA6-86AB-A30FB75166C1}">
      <dgm:prSet custT="1"/>
      <dgm:spPr/>
      <dgm:t>
        <a:bodyPr/>
        <a:lstStyle/>
        <a:p>
          <a:pPr rtl="0"/>
          <a:r>
            <a:rPr lang="en-GB" sz="1400" dirty="0" smtClean="0"/>
            <a:t>To develop mass entrepreneurial education/training programmes for small- and medium-sized businesses (including voucher co-funded educational and training courses for new entrepreneurs in high-priority industries, such as telecommunications, biotechnology, power production etc.)</a:t>
          </a:r>
          <a:endParaRPr lang="ru-RU" sz="1400" b="0" i="0" baseline="0" dirty="0"/>
        </a:p>
      </dgm:t>
    </dgm:pt>
    <dgm:pt modelId="{0E035F16-6B0B-48D0-AD34-3DDCE0D9DC76}" type="parTrans" cxnId="{4020F3EF-D826-4EDA-9315-BD76550A58E0}">
      <dgm:prSet/>
      <dgm:spPr/>
      <dgm:t>
        <a:bodyPr/>
        <a:lstStyle/>
        <a:p>
          <a:endParaRPr lang="ru-RU" sz="1400"/>
        </a:p>
      </dgm:t>
    </dgm:pt>
    <dgm:pt modelId="{BCCCE144-A2D2-4F2B-936E-7352D25CB03C}" type="sibTrans" cxnId="{4020F3EF-D826-4EDA-9315-BD76550A58E0}">
      <dgm:prSet/>
      <dgm:spPr/>
      <dgm:t>
        <a:bodyPr/>
        <a:lstStyle/>
        <a:p>
          <a:endParaRPr lang="ru-RU" sz="1400"/>
        </a:p>
      </dgm:t>
    </dgm:pt>
    <dgm:pt modelId="{205B2572-EEFB-413D-BD40-70BC2854D9D9}">
      <dgm:prSet custT="1"/>
      <dgm:spPr/>
      <dgm:t>
        <a:bodyPr/>
        <a:lstStyle/>
        <a:p>
          <a:pPr rtl="0"/>
          <a:r>
            <a:rPr lang="en-GB" sz="1400" dirty="0" smtClean="0"/>
            <a:t>To establish an educational/training centres network in the countries supplying the labour force to Russia (NIS countries), to ensure their integration into the Russian vocational education system in order to improve the skills and qualifications of migrant workers. </a:t>
          </a:r>
          <a:endParaRPr lang="ru-RU" sz="1400" b="0" i="0" baseline="0" dirty="0"/>
        </a:p>
      </dgm:t>
    </dgm:pt>
    <dgm:pt modelId="{3360497F-FA55-4AF7-B609-F940F389B537}" type="parTrans" cxnId="{3628D238-D09C-493F-A23E-D806C4CB1C39}">
      <dgm:prSet/>
      <dgm:spPr/>
      <dgm:t>
        <a:bodyPr/>
        <a:lstStyle/>
        <a:p>
          <a:endParaRPr lang="ru-RU" sz="1400"/>
        </a:p>
      </dgm:t>
    </dgm:pt>
    <dgm:pt modelId="{25FB7CA3-BCC3-45B7-960B-3A3F680DC8CA}" type="sibTrans" cxnId="{3628D238-D09C-493F-A23E-D806C4CB1C39}">
      <dgm:prSet/>
      <dgm:spPr/>
      <dgm:t>
        <a:bodyPr/>
        <a:lstStyle/>
        <a:p>
          <a:endParaRPr lang="ru-RU" sz="1400"/>
        </a:p>
      </dgm:t>
    </dgm:pt>
    <dgm:pt modelId="{A54B9805-CCEB-41F2-8F9F-AFC25FEDD2A7}">
      <dgm:prSet custT="1"/>
      <dgm:spPr/>
      <dgm:t>
        <a:bodyPr/>
        <a:lstStyle/>
        <a:p>
          <a:pPr rtl="0"/>
          <a:r>
            <a:rPr lang="en-GB" sz="1400" dirty="0" smtClean="0"/>
            <a:t>To establish a voucher co-funded professional education and training system for disadvantaged populations, including the unemployed, retired, and ethnic minorities (including, alongside with  migrant workers, indigenous populations of the Russian North and Far East).</a:t>
          </a:r>
          <a:endParaRPr lang="ru-RU" sz="1400" b="0" i="0" baseline="0" dirty="0"/>
        </a:p>
      </dgm:t>
    </dgm:pt>
    <dgm:pt modelId="{B2FFAC4A-37FB-4469-B771-FB890F30E518}" type="parTrans" cxnId="{6ABFA34A-F866-41C4-A5F8-D81EBC444A60}">
      <dgm:prSet/>
      <dgm:spPr/>
      <dgm:t>
        <a:bodyPr/>
        <a:lstStyle/>
        <a:p>
          <a:endParaRPr lang="ru-RU" sz="1400"/>
        </a:p>
      </dgm:t>
    </dgm:pt>
    <dgm:pt modelId="{E77EADDA-C7CC-41E3-B323-3189CC6FF76D}" type="sibTrans" cxnId="{6ABFA34A-F866-41C4-A5F8-D81EBC444A60}">
      <dgm:prSet/>
      <dgm:spPr/>
      <dgm:t>
        <a:bodyPr/>
        <a:lstStyle/>
        <a:p>
          <a:endParaRPr lang="ru-RU" sz="1400"/>
        </a:p>
      </dgm:t>
    </dgm:pt>
    <dgm:pt modelId="{8871ADA5-1B02-4EEC-9BC8-7B6BA5D39C92}">
      <dgm:prSet custT="1"/>
      <dgm:spPr/>
      <dgm:t>
        <a:bodyPr/>
        <a:lstStyle/>
        <a:p>
          <a:pPr rtl="0"/>
          <a:r>
            <a:rPr lang="en-GB" sz="1400" dirty="0" smtClean="0"/>
            <a:t>To allocate state subsidies to provide retraining for the unemployed youth (representatives of the “excessive higher education” generation)</a:t>
          </a:r>
          <a:endParaRPr lang="ru-RU" sz="1400" dirty="0"/>
        </a:p>
      </dgm:t>
    </dgm:pt>
    <dgm:pt modelId="{2AC1BF90-918B-47A5-A7F3-D7A0FA550EE4}" type="parTrans" cxnId="{5891FB0E-553D-4263-9CF0-DB79056E17E1}">
      <dgm:prSet/>
      <dgm:spPr/>
      <dgm:t>
        <a:bodyPr/>
        <a:lstStyle/>
        <a:p>
          <a:endParaRPr lang="ru-RU" sz="1400"/>
        </a:p>
      </dgm:t>
    </dgm:pt>
    <dgm:pt modelId="{6DC7BD90-B3AA-48F5-BD7F-2FCCC95DECA1}" type="sibTrans" cxnId="{5891FB0E-553D-4263-9CF0-DB79056E17E1}">
      <dgm:prSet/>
      <dgm:spPr/>
      <dgm:t>
        <a:bodyPr/>
        <a:lstStyle/>
        <a:p>
          <a:endParaRPr lang="ru-RU" sz="1400"/>
        </a:p>
      </dgm:t>
    </dgm:pt>
    <dgm:pt modelId="{CDCB6458-A3A8-4421-A3CC-55A034DFAB61}">
      <dgm:prSet custT="1"/>
      <dgm:spPr/>
      <dgm:t>
        <a:bodyPr/>
        <a:lstStyle/>
        <a:p>
          <a:pPr rtl="0"/>
          <a:r>
            <a:rPr lang="en-GB" sz="1400" dirty="0" smtClean="0"/>
            <a:t>To enable foreign educational providers to have a limited regulated access to the adult education system in technological fields where Russia notably lags behind.</a:t>
          </a:r>
          <a:endParaRPr lang="ru-RU" sz="1400" b="0" i="0" baseline="0" dirty="0"/>
        </a:p>
      </dgm:t>
    </dgm:pt>
    <dgm:pt modelId="{6C0142C9-0B69-4917-9ACD-56267A0A8E38}" type="parTrans" cxnId="{5C8EC2C8-602D-43CC-8E7C-5058986C4A9A}">
      <dgm:prSet/>
      <dgm:spPr/>
      <dgm:t>
        <a:bodyPr/>
        <a:lstStyle/>
        <a:p>
          <a:endParaRPr lang="ru-RU" sz="1400"/>
        </a:p>
      </dgm:t>
    </dgm:pt>
    <dgm:pt modelId="{BD633490-92DF-4980-B748-E38AD6AAD7E2}" type="sibTrans" cxnId="{5C8EC2C8-602D-43CC-8E7C-5058986C4A9A}">
      <dgm:prSet/>
      <dgm:spPr/>
      <dgm:t>
        <a:bodyPr/>
        <a:lstStyle/>
        <a:p>
          <a:endParaRPr lang="ru-RU" sz="1400"/>
        </a:p>
      </dgm:t>
    </dgm:pt>
    <dgm:pt modelId="{2B722A66-8CE0-49C4-B557-698B5408EE8D}" type="pres">
      <dgm:prSet presAssocID="{E4959DC9-8FE0-4F9A-8477-D77385585812}" presName="linear" presStyleCnt="0">
        <dgm:presLayoutVars>
          <dgm:animLvl val="lvl"/>
          <dgm:resizeHandles val="exact"/>
        </dgm:presLayoutVars>
      </dgm:prSet>
      <dgm:spPr/>
      <dgm:t>
        <a:bodyPr/>
        <a:lstStyle/>
        <a:p>
          <a:endParaRPr lang="ru-RU"/>
        </a:p>
      </dgm:t>
    </dgm:pt>
    <dgm:pt modelId="{73622E00-73E0-45DF-8156-18C6AD2174E3}" type="pres">
      <dgm:prSet presAssocID="{2E20BBA2-C3E8-4312-BB7E-B7ABBE183FDF}" presName="parentText" presStyleLbl="node1" presStyleIdx="0" presStyleCnt="6">
        <dgm:presLayoutVars>
          <dgm:chMax val="0"/>
          <dgm:bulletEnabled val="1"/>
        </dgm:presLayoutVars>
      </dgm:prSet>
      <dgm:spPr/>
      <dgm:t>
        <a:bodyPr/>
        <a:lstStyle/>
        <a:p>
          <a:endParaRPr lang="ru-RU"/>
        </a:p>
      </dgm:t>
    </dgm:pt>
    <dgm:pt modelId="{A27002DF-6B39-48D3-B66F-93845FBECD4A}" type="pres">
      <dgm:prSet presAssocID="{598FD2AE-6D50-4030-ADE4-20DA0392F57D}" presName="spacer" presStyleCnt="0"/>
      <dgm:spPr/>
    </dgm:pt>
    <dgm:pt modelId="{7239BA3F-A659-407B-B4B9-5BE7E402AF99}" type="pres">
      <dgm:prSet presAssocID="{B999323A-2F19-4EA6-86AB-A30FB75166C1}" presName="parentText" presStyleLbl="node1" presStyleIdx="1" presStyleCnt="6">
        <dgm:presLayoutVars>
          <dgm:chMax val="0"/>
          <dgm:bulletEnabled val="1"/>
        </dgm:presLayoutVars>
      </dgm:prSet>
      <dgm:spPr/>
      <dgm:t>
        <a:bodyPr/>
        <a:lstStyle/>
        <a:p>
          <a:endParaRPr lang="ru-RU"/>
        </a:p>
      </dgm:t>
    </dgm:pt>
    <dgm:pt modelId="{831C946D-26BB-488D-A7B9-AC9955141341}" type="pres">
      <dgm:prSet presAssocID="{BCCCE144-A2D2-4F2B-936E-7352D25CB03C}" presName="spacer" presStyleCnt="0"/>
      <dgm:spPr/>
    </dgm:pt>
    <dgm:pt modelId="{33040047-A39A-4701-9D07-3D1350B86F26}" type="pres">
      <dgm:prSet presAssocID="{205B2572-EEFB-413D-BD40-70BC2854D9D9}" presName="parentText" presStyleLbl="node1" presStyleIdx="2" presStyleCnt="6">
        <dgm:presLayoutVars>
          <dgm:chMax val="0"/>
          <dgm:bulletEnabled val="1"/>
        </dgm:presLayoutVars>
      </dgm:prSet>
      <dgm:spPr/>
      <dgm:t>
        <a:bodyPr/>
        <a:lstStyle/>
        <a:p>
          <a:endParaRPr lang="ru-RU"/>
        </a:p>
      </dgm:t>
    </dgm:pt>
    <dgm:pt modelId="{364A053B-2F6E-4A21-BFEB-41FB304C43D2}" type="pres">
      <dgm:prSet presAssocID="{25FB7CA3-BCC3-45B7-960B-3A3F680DC8CA}" presName="spacer" presStyleCnt="0"/>
      <dgm:spPr/>
    </dgm:pt>
    <dgm:pt modelId="{DADA4E82-C4B1-4FCF-9FC2-BD5ACF53CD2E}" type="pres">
      <dgm:prSet presAssocID="{A54B9805-CCEB-41F2-8F9F-AFC25FEDD2A7}" presName="parentText" presStyleLbl="node1" presStyleIdx="3" presStyleCnt="6">
        <dgm:presLayoutVars>
          <dgm:chMax val="0"/>
          <dgm:bulletEnabled val="1"/>
        </dgm:presLayoutVars>
      </dgm:prSet>
      <dgm:spPr/>
      <dgm:t>
        <a:bodyPr/>
        <a:lstStyle/>
        <a:p>
          <a:endParaRPr lang="ru-RU"/>
        </a:p>
      </dgm:t>
    </dgm:pt>
    <dgm:pt modelId="{816EB947-44FE-431A-BECA-26F079AA0DDD}" type="pres">
      <dgm:prSet presAssocID="{E77EADDA-C7CC-41E3-B323-3189CC6FF76D}" presName="spacer" presStyleCnt="0"/>
      <dgm:spPr/>
    </dgm:pt>
    <dgm:pt modelId="{B22C63BE-6BF1-4137-A6C6-562D80B18F0A}" type="pres">
      <dgm:prSet presAssocID="{8871ADA5-1B02-4EEC-9BC8-7B6BA5D39C92}" presName="parentText" presStyleLbl="node1" presStyleIdx="4" presStyleCnt="6">
        <dgm:presLayoutVars>
          <dgm:chMax val="0"/>
          <dgm:bulletEnabled val="1"/>
        </dgm:presLayoutVars>
      </dgm:prSet>
      <dgm:spPr/>
      <dgm:t>
        <a:bodyPr/>
        <a:lstStyle/>
        <a:p>
          <a:endParaRPr lang="ru-RU"/>
        </a:p>
      </dgm:t>
    </dgm:pt>
    <dgm:pt modelId="{B99ABAF8-FE2B-4725-8846-0DD77BB691CC}" type="pres">
      <dgm:prSet presAssocID="{6DC7BD90-B3AA-48F5-BD7F-2FCCC95DECA1}" presName="spacer" presStyleCnt="0"/>
      <dgm:spPr/>
    </dgm:pt>
    <dgm:pt modelId="{2A4D3012-7AA9-4320-9499-F5F00276124D}" type="pres">
      <dgm:prSet presAssocID="{CDCB6458-A3A8-4421-A3CC-55A034DFAB61}" presName="parentText" presStyleLbl="node1" presStyleIdx="5" presStyleCnt="6">
        <dgm:presLayoutVars>
          <dgm:chMax val="0"/>
          <dgm:bulletEnabled val="1"/>
        </dgm:presLayoutVars>
      </dgm:prSet>
      <dgm:spPr/>
      <dgm:t>
        <a:bodyPr/>
        <a:lstStyle/>
        <a:p>
          <a:endParaRPr lang="ru-RU"/>
        </a:p>
      </dgm:t>
    </dgm:pt>
  </dgm:ptLst>
  <dgm:cxnLst>
    <dgm:cxn modelId="{6ABFA34A-F866-41C4-A5F8-D81EBC444A60}" srcId="{E4959DC9-8FE0-4F9A-8477-D77385585812}" destId="{A54B9805-CCEB-41F2-8F9F-AFC25FEDD2A7}" srcOrd="3" destOrd="0" parTransId="{B2FFAC4A-37FB-4469-B771-FB890F30E518}" sibTransId="{E77EADDA-C7CC-41E3-B323-3189CC6FF76D}"/>
    <dgm:cxn modelId="{3628D238-D09C-493F-A23E-D806C4CB1C39}" srcId="{E4959DC9-8FE0-4F9A-8477-D77385585812}" destId="{205B2572-EEFB-413D-BD40-70BC2854D9D9}" srcOrd="2" destOrd="0" parTransId="{3360497F-FA55-4AF7-B609-F940F389B537}" sibTransId="{25FB7CA3-BCC3-45B7-960B-3A3F680DC8CA}"/>
    <dgm:cxn modelId="{4020F3EF-D826-4EDA-9315-BD76550A58E0}" srcId="{E4959DC9-8FE0-4F9A-8477-D77385585812}" destId="{B999323A-2F19-4EA6-86AB-A30FB75166C1}" srcOrd="1" destOrd="0" parTransId="{0E035F16-6B0B-48D0-AD34-3DDCE0D9DC76}" sibTransId="{BCCCE144-A2D2-4F2B-936E-7352D25CB03C}"/>
    <dgm:cxn modelId="{E30168EA-1E6D-440F-B794-5BCA6E751C1A}" type="presOf" srcId="{E4959DC9-8FE0-4F9A-8477-D77385585812}" destId="{2B722A66-8CE0-49C4-B557-698B5408EE8D}" srcOrd="0" destOrd="0" presId="urn:microsoft.com/office/officeart/2005/8/layout/vList2"/>
    <dgm:cxn modelId="{078644EE-0FD4-4099-A3ED-8960E36EC144}" type="presOf" srcId="{205B2572-EEFB-413D-BD40-70BC2854D9D9}" destId="{33040047-A39A-4701-9D07-3D1350B86F26}" srcOrd="0" destOrd="0" presId="urn:microsoft.com/office/officeart/2005/8/layout/vList2"/>
    <dgm:cxn modelId="{098F60E7-1D19-477F-9B7F-B8E8744EB1F9}" type="presOf" srcId="{A54B9805-CCEB-41F2-8F9F-AFC25FEDD2A7}" destId="{DADA4E82-C4B1-4FCF-9FC2-BD5ACF53CD2E}" srcOrd="0" destOrd="0" presId="urn:microsoft.com/office/officeart/2005/8/layout/vList2"/>
    <dgm:cxn modelId="{31FCE7AB-8D63-413F-9E61-D037DCBB90E0}" srcId="{E4959DC9-8FE0-4F9A-8477-D77385585812}" destId="{2E20BBA2-C3E8-4312-BB7E-B7ABBE183FDF}" srcOrd="0" destOrd="0" parTransId="{1E455F5C-6B1D-4745-AD21-E888039E3B09}" sibTransId="{598FD2AE-6D50-4030-ADE4-20DA0392F57D}"/>
    <dgm:cxn modelId="{E8064FFB-146A-4ADE-A1E8-4B5A3BAA9189}" type="presOf" srcId="{CDCB6458-A3A8-4421-A3CC-55A034DFAB61}" destId="{2A4D3012-7AA9-4320-9499-F5F00276124D}" srcOrd="0" destOrd="0" presId="urn:microsoft.com/office/officeart/2005/8/layout/vList2"/>
    <dgm:cxn modelId="{2D9F14DA-B2AB-4294-B446-AE998F3C1EE4}" type="presOf" srcId="{B999323A-2F19-4EA6-86AB-A30FB75166C1}" destId="{7239BA3F-A659-407B-B4B9-5BE7E402AF99}" srcOrd="0" destOrd="0" presId="urn:microsoft.com/office/officeart/2005/8/layout/vList2"/>
    <dgm:cxn modelId="{5C8EC2C8-602D-43CC-8E7C-5058986C4A9A}" srcId="{E4959DC9-8FE0-4F9A-8477-D77385585812}" destId="{CDCB6458-A3A8-4421-A3CC-55A034DFAB61}" srcOrd="5" destOrd="0" parTransId="{6C0142C9-0B69-4917-9ACD-56267A0A8E38}" sibTransId="{BD633490-92DF-4980-B748-E38AD6AAD7E2}"/>
    <dgm:cxn modelId="{22E65571-EF4A-4002-B77A-DECE20FC79DE}" type="presOf" srcId="{8871ADA5-1B02-4EEC-9BC8-7B6BA5D39C92}" destId="{B22C63BE-6BF1-4137-A6C6-562D80B18F0A}" srcOrd="0" destOrd="0" presId="urn:microsoft.com/office/officeart/2005/8/layout/vList2"/>
    <dgm:cxn modelId="{5891FB0E-553D-4263-9CF0-DB79056E17E1}" srcId="{E4959DC9-8FE0-4F9A-8477-D77385585812}" destId="{8871ADA5-1B02-4EEC-9BC8-7B6BA5D39C92}" srcOrd="4" destOrd="0" parTransId="{2AC1BF90-918B-47A5-A7F3-D7A0FA550EE4}" sibTransId="{6DC7BD90-B3AA-48F5-BD7F-2FCCC95DECA1}"/>
    <dgm:cxn modelId="{C64A1AB2-23FC-4656-B60F-4766B43CD5A7}" type="presOf" srcId="{2E20BBA2-C3E8-4312-BB7E-B7ABBE183FDF}" destId="{73622E00-73E0-45DF-8156-18C6AD2174E3}" srcOrd="0" destOrd="0" presId="urn:microsoft.com/office/officeart/2005/8/layout/vList2"/>
    <dgm:cxn modelId="{C14DEA03-353A-42DD-9A33-62AC09F16B0F}" type="presParOf" srcId="{2B722A66-8CE0-49C4-B557-698B5408EE8D}" destId="{73622E00-73E0-45DF-8156-18C6AD2174E3}" srcOrd="0" destOrd="0" presId="urn:microsoft.com/office/officeart/2005/8/layout/vList2"/>
    <dgm:cxn modelId="{6F77E16A-E378-4DF0-A65C-AB3654C35917}" type="presParOf" srcId="{2B722A66-8CE0-49C4-B557-698B5408EE8D}" destId="{A27002DF-6B39-48D3-B66F-93845FBECD4A}" srcOrd="1" destOrd="0" presId="urn:microsoft.com/office/officeart/2005/8/layout/vList2"/>
    <dgm:cxn modelId="{1BEDA72C-5F2B-4F20-B44B-009CB062312F}" type="presParOf" srcId="{2B722A66-8CE0-49C4-B557-698B5408EE8D}" destId="{7239BA3F-A659-407B-B4B9-5BE7E402AF99}" srcOrd="2" destOrd="0" presId="urn:microsoft.com/office/officeart/2005/8/layout/vList2"/>
    <dgm:cxn modelId="{02DB1D7D-69D3-450E-BA7A-7082C721FEA5}" type="presParOf" srcId="{2B722A66-8CE0-49C4-B557-698B5408EE8D}" destId="{831C946D-26BB-488D-A7B9-AC9955141341}" srcOrd="3" destOrd="0" presId="urn:microsoft.com/office/officeart/2005/8/layout/vList2"/>
    <dgm:cxn modelId="{025CBD14-FAC3-49AF-A9D6-B87C2819D79C}" type="presParOf" srcId="{2B722A66-8CE0-49C4-B557-698B5408EE8D}" destId="{33040047-A39A-4701-9D07-3D1350B86F26}" srcOrd="4" destOrd="0" presId="urn:microsoft.com/office/officeart/2005/8/layout/vList2"/>
    <dgm:cxn modelId="{EB344B3E-F185-47E9-8804-16B64AFFA353}" type="presParOf" srcId="{2B722A66-8CE0-49C4-B557-698B5408EE8D}" destId="{364A053B-2F6E-4A21-BFEB-41FB304C43D2}" srcOrd="5" destOrd="0" presId="urn:microsoft.com/office/officeart/2005/8/layout/vList2"/>
    <dgm:cxn modelId="{8BDC1A82-8D19-46AB-8E30-B0BAC4B823BA}" type="presParOf" srcId="{2B722A66-8CE0-49C4-B557-698B5408EE8D}" destId="{DADA4E82-C4B1-4FCF-9FC2-BD5ACF53CD2E}" srcOrd="6" destOrd="0" presId="urn:microsoft.com/office/officeart/2005/8/layout/vList2"/>
    <dgm:cxn modelId="{85E49F0F-C50C-4010-AC8F-8B0DF3361C56}" type="presParOf" srcId="{2B722A66-8CE0-49C4-B557-698B5408EE8D}" destId="{816EB947-44FE-431A-BECA-26F079AA0DDD}" srcOrd="7" destOrd="0" presId="urn:microsoft.com/office/officeart/2005/8/layout/vList2"/>
    <dgm:cxn modelId="{98C180F2-0F83-42E4-B8CF-1FE7CA0DFBC3}" type="presParOf" srcId="{2B722A66-8CE0-49C4-B557-698B5408EE8D}" destId="{B22C63BE-6BF1-4137-A6C6-562D80B18F0A}" srcOrd="8" destOrd="0" presId="urn:microsoft.com/office/officeart/2005/8/layout/vList2"/>
    <dgm:cxn modelId="{CB3D79A7-B194-4EA1-937E-0D587B06C058}" type="presParOf" srcId="{2B722A66-8CE0-49C4-B557-698B5408EE8D}" destId="{B99ABAF8-FE2B-4725-8846-0DD77BB691CC}" srcOrd="9" destOrd="0" presId="urn:microsoft.com/office/officeart/2005/8/layout/vList2"/>
    <dgm:cxn modelId="{A18B1B95-C2A1-44D5-95DC-01272C185D34}" type="presParOf" srcId="{2B722A66-8CE0-49C4-B557-698B5408EE8D}" destId="{2A4D3012-7AA9-4320-9499-F5F00276124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C0F5A-4039-45E2-9D9C-7EAA01993716}">
      <dsp:nvSpPr>
        <dsp:cNvPr id="0" name=""/>
        <dsp:cNvSpPr/>
      </dsp:nvSpPr>
      <dsp:spPr>
        <a:xfrm>
          <a:off x="0" y="577"/>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3B15750-B004-4864-AF0C-D0985FB239A6}">
      <dsp:nvSpPr>
        <dsp:cNvPr id="0" name=""/>
        <dsp:cNvSpPr/>
      </dsp:nvSpPr>
      <dsp:spPr>
        <a:xfrm>
          <a:off x="0" y="577"/>
          <a:ext cx="8229600" cy="6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GB" sz="1900" kern="1200" dirty="0" smtClean="0"/>
            <a:t>Low level of wages and unsatisfactory quality of the teaching faculty body</a:t>
          </a:r>
          <a:endParaRPr lang="ru-RU" sz="1900" b="0" kern="1200" dirty="0">
            <a:latin typeface="+mj-lt"/>
            <a:cs typeface="Aharoni" pitchFamily="2" charset="-79"/>
          </a:endParaRPr>
        </a:p>
      </dsp:txBody>
      <dsp:txXfrm>
        <a:off x="0" y="577"/>
        <a:ext cx="8229600" cy="675429"/>
      </dsp:txXfrm>
    </dsp:sp>
    <dsp:sp modelId="{9F4CB279-B47F-463C-A690-672B1AC80054}">
      <dsp:nvSpPr>
        <dsp:cNvPr id="0" name=""/>
        <dsp:cNvSpPr/>
      </dsp:nvSpPr>
      <dsp:spPr>
        <a:xfrm>
          <a:off x="0" y="676007"/>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77C9A0C-7F3B-448C-8189-8AD1B4CCEE8F}">
      <dsp:nvSpPr>
        <dsp:cNvPr id="0" name=""/>
        <dsp:cNvSpPr/>
      </dsp:nvSpPr>
      <dsp:spPr>
        <a:xfrm>
          <a:off x="0" y="676007"/>
          <a:ext cx="8229600" cy="6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Low prestige of the primary</a:t>
          </a:r>
          <a:r>
            <a:rPr lang="en-US" sz="1900" kern="1200" dirty="0" smtClean="0"/>
            <a:t>-</a:t>
          </a:r>
          <a:r>
            <a:rPr lang="en-GB" sz="1900" kern="1200" dirty="0" smtClean="0"/>
            <a:t> and secondary</a:t>
          </a:r>
          <a:r>
            <a:rPr lang="en-US" sz="1900" kern="1200" dirty="0" smtClean="0"/>
            <a:t>-</a:t>
          </a:r>
          <a:r>
            <a:rPr lang="en-GB" sz="1900" kern="1200" dirty="0" smtClean="0"/>
            <a:t>level vocational education</a:t>
          </a:r>
          <a:endParaRPr lang="ru-RU" sz="1900" b="0" kern="1200" dirty="0" smtClean="0">
            <a:effectLst/>
            <a:latin typeface="+mj-lt"/>
            <a:ea typeface="+mn-ea"/>
            <a:cs typeface="Aharoni" pitchFamily="2" charset="-79"/>
          </a:endParaRPr>
        </a:p>
      </dsp:txBody>
      <dsp:txXfrm>
        <a:off x="0" y="676007"/>
        <a:ext cx="8229600" cy="675429"/>
      </dsp:txXfrm>
    </dsp:sp>
    <dsp:sp modelId="{D0701E05-9B0C-4C9E-AA64-C7D2DB2224CC}">
      <dsp:nvSpPr>
        <dsp:cNvPr id="0" name=""/>
        <dsp:cNvSpPr/>
      </dsp:nvSpPr>
      <dsp:spPr>
        <a:xfrm>
          <a:off x="0" y="1351437"/>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2A7C5BD-FC65-47C6-93E3-F1587D7ED407}">
      <dsp:nvSpPr>
        <dsp:cNvPr id="0" name=""/>
        <dsp:cNvSpPr/>
      </dsp:nvSpPr>
      <dsp:spPr>
        <a:xfrm>
          <a:off x="0" y="1351437"/>
          <a:ext cx="8229600" cy="6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Education programmes lag behind their international counterparts; “provincialism” </a:t>
          </a:r>
          <a:endParaRPr lang="ru-RU" sz="1900" b="0" kern="1200" dirty="0" smtClean="0">
            <a:effectLst/>
            <a:latin typeface="+mj-lt"/>
            <a:ea typeface="+mn-ea"/>
            <a:cs typeface="Aharoni" pitchFamily="2" charset="-79"/>
          </a:endParaRPr>
        </a:p>
      </dsp:txBody>
      <dsp:txXfrm>
        <a:off x="0" y="1351437"/>
        <a:ext cx="8229600" cy="675429"/>
      </dsp:txXfrm>
    </dsp:sp>
    <dsp:sp modelId="{698E73A2-44FD-411F-B885-7B5952B8D44E}">
      <dsp:nvSpPr>
        <dsp:cNvPr id="0" name=""/>
        <dsp:cNvSpPr/>
      </dsp:nvSpPr>
      <dsp:spPr>
        <a:xfrm>
          <a:off x="0" y="2026867"/>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E595B55-7C4C-4303-852E-2921EB26C457}">
      <dsp:nvSpPr>
        <dsp:cNvPr id="0" name=""/>
        <dsp:cNvSpPr/>
      </dsp:nvSpPr>
      <dsp:spPr>
        <a:xfrm>
          <a:off x="0" y="2026867"/>
          <a:ext cx="8229600" cy="6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Poor level of the student body education profile, low motivation to study</a:t>
          </a:r>
          <a:endParaRPr lang="ru-RU" sz="1900" b="0" kern="1200" dirty="0" smtClean="0">
            <a:effectLst/>
            <a:latin typeface="+mj-lt"/>
            <a:ea typeface="+mn-ea"/>
            <a:cs typeface="Aharoni" pitchFamily="2" charset="-79"/>
          </a:endParaRPr>
        </a:p>
      </dsp:txBody>
      <dsp:txXfrm>
        <a:off x="0" y="2026867"/>
        <a:ext cx="8229600" cy="675429"/>
      </dsp:txXfrm>
    </dsp:sp>
    <dsp:sp modelId="{6116C74E-EACC-4D8E-8A92-357FA1B0797A}">
      <dsp:nvSpPr>
        <dsp:cNvPr id="0" name=""/>
        <dsp:cNvSpPr/>
      </dsp:nvSpPr>
      <dsp:spPr>
        <a:xfrm>
          <a:off x="0" y="2702296"/>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529BD88-9939-4A31-869C-27D176E2F50A}">
      <dsp:nvSpPr>
        <dsp:cNvPr id="0" name=""/>
        <dsp:cNvSpPr/>
      </dsp:nvSpPr>
      <dsp:spPr>
        <a:xfrm>
          <a:off x="0" y="2702296"/>
          <a:ext cx="8229600" cy="6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Low quality of fee-based education programmes = higher education “underprivileged trap”</a:t>
          </a:r>
          <a:endParaRPr lang="ru-RU" sz="1900" b="0" kern="1200" dirty="0" smtClean="0">
            <a:effectLst/>
            <a:latin typeface="+mj-lt"/>
            <a:ea typeface="+mn-ea"/>
            <a:cs typeface="Aharoni" pitchFamily="2" charset="-79"/>
          </a:endParaRPr>
        </a:p>
      </dsp:txBody>
      <dsp:txXfrm>
        <a:off x="0" y="2702296"/>
        <a:ext cx="8229600" cy="675429"/>
      </dsp:txXfrm>
    </dsp:sp>
    <dsp:sp modelId="{F5AAFE7D-F60E-49A8-9F44-9C4553DFB473}">
      <dsp:nvSpPr>
        <dsp:cNvPr id="0" name=""/>
        <dsp:cNvSpPr/>
      </dsp:nvSpPr>
      <dsp:spPr>
        <a:xfrm>
          <a:off x="0" y="3377726"/>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8B5E51B-2E0E-4549-93BC-69AAFC3E6561}">
      <dsp:nvSpPr>
        <dsp:cNvPr id="0" name=""/>
        <dsp:cNvSpPr/>
      </dsp:nvSpPr>
      <dsp:spPr>
        <a:xfrm>
          <a:off x="0" y="3377726"/>
          <a:ext cx="8229600" cy="6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Insufficient transparency of the higher education system for customers and for the government</a:t>
          </a:r>
          <a:endParaRPr lang="ru-RU" sz="1900" b="0" kern="1200" dirty="0" smtClean="0">
            <a:effectLst/>
            <a:latin typeface="+mj-lt"/>
            <a:ea typeface="+mn-ea"/>
            <a:cs typeface="Aharoni" pitchFamily="2" charset="-79"/>
          </a:endParaRPr>
        </a:p>
      </dsp:txBody>
      <dsp:txXfrm>
        <a:off x="0" y="3377726"/>
        <a:ext cx="8229600" cy="675429"/>
      </dsp:txXfrm>
    </dsp:sp>
    <dsp:sp modelId="{A5A11F6A-E4AE-413F-A048-C3DFEA257DFB}">
      <dsp:nvSpPr>
        <dsp:cNvPr id="0" name=""/>
        <dsp:cNvSpPr/>
      </dsp:nvSpPr>
      <dsp:spPr>
        <a:xfrm>
          <a:off x="0" y="4053156"/>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6595173-7EB3-47DC-ADF4-1D128DB43DE8}">
      <dsp:nvSpPr>
        <dsp:cNvPr id="0" name=""/>
        <dsp:cNvSpPr/>
      </dsp:nvSpPr>
      <dsp:spPr>
        <a:xfrm>
          <a:off x="0" y="4053156"/>
          <a:ext cx="8229600" cy="6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Low level of adults involvement in further education programmes</a:t>
          </a:r>
          <a:endParaRPr lang="ru-RU" sz="1900" b="0" kern="1200" dirty="0">
            <a:latin typeface="+mj-lt"/>
            <a:cs typeface="Aharoni" pitchFamily="2" charset="-79"/>
          </a:endParaRPr>
        </a:p>
      </dsp:txBody>
      <dsp:txXfrm>
        <a:off x="0" y="4053156"/>
        <a:ext cx="8229600" cy="675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22E00-73E0-45DF-8156-18C6AD2174E3}">
      <dsp:nvSpPr>
        <dsp:cNvPr id="0" name=""/>
        <dsp:cNvSpPr/>
      </dsp:nvSpPr>
      <dsp:spPr>
        <a:xfrm>
          <a:off x="0" y="39180"/>
          <a:ext cx="8712968" cy="786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To develop regulatory documents to enable implementation of education programmes for adult students by for-profit organisations to provide officially-certified advanced/further professional training; also, to enact regulations that enable these organisations to compete with educational institutions for public contracts.</a:t>
          </a:r>
          <a:endParaRPr lang="ru-RU" sz="1400" b="0" i="0" kern="1200" baseline="0" dirty="0"/>
        </a:p>
      </dsp:txBody>
      <dsp:txXfrm>
        <a:off x="38381" y="77561"/>
        <a:ext cx="8636206" cy="709478"/>
      </dsp:txXfrm>
    </dsp:sp>
    <dsp:sp modelId="{7239BA3F-A659-407B-B4B9-5BE7E402AF99}">
      <dsp:nvSpPr>
        <dsp:cNvPr id="0" name=""/>
        <dsp:cNvSpPr/>
      </dsp:nvSpPr>
      <dsp:spPr>
        <a:xfrm>
          <a:off x="0" y="946380"/>
          <a:ext cx="8712968" cy="786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To develop mass entrepreneurial education/training programmes for small- and medium-sized businesses (including voucher co-funded educational and training courses for new entrepreneurs in high-priority industries, such as telecommunications, biotechnology, power production etc.)</a:t>
          </a:r>
          <a:endParaRPr lang="ru-RU" sz="1400" b="0" i="0" kern="1200" baseline="0" dirty="0"/>
        </a:p>
      </dsp:txBody>
      <dsp:txXfrm>
        <a:off x="38381" y="984761"/>
        <a:ext cx="8636206" cy="709478"/>
      </dsp:txXfrm>
    </dsp:sp>
    <dsp:sp modelId="{33040047-A39A-4701-9D07-3D1350B86F26}">
      <dsp:nvSpPr>
        <dsp:cNvPr id="0" name=""/>
        <dsp:cNvSpPr/>
      </dsp:nvSpPr>
      <dsp:spPr>
        <a:xfrm>
          <a:off x="0" y="1853580"/>
          <a:ext cx="8712968" cy="786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To establish an educational/training centres network in the countries supplying the labour force to Russia (NIS countries), to ensure their integration into the Russian vocational education system in order to improve the skills and qualifications of migrant workers. </a:t>
          </a:r>
          <a:endParaRPr lang="ru-RU" sz="1400" b="0" i="0" kern="1200" baseline="0" dirty="0"/>
        </a:p>
      </dsp:txBody>
      <dsp:txXfrm>
        <a:off x="38381" y="1891961"/>
        <a:ext cx="8636206" cy="709478"/>
      </dsp:txXfrm>
    </dsp:sp>
    <dsp:sp modelId="{DADA4E82-C4B1-4FCF-9FC2-BD5ACF53CD2E}">
      <dsp:nvSpPr>
        <dsp:cNvPr id="0" name=""/>
        <dsp:cNvSpPr/>
      </dsp:nvSpPr>
      <dsp:spPr>
        <a:xfrm>
          <a:off x="0" y="2760780"/>
          <a:ext cx="8712968" cy="786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To establish a voucher co-funded professional education and training system for disadvantaged populations, including the unemployed, retired, and ethnic minorities (including, alongside with  migrant workers, indigenous populations of the Russian North and Far East).</a:t>
          </a:r>
          <a:endParaRPr lang="ru-RU" sz="1400" b="0" i="0" kern="1200" baseline="0" dirty="0"/>
        </a:p>
      </dsp:txBody>
      <dsp:txXfrm>
        <a:off x="38381" y="2799161"/>
        <a:ext cx="8636206" cy="709478"/>
      </dsp:txXfrm>
    </dsp:sp>
    <dsp:sp modelId="{B22C63BE-6BF1-4137-A6C6-562D80B18F0A}">
      <dsp:nvSpPr>
        <dsp:cNvPr id="0" name=""/>
        <dsp:cNvSpPr/>
      </dsp:nvSpPr>
      <dsp:spPr>
        <a:xfrm>
          <a:off x="0" y="3667980"/>
          <a:ext cx="8712968" cy="786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To allocate state subsidies to provide retraining for the unemployed youth (representatives of the “excessive higher education” generation)</a:t>
          </a:r>
          <a:endParaRPr lang="ru-RU" sz="1400" kern="1200" dirty="0"/>
        </a:p>
      </dsp:txBody>
      <dsp:txXfrm>
        <a:off x="38381" y="3706361"/>
        <a:ext cx="8636206" cy="709478"/>
      </dsp:txXfrm>
    </dsp:sp>
    <dsp:sp modelId="{2A4D3012-7AA9-4320-9499-F5F00276124D}">
      <dsp:nvSpPr>
        <dsp:cNvPr id="0" name=""/>
        <dsp:cNvSpPr/>
      </dsp:nvSpPr>
      <dsp:spPr>
        <a:xfrm>
          <a:off x="0" y="4575180"/>
          <a:ext cx="8712968" cy="786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To enable foreign educational providers to have a limited regulated access to the adult education system in technological fields where Russia notably lags behind.</a:t>
          </a:r>
          <a:endParaRPr lang="ru-RU" sz="1400" b="0" i="0" kern="1200" baseline="0" dirty="0"/>
        </a:p>
      </dsp:txBody>
      <dsp:txXfrm>
        <a:off x="38381" y="4613561"/>
        <a:ext cx="8636206" cy="7094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0.42822</cdr:x>
      <cdr:y>0.03107</cdr:y>
    </cdr:from>
    <cdr:to>
      <cdr:x>0.5083</cdr:x>
      <cdr:y>0.10901</cdr:y>
    </cdr:to>
    <cdr:sp macro="" textlink="">
      <cdr:nvSpPr>
        <cdr:cNvPr id="2" name="TextBox 22"/>
        <cdr:cNvSpPr txBox="1"/>
      </cdr:nvSpPr>
      <cdr:spPr>
        <a:xfrm xmlns:a="http://schemas.openxmlformats.org/drawingml/2006/main">
          <a:off x="1925180" y="98157"/>
          <a:ext cx="360041" cy="246221"/>
        </a:xfrm>
        <a:prstGeom xmlns:a="http://schemas.openxmlformats.org/drawingml/2006/main" prst="rect">
          <a:avLst/>
        </a:prstGeom>
        <a:solidFill xmlns:a="http://schemas.openxmlformats.org/drawingml/2006/main">
          <a:schemeClr val="bg1"/>
        </a:solidFill>
      </cdr:spPr>
      <cdr:txBody>
        <a:bodyPr xmlns:a="http://schemas.openxmlformats.org/drawingml/2006/main" wrap="square" numCol="1"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endParaRPr lang="ru-RU" sz="10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0.25237</cdr:x>
      <cdr:y>0.03082</cdr:y>
    </cdr:from>
    <cdr:to>
      <cdr:x>0.43362</cdr:x>
      <cdr:y>0.03082</cdr:y>
    </cdr:to>
    <cdr:cxnSp macro="">
      <cdr:nvCxnSpPr>
        <cdr:cNvPr id="4" name="Прямая соединительная линия 3"/>
        <cdr:cNvCxnSpPr/>
      </cdr:nvCxnSpPr>
      <cdr:spPr>
        <a:xfrm xmlns:a="http://schemas.openxmlformats.org/drawingml/2006/main">
          <a:off x="1315010" y="145143"/>
          <a:ext cx="944410" cy="0"/>
        </a:xfrm>
        <a:prstGeom xmlns:a="http://schemas.openxmlformats.org/drawingml/2006/main" prst="line">
          <a:avLst/>
        </a:pr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0.24661</cdr:x>
      <cdr:y>0.35505</cdr:y>
    </cdr:from>
    <cdr:to>
      <cdr:x>0.423</cdr:x>
      <cdr:y>0.621</cdr:y>
    </cdr:to>
    <cdr:cxnSp macro="">
      <cdr:nvCxnSpPr>
        <cdr:cNvPr id="6" name="Прямая соединительная линия 5"/>
        <cdr:cNvCxnSpPr/>
      </cdr:nvCxnSpPr>
      <cdr:spPr>
        <a:xfrm xmlns:a="http://schemas.openxmlformats.org/drawingml/2006/main">
          <a:off x="1285006" y="1672238"/>
          <a:ext cx="919081" cy="1252636"/>
        </a:xfrm>
        <a:prstGeom xmlns:a="http://schemas.openxmlformats.org/drawingml/2006/main" prst="line">
          <a:avLst/>
        </a:pr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0.24661</cdr:x>
      <cdr:y>0.66358</cdr:y>
    </cdr:from>
    <cdr:to>
      <cdr:x>0.423</cdr:x>
      <cdr:y>0.83717</cdr:y>
    </cdr:to>
    <cdr:cxnSp macro="">
      <cdr:nvCxnSpPr>
        <cdr:cNvPr id="8" name="Прямая соединительная линия 7"/>
        <cdr:cNvCxnSpPr/>
      </cdr:nvCxnSpPr>
      <cdr:spPr>
        <a:xfrm xmlns:a="http://schemas.openxmlformats.org/drawingml/2006/main">
          <a:off x="1285006" y="3125417"/>
          <a:ext cx="919081" cy="817608"/>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0.26258</cdr:x>
      <cdr:y>0.14149</cdr:y>
    </cdr:from>
    <cdr:to>
      <cdr:x>0.42716</cdr:x>
      <cdr:y>0.26334</cdr:y>
    </cdr:to>
    <cdr:sp macro="" textlink="">
      <cdr:nvSpPr>
        <cdr:cNvPr id="10" name="TextBox 9"/>
        <cdr:cNvSpPr txBox="1"/>
      </cdr:nvSpPr>
      <cdr:spPr>
        <a:xfrm xmlns:a="http://schemas.openxmlformats.org/drawingml/2006/main">
          <a:off x="1368230" y="666427"/>
          <a:ext cx="857568" cy="573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dirty="0" smtClean="0">
              <a:latin typeface="+mn-lt"/>
              <a:ea typeface="+mn-ea"/>
              <a:cs typeface="+mn-cs"/>
            </a:rPr>
            <a:t> </a:t>
          </a:r>
          <a:r>
            <a:rPr lang="en-US" dirty="0">
              <a:latin typeface="+mn-lt"/>
              <a:ea typeface="+mn-ea"/>
              <a:cs typeface="+mn-cs"/>
            </a:rPr>
            <a:t>Higher education </a:t>
          </a:r>
          <a:endParaRPr lang="ru-RU" sz="1100" dirty="0"/>
        </a:p>
      </cdr:txBody>
    </cdr:sp>
  </cdr:relSizeAnchor>
  <cdr:relSizeAnchor xmlns:cdr="http://schemas.openxmlformats.org/drawingml/2006/chartDrawing">
    <cdr:from>
      <cdr:x>0.26258</cdr:x>
      <cdr:y>0.56925</cdr:y>
    </cdr:from>
    <cdr:to>
      <cdr:x>0.42092</cdr:x>
      <cdr:y>0.69109</cdr:y>
    </cdr:to>
    <cdr:sp macro="" textlink="">
      <cdr:nvSpPr>
        <cdr:cNvPr id="11" name="TextBox 1"/>
        <cdr:cNvSpPr txBox="1"/>
      </cdr:nvSpPr>
      <cdr:spPr>
        <a:xfrm xmlns:a="http://schemas.openxmlformats.org/drawingml/2006/main">
          <a:off x="1368230" y="2681133"/>
          <a:ext cx="825002" cy="5738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dirty="0" smtClean="0"/>
            <a:t>Secondary education</a:t>
          </a:r>
          <a:endParaRPr lang="ru-RU" sz="1100" dirty="0"/>
        </a:p>
      </cdr:txBody>
    </cdr:sp>
  </cdr:relSizeAnchor>
  <cdr:relSizeAnchor xmlns:cdr="http://schemas.openxmlformats.org/drawingml/2006/chartDrawing">
    <cdr:from>
      <cdr:x>0.24797</cdr:x>
      <cdr:y>0.79722</cdr:y>
    </cdr:from>
    <cdr:to>
      <cdr:x>0.4313</cdr:x>
      <cdr:y>0.8798</cdr:y>
    </cdr:to>
    <cdr:sp macro="" textlink="">
      <cdr:nvSpPr>
        <cdr:cNvPr id="12" name="TextBox 1"/>
        <cdr:cNvSpPr txBox="1"/>
      </cdr:nvSpPr>
      <cdr:spPr>
        <a:xfrm xmlns:a="http://schemas.openxmlformats.org/drawingml/2006/main">
          <a:off x="1292076" y="3754866"/>
          <a:ext cx="955265" cy="3889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Primary education</a:t>
          </a:r>
          <a:endParaRPr lang="ru-RU" sz="1100" dirty="0"/>
        </a:p>
      </cdr:txBody>
    </cdr:sp>
  </cdr:relSizeAnchor>
  <cdr:relSizeAnchor xmlns:cdr="http://schemas.openxmlformats.org/drawingml/2006/chartDrawing">
    <cdr:from>
      <cdr:x>0.71783</cdr:x>
      <cdr:y>0.04808</cdr:y>
    </cdr:from>
    <cdr:to>
      <cdr:x>0.9804</cdr:x>
      <cdr:y>0.18568</cdr:y>
    </cdr:to>
    <cdr:sp macro="" textlink="">
      <cdr:nvSpPr>
        <cdr:cNvPr id="9" name="TextBox 8"/>
        <cdr:cNvSpPr txBox="1"/>
      </cdr:nvSpPr>
      <cdr:spPr>
        <a:xfrm xmlns:a="http://schemas.openxmlformats.org/drawingml/2006/main">
          <a:off x="3740348" y="226474"/>
          <a:ext cx="136815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latin typeface="+mn-lt"/>
              <a:ea typeface="+mn-ea"/>
              <a:cs typeface="+mn-cs"/>
            </a:rPr>
            <a:t>Higher </a:t>
          </a:r>
          <a:r>
            <a:rPr lang="en-US" dirty="0">
              <a:latin typeface="+mn-lt"/>
              <a:ea typeface="+mn-ea"/>
              <a:cs typeface="+mn-cs"/>
            </a:rPr>
            <a:t>education (tuition fee paid by parents/student</a:t>
          </a:r>
          <a:r>
            <a:rPr lang="en-US" dirty="0" smtClean="0">
              <a:latin typeface="+mn-lt"/>
              <a:ea typeface="+mn-ea"/>
              <a:cs typeface="+mn-cs"/>
            </a:rPr>
            <a:t>)</a:t>
          </a:r>
          <a:endParaRPr lang="ru-RU" sz="1100" dirty="0"/>
        </a:p>
      </cdr:txBody>
    </cdr:sp>
  </cdr:relSizeAnchor>
  <cdr:relSizeAnchor xmlns:cdr="http://schemas.openxmlformats.org/drawingml/2006/chartDrawing">
    <cdr:from>
      <cdr:x>0.71783</cdr:x>
      <cdr:y>0.23155</cdr:y>
    </cdr:from>
    <cdr:to>
      <cdr:x>0.99422</cdr:x>
      <cdr:y>0.41501</cdr:y>
    </cdr:to>
    <cdr:sp macro="" textlink="">
      <cdr:nvSpPr>
        <cdr:cNvPr id="13" name="TextBox 12"/>
        <cdr:cNvSpPr txBox="1"/>
      </cdr:nvSpPr>
      <cdr:spPr>
        <a:xfrm xmlns:a="http://schemas.openxmlformats.org/drawingml/2006/main">
          <a:off x="3740348" y="1090570"/>
          <a:ext cx="1440160" cy="864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latin typeface="+mn-lt"/>
              <a:ea typeface="+mn-ea"/>
              <a:cs typeface="+mn-cs"/>
            </a:rPr>
            <a:t>Higher </a:t>
          </a:r>
          <a:r>
            <a:rPr lang="en-US" dirty="0">
              <a:latin typeface="+mn-lt"/>
              <a:ea typeface="+mn-ea"/>
              <a:cs typeface="+mn-cs"/>
            </a:rPr>
            <a:t>education (tuition fee covered by the public funds)</a:t>
          </a:r>
          <a:endParaRPr lang="ru-RU" sz="1100" dirty="0"/>
        </a:p>
      </cdr:txBody>
    </cdr:sp>
  </cdr:relSizeAnchor>
  <cdr:relSizeAnchor xmlns:cdr="http://schemas.openxmlformats.org/drawingml/2006/chartDrawing">
    <cdr:from>
      <cdr:x>0.73165</cdr:x>
      <cdr:y>0.36914</cdr:y>
    </cdr:from>
    <cdr:to>
      <cdr:x>0.9804</cdr:x>
      <cdr:y>0.53732</cdr:y>
    </cdr:to>
    <cdr:sp macro="" textlink="">
      <cdr:nvSpPr>
        <cdr:cNvPr id="14" name="TextBox 13"/>
        <cdr:cNvSpPr txBox="1"/>
      </cdr:nvSpPr>
      <cdr:spPr>
        <a:xfrm xmlns:a="http://schemas.openxmlformats.org/drawingml/2006/main">
          <a:off x="3812356" y="1738642"/>
          <a:ext cx="1296144"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latin typeface="+mn-lt"/>
              <a:ea typeface="+mn-ea"/>
              <a:cs typeface="+mn-cs"/>
            </a:rPr>
            <a:t>Secondary </a:t>
          </a:r>
          <a:r>
            <a:rPr lang="en-US" dirty="0">
              <a:latin typeface="+mn-lt"/>
              <a:ea typeface="+mn-ea"/>
              <a:cs typeface="+mn-cs"/>
            </a:rPr>
            <a:t>education (tuition fee paid by parents/student)</a:t>
          </a:r>
          <a:endParaRPr lang="ru-RU" sz="1100" dirty="0"/>
        </a:p>
      </cdr:txBody>
    </cdr:sp>
  </cdr:relSizeAnchor>
  <cdr:relSizeAnchor xmlns:cdr="http://schemas.openxmlformats.org/drawingml/2006/chartDrawing">
    <cdr:from>
      <cdr:x>0.74547</cdr:x>
      <cdr:y>0.5679</cdr:y>
    </cdr:from>
    <cdr:to>
      <cdr:x>0.9804</cdr:x>
      <cdr:y>0.75136</cdr:y>
    </cdr:to>
    <cdr:sp macro="" textlink="">
      <cdr:nvSpPr>
        <cdr:cNvPr id="15" name="TextBox 14"/>
        <cdr:cNvSpPr txBox="1"/>
      </cdr:nvSpPr>
      <cdr:spPr>
        <a:xfrm xmlns:a="http://schemas.openxmlformats.org/drawingml/2006/main">
          <a:off x="3884364" y="2674746"/>
          <a:ext cx="1224136" cy="864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latin typeface="+mn-lt"/>
              <a:ea typeface="+mn-ea"/>
              <a:cs typeface="+mn-cs"/>
            </a:rPr>
            <a:t>Secondary </a:t>
          </a:r>
          <a:r>
            <a:rPr lang="en-US" dirty="0">
              <a:latin typeface="+mn-lt"/>
              <a:ea typeface="+mn-ea"/>
              <a:cs typeface="+mn-cs"/>
            </a:rPr>
            <a:t>education (tuition fee covered by the public funds)</a:t>
          </a:r>
          <a:endParaRPr lang="ru-RU" sz="1100" dirty="0"/>
        </a:p>
      </cdr:txBody>
    </cdr:sp>
  </cdr:relSizeAnchor>
  <cdr:relSizeAnchor xmlns:cdr="http://schemas.openxmlformats.org/drawingml/2006/chartDrawing">
    <cdr:from>
      <cdr:x>0.74547</cdr:x>
      <cdr:y>0.75136</cdr:y>
    </cdr:from>
    <cdr:to>
      <cdr:x>0.96658</cdr:x>
      <cdr:y>0.87367</cdr:y>
    </cdr:to>
    <cdr:sp macro="" textlink="">
      <cdr:nvSpPr>
        <cdr:cNvPr id="16" name="TextBox 15"/>
        <cdr:cNvSpPr txBox="1"/>
      </cdr:nvSpPr>
      <cdr:spPr>
        <a:xfrm xmlns:a="http://schemas.openxmlformats.org/drawingml/2006/main">
          <a:off x="3884364" y="3538842"/>
          <a:ext cx="1152128"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latin typeface="+mn-lt"/>
              <a:ea typeface="+mn-ea"/>
              <a:cs typeface="+mn-cs"/>
            </a:rPr>
            <a:t>Primary </a:t>
          </a:r>
          <a:r>
            <a:rPr lang="en-US" dirty="0">
              <a:latin typeface="+mn-lt"/>
              <a:ea typeface="+mn-ea"/>
              <a:cs typeface="+mn-cs"/>
            </a:rPr>
            <a:t>education </a:t>
          </a:r>
          <a:endParaRPr lang="ru-RU"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0.22919</cdr:x>
      <cdr:y>0.02359</cdr:y>
    </cdr:from>
    <cdr:to>
      <cdr:x>0.40688</cdr:x>
      <cdr:y>0.14895</cdr:y>
    </cdr:to>
    <cdr:sp macro="" textlink="">
      <cdr:nvSpPr>
        <cdr:cNvPr id="2" name="TextBox 1"/>
        <cdr:cNvSpPr txBox="1"/>
      </cdr:nvSpPr>
      <cdr:spPr>
        <a:xfrm xmlns:a="http://schemas.openxmlformats.org/drawingml/2006/main">
          <a:off x="1021661" y="94851"/>
          <a:ext cx="79208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Primary education</a:t>
          </a:r>
          <a:endParaRPr lang="ru-RU" sz="1100" dirty="0"/>
        </a:p>
      </cdr:txBody>
    </cdr:sp>
  </cdr:relSizeAnchor>
  <cdr:relSizeAnchor xmlns:cdr="http://schemas.openxmlformats.org/drawingml/2006/chartDrawing">
    <cdr:from>
      <cdr:x>0.51996</cdr:x>
      <cdr:y>0.02359</cdr:y>
    </cdr:from>
    <cdr:to>
      <cdr:x>0.69765</cdr:x>
      <cdr:y>0.16686</cdr:y>
    </cdr:to>
    <cdr:sp macro="" textlink="">
      <cdr:nvSpPr>
        <cdr:cNvPr id="3" name="TextBox 2"/>
        <cdr:cNvSpPr txBox="1"/>
      </cdr:nvSpPr>
      <cdr:spPr>
        <a:xfrm xmlns:a="http://schemas.openxmlformats.org/drawingml/2006/main">
          <a:off x="2317805" y="94851"/>
          <a:ext cx="792088"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Secondary education</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0.77841</cdr:x>
      <cdr:y>0.02359</cdr:y>
    </cdr:from>
    <cdr:to>
      <cdr:x>0.97226</cdr:x>
      <cdr:y>0.16686</cdr:y>
    </cdr:to>
    <cdr:sp macro="" textlink="">
      <cdr:nvSpPr>
        <cdr:cNvPr id="4" name="TextBox 3"/>
        <cdr:cNvSpPr txBox="1"/>
      </cdr:nvSpPr>
      <cdr:spPr>
        <a:xfrm xmlns:a="http://schemas.openxmlformats.org/drawingml/2006/main">
          <a:off x="3469933" y="94851"/>
          <a:ext cx="864096"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Higher education</a:t>
          </a:r>
          <a:endParaRPr lang="ru-RU" dirty="0">
            <a:latin typeface="+mn-lt"/>
            <a:ea typeface="+mn-ea"/>
            <a:cs typeface="+mn-cs"/>
          </a:endParaRPr>
        </a:p>
        <a:p xmlns:a="http://schemas.openxmlformats.org/drawingml/2006/main">
          <a:endParaRPr lang="ru-RU"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0.28682</cdr:x>
      <cdr:y>0.03467</cdr:y>
    </cdr:from>
    <cdr:to>
      <cdr:x>0.51872</cdr:x>
      <cdr:y>0.17034</cdr:y>
    </cdr:to>
    <cdr:sp macro="" textlink="">
      <cdr:nvSpPr>
        <cdr:cNvPr id="2" name="TextBox 1"/>
        <cdr:cNvSpPr txBox="1"/>
      </cdr:nvSpPr>
      <cdr:spPr>
        <a:xfrm xmlns:a="http://schemas.openxmlformats.org/drawingml/2006/main">
          <a:off x="1157779" y="128830"/>
          <a:ext cx="93610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dirty="0" smtClean="0">
              <a:latin typeface="+mn-lt"/>
              <a:ea typeface="+mn-ea"/>
              <a:cs typeface="+mn-cs"/>
            </a:rPr>
            <a:t>2-</a:t>
          </a:r>
          <a:r>
            <a:rPr lang="en-US" dirty="0">
              <a:latin typeface="+mn-lt"/>
              <a:ea typeface="+mn-ea"/>
              <a:cs typeface="+mn-cs"/>
            </a:rPr>
            <a:t>year programs</a:t>
          </a:r>
          <a:endParaRPr lang="ru-RU" sz="1100" dirty="0"/>
        </a:p>
      </cdr:txBody>
    </cdr:sp>
  </cdr:relSizeAnchor>
  <cdr:relSizeAnchor xmlns:cdr="http://schemas.openxmlformats.org/drawingml/2006/chartDrawing">
    <cdr:from>
      <cdr:x>0.62575</cdr:x>
      <cdr:y>0.03467</cdr:y>
    </cdr:from>
    <cdr:to>
      <cdr:x>0.91117</cdr:x>
      <cdr:y>0.17034</cdr:y>
    </cdr:to>
    <cdr:sp macro="" textlink="">
      <cdr:nvSpPr>
        <cdr:cNvPr id="3" name="TextBox 2"/>
        <cdr:cNvSpPr txBox="1"/>
      </cdr:nvSpPr>
      <cdr:spPr>
        <a:xfrm xmlns:a="http://schemas.openxmlformats.org/drawingml/2006/main">
          <a:off x="2525931" y="128830"/>
          <a:ext cx="115212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4-year programs</a:t>
          </a:r>
          <a:endParaRPr lang="ru-RU" dirty="0">
            <a:latin typeface="+mn-lt"/>
            <a:ea typeface="+mn-ea"/>
            <a:cs typeface="+mn-cs"/>
          </a:endParaRPr>
        </a:p>
        <a:p xmlns:a="http://schemas.openxmlformats.org/drawingml/2006/main">
          <a:endParaRPr lang="ru-RU"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0.02346</cdr:x>
      <cdr:y>0.04884</cdr:y>
    </cdr:from>
    <cdr:to>
      <cdr:x>0.4237</cdr:x>
      <cdr:y>0.95787</cdr:y>
    </cdr:to>
    <cdr:sp macro="" textlink="">
      <cdr:nvSpPr>
        <cdr:cNvPr id="4" name="TextBox 3"/>
        <cdr:cNvSpPr txBox="1"/>
      </cdr:nvSpPr>
      <cdr:spPr>
        <a:xfrm xmlns:a="http://schemas.openxmlformats.org/drawingml/2006/main">
          <a:off x="101278" y="205038"/>
          <a:ext cx="1728192" cy="3816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spcAft>
              <a:spcPts val="3000"/>
            </a:spcAft>
          </a:pPr>
          <a:r>
            <a:rPr lang="en-US" sz="1400" b="1" dirty="0">
              <a:latin typeface="+mn-lt"/>
              <a:ea typeface="+mn-ea"/>
              <a:cs typeface="+mn-cs"/>
            </a:rPr>
            <a:t>Undoubtedly important</a:t>
          </a:r>
          <a:endParaRPr lang="ru-RU" sz="1400" b="1" dirty="0">
            <a:latin typeface="+mn-lt"/>
            <a:ea typeface="+mn-ea"/>
            <a:cs typeface="+mn-cs"/>
          </a:endParaRPr>
        </a:p>
        <a:p xmlns:a="http://schemas.openxmlformats.org/drawingml/2006/main">
          <a:pPr>
            <a:spcAft>
              <a:spcPts val="3000"/>
            </a:spcAft>
          </a:pPr>
          <a:r>
            <a:rPr lang="en-US" sz="1400" b="1" dirty="0">
              <a:latin typeface="+mn-lt"/>
              <a:ea typeface="+mn-ea"/>
              <a:cs typeface="+mn-cs"/>
            </a:rPr>
            <a:t>Somewhat important</a:t>
          </a:r>
          <a:endParaRPr lang="ru-RU" sz="1400" b="1" dirty="0">
            <a:latin typeface="+mn-lt"/>
            <a:ea typeface="+mn-ea"/>
            <a:cs typeface="+mn-cs"/>
          </a:endParaRPr>
        </a:p>
        <a:p xmlns:a="http://schemas.openxmlformats.org/drawingml/2006/main">
          <a:pPr>
            <a:spcAft>
              <a:spcPts val="3000"/>
            </a:spcAft>
          </a:pPr>
          <a:r>
            <a:rPr lang="en-US" sz="1400" b="1" dirty="0">
              <a:latin typeface="+mn-lt"/>
              <a:ea typeface="+mn-ea"/>
              <a:cs typeface="+mn-cs"/>
            </a:rPr>
            <a:t>Somewhat  unimportant </a:t>
          </a:r>
          <a:endParaRPr lang="ru-RU" sz="1400" b="1" dirty="0">
            <a:latin typeface="+mn-lt"/>
            <a:ea typeface="+mn-ea"/>
            <a:cs typeface="+mn-cs"/>
          </a:endParaRPr>
        </a:p>
        <a:p xmlns:a="http://schemas.openxmlformats.org/drawingml/2006/main">
          <a:pPr>
            <a:spcAft>
              <a:spcPts val="3000"/>
            </a:spcAft>
          </a:pPr>
          <a:r>
            <a:rPr lang="en-US" sz="1400" b="1" dirty="0">
              <a:latin typeface="+mn-lt"/>
              <a:ea typeface="+mn-ea"/>
              <a:cs typeface="+mn-cs"/>
            </a:rPr>
            <a:t>Undoubtedly not important</a:t>
          </a:r>
          <a:endParaRPr lang="ru-RU" sz="1400" b="1" dirty="0">
            <a:latin typeface="+mn-lt"/>
            <a:ea typeface="+mn-ea"/>
            <a:cs typeface="+mn-cs"/>
          </a:endParaRPr>
        </a:p>
        <a:p xmlns:a="http://schemas.openxmlformats.org/drawingml/2006/main">
          <a:pPr>
            <a:spcAft>
              <a:spcPts val="3000"/>
            </a:spcAft>
          </a:pPr>
          <a:r>
            <a:rPr lang="en-US" sz="1400" b="1" dirty="0">
              <a:latin typeface="+mn-lt"/>
              <a:ea typeface="+mn-ea"/>
              <a:cs typeface="+mn-cs"/>
            </a:rPr>
            <a:t>There is no exact answer </a:t>
          </a:r>
          <a:endParaRPr lang="ru-RU" sz="1400" b="1" dirty="0">
            <a:latin typeface="+mn-lt"/>
            <a:ea typeface="+mn-ea"/>
            <a:cs typeface="+mn-cs"/>
          </a:endParaRPr>
        </a:p>
        <a:p xmlns:a="http://schemas.openxmlformats.org/drawingml/2006/main">
          <a:endParaRPr lang="ru-RU"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0.18998</cdr:x>
      <cdr:y>0.01825</cdr:y>
    </cdr:from>
    <cdr:to>
      <cdr:x>0.85711</cdr:x>
      <cdr:y>0.33172</cdr:y>
    </cdr:to>
    <cdr:sp macro="" textlink="">
      <cdr:nvSpPr>
        <cdr:cNvPr id="2" name="TextBox 1"/>
        <cdr:cNvSpPr txBox="1"/>
      </cdr:nvSpPr>
      <cdr:spPr>
        <a:xfrm xmlns:a="http://schemas.openxmlformats.org/drawingml/2006/main">
          <a:off x="814604" y="86463"/>
          <a:ext cx="2860555" cy="14855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003F82"/>
              </a:solidFill>
            </a:rPr>
            <a:t>If the post-secondary school graduates could have got a better salary than or the same salary as the HEI graduates, what degree would you have recommended your child to obtain, that of a HEI or that of a post-secondary school? </a:t>
          </a:r>
          <a:endParaRPr lang="ru-RU" sz="1400" b="1" dirty="0">
            <a:solidFill>
              <a:srgbClr val="003F82"/>
            </a:solidFill>
          </a:endParaRPr>
        </a:p>
      </cdr:txBody>
    </cdr:sp>
  </cdr:relSizeAnchor>
  <cdr:relSizeAnchor xmlns:cdr="http://schemas.openxmlformats.org/drawingml/2006/chartDrawing">
    <cdr:from>
      <cdr:x>0.68935</cdr:x>
      <cdr:y>0.32915</cdr:y>
    </cdr:from>
    <cdr:to>
      <cdr:x>0.93141</cdr:x>
      <cdr:y>0.39005</cdr:y>
    </cdr:to>
    <cdr:sp macro="" textlink="">
      <cdr:nvSpPr>
        <cdr:cNvPr id="3" name="TextBox 2"/>
        <cdr:cNvSpPr txBox="1"/>
      </cdr:nvSpPr>
      <cdr:spPr>
        <a:xfrm xmlns:a="http://schemas.openxmlformats.org/drawingml/2006/main">
          <a:off x="2955827" y="1559810"/>
          <a:ext cx="1037911" cy="288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b="1" dirty="0" smtClean="0">
              <a:solidFill>
                <a:srgbClr val="003F82"/>
              </a:solidFill>
            </a:rPr>
            <a:t>2010</a:t>
          </a:r>
          <a:endParaRPr lang="ru-RU" sz="1400" b="1" dirty="0">
            <a:solidFill>
              <a:srgbClr val="003F82"/>
            </a:solidFill>
          </a:endParaRPr>
        </a:p>
      </cdr:txBody>
    </cdr:sp>
  </cdr:relSizeAnchor>
  <cdr:relSizeAnchor xmlns:cdr="http://schemas.openxmlformats.org/drawingml/2006/chartDrawing">
    <cdr:from>
      <cdr:x>0.69637</cdr:x>
      <cdr:y>0.54363</cdr:y>
    </cdr:from>
    <cdr:to>
      <cdr:x>0.94827</cdr:x>
      <cdr:y>0.61961</cdr:y>
    </cdr:to>
    <cdr:sp macro="" textlink="">
      <cdr:nvSpPr>
        <cdr:cNvPr id="4" name="TextBox 3"/>
        <cdr:cNvSpPr txBox="1"/>
      </cdr:nvSpPr>
      <cdr:spPr>
        <a:xfrm xmlns:a="http://schemas.openxmlformats.org/drawingml/2006/main">
          <a:off x="2985915" y="2576256"/>
          <a:ext cx="108012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0.69637</cdr:x>
      <cdr:y>0.51324</cdr:y>
    </cdr:from>
    <cdr:to>
      <cdr:x>0.98186</cdr:x>
      <cdr:y>0.6348</cdr:y>
    </cdr:to>
    <cdr:sp macro="" textlink="">
      <cdr:nvSpPr>
        <cdr:cNvPr id="5" name="TextBox 4"/>
        <cdr:cNvSpPr txBox="1"/>
      </cdr:nvSpPr>
      <cdr:spPr>
        <a:xfrm xmlns:a="http://schemas.openxmlformats.org/drawingml/2006/main">
          <a:off x="2985915" y="2432240"/>
          <a:ext cx="1224136"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A post-secondary school degree</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0.71316</cdr:x>
      <cdr:y>0.66519</cdr:y>
    </cdr:from>
    <cdr:to>
      <cdr:x>0.98186</cdr:x>
      <cdr:y>0.78675</cdr:y>
    </cdr:to>
    <cdr:sp macro="" textlink="">
      <cdr:nvSpPr>
        <cdr:cNvPr id="6" name="TextBox 5"/>
        <cdr:cNvSpPr txBox="1"/>
      </cdr:nvSpPr>
      <cdr:spPr>
        <a:xfrm xmlns:a="http://schemas.openxmlformats.org/drawingml/2006/main">
          <a:off x="3057923" y="3152320"/>
          <a:ext cx="1152128"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A HEI degree</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0.71316</cdr:x>
      <cdr:y>0.77155</cdr:y>
    </cdr:from>
    <cdr:to>
      <cdr:x>0.96507</cdr:x>
      <cdr:y>0.9387</cdr:y>
    </cdr:to>
    <cdr:sp macro="" textlink="">
      <cdr:nvSpPr>
        <cdr:cNvPr id="8" name="TextBox 7"/>
        <cdr:cNvSpPr txBox="1"/>
      </cdr:nvSpPr>
      <cdr:spPr>
        <a:xfrm xmlns:a="http://schemas.openxmlformats.org/drawingml/2006/main">
          <a:off x="3057923" y="3656376"/>
          <a:ext cx="1080120"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There is no exact answer</a:t>
          </a:r>
          <a:endParaRPr lang="ru-RU" dirty="0">
            <a:latin typeface="+mn-lt"/>
            <a:ea typeface="+mn-ea"/>
            <a:cs typeface="+mn-cs"/>
          </a:endParaRPr>
        </a:p>
        <a:p xmlns:a="http://schemas.openxmlformats.org/drawingml/2006/main">
          <a:endParaRPr lang="ru-RU"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0.24233</cdr:x>
      <cdr:y>0.14764</cdr:y>
    </cdr:from>
    <cdr:to>
      <cdr:x>0.96023</cdr:x>
      <cdr:y>0.27334</cdr:y>
    </cdr:to>
    <cdr:sp macro="" textlink="">
      <cdr:nvSpPr>
        <cdr:cNvPr id="2" name="TextBox 1"/>
        <cdr:cNvSpPr txBox="1"/>
      </cdr:nvSpPr>
      <cdr:spPr>
        <a:xfrm xmlns:a="http://schemas.openxmlformats.org/drawingml/2006/main">
          <a:off x="729208" y="592080"/>
          <a:ext cx="2160240"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Became full-fledged employees right at the start </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0.2184</cdr:x>
      <cdr:y>0.00399</cdr:y>
    </cdr:from>
    <cdr:to>
      <cdr:x>0.9363</cdr:x>
      <cdr:y>0.1656</cdr:y>
    </cdr:to>
    <cdr:sp macro="" textlink="">
      <cdr:nvSpPr>
        <cdr:cNvPr id="3" name="TextBox 2"/>
        <cdr:cNvSpPr txBox="1"/>
      </cdr:nvSpPr>
      <cdr:spPr>
        <a:xfrm xmlns:a="http://schemas.openxmlformats.org/drawingml/2006/main">
          <a:off x="657200" y="16016"/>
          <a:ext cx="2160240"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Needed further on-the-job training </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0.02696</cdr:x>
      <cdr:y>0.82998</cdr:y>
    </cdr:from>
    <cdr:to>
      <cdr:x>0.4577</cdr:x>
      <cdr:y>0.99158</cdr:y>
    </cdr:to>
    <cdr:sp macro="" textlink="">
      <cdr:nvSpPr>
        <cdr:cNvPr id="4" name="TextBox 3"/>
        <cdr:cNvSpPr txBox="1"/>
      </cdr:nvSpPr>
      <cdr:spPr>
        <a:xfrm xmlns:a="http://schemas.openxmlformats.org/drawingml/2006/main">
          <a:off x="81136" y="3328384"/>
          <a:ext cx="1296144"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Highly-qualified junior rank-and-file employees</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0.54533</cdr:x>
      <cdr:y>0.81202</cdr:y>
    </cdr:from>
    <cdr:to>
      <cdr:x>1</cdr:x>
      <cdr:y>0.97363</cdr:y>
    </cdr:to>
    <cdr:sp macro="" textlink="">
      <cdr:nvSpPr>
        <cdr:cNvPr id="6" name="TextBox 5"/>
        <cdr:cNvSpPr txBox="1"/>
      </cdr:nvSpPr>
      <cdr:spPr>
        <a:xfrm xmlns:a="http://schemas.openxmlformats.org/drawingml/2006/main">
          <a:off x="1665312" y="3256376"/>
          <a:ext cx="136815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Salaried men, office personnel</a:t>
          </a:r>
          <a:endParaRPr lang="ru-RU" dirty="0">
            <a:latin typeface="+mn-lt"/>
            <a:ea typeface="+mn-ea"/>
            <a:cs typeface="+mn-cs"/>
          </a:endParaRPr>
        </a:p>
        <a:p xmlns:a="http://schemas.openxmlformats.org/drawingml/2006/main">
          <a:endParaRPr lang="ru-RU" sz="1100" dirty="0"/>
        </a:p>
      </cdr:txBody>
    </cdr:sp>
  </cdr:relSizeAnchor>
</c:userShapes>
</file>

<file path=ppt/drawings/drawing16.xml><?xml version="1.0" encoding="utf-8"?>
<c:userShapes xmlns:c="http://schemas.openxmlformats.org/drawingml/2006/chart">
  <cdr:relSizeAnchor xmlns:cdr="http://schemas.openxmlformats.org/drawingml/2006/chartDrawing">
    <cdr:from>
      <cdr:x>0.24381</cdr:x>
      <cdr:y>0.02267</cdr:y>
    </cdr:from>
    <cdr:to>
      <cdr:x>0.35532</cdr:x>
      <cdr:y>0.11584</cdr:y>
    </cdr:to>
    <cdr:sp macro="" textlink="">
      <cdr:nvSpPr>
        <cdr:cNvPr id="2" name="TextBox 1"/>
        <cdr:cNvSpPr txBox="1"/>
      </cdr:nvSpPr>
      <cdr:spPr>
        <a:xfrm xmlns:a="http://schemas.openxmlformats.org/drawingml/2006/main">
          <a:off x="1259632" y="52568"/>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School</a:t>
          </a:r>
          <a:endParaRPr lang="ru-RU" sz="1100" dirty="0"/>
        </a:p>
      </cdr:txBody>
    </cdr:sp>
  </cdr:relSizeAnchor>
  <cdr:relSizeAnchor xmlns:cdr="http://schemas.openxmlformats.org/drawingml/2006/chartDrawing">
    <cdr:from>
      <cdr:x>0.42501</cdr:x>
      <cdr:y>0.02267</cdr:y>
    </cdr:from>
    <cdr:to>
      <cdr:x>0.59226</cdr:x>
      <cdr:y>0.24007</cdr:y>
    </cdr:to>
    <cdr:sp macro="" textlink="">
      <cdr:nvSpPr>
        <cdr:cNvPr id="3" name="TextBox 2"/>
        <cdr:cNvSpPr txBox="1"/>
      </cdr:nvSpPr>
      <cdr:spPr>
        <a:xfrm xmlns:a="http://schemas.openxmlformats.org/drawingml/2006/main">
          <a:off x="2195736" y="52568"/>
          <a:ext cx="86409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Primary education</a:t>
          </a:r>
          <a:endParaRPr lang="ru-RU" sz="1100" dirty="0"/>
        </a:p>
      </cdr:txBody>
    </cdr:sp>
  </cdr:relSizeAnchor>
  <cdr:relSizeAnchor xmlns:cdr="http://schemas.openxmlformats.org/drawingml/2006/chartDrawing">
    <cdr:from>
      <cdr:x>0.6062</cdr:x>
      <cdr:y>0.02267</cdr:y>
    </cdr:from>
    <cdr:to>
      <cdr:x>0.77345</cdr:x>
      <cdr:y>0.20901</cdr:y>
    </cdr:to>
    <cdr:sp macro="" textlink="">
      <cdr:nvSpPr>
        <cdr:cNvPr id="4" name="TextBox 3"/>
        <cdr:cNvSpPr txBox="1"/>
      </cdr:nvSpPr>
      <cdr:spPr>
        <a:xfrm xmlns:a="http://schemas.openxmlformats.org/drawingml/2006/main">
          <a:off x="3131840" y="52568"/>
          <a:ext cx="86409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Secondary education</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0.80133</cdr:x>
      <cdr:y>0.05373</cdr:y>
    </cdr:from>
    <cdr:to>
      <cdr:x>0.96858</cdr:x>
      <cdr:y>0.30219</cdr:y>
    </cdr:to>
    <cdr:sp macro="" textlink="">
      <cdr:nvSpPr>
        <cdr:cNvPr id="5" name="TextBox 4"/>
        <cdr:cNvSpPr txBox="1"/>
      </cdr:nvSpPr>
      <cdr:spPr>
        <a:xfrm xmlns:a="http://schemas.openxmlformats.org/drawingml/2006/main">
          <a:off x="4139952" y="124576"/>
          <a:ext cx="864096"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Higher education</a:t>
          </a:r>
          <a:endParaRPr lang="ru-RU" sz="1100" dirty="0"/>
        </a:p>
      </cdr:txBody>
    </cdr:sp>
  </cdr:relSizeAnchor>
</c:userShapes>
</file>

<file path=ppt/drawings/drawing17.xml><?xml version="1.0" encoding="utf-8"?>
<c:userShapes xmlns:c="http://schemas.openxmlformats.org/drawingml/2006/chart">
  <cdr:relSizeAnchor xmlns:cdr="http://schemas.openxmlformats.org/drawingml/2006/chartDrawing">
    <cdr:from>
      <cdr:x>0.03109</cdr:x>
      <cdr:y>0.15647</cdr:y>
    </cdr:from>
    <cdr:to>
      <cdr:x>0.07241</cdr:x>
      <cdr:y>0.93131</cdr:y>
    </cdr:to>
    <cdr:sp macro="" textlink="">
      <cdr:nvSpPr>
        <cdr:cNvPr id="2" name="TextBox 1"/>
        <cdr:cNvSpPr txBox="1"/>
      </cdr:nvSpPr>
      <cdr:spPr>
        <a:xfrm xmlns:a="http://schemas.openxmlformats.org/drawingml/2006/main">
          <a:off x="270948" y="727049"/>
          <a:ext cx="360040" cy="3600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b="1" dirty="0">
              <a:latin typeface="+mn-lt"/>
              <a:ea typeface="+mn-ea"/>
              <a:cs typeface="+mn-cs"/>
            </a:rPr>
            <a:t>Number of HEIs requiring the number of USE points </a:t>
          </a:r>
          <a:endParaRPr lang="ru-RU" b="1"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0.33682</cdr:x>
      <cdr:y>0.90032</cdr:y>
    </cdr:from>
    <cdr:to>
      <cdr:x>0.78301</cdr:x>
      <cdr:y>0.9933</cdr:y>
    </cdr:to>
    <cdr:sp macro="" textlink="">
      <cdr:nvSpPr>
        <cdr:cNvPr id="3" name="TextBox 2"/>
        <cdr:cNvSpPr txBox="1"/>
      </cdr:nvSpPr>
      <cdr:spPr>
        <a:xfrm xmlns:a="http://schemas.openxmlformats.org/drawingml/2006/main">
          <a:off x="2935244" y="4183433"/>
          <a:ext cx="388843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smtClean="0">
            <a:latin typeface="+mn-lt"/>
            <a:ea typeface="+mn-ea"/>
            <a:cs typeface="+mn-cs"/>
          </a:endParaRPr>
        </a:p>
        <a:p xmlns:a="http://schemas.openxmlformats.org/drawingml/2006/main">
          <a:r>
            <a:rPr lang="en-US" b="1" dirty="0" smtClean="0">
              <a:latin typeface="+mn-lt"/>
              <a:ea typeface="+mn-ea"/>
              <a:cs typeface="+mn-cs"/>
            </a:rPr>
            <a:t>Minimal </a:t>
          </a:r>
          <a:r>
            <a:rPr lang="en-US" b="1" dirty="0">
              <a:latin typeface="+mn-lt"/>
              <a:ea typeface="+mn-ea"/>
              <a:cs typeface="+mn-cs"/>
            </a:rPr>
            <a:t>Unified State Examinations (USE) point requirements</a:t>
          </a:r>
          <a:endParaRPr lang="ru-RU" sz="1100" b="1" dirty="0"/>
        </a:p>
      </cdr:txBody>
    </cdr:sp>
  </cdr:relSizeAnchor>
  <cdr:relSizeAnchor xmlns:cdr="http://schemas.openxmlformats.org/drawingml/2006/chartDrawing">
    <cdr:from>
      <cdr:x>0.17352</cdr:x>
      <cdr:y>0.0155</cdr:y>
    </cdr:from>
    <cdr:to>
      <cdr:x>0.29746</cdr:x>
      <cdr:y>0.13947</cdr:y>
    </cdr:to>
    <cdr:sp macro="" textlink="">
      <cdr:nvSpPr>
        <cdr:cNvPr id="4" name="TextBox 3"/>
        <cdr:cNvSpPr txBox="1"/>
      </cdr:nvSpPr>
      <cdr:spPr>
        <a:xfrm xmlns:a="http://schemas.openxmlformats.org/drawingml/2006/main">
          <a:off x="1512168" y="72008"/>
          <a:ext cx="1080120"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Less than 40 points</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0.33878</cdr:x>
      <cdr:y>0.0155</cdr:y>
    </cdr:from>
    <cdr:to>
      <cdr:x>0.49577</cdr:x>
      <cdr:y>0.17047</cdr:y>
    </cdr:to>
    <cdr:sp macro="" textlink="">
      <cdr:nvSpPr>
        <cdr:cNvPr id="5" name="TextBox 4"/>
        <cdr:cNvSpPr txBox="1"/>
      </cdr:nvSpPr>
      <cdr:spPr>
        <a:xfrm xmlns:a="http://schemas.openxmlformats.org/drawingml/2006/main">
          <a:off x="2952328" y="72008"/>
          <a:ext cx="136815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40 to 75 points </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0.52882</cdr:x>
      <cdr:y>0.0155</cdr:y>
    </cdr:from>
    <cdr:to>
      <cdr:x>0.68582</cdr:x>
      <cdr:y>0.18596</cdr:y>
    </cdr:to>
    <cdr:sp macro="" textlink="">
      <cdr:nvSpPr>
        <cdr:cNvPr id="6" name="TextBox 5"/>
        <cdr:cNvSpPr txBox="1"/>
      </cdr:nvSpPr>
      <cdr:spPr>
        <a:xfrm xmlns:a="http://schemas.openxmlformats.org/drawingml/2006/main">
          <a:off x="4608512" y="72008"/>
          <a:ext cx="1368152"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mn-lt"/>
              <a:ea typeface="+mn-ea"/>
              <a:cs typeface="+mn-cs"/>
            </a:rPr>
            <a:t>More than 75 points </a:t>
          </a:r>
          <a:endParaRPr lang="ru-RU" dirty="0">
            <a:latin typeface="+mn-lt"/>
            <a:ea typeface="+mn-ea"/>
            <a:cs typeface="+mn-cs"/>
          </a:endParaRPr>
        </a:p>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0.02401</cdr:x>
      <cdr:y>0.01483</cdr:y>
    </cdr:from>
    <cdr:to>
      <cdr:x>0.97</cdr:x>
      <cdr:y>1</cdr:y>
    </cdr:to>
    <cdr:grpSp>
      <cdr:nvGrpSpPr>
        <cdr:cNvPr id="16" name="Группа 15"/>
        <cdr:cNvGrpSpPr/>
      </cdr:nvGrpSpPr>
      <cdr:grpSpPr>
        <a:xfrm xmlns:a="http://schemas.openxmlformats.org/drawingml/2006/main">
          <a:off x="107944" y="62874"/>
          <a:ext cx="4252982" cy="4176753"/>
          <a:chOff x="107950" y="62880"/>
          <a:chExt cx="4252985" cy="4176464"/>
        </a:xfrm>
      </cdr:grpSpPr>
      <cdr:grpSp>
        <cdr:nvGrpSpPr>
          <cdr:cNvPr id="5" name="Группа 4"/>
          <cdr:cNvGrpSpPr/>
        </cdr:nvGrpSpPr>
        <cdr:grpSpPr>
          <a:xfrm xmlns:a="http://schemas.openxmlformats.org/drawingml/2006/main">
            <a:off x="739698" y="62880"/>
            <a:ext cx="3621237" cy="360040"/>
            <a:chOff x="710163" y="62880"/>
            <a:chExt cx="3476645" cy="360040"/>
          </a:xfrm>
        </cdr:grpSpPr>
        <cdr:sp macro="" textlink="">
          <cdr:nvSpPr>
            <cdr:cNvPr id="2" name="Прямоугольник 1"/>
            <cdr:cNvSpPr/>
          </cdr:nvSpPr>
          <cdr:spPr>
            <a:xfrm xmlns:a="http://schemas.openxmlformats.org/drawingml/2006/main">
              <a:off x="710163" y="62880"/>
              <a:ext cx="1594093"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smtClean="0">
                  <a:solidFill>
                    <a:schemeClr val="tx1"/>
                  </a:solidFill>
                </a:rPr>
                <a:t>“weak schools”</a:t>
              </a:r>
              <a:endParaRPr lang="ru-RU" sz="1400" dirty="0">
                <a:solidFill>
                  <a:schemeClr val="tx1"/>
                </a:solidFill>
              </a:endParaRPr>
            </a:p>
          </cdr:txBody>
        </cdr:sp>
        <cdr:sp macro="" textlink="">
          <cdr:nvSpPr>
            <cdr:cNvPr id="3" name="Прямоугольник 2"/>
            <cdr:cNvSpPr/>
          </cdr:nvSpPr>
          <cdr:spPr>
            <a:xfrm xmlns:a="http://schemas.openxmlformats.org/drawingml/2006/main">
              <a:off x="2592715" y="62880"/>
              <a:ext cx="1594093"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smtClean="0">
                  <a:solidFill>
                    <a:schemeClr val="tx1"/>
                  </a:solidFill>
                </a:rPr>
                <a:t>Other schools</a:t>
              </a:r>
              <a:endParaRPr lang="ru-RU" sz="1400" dirty="0">
                <a:solidFill>
                  <a:schemeClr val="tx1"/>
                </a:solidFill>
              </a:endParaRPr>
            </a:p>
          </cdr:txBody>
        </cdr:sp>
      </cdr:grpSp>
      <cdr:sp macro="" textlink="">
        <cdr:nvSpPr>
          <cdr:cNvPr id="4" name="Прямоугольник 3"/>
          <cdr:cNvSpPr/>
        </cdr:nvSpPr>
        <cdr:spPr>
          <a:xfrm xmlns:a="http://schemas.openxmlformats.org/drawingml/2006/main">
            <a:off x="111543" y="638944"/>
            <a:ext cx="1976717" cy="72008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rPr>
              <a:t>Children from incomplete families</a:t>
            </a:r>
            <a:endParaRPr lang="ru-RU" sz="1600" dirty="0">
              <a:solidFill>
                <a:schemeClr val="tx1"/>
              </a:solidFill>
            </a:endParaRPr>
          </a:p>
        </cdr:txBody>
      </cdr:sp>
      <cdr:sp macro="" textlink="">
        <cdr:nvSpPr>
          <cdr:cNvPr id="13" name="Прямоугольник 12"/>
          <cdr:cNvSpPr/>
        </cdr:nvSpPr>
        <cdr:spPr>
          <a:xfrm xmlns:a="http://schemas.openxmlformats.org/drawingml/2006/main">
            <a:off x="107950" y="1575048"/>
            <a:ext cx="1976717" cy="72008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rPr>
              <a:t>Children from large</a:t>
            </a:r>
            <a:r>
              <a:rPr lang="en-US" sz="1600" dirty="0" smtClean="0">
                <a:solidFill>
                  <a:schemeClr val="tx1"/>
                </a:solidFill>
              </a:rPr>
              <a:t> </a:t>
            </a:r>
            <a:r>
              <a:rPr lang="en-US" sz="1600" dirty="0">
                <a:solidFill>
                  <a:schemeClr val="tx1"/>
                </a:solidFill>
              </a:rPr>
              <a:t>families</a:t>
            </a:r>
            <a:endParaRPr lang="ru-RU" sz="1600" dirty="0">
              <a:solidFill>
                <a:schemeClr val="tx1"/>
              </a:solidFill>
            </a:endParaRPr>
          </a:p>
        </cdr:txBody>
      </cdr:sp>
      <cdr:sp macro="" textlink="">
        <cdr:nvSpPr>
          <cdr:cNvPr id="14" name="Прямоугольник 13"/>
          <cdr:cNvSpPr/>
        </cdr:nvSpPr>
        <cdr:spPr>
          <a:xfrm xmlns:a="http://schemas.openxmlformats.org/drawingml/2006/main">
            <a:off x="119002" y="2511152"/>
            <a:ext cx="1976717" cy="72008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rPr>
              <a:t>Children of unemployed parents</a:t>
            </a:r>
            <a:endParaRPr lang="ru-RU" sz="1600" dirty="0">
              <a:solidFill>
                <a:schemeClr val="tx1"/>
              </a:solidFill>
            </a:endParaRPr>
          </a:p>
        </cdr:txBody>
      </cdr:sp>
      <cdr:sp macro="" textlink="">
        <cdr:nvSpPr>
          <cdr:cNvPr id="15" name="Прямоугольник 14"/>
          <cdr:cNvSpPr/>
        </cdr:nvSpPr>
        <cdr:spPr>
          <a:xfrm xmlns:a="http://schemas.openxmlformats.org/drawingml/2006/main">
            <a:off x="107950" y="3375247"/>
            <a:ext cx="1976717" cy="864097"/>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rPr>
              <a:t>Children whose native language is not Russian </a:t>
            </a:r>
            <a:endParaRPr lang="ru-RU" sz="1600" dirty="0">
              <a:solidFill>
                <a:schemeClr val="tx1"/>
              </a:solidFill>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cdr:x>
      <cdr:y>0.01597</cdr:y>
    </cdr:from>
    <cdr:to>
      <cdr:x>0.97927</cdr:x>
      <cdr:y>0.96469</cdr:y>
    </cdr:to>
    <cdr:grpSp>
      <cdr:nvGrpSpPr>
        <cdr:cNvPr id="9" name="Группа 8"/>
        <cdr:cNvGrpSpPr/>
      </cdr:nvGrpSpPr>
      <cdr:grpSpPr>
        <a:xfrm xmlns:a="http://schemas.openxmlformats.org/drawingml/2006/main">
          <a:off x="0" y="71291"/>
          <a:ext cx="4088819" cy="4235133"/>
          <a:chOff x="0" y="71264"/>
          <a:chExt cx="4088831" cy="4234859"/>
        </a:xfrm>
      </cdr:grpSpPr>
      <cdr:sp macro="" textlink="">
        <cdr:nvSpPr>
          <cdr:cNvPr id="2" name="Прямоугольник 1"/>
          <cdr:cNvSpPr/>
        </cdr:nvSpPr>
        <cdr:spPr>
          <a:xfrm xmlns:a="http://schemas.openxmlformats.org/drawingml/2006/main">
            <a:off x="632447" y="71264"/>
            <a:ext cx="1584176"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smtClean="0">
                <a:solidFill>
                  <a:schemeClr val="tx1"/>
                </a:solidFill>
              </a:rPr>
              <a:t>“weak schools”</a:t>
            </a:r>
            <a:endParaRPr lang="ru-RU" sz="1400" dirty="0" smtClean="0">
              <a:solidFill>
                <a:schemeClr val="tx1"/>
              </a:solidFill>
            </a:endParaRPr>
          </a:p>
          <a:p xmlns:a="http://schemas.openxmlformats.org/drawingml/2006/main">
            <a:endParaRPr lang="ru-RU" dirty="0"/>
          </a:p>
        </cdr:txBody>
      </cdr:sp>
      <cdr:sp macro="" textlink="">
        <cdr:nvSpPr>
          <cdr:cNvPr id="3" name="Прямоугольник 2"/>
          <cdr:cNvSpPr/>
        </cdr:nvSpPr>
        <cdr:spPr>
          <a:xfrm xmlns:a="http://schemas.openxmlformats.org/drawingml/2006/main">
            <a:off x="2504655" y="71264"/>
            <a:ext cx="1584176"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smtClean="0">
                <a:solidFill>
                  <a:schemeClr val="tx1"/>
                </a:solidFill>
              </a:rPr>
              <a:t>other schools</a:t>
            </a:r>
            <a:endParaRPr lang="ru-RU" sz="1400" dirty="0" smtClean="0">
              <a:solidFill>
                <a:schemeClr val="tx1"/>
              </a:solidFill>
            </a:endParaRPr>
          </a:p>
          <a:p xmlns:a="http://schemas.openxmlformats.org/drawingml/2006/main">
            <a:endParaRPr lang="ru-RU" dirty="0"/>
          </a:p>
        </cdr:txBody>
      </cdr:sp>
      <cdr:sp macro="" textlink="">
        <cdr:nvSpPr>
          <cdr:cNvPr id="4" name="Прямоугольник 3"/>
          <cdr:cNvSpPr/>
        </cdr:nvSpPr>
        <cdr:spPr>
          <a:xfrm xmlns:a="http://schemas.openxmlformats.org/drawingml/2006/main">
            <a:off x="704455" y="791344"/>
            <a:ext cx="1800200" cy="792088"/>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rPr>
              <a:t>Percentage of teachers with the highest category</a:t>
            </a:r>
            <a:endParaRPr lang="ru-RU" sz="1600" dirty="0">
              <a:solidFill>
                <a:schemeClr val="tx1"/>
              </a:solidFill>
            </a:endParaRPr>
          </a:p>
          <a:p xmlns:a="http://schemas.openxmlformats.org/drawingml/2006/main">
            <a:endParaRPr lang="ru-RU" sz="1600" dirty="0">
              <a:solidFill>
                <a:schemeClr val="tx1"/>
              </a:solidFill>
            </a:endParaRPr>
          </a:p>
        </cdr:txBody>
      </cdr:sp>
      <cdr:sp macro="" textlink="">
        <cdr:nvSpPr>
          <cdr:cNvPr id="5" name="Прямоугольник 4"/>
          <cdr:cNvSpPr/>
        </cdr:nvSpPr>
        <cdr:spPr>
          <a:xfrm xmlns:a="http://schemas.openxmlformats.org/drawingml/2006/main">
            <a:off x="632447" y="1887897"/>
            <a:ext cx="1944216" cy="113569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rPr>
              <a:t>Schools, where there are special (correctional) teachers</a:t>
            </a:r>
            <a:endParaRPr lang="ru-RU" sz="1600" dirty="0">
              <a:solidFill>
                <a:schemeClr val="tx1"/>
              </a:solidFill>
            </a:endParaRPr>
          </a:p>
        </cdr:txBody>
      </cdr:sp>
      <cdr:sp macro="" textlink="">
        <cdr:nvSpPr>
          <cdr:cNvPr id="6" name="Прямоугольник 5"/>
          <cdr:cNvSpPr/>
        </cdr:nvSpPr>
        <cdr:spPr>
          <a:xfrm xmlns:a="http://schemas.openxmlformats.org/drawingml/2006/main">
            <a:off x="671881" y="3095600"/>
            <a:ext cx="1944216" cy="113569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rPr>
              <a:t>Percentage of pupils, studying within the framework of specialized programs </a:t>
            </a:r>
            <a:endParaRPr lang="ru-RU" sz="1600" dirty="0">
              <a:solidFill>
                <a:schemeClr val="tx1"/>
              </a:solidFill>
            </a:endParaRPr>
          </a:p>
        </cdr:txBody>
      </cdr:sp>
      <cdr:sp macro="" textlink="">
        <cdr:nvSpPr>
          <cdr:cNvPr id="7" name="Прямоугольник 6"/>
          <cdr:cNvSpPr/>
        </cdr:nvSpPr>
        <cdr:spPr>
          <a:xfrm xmlns:a="http://schemas.openxmlformats.org/drawingml/2006/main">
            <a:off x="0" y="1151384"/>
            <a:ext cx="704455" cy="129614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smtClean="0">
                <a:solidFill>
                  <a:schemeClr val="tx1"/>
                </a:solidFill>
              </a:rPr>
              <a:t>Personnel</a:t>
            </a:r>
            <a:endParaRPr lang="ru-RU" sz="1600" dirty="0">
              <a:solidFill>
                <a:schemeClr val="tx1"/>
              </a:solidFill>
            </a:endParaRPr>
          </a:p>
        </cdr:txBody>
      </cdr:sp>
      <cdr:sp macro="" textlink="">
        <cdr:nvSpPr>
          <cdr:cNvPr id="8" name="Прямоугольник 7"/>
          <cdr:cNvSpPr/>
        </cdr:nvSpPr>
        <cdr:spPr>
          <a:xfrm xmlns:a="http://schemas.openxmlformats.org/drawingml/2006/main">
            <a:off x="0" y="2879576"/>
            <a:ext cx="704455" cy="1426547"/>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600" dirty="0" smtClean="0">
                <a:solidFill>
                  <a:schemeClr val="tx1"/>
                </a:solidFill>
              </a:rPr>
              <a:t>Organization </a:t>
            </a:r>
            <a:r>
              <a:rPr lang="en-US" sz="1600" dirty="0">
                <a:solidFill>
                  <a:schemeClr val="tx1"/>
                </a:solidFill>
              </a:rPr>
              <a:t>of </a:t>
            </a:r>
            <a:r>
              <a:rPr lang="en-US" sz="1600" dirty="0" smtClean="0">
                <a:solidFill>
                  <a:schemeClr val="tx1"/>
                </a:solidFill>
              </a:rPr>
              <a:t>education</a:t>
            </a:r>
            <a:endParaRPr lang="ru-RU" sz="1600" dirty="0">
              <a:solidFill>
                <a:schemeClr val="tx1"/>
              </a:solidFill>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0.41321</cdr:x>
      <cdr:y>0.01914</cdr:y>
    </cdr:from>
    <cdr:to>
      <cdr:x>0.99531</cdr:x>
      <cdr:y>0.15563</cdr:y>
    </cdr:to>
    <cdr:sp macro="" textlink="">
      <cdr:nvSpPr>
        <cdr:cNvPr id="2" name="Прямоугольник 1"/>
        <cdr:cNvSpPr/>
      </cdr:nvSpPr>
      <cdr:spPr>
        <a:xfrm xmlns:a="http://schemas.openxmlformats.org/drawingml/2006/main">
          <a:off x="3600326" y="116632"/>
          <a:ext cx="5071786" cy="83167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800" b="1" dirty="0">
              <a:solidFill>
                <a:schemeClr val="tx1"/>
              </a:solidFill>
            </a:rPr>
            <a:t>PISA. Reading literacy.</a:t>
          </a:r>
          <a:endParaRPr lang="ru-RU" sz="1800" b="1" dirty="0">
            <a:solidFill>
              <a:schemeClr val="tx1"/>
            </a:solidFill>
          </a:endParaRPr>
        </a:p>
        <a:p xmlns:a="http://schemas.openxmlformats.org/drawingml/2006/main">
          <a:r>
            <a:rPr lang="en-US" sz="1800" b="1" dirty="0">
              <a:solidFill>
                <a:schemeClr val="tx1"/>
              </a:solidFill>
            </a:rPr>
            <a:t>Uneducated children. Level – below 1.</a:t>
          </a:r>
          <a:endParaRPr lang="ru-RU" sz="18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0.32009</cdr:x>
      <cdr:y>0.03217</cdr:y>
    </cdr:from>
    <cdr:to>
      <cdr:x>0.8286</cdr:x>
      <cdr:y>0.14519</cdr:y>
    </cdr:to>
    <cdr:grpSp>
      <cdr:nvGrpSpPr>
        <cdr:cNvPr id="5" name="Группа 4"/>
        <cdr:cNvGrpSpPr/>
      </cdr:nvGrpSpPr>
      <cdr:grpSpPr>
        <a:xfrm xmlns:a="http://schemas.openxmlformats.org/drawingml/2006/main">
          <a:off x="2682994" y="102477"/>
          <a:ext cx="4262331" cy="360024"/>
          <a:chOff x="2683024" y="102463"/>
          <a:chExt cx="4262289" cy="360040"/>
        </a:xfrm>
      </cdr:grpSpPr>
      <cdr:sp macro="" textlink="">
        <cdr:nvSpPr>
          <cdr:cNvPr id="2" name="Прямоугольник 1"/>
          <cdr:cNvSpPr/>
        </cdr:nvSpPr>
        <cdr:spPr>
          <a:xfrm xmlns:a="http://schemas.openxmlformats.org/drawingml/2006/main">
            <a:off x="2683024" y="102463"/>
            <a:ext cx="576064"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200" b="1" dirty="0" smtClean="0">
                <a:solidFill>
                  <a:schemeClr val="tx1"/>
                </a:solidFill>
              </a:rPr>
              <a:t>USA</a:t>
            </a:r>
            <a:endParaRPr lang="ru-RU" sz="1200" b="1" dirty="0">
              <a:solidFill>
                <a:schemeClr val="tx1"/>
              </a:solidFill>
            </a:endParaRPr>
          </a:p>
        </cdr:txBody>
      </cdr:sp>
      <cdr:sp macro="" textlink="">
        <cdr:nvSpPr>
          <cdr:cNvPr id="3" name="Прямоугольник 2"/>
          <cdr:cNvSpPr/>
        </cdr:nvSpPr>
        <cdr:spPr>
          <a:xfrm xmlns:a="http://schemas.openxmlformats.org/drawingml/2006/main">
            <a:off x="3500436" y="102463"/>
            <a:ext cx="1486843"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200" b="1" dirty="0" smtClean="0">
                <a:solidFill>
                  <a:schemeClr val="tx1"/>
                </a:solidFill>
              </a:rPr>
              <a:t>UK</a:t>
            </a:r>
            <a:endParaRPr lang="ru-RU" sz="1200" b="1" dirty="0">
              <a:solidFill>
                <a:schemeClr val="tx1"/>
              </a:solidFill>
            </a:endParaRPr>
          </a:p>
        </cdr:txBody>
      </cdr:sp>
      <cdr:sp macro="" textlink="">
        <cdr:nvSpPr>
          <cdr:cNvPr id="4" name="Прямоугольник 3"/>
          <cdr:cNvSpPr/>
        </cdr:nvSpPr>
        <cdr:spPr>
          <a:xfrm xmlns:a="http://schemas.openxmlformats.org/drawingml/2006/main">
            <a:off x="5458470" y="102463"/>
            <a:ext cx="1486843" cy="36004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200" b="1" dirty="0" smtClean="0">
                <a:solidFill>
                  <a:schemeClr val="tx1"/>
                </a:solidFill>
              </a:rPr>
              <a:t>Russia</a:t>
            </a:r>
            <a:endParaRPr lang="ru-RU" sz="1200" b="1" dirty="0">
              <a:solidFill>
                <a:schemeClr val="tx1"/>
              </a:solidFill>
            </a:endParaRPr>
          </a:p>
        </cdr:txBody>
      </cdr:sp>
    </cdr:grpSp>
  </cdr:relSizeAnchor>
</c:userShapes>
</file>

<file path=ppt/drawings/drawing6.xml><?xml version="1.0" encoding="utf-8"?>
<c:userShapes xmlns:c="http://schemas.openxmlformats.org/drawingml/2006/chart">
  <cdr:relSizeAnchor xmlns:cdr="http://schemas.openxmlformats.org/drawingml/2006/chartDrawing">
    <cdr:from>
      <cdr:x>0.02041</cdr:x>
      <cdr:y>0.77895</cdr:y>
    </cdr:from>
    <cdr:to>
      <cdr:x>0.96632</cdr:x>
      <cdr:y>0.9855</cdr:y>
    </cdr:to>
    <cdr:sp macro="" textlink="">
      <cdr:nvSpPr>
        <cdr:cNvPr id="2" name="Прямоугольник 1"/>
        <cdr:cNvSpPr/>
      </cdr:nvSpPr>
      <cdr:spPr>
        <a:xfrm xmlns:a="http://schemas.openxmlformats.org/drawingml/2006/main">
          <a:off x="76202" y="1721317"/>
          <a:ext cx="3531838" cy="45643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200" b="1" dirty="0">
              <a:solidFill>
                <a:schemeClr val="tx1"/>
              </a:solidFill>
            </a:rPr>
            <a:t>early 1990s             </a:t>
          </a:r>
          <a:r>
            <a:rPr lang="en-US" sz="1200" b="1" dirty="0" smtClean="0">
              <a:solidFill>
                <a:schemeClr val="tx1"/>
              </a:solidFill>
            </a:rPr>
            <a:t>   </a:t>
          </a:r>
          <a:r>
            <a:rPr lang="en-US" sz="1200" b="1" dirty="0">
              <a:solidFill>
                <a:schemeClr val="tx1"/>
              </a:solidFill>
            </a:rPr>
            <a:t>late 1990s           </a:t>
          </a:r>
          <a:r>
            <a:rPr lang="en-US" sz="1200" b="1" dirty="0" smtClean="0">
              <a:solidFill>
                <a:schemeClr val="tx1"/>
              </a:solidFill>
            </a:rPr>
            <a:t>     </a:t>
          </a:r>
          <a:r>
            <a:rPr lang="en-US" sz="1200" b="1" dirty="0">
              <a:solidFill>
                <a:schemeClr val="tx1"/>
              </a:solidFill>
            </a:rPr>
            <a:t>late 2000s </a:t>
          </a:r>
          <a:endParaRPr lang="ru-RU" sz="12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0.10856</cdr:x>
      <cdr:y>0.58533</cdr:y>
    </cdr:from>
    <cdr:to>
      <cdr:x>0.98196</cdr:x>
      <cdr:y>0.99046</cdr:y>
    </cdr:to>
    <cdr:grpSp>
      <cdr:nvGrpSpPr>
        <cdr:cNvPr id="5" name="Группа 4"/>
        <cdr:cNvGrpSpPr/>
      </cdr:nvGrpSpPr>
      <cdr:grpSpPr>
        <a:xfrm xmlns:a="http://schemas.openxmlformats.org/drawingml/2006/main">
          <a:off x="545970" y="2913090"/>
          <a:ext cx="4392503" cy="2016265"/>
          <a:chOff x="545976" y="2913112"/>
          <a:chExt cx="4392488" cy="2016224"/>
        </a:xfrm>
      </cdr:grpSpPr>
      <cdr:sp macro="" textlink="">
        <cdr:nvSpPr>
          <cdr:cNvPr id="2" name="Прямоугольник 1"/>
          <cdr:cNvSpPr/>
        </cdr:nvSpPr>
        <cdr:spPr>
          <a:xfrm xmlns:a="http://schemas.openxmlformats.org/drawingml/2006/main">
            <a:off x="1338064" y="2913112"/>
            <a:ext cx="3600400" cy="432048"/>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solidFill>
                  <a:schemeClr val="tx1"/>
                </a:solidFill>
              </a:rPr>
              <a:t>   USA        France      Japan      Finland     Russia</a:t>
            </a:r>
            <a:endParaRPr lang="ru-RU" sz="1400" b="1" dirty="0">
              <a:solidFill>
                <a:schemeClr val="tx1"/>
              </a:solidFill>
            </a:endParaRPr>
          </a:p>
        </cdr:txBody>
      </cdr:sp>
      <cdr:sp macro="" textlink="">
        <cdr:nvSpPr>
          <cdr:cNvPr id="3" name="Прямоугольник 2"/>
          <cdr:cNvSpPr/>
        </cdr:nvSpPr>
        <cdr:spPr>
          <a:xfrm xmlns:a="http://schemas.openxmlformats.org/drawingml/2006/main">
            <a:off x="545976" y="4137248"/>
            <a:ext cx="792088" cy="792088"/>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solidFill>
                  <a:schemeClr val="tx1"/>
                </a:solidFill>
              </a:rPr>
              <a:t>Quantity of school subjects (</a:t>
            </a:r>
            <a:r>
              <a:rPr lang="en-US" dirty="0" smtClean="0">
                <a:solidFill>
                  <a:schemeClr val="tx1"/>
                </a:solidFill>
              </a:rPr>
              <a:t>maximum</a:t>
            </a:r>
            <a:endParaRPr lang="ru-RU" dirty="0">
              <a:solidFill>
                <a:schemeClr val="tx1"/>
              </a:solidFill>
            </a:endParaRPr>
          </a:p>
        </cdr:txBody>
      </cdr:sp>
      <cdr:sp macro="" textlink="">
        <cdr:nvSpPr>
          <cdr:cNvPr id="4" name="Прямоугольник 3"/>
          <cdr:cNvSpPr/>
        </cdr:nvSpPr>
        <cdr:spPr>
          <a:xfrm xmlns:a="http://schemas.openxmlformats.org/drawingml/2006/main">
            <a:off x="545976" y="3345160"/>
            <a:ext cx="792088" cy="792088"/>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solidFill>
                  <a:schemeClr val="tx1"/>
                </a:solidFill>
              </a:rPr>
              <a:t>Quantity of school subjects (</a:t>
            </a:r>
            <a:r>
              <a:rPr lang="en-US" dirty="0" smtClean="0">
                <a:solidFill>
                  <a:schemeClr val="tx1"/>
                </a:solidFill>
              </a:rPr>
              <a:t>minimum</a:t>
            </a:r>
            <a:endParaRPr lang="ru-RU" dirty="0">
              <a:solidFill>
                <a:schemeClr val="tx1"/>
              </a:solidFill>
            </a:endParaRPr>
          </a:p>
        </cdr:txBody>
      </cdr:sp>
    </cdr:grp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0.99403</cdr:x>
      <cdr:y>0.08972</cdr:y>
    </cdr:to>
    <cdr:sp macro="" textlink="">
      <cdr:nvSpPr>
        <cdr:cNvPr id="4" name="Прямоугольник 3"/>
        <cdr:cNvSpPr/>
      </cdr:nvSpPr>
      <cdr:spPr>
        <a:xfrm xmlns:a="http://schemas.openxmlformats.org/drawingml/2006/main">
          <a:off x="0" y="0"/>
          <a:ext cx="7317524" cy="400110"/>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lvl="1" algn="ctr"/>
          <a:r>
            <a:rPr lang="en-US" sz="2000" b="1" dirty="0" smtClean="0"/>
            <a:t>Russian demographic data: historical data and the forecasts </a:t>
          </a:r>
          <a:endParaRPr lang="ru-RU" sz="2000" b="1" cap="none" spc="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endParaRPr>
        </a:p>
      </cdr:txBody>
    </cdr:sp>
  </cdr:relSizeAnchor>
  <cdr:relSizeAnchor xmlns:cdr="http://schemas.openxmlformats.org/drawingml/2006/chartDrawing">
    <cdr:from>
      <cdr:x>0.92927</cdr:x>
      <cdr:y>0.54902</cdr:y>
    </cdr:from>
    <cdr:to>
      <cdr:x>0.98796</cdr:x>
      <cdr:y>0.61361</cdr:y>
    </cdr:to>
    <cdr:sp macro="" textlink="">
      <cdr:nvSpPr>
        <cdr:cNvPr id="7" name="TextBox 6"/>
        <cdr:cNvSpPr txBox="1"/>
      </cdr:nvSpPr>
      <cdr:spPr>
        <a:xfrm xmlns:a="http://schemas.openxmlformats.org/drawingml/2006/main">
          <a:off x="6840760" y="2448272"/>
          <a:ext cx="43204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0.92793</cdr:x>
      <cdr:y>0.37139</cdr:y>
    </cdr:from>
    <cdr:to>
      <cdr:x>1</cdr:x>
      <cdr:y>0.43599</cdr:y>
    </cdr:to>
    <cdr:sp macro="" textlink="">
      <cdr:nvSpPr>
        <cdr:cNvPr id="8" name="TextBox 7"/>
        <cdr:cNvSpPr txBox="1"/>
      </cdr:nvSpPr>
      <cdr:spPr>
        <a:xfrm xmlns:a="http://schemas.openxmlformats.org/drawingml/2006/main">
          <a:off x="7416824" y="1656184"/>
          <a:ext cx="576063"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2012</a:t>
          </a:r>
          <a:endParaRPr lang="ru-RU" sz="12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0.7874</cdr:x>
      <cdr:y>0.38197</cdr:y>
    </cdr:from>
    <cdr:to>
      <cdr:x>0.7874</cdr:x>
      <cdr:y>0.54107</cdr:y>
    </cdr:to>
    <cdr:cxnSp macro="">
      <cdr:nvCxnSpPr>
        <cdr:cNvPr id="3" name="Прямая со стрелкой 2"/>
        <cdr:cNvCxnSpPr/>
      </cdr:nvCxnSpPr>
      <cdr:spPr>
        <a:xfrm xmlns:a="http://schemas.openxmlformats.org/drawingml/2006/main" flipV="1">
          <a:off x="6479951" y="1728787"/>
          <a:ext cx="0" cy="720080"/>
        </a:xfrm>
        <a:prstGeom xmlns:a="http://schemas.openxmlformats.org/drawingml/2006/main" prst="straightConnector1">
          <a:avLst/>
        </a:prstGeom>
        <a:ln xmlns:a="http://schemas.openxmlformats.org/drawingml/2006/main" w="2222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0.5249</cdr:x>
      <cdr:y>0.38197</cdr:y>
    </cdr:from>
    <cdr:to>
      <cdr:x>0.5249</cdr:x>
      <cdr:y>0.54107</cdr:y>
    </cdr:to>
    <cdr:cxnSp macro="">
      <cdr:nvCxnSpPr>
        <cdr:cNvPr id="4" name="Прямая со стрелкой 3"/>
        <cdr:cNvCxnSpPr/>
      </cdr:nvCxnSpPr>
      <cdr:spPr>
        <a:xfrm xmlns:a="http://schemas.openxmlformats.org/drawingml/2006/main" flipV="1">
          <a:off x="4319711" y="1728787"/>
          <a:ext cx="0" cy="720080"/>
        </a:xfrm>
        <a:prstGeom xmlns:a="http://schemas.openxmlformats.org/drawingml/2006/main" prst="straightConnector1">
          <a:avLst/>
        </a:prstGeom>
        <a:ln xmlns:a="http://schemas.openxmlformats.org/drawingml/2006/main" w="2222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0.2974</cdr:x>
      <cdr:y>0.38197</cdr:y>
    </cdr:from>
    <cdr:to>
      <cdr:x>0.2974</cdr:x>
      <cdr:y>0.54107</cdr:y>
    </cdr:to>
    <cdr:cxnSp macro="">
      <cdr:nvCxnSpPr>
        <cdr:cNvPr id="5" name="Прямая со стрелкой 4"/>
        <cdr:cNvCxnSpPr/>
      </cdr:nvCxnSpPr>
      <cdr:spPr>
        <a:xfrm xmlns:a="http://schemas.openxmlformats.org/drawingml/2006/main" flipV="1">
          <a:off x="2447503" y="1728787"/>
          <a:ext cx="0" cy="720080"/>
        </a:xfrm>
        <a:prstGeom xmlns:a="http://schemas.openxmlformats.org/drawingml/2006/main" prst="straightConnector1">
          <a:avLst/>
        </a:prstGeom>
        <a:ln xmlns:a="http://schemas.openxmlformats.org/drawingml/2006/main" w="2222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0.04366</cdr:x>
      <cdr:y>0.89109</cdr:y>
    </cdr:from>
    <cdr:to>
      <cdr:x>0.20115</cdr:x>
      <cdr:y>0.98655</cdr:y>
    </cdr:to>
    <cdr:sp macro="" textlink="">
      <cdr:nvSpPr>
        <cdr:cNvPr id="6" name="TextBox 5"/>
        <cdr:cNvSpPr txBox="1"/>
      </cdr:nvSpPr>
      <cdr:spPr>
        <a:xfrm xmlns:a="http://schemas.openxmlformats.org/drawingml/2006/main">
          <a:off x="359271" y="4033043"/>
          <a:ext cx="1296144"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0.07866</cdr:x>
      <cdr:y>0.87518</cdr:y>
    </cdr:from>
    <cdr:to>
      <cdr:x>0.2274</cdr:x>
      <cdr:y>0.97064</cdr:y>
    </cdr:to>
    <cdr:sp macro="" textlink="">
      <cdr:nvSpPr>
        <cdr:cNvPr id="7" name="TextBox 6"/>
        <cdr:cNvSpPr txBox="1"/>
      </cdr:nvSpPr>
      <cdr:spPr>
        <a:xfrm xmlns:a="http://schemas.openxmlformats.org/drawingml/2006/main">
          <a:off x="647303" y="3961035"/>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0.1574</cdr:x>
      <cdr:y>0.03195</cdr:y>
    </cdr:from>
    <cdr:to>
      <cdr:x>0.3324</cdr:x>
      <cdr:y>0.15923</cdr:y>
    </cdr:to>
    <cdr:sp macro="" textlink="">
      <cdr:nvSpPr>
        <cdr:cNvPr id="9" name="TextBox 8"/>
        <cdr:cNvSpPr txBox="1"/>
      </cdr:nvSpPr>
      <cdr:spPr>
        <a:xfrm xmlns:a="http://schemas.openxmlformats.org/drawingml/2006/main">
          <a:off x="1295375" y="144611"/>
          <a:ext cx="1440160"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latin typeface="+mn-lt"/>
              <a:ea typeface="+mn-ea"/>
              <a:cs typeface="+mn-cs"/>
            </a:rPr>
            <a:t>Sec</a:t>
          </a:r>
          <a:r>
            <a:rPr lang="ru-RU" dirty="0">
              <a:latin typeface="+mn-lt"/>
              <a:ea typeface="+mn-ea"/>
              <a:cs typeface="+mn-cs"/>
            </a:rPr>
            <a:t>.&amp;</a:t>
          </a:r>
          <a:r>
            <a:rPr lang="en-US" dirty="0">
              <a:latin typeface="+mn-lt"/>
              <a:ea typeface="+mn-ea"/>
              <a:cs typeface="+mn-cs"/>
            </a:rPr>
            <a:t>Higher Education</a:t>
          </a:r>
          <a:endParaRPr lang="ru-RU" dirty="0">
            <a:latin typeface="+mn-lt"/>
            <a:ea typeface="+mn-ea"/>
            <a:cs typeface="+mn-cs"/>
          </a:endParaRPr>
        </a:p>
        <a:p xmlns:a="http://schemas.openxmlformats.org/drawingml/2006/main">
          <a:endParaRPr lang="ru-RU" sz="1100" dirty="0"/>
        </a:p>
      </cdr:txBody>
    </cdr:sp>
  </cdr:relSizeAnchor>
  <cdr:relSizeAnchor xmlns:cdr="http://schemas.openxmlformats.org/drawingml/2006/chartDrawing">
    <cdr:from>
      <cdr:x>0.39365</cdr:x>
      <cdr:y>0.01604</cdr:y>
    </cdr:from>
    <cdr:to>
      <cdr:x>0.62115</cdr:x>
      <cdr:y>0.12741</cdr:y>
    </cdr:to>
    <cdr:sp macro="" textlink="">
      <cdr:nvSpPr>
        <cdr:cNvPr id="10" name="TextBox 9"/>
        <cdr:cNvSpPr txBox="1"/>
      </cdr:nvSpPr>
      <cdr:spPr>
        <a:xfrm xmlns:a="http://schemas.openxmlformats.org/drawingml/2006/main">
          <a:off x="3239591" y="72603"/>
          <a:ext cx="187220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err="1" smtClean="0">
              <a:latin typeface="+mn-lt"/>
              <a:ea typeface="+mn-ea"/>
              <a:cs typeface="+mn-cs"/>
            </a:rPr>
            <a:t>Sec</a:t>
          </a:r>
          <a:r>
            <a:rPr lang="en-US" dirty="0" err="1">
              <a:latin typeface="+mn-lt"/>
              <a:ea typeface="+mn-ea"/>
              <a:cs typeface="+mn-cs"/>
            </a:rPr>
            <a:t>.&amp;Higher</a:t>
          </a:r>
          <a:r>
            <a:rPr lang="en-US" dirty="0">
              <a:latin typeface="+mn-lt"/>
              <a:ea typeface="+mn-ea"/>
              <a:cs typeface="+mn-cs"/>
            </a:rPr>
            <a:t> Education in </a:t>
          </a:r>
          <a:r>
            <a:rPr lang="en-US" dirty="0" smtClean="0">
              <a:latin typeface="+mn-lt"/>
              <a:ea typeface="+mn-ea"/>
              <a:cs typeface="+mn-cs"/>
            </a:rPr>
            <a:t>Russia,  2009</a:t>
          </a:r>
          <a:endParaRPr lang="ru-RU" sz="1100" dirty="0"/>
        </a:p>
      </cdr:txBody>
    </cdr:sp>
  </cdr:relSizeAnchor>
  <cdr:relSizeAnchor xmlns:cdr="http://schemas.openxmlformats.org/drawingml/2006/chartDrawing">
    <cdr:from>
      <cdr:x>0.6824</cdr:x>
      <cdr:y>0.01604</cdr:y>
    </cdr:from>
    <cdr:to>
      <cdr:x>0.90989</cdr:x>
      <cdr:y>0.12741</cdr:y>
    </cdr:to>
    <cdr:sp macro="" textlink="">
      <cdr:nvSpPr>
        <cdr:cNvPr id="11" name="TextBox 1"/>
        <cdr:cNvSpPr txBox="1"/>
      </cdr:nvSpPr>
      <cdr:spPr>
        <a:xfrm xmlns:a="http://schemas.openxmlformats.org/drawingml/2006/main">
          <a:off x="5615855" y="72603"/>
          <a:ext cx="1872208"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dirty="0" err="1" smtClean="0">
              <a:latin typeface="Calibri"/>
            </a:rPr>
            <a:t>Sec</a:t>
          </a:r>
          <a:r>
            <a:rPr lang="en-US" dirty="0" err="1">
              <a:latin typeface="Calibri"/>
            </a:rPr>
            <a:t>.&amp;Higher</a:t>
          </a:r>
          <a:r>
            <a:rPr lang="en-US" dirty="0">
              <a:latin typeface="Calibri"/>
            </a:rPr>
            <a:t> Education in </a:t>
          </a:r>
          <a:r>
            <a:rPr lang="en-US" dirty="0" smtClean="0">
              <a:latin typeface="Calibri"/>
            </a:rPr>
            <a:t>Russia,  2020</a:t>
          </a:r>
          <a:endParaRPr lang="ru-RU" sz="1100" dirty="0"/>
        </a:p>
      </cdr:txBody>
    </cdr:sp>
  </cdr:relSizeAnchor>
  <cdr:relSizeAnchor xmlns:cdr="http://schemas.openxmlformats.org/drawingml/2006/chartDrawing">
    <cdr:from>
      <cdr:x>0.13115</cdr:x>
      <cdr:y>0.70972</cdr:y>
    </cdr:from>
    <cdr:to>
      <cdr:x>1</cdr:x>
      <cdr:y>1</cdr:y>
    </cdr:to>
    <cdr:sp macro="" textlink="">
      <cdr:nvSpPr>
        <cdr:cNvPr id="12" name="TextBox 11"/>
        <cdr:cNvSpPr txBox="1"/>
      </cdr:nvSpPr>
      <cdr:spPr>
        <a:xfrm xmlns:a="http://schemas.openxmlformats.org/drawingml/2006/main">
          <a:off x="1079351" y="3168947"/>
          <a:ext cx="7150249" cy="129614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nSpc>
              <a:spcPct val="150000"/>
            </a:lnSpc>
          </a:pPr>
          <a:r>
            <a:rPr lang="en-US" sz="1600" dirty="0" smtClean="0">
              <a:latin typeface="+mn-lt"/>
              <a:ea typeface="+mn-ea"/>
              <a:cs typeface="+mn-cs"/>
            </a:rPr>
            <a:t>USA</a:t>
          </a:r>
          <a:endParaRPr lang="en-US" sz="1800" dirty="0" smtClean="0">
            <a:latin typeface="+mn-lt"/>
            <a:ea typeface="+mn-ea"/>
            <a:cs typeface="+mn-cs"/>
          </a:endParaRPr>
        </a:p>
        <a:p xmlns:a="http://schemas.openxmlformats.org/drawingml/2006/main">
          <a:pPr>
            <a:lnSpc>
              <a:spcPct val="150000"/>
            </a:lnSpc>
          </a:pPr>
          <a:r>
            <a:rPr lang="en-US" sz="1800" dirty="0" smtClean="0">
              <a:latin typeface="+mn-lt"/>
              <a:ea typeface="+mn-ea"/>
              <a:cs typeface="+mn-cs"/>
            </a:rPr>
            <a:t> Sweden</a:t>
          </a:r>
        </a:p>
        <a:p xmlns:a="http://schemas.openxmlformats.org/drawingml/2006/main">
          <a:pPr>
            <a:lnSpc>
              <a:spcPct val="150000"/>
            </a:lnSpc>
          </a:pPr>
          <a:r>
            <a:rPr lang="en-US" sz="1800" dirty="0" smtClean="0">
              <a:latin typeface="+mn-lt"/>
              <a:ea typeface="+mn-ea"/>
              <a:cs typeface="+mn-cs"/>
            </a:rPr>
            <a:t> UK</a:t>
          </a:r>
        </a:p>
        <a:p xmlns:a="http://schemas.openxmlformats.org/drawingml/2006/main">
          <a:pPr>
            <a:lnSpc>
              <a:spcPct val="150000"/>
            </a:lnSpc>
            <a:spcAft>
              <a:spcPts val="600"/>
            </a:spcAft>
          </a:pPr>
          <a:r>
            <a:rPr lang="en-US" sz="2000" dirty="0" smtClean="0">
              <a:latin typeface="+mn-lt"/>
              <a:ea typeface="+mn-ea"/>
              <a:cs typeface="+mn-cs"/>
            </a:rPr>
            <a:t> Japan </a:t>
          </a:r>
        </a:p>
        <a:p xmlns:a="http://schemas.openxmlformats.org/drawingml/2006/main">
          <a:pPr>
            <a:lnSpc>
              <a:spcPct val="150000"/>
            </a:lnSpc>
            <a:spcBef>
              <a:spcPts val="1800"/>
            </a:spcBef>
            <a:spcAft>
              <a:spcPts val="1200"/>
            </a:spcAft>
          </a:pPr>
          <a:r>
            <a:rPr lang="en-US" sz="1400" dirty="0" smtClean="0">
              <a:latin typeface="+mn-lt"/>
              <a:ea typeface="+mn-ea"/>
              <a:cs typeface="+mn-cs"/>
            </a:rPr>
            <a:t>The </a:t>
          </a:r>
          <a:r>
            <a:rPr lang="en-US" sz="1400" dirty="0" err="1" smtClean="0">
              <a:latin typeface="+mn-lt"/>
              <a:ea typeface="+mn-ea"/>
              <a:cs typeface="+mn-cs"/>
            </a:rPr>
            <a:t>Neather</a:t>
          </a:r>
          <a:r>
            <a:rPr lang="en-US" sz="1400" dirty="0" smtClean="0">
              <a:latin typeface="+mn-lt"/>
              <a:ea typeface="+mn-ea"/>
              <a:cs typeface="+mn-cs"/>
            </a:rPr>
            <a:t>. </a:t>
          </a:r>
          <a:r>
            <a:rPr lang="en-US" sz="1800" dirty="0" smtClean="0">
              <a:latin typeface="+mn-lt"/>
              <a:ea typeface="+mn-ea"/>
              <a:cs typeface="+mn-cs"/>
            </a:rPr>
            <a:t>Spain Australia Finland </a:t>
          </a:r>
        </a:p>
        <a:p xmlns:a="http://schemas.openxmlformats.org/drawingml/2006/main">
          <a:pPr>
            <a:lnSpc>
              <a:spcPct val="150000"/>
            </a:lnSpc>
            <a:spcBef>
              <a:spcPts val="600"/>
            </a:spcBef>
            <a:spcAft>
              <a:spcPts val="1200"/>
            </a:spcAft>
          </a:pPr>
          <a:r>
            <a:rPr lang="en-US" sz="1800" dirty="0" smtClean="0">
              <a:latin typeface="+mn-lt"/>
              <a:ea typeface="+mn-ea"/>
              <a:cs typeface="+mn-cs"/>
            </a:rPr>
            <a:t>France Germany  South </a:t>
          </a:r>
          <a:r>
            <a:rPr lang="en-US" sz="1800" dirty="0">
              <a:latin typeface="+mn-lt"/>
              <a:ea typeface="+mn-ea"/>
              <a:cs typeface="+mn-cs"/>
            </a:rPr>
            <a:t>Korea </a:t>
          </a:r>
          <a:r>
            <a:rPr lang="en-US" sz="1800" dirty="0" smtClean="0">
              <a:latin typeface="+mn-lt"/>
              <a:ea typeface="+mn-ea"/>
              <a:cs typeface="+mn-cs"/>
            </a:rPr>
            <a:t> Poland </a:t>
          </a:r>
        </a:p>
        <a:p xmlns:a="http://schemas.openxmlformats.org/drawingml/2006/main">
          <a:pPr>
            <a:lnSpc>
              <a:spcPct val="150000"/>
            </a:lnSpc>
            <a:spcAft>
              <a:spcPts val="1200"/>
            </a:spcAft>
          </a:pPr>
          <a:r>
            <a:rPr lang="en-US" sz="1400" dirty="0" smtClean="0">
              <a:latin typeface="+mn-lt"/>
              <a:ea typeface="+mn-ea"/>
              <a:cs typeface="+mn-cs"/>
            </a:rPr>
            <a:t> Czech </a:t>
          </a:r>
          <a:r>
            <a:rPr lang="en-US" sz="1400" dirty="0">
              <a:latin typeface="+mn-lt"/>
              <a:ea typeface="+mn-ea"/>
              <a:cs typeface="+mn-cs"/>
            </a:rPr>
            <a:t>Republic </a:t>
          </a:r>
          <a:r>
            <a:rPr lang="en-US" sz="1400" dirty="0" smtClean="0">
              <a:latin typeface="+mn-lt"/>
              <a:ea typeface="+mn-ea"/>
              <a:cs typeface="+mn-cs"/>
            </a:rPr>
            <a:t> </a:t>
          </a:r>
          <a:r>
            <a:rPr lang="en-US" sz="1800" dirty="0" smtClean="0">
              <a:latin typeface="+mn-lt"/>
              <a:ea typeface="+mn-ea"/>
              <a:cs typeface="+mn-cs"/>
            </a:rPr>
            <a:t>Mexico </a:t>
          </a:r>
        </a:p>
        <a:p xmlns:a="http://schemas.openxmlformats.org/drawingml/2006/main">
          <a:pPr>
            <a:lnSpc>
              <a:spcPct val="150000"/>
            </a:lnSpc>
            <a:spcAft>
              <a:spcPts val="1200"/>
            </a:spcAft>
          </a:pPr>
          <a:r>
            <a:rPr lang="en-US" sz="1800" dirty="0" smtClean="0">
              <a:latin typeface="+mn-lt"/>
              <a:ea typeface="+mn-ea"/>
              <a:cs typeface="+mn-cs"/>
            </a:rPr>
            <a:t>Brazil</a:t>
          </a:r>
          <a:endParaRPr lang="ru-RU" sz="1800" dirty="0">
            <a:latin typeface="+mn-lt"/>
            <a:ea typeface="+mn-ea"/>
            <a:cs typeface="+mn-cs"/>
          </a:endParaRPr>
        </a:p>
        <a:p xmlns:a="http://schemas.openxmlformats.org/drawingml/2006/main">
          <a:pPr>
            <a:lnSpc>
              <a:spcPct val="150000"/>
            </a:lnSpc>
          </a:pPr>
          <a:endParaRPr lang="ru-RU"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77AB511-55E2-43ED-90F9-68D5FC4691D4}" type="datetimeFigureOut">
              <a:rPr lang="ru-RU"/>
              <a:pPr>
                <a:defRPr/>
              </a:pPr>
              <a:t>18.09.2012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4001B8A-65A7-41A9-A11C-CEDF75879F26}" type="slidenum">
              <a:rPr lang="ru-RU"/>
              <a:pPr>
                <a:defRPr/>
              </a:pPr>
              <a:t>‹#›</a:t>
            </a:fld>
            <a:endParaRPr lang="ru-RU"/>
          </a:p>
        </p:txBody>
      </p:sp>
    </p:spTree>
    <p:extLst>
      <p:ext uri="{BB962C8B-B14F-4D97-AF65-F5344CB8AC3E}">
        <p14:creationId xmlns:p14="http://schemas.microsoft.com/office/powerpoint/2010/main" val="30327558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noTextEdi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Добавить 2009 Толя –</a:t>
            </a:r>
            <a:r>
              <a:rPr lang="ru-RU" smtClean="0">
                <a:solidFill>
                  <a:srgbClr val="FF0000"/>
                </a:solidFill>
              </a:rPr>
              <a:t>не могу, таких данных пока нет</a:t>
            </a:r>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E32D2E-A591-4400-8E78-77A00D9D7C79}" type="slidenum">
              <a:rPr lang="ru-RU"/>
              <a:pPr fontAlgn="base">
                <a:spcBef>
                  <a:spcPct val="0"/>
                </a:spcBef>
                <a:spcAft>
                  <a:spcPct val="0"/>
                </a:spcAft>
              </a:pPr>
              <a:t>7</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1C99544C-A543-43BD-8915-D21662D27F11}" type="slidenum">
              <a:rPr lang="ru-RU"/>
              <a:pPr/>
              <a:t>38</a:t>
            </a:fld>
            <a:endParaRPr lang="ru-RU"/>
          </a:p>
        </p:txBody>
      </p:sp>
      <p:sp>
        <p:nvSpPr>
          <p:cNvPr id="23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ea typeface="SimSun" charset="-122"/>
            </a:endParaRPr>
          </a:p>
        </p:txBody>
      </p:sp>
      <p:sp>
        <p:nvSpPr>
          <p:cNvPr id="2355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E088E6F-F8AF-4D92-BF5F-B8B0B934D7A9}" type="slidenum">
              <a:rPr lang="ru-RU" sz="1200">
                <a:solidFill>
                  <a:srgbClr val="000000"/>
                </a:solidFill>
                <a:latin typeface="Arial" charset="0"/>
                <a:ea typeface="ＭＳ Ｐゴシック" charset="-128"/>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ru-RU" sz="1200">
              <a:solidFill>
                <a:srgbClr val="000000"/>
              </a:solidFill>
              <a:latin typeface="Arial"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p:cNvSpPr>
            <a:spLocks noGrp="1" noChangeArrowheads="1"/>
          </p:cNvSpPr>
          <p:nvPr>
            <p:ph type="sldNum"/>
          </p:nvPr>
        </p:nvSpPr>
        <p:spPr>
          <a:ln/>
        </p:spPr>
        <p:txBody>
          <a:bodyPr/>
          <a:lstStyle/>
          <a:p>
            <a:fld id="{594E43C9-4607-4CEF-BEF2-D0D45F63C1C5}" type="slidenum">
              <a:rPr lang="ru-RU"/>
              <a:pPr/>
              <a:t>39</a:t>
            </a:fld>
            <a:endParaRPr lang="ru-RU"/>
          </a:p>
        </p:txBody>
      </p:sp>
      <p:sp>
        <p:nvSpPr>
          <p:cNvPr id="245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85800" y="4343400"/>
            <a:ext cx="5480050" cy="4108450"/>
          </a:xfrm>
          <a:prstGeom prst="rect">
            <a:avLst/>
          </a:prstGeom>
          <a:noFill/>
          <a:ln>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2EC0667F-A459-4441-9626-D34C1A322242}" type="slidenum">
              <a:rPr lang="ru-RU"/>
              <a:pPr/>
              <a:t>40</a:t>
            </a:fld>
            <a:endParaRPr lang="ru-RU"/>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ea typeface="SimSun" charset="-122"/>
            </a:endParaRPr>
          </a:p>
        </p:txBody>
      </p:sp>
      <p:sp>
        <p:nvSpPr>
          <p:cNvPr id="2560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8F5007C-D326-4210-B742-645FC35E3410}" type="slidenum">
              <a:rPr lang="ru-RU" sz="1200">
                <a:solidFill>
                  <a:srgbClr val="000000"/>
                </a:solidFill>
                <a:latin typeface="Arial" charset="0"/>
                <a:ea typeface="ＭＳ Ｐゴシック" charset="-128"/>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40</a:t>
            </a:fld>
            <a:endParaRPr lang="ru-RU" sz="1200">
              <a:solidFill>
                <a:srgbClr val="000000"/>
              </a:solidFill>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bwMode="auto">
          <a:noFill/>
          <a:ln>
            <a:solidFill>
              <a:srgbClr val="000000"/>
            </a:solidFill>
            <a:miter lim="800000"/>
            <a:headEnd/>
            <a:tailEnd/>
          </a:ln>
        </p:spPr>
      </p:sp>
      <p:sp>
        <p:nvSpPr>
          <p:cNvPr id="8499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4996"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D97C76C0-52EC-43B9-B7F5-0FC817D81E23}" type="slidenum">
              <a:rPr lang="ru-RU" sz="1200">
                <a:ea typeface="MS PGothic" pitchFamily="34" charset="-128"/>
              </a:rPr>
              <a:pPr algn="r" defTabSz="457200"/>
              <a:t>28</a:t>
            </a:fld>
            <a:endParaRPr lang="ru-RU" sz="120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87044"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3F812FF6-A577-4BD7-8BA6-6A204DDDFA96}" type="slidenum">
              <a:rPr lang="ru-RU" sz="1200">
                <a:ea typeface="MS PGothic" pitchFamily="34" charset="-128"/>
              </a:rPr>
              <a:pPr algn="r" defTabSz="457200"/>
              <a:t>29</a:t>
            </a:fld>
            <a:endParaRPr lang="ru-RU" sz="120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noFill/>
          <a:ln>
            <a:solidFill>
              <a:srgbClr val="000000"/>
            </a:solidFill>
            <a:miter lim="800000"/>
            <a:headEnd/>
            <a:tailEnd/>
          </a:ln>
        </p:spPr>
      </p:sp>
      <p:sp>
        <p:nvSpPr>
          <p:cNvPr id="9318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3188"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CC615691-95BE-47FA-B4BB-271DBD7A888D}" type="slidenum">
              <a:rPr lang="ru-RU" sz="1200">
                <a:ea typeface="MS PGothic" pitchFamily="34" charset="-128"/>
              </a:rPr>
              <a:pPr algn="r" defTabSz="457200"/>
              <a:t>31</a:t>
            </a:fld>
            <a:endParaRPr lang="ru-RU" sz="120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p:spPr>
      </p:sp>
      <p:sp>
        <p:nvSpPr>
          <p:cNvPr id="9523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5236"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D15E2313-EE40-4F99-AB8F-9D1C4FC582EB}" type="slidenum">
              <a:rPr lang="ru-RU" sz="1200">
                <a:ea typeface="MS PGothic" pitchFamily="34" charset="-128"/>
              </a:rPr>
              <a:pPr algn="r" defTabSz="457200"/>
              <a:t>32</a:t>
            </a:fld>
            <a:endParaRPr lang="ru-RU" sz="120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p:spPr>
      </p:sp>
      <p:sp>
        <p:nvSpPr>
          <p:cNvPr id="972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7284"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F88E5CC0-37CC-451D-B1F2-61A5BF0B2E8A}" type="slidenum">
              <a:rPr lang="ru-RU" sz="1200">
                <a:ea typeface="MS PGothic" pitchFamily="34" charset="-128"/>
              </a:rPr>
              <a:pPr algn="r" defTabSz="457200"/>
              <a:t>33</a:t>
            </a:fld>
            <a:endParaRPr lang="ru-RU" sz="120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noFill/>
          <a:ln>
            <a:solidFill>
              <a:srgbClr val="000000"/>
            </a:solidFill>
            <a:miter lim="800000"/>
            <a:headEnd/>
            <a:tailEnd/>
          </a:ln>
        </p:spPr>
      </p:sp>
      <p:sp>
        <p:nvSpPr>
          <p:cNvPr id="10035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0356"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FD2EBD9F-E083-4C3B-8214-FDABFB01ED93}" type="slidenum">
              <a:rPr lang="ru-RU" sz="1200">
                <a:ea typeface="MS PGothic" pitchFamily="34" charset="-128"/>
              </a:rPr>
              <a:pPr algn="r" defTabSz="457200"/>
              <a:t>35</a:t>
            </a:fld>
            <a:endParaRPr lang="ru-RU" sz="120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D9AE13AA-43BA-4EFF-8BBE-D3AEB6C9B451}" type="slidenum">
              <a:rPr lang="ru-RU"/>
              <a:pPr/>
              <a:t>36</a:t>
            </a:fld>
            <a:endParaRPr lang="ru-RU"/>
          </a:p>
        </p:txBody>
      </p:sp>
      <p:sp>
        <p:nvSpPr>
          <p:cNvPr id="184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ea typeface="SimSun" charset="-122"/>
            </a:endParaRPr>
          </a:p>
        </p:txBody>
      </p:sp>
      <p:sp>
        <p:nvSpPr>
          <p:cNvPr id="18435"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EF965E4-C122-4D29-BC84-1F0EA7EE37A7}" type="slidenum">
              <a:rPr lang="ru-RU" sz="1200">
                <a:solidFill>
                  <a:srgbClr val="000000"/>
                </a:solidFill>
                <a:latin typeface="Arial" charset="0"/>
                <a:ea typeface="ＭＳ Ｐゴシック" charset="-128"/>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ru-RU" sz="1200">
              <a:solidFill>
                <a:srgbClr val="000000"/>
              </a:solidFill>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p:cNvSpPr>
            <a:spLocks noGrp="1" noChangeArrowheads="1"/>
          </p:cNvSpPr>
          <p:nvPr>
            <p:ph type="sldNum"/>
          </p:nvPr>
        </p:nvSpPr>
        <p:spPr>
          <a:ln/>
        </p:spPr>
        <p:txBody>
          <a:bodyPr/>
          <a:lstStyle/>
          <a:p>
            <a:fld id="{8AF14EDE-A80C-4EB4-BD50-20FE75EFFBBA}" type="slidenum">
              <a:rPr lang="ru-RU"/>
              <a:pPr/>
              <a:t>37</a:t>
            </a:fld>
            <a:endParaRPr lang="ru-RU"/>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ea typeface="SimSun" charset="-122"/>
            </a:endParaRPr>
          </a:p>
        </p:txBody>
      </p:sp>
      <p:sp>
        <p:nvSpPr>
          <p:cNvPr id="20483"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08914BE-61E6-4859-85C9-7E65651BFC01}" type="slidenum">
              <a:rPr lang="ru-RU" sz="1200">
                <a:solidFill>
                  <a:srgbClr val="000000"/>
                </a:solidFill>
                <a:latin typeface="Arial" charset="0"/>
                <a:ea typeface="ＭＳ Ｐゴシック" charset="-128"/>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ru-RU" sz="1200">
              <a:solidFill>
                <a:srgbClr val="000000"/>
              </a:solidFill>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2F2115B-A129-481A-B8A1-BA148CCA21E5}" type="datetimeFigureOut">
              <a:rPr lang="ru-RU"/>
              <a:pPr>
                <a:defRPr/>
              </a:pPr>
              <a:t>18.09.2012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93EB1A8-34E2-4878-82BB-9B6678972F3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492BC05-8AA5-4FBC-AC1E-DDAADF2E77E3}" type="datetimeFigureOut">
              <a:rPr lang="ru-RU"/>
              <a:pPr>
                <a:defRPr/>
              </a:pPr>
              <a:t>18.09.2012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9A05BA-4FBB-4CB0-B0BF-CBBE2520123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7B3125-840B-49A8-B5A4-F8E65D7DB22E}" type="datetimeFigureOut">
              <a:rPr lang="ru-RU"/>
              <a:pPr>
                <a:defRPr/>
              </a:pPr>
              <a:t>18.09.2012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D84AAEB-308E-44A6-A090-E8D8E91D425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2F50978-4B90-4AE6-909C-725A2BBC6AC2}" type="datetimeFigureOut">
              <a:rPr lang="ru-RU"/>
              <a:pPr>
                <a:defRPr/>
              </a:pPr>
              <a:t>18.09.2012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6CB160-1C89-4497-92F6-E57EEE09C40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442122B-BA3C-4194-8BDF-C06CDC84A5BB}" type="datetimeFigureOut">
              <a:rPr lang="ru-RU"/>
              <a:pPr>
                <a:defRPr/>
              </a:pPr>
              <a:t>18.09.2012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B47C47-5C4D-43B7-8364-FEC487E6966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9952B7-C099-41FA-804A-78B68B73165E}" type="datetimeFigureOut">
              <a:rPr lang="ru-RU"/>
              <a:pPr>
                <a:defRPr/>
              </a:pPr>
              <a:t>18.09.2012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D922F07-812D-40F5-8E80-9B24B6238AF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8D331A5-4CAF-4C28-BB1B-C3EBA1750F3C}" type="datetimeFigureOut">
              <a:rPr lang="ru-RU"/>
              <a:pPr>
                <a:defRPr/>
              </a:pPr>
              <a:t>18.09.2012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63DC8D5-BC97-4B3E-9ACB-6539E41F99B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5A70EDD-EE15-4811-A4AA-AEC23D41BCC5}" type="datetimeFigureOut">
              <a:rPr lang="ru-RU"/>
              <a:pPr>
                <a:defRPr/>
              </a:pPr>
              <a:t>18.09.2012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0D77650-8ACB-42DE-BB05-9F27724977D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8DC16E3-5D37-4B3B-B1BA-185AE14537FA}" type="datetimeFigureOut">
              <a:rPr lang="ru-RU"/>
              <a:pPr>
                <a:defRPr/>
              </a:pPr>
              <a:t>18.09.2012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10C6678-00B1-48FC-80B6-F218CA58E05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466941C-FEE4-47BE-907B-8B1180ACC3FB}" type="datetimeFigureOut">
              <a:rPr lang="ru-RU"/>
              <a:pPr>
                <a:defRPr/>
              </a:pPr>
              <a:t>18.09.2012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1F5704A-A545-4DB2-B962-B72B44BC541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C6747AA-3FA4-4BE8-8372-4A06160C8ED7}" type="datetimeFigureOut">
              <a:rPr lang="ru-RU"/>
              <a:pPr>
                <a:defRPr/>
              </a:pPr>
              <a:t>18.09.2012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1675F0-2D43-460F-970E-96D4E359334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0DDD734-3E8C-4BB7-ACC4-0DE30600ED1E}" type="datetimeFigureOut">
              <a:rPr lang="ru-RU"/>
              <a:pPr>
                <a:defRPr/>
              </a:pPr>
              <a:t>18.09.2012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0F6FED8-D0E4-4EDB-979E-0618827F791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27088" y="1570038"/>
            <a:ext cx="73025" cy="184626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Пятиугольник 7"/>
          <p:cNvSpPr/>
          <p:nvPr/>
        </p:nvSpPr>
        <p:spPr>
          <a:xfrm>
            <a:off x="0" y="1628775"/>
            <a:ext cx="7775575" cy="2303463"/>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a:solidFill>
                  <a:schemeClr val="bg1"/>
                </a:solidFill>
                <a:latin typeface="Times New Roman" pitchFamily="18" charset="0"/>
              </a:rPr>
              <a:t>RUSSIA STRATEGY 2020: </a:t>
            </a:r>
            <a:endParaRPr lang="ru-RU" sz="2400" b="1">
              <a:solidFill>
                <a:schemeClr val="bg1"/>
              </a:solidFill>
              <a:latin typeface="Times New Roman" pitchFamily="18" charset="0"/>
            </a:endParaRPr>
          </a:p>
          <a:p>
            <a:pPr algn="ctr"/>
            <a:r>
              <a:rPr lang="en-US" sz="2400" b="1">
                <a:solidFill>
                  <a:schemeClr val="bg1"/>
                </a:solidFill>
                <a:effectLst>
                  <a:outerShdw blurRad="38100" dist="38100" dir="2700000" algn="tl">
                    <a:srgbClr val="000000"/>
                  </a:outerShdw>
                </a:effectLst>
                <a:latin typeface="Times New Roman" pitchFamily="18" charset="0"/>
              </a:rPr>
              <a:t>NEW SCHOOL AND TERTIARY EDUCATION</a:t>
            </a:r>
            <a:endParaRPr lang="ru-RU" sz="2400" b="1">
              <a:solidFill>
                <a:schemeClr val="bg1"/>
              </a:solidFill>
              <a:effectLst>
                <a:outerShdw blurRad="38100" dist="38100" dir="2700000" algn="tl">
                  <a:srgbClr val="000000"/>
                </a:outerShdw>
              </a:effectLst>
              <a:latin typeface="Times New Roman" pitchFamily="18" charset="0"/>
            </a:endParaRPr>
          </a:p>
          <a:p>
            <a:pPr algn="ctr"/>
            <a:endParaRPr lang="ru-RU" sz="2400">
              <a:solidFill>
                <a:srgbClr val="FFFFFF"/>
              </a:solidFill>
              <a:latin typeface="Times New Roman" pitchFamily="18" charset="0"/>
            </a:endParaRPr>
          </a:p>
        </p:txBody>
      </p:sp>
      <p:sp>
        <p:nvSpPr>
          <p:cNvPr id="10" name="Нашивка 9"/>
          <p:cNvSpPr/>
          <p:nvPr/>
        </p:nvSpPr>
        <p:spPr>
          <a:xfrm>
            <a:off x="6732588" y="1628775"/>
            <a:ext cx="1584325" cy="2303463"/>
          </a:xfrm>
          <a:prstGeom prst="chevron">
            <a:avLst>
              <a:gd name="adj" fmla="val 77493"/>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4345" name="Rectangle 9"/>
          <p:cNvSpPr>
            <a:spLocks noGrp="1"/>
          </p:cNvSpPr>
          <p:nvPr>
            <p:ph type="title" idx="4294967295"/>
          </p:nvPr>
        </p:nvSpPr>
        <p:spPr/>
        <p:txBody>
          <a:bodyPr/>
          <a:lstStyle/>
          <a:p>
            <a:r>
              <a:rPr lang="en-US" dirty="0" smtClean="0"/>
              <a:t>OECD EDU – </a:t>
            </a:r>
            <a:r>
              <a:rPr lang="en-US" dirty="0"/>
              <a:t>S</a:t>
            </a:r>
            <a:r>
              <a:rPr lang="en-US" dirty="0" smtClean="0"/>
              <a:t>eptember 18, 2012</a:t>
            </a:r>
            <a:endParaRPr lang="ru-RU" dirty="0" smtClean="0"/>
          </a:p>
        </p:txBody>
      </p:sp>
      <p:sp>
        <p:nvSpPr>
          <p:cNvPr id="14346" name="Rectangle 10"/>
          <p:cNvSpPr>
            <a:spLocks noGrp="1"/>
          </p:cNvSpPr>
          <p:nvPr>
            <p:ph idx="4294967295"/>
          </p:nvPr>
        </p:nvSpPr>
        <p:spPr>
          <a:xfrm>
            <a:off x="457200" y="4437063"/>
            <a:ext cx="8229600" cy="1689100"/>
          </a:xfrm>
        </p:spPr>
        <p:txBody>
          <a:bodyPr/>
          <a:lstStyle/>
          <a:p>
            <a:pPr>
              <a:buNone/>
            </a:pPr>
            <a:r>
              <a:rPr lang="en-US" sz="2000" b="1" dirty="0" smtClean="0"/>
              <a:t>Yaroslav </a:t>
            </a:r>
            <a:r>
              <a:rPr lang="en-US" sz="2000" b="1" dirty="0" err="1"/>
              <a:t>Kuzminov</a:t>
            </a:r>
            <a:r>
              <a:rPr lang="en-US" sz="2000" dirty="0"/>
              <a:t>, Rector of the Higher School of Economics, co-chair of the Expert Group “Labor market, Professional Education, and Migration </a:t>
            </a:r>
            <a:r>
              <a:rPr lang="en-US" sz="2000" dirty="0" smtClean="0"/>
              <a:t> Policy”</a:t>
            </a:r>
          </a:p>
          <a:p>
            <a:pPr>
              <a:buNone/>
            </a:pPr>
            <a:r>
              <a:rPr lang="ru-RU" sz="2000" b="1" dirty="0" smtClean="0"/>
              <a:t>Isak </a:t>
            </a:r>
            <a:r>
              <a:rPr lang="ru-RU" sz="2000" b="1" dirty="0" smtClean="0"/>
              <a:t>Froumin</a:t>
            </a:r>
            <a:r>
              <a:rPr lang="en-US" sz="2000" dirty="0" smtClean="0"/>
              <a:t>,</a:t>
            </a:r>
            <a:r>
              <a:rPr lang="ru-RU" sz="2000" dirty="0" smtClean="0"/>
              <a:t> </a:t>
            </a:r>
            <a:r>
              <a:rPr lang="ru-RU" sz="2000" dirty="0" err="1" smtClean="0"/>
              <a:t>Director</a:t>
            </a:r>
            <a:r>
              <a:rPr lang="ru-RU" sz="2000" dirty="0" smtClean="0"/>
              <a:t> </a:t>
            </a:r>
            <a:r>
              <a:rPr lang="ru-RU" sz="2000" dirty="0" smtClean="0"/>
              <a:t>of the </a:t>
            </a:r>
            <a:r>
              <a:rPr lang="en-US" sz="2000" dirty="0" smtClean="0"/>
              <a:t>HSE </a:t>
            </a:r>
            <a:r>
              <a:rPr lang="ru-RU" sz="2000" dirty="0" err="1" smtClean="0"/>
              <a:t>Institute</a:t>
            </a:r>
            <a:r>
              <a:rPr lang="ru-RU" sz="2000" dirty="0" smtClean="0"/>
              <a:t> </a:t>
            </a:r>
            <a:r>
              <a:rPr lang="en-US" sz="2000" dirty="0" smtClean="0"/>
              <a:t>of</a:t>
            </a:r>
            <a:r>
              <a:rPr lang="ru-RU" sz="2000" dirty="0" smtClean="0"/>
              <a:t> Education</a:t>
            </a:r>
            <a:r>
              <a:rPr lang="en-US" sz="2000" dirty="0" smtClean="0"/>
              <a:t>,</a:t>
            </a:r>
            <a:r>
              <a:rPr lang="ru-RU" sz="2000" dirty="0" smtClean="0"/>
              <a:t> </a:t>
            </a:r>
            <a:r>
              <a:rPr lang="ru-RU" sz="2000" dirty="0" err="1" smtClean="0"/>
              <a:t>co-chair</a:t>
            </a:r>
            <a:r>
              <a:rPr lang="ru-RU" sz="2000" dirty="0" smtClean="0"/>
              <a:t> of the Expert </a:t>
            </a:r>
            <a:r>
              <a:rPr lang="ru-RU" sz="2000" dirty="0" err="1" smtClean="0"/>
              <a:t>Group</a:t>
            </a:r>
            <a:r>
              <a:rPr lang="ru-RU" sz="2000" dirty="0" smtClean="0"/>
              <a:t> “</a:t>
            </a:r>
            <a:r>
              <a:rPr lang="ru-RU" sz="2000" dirty="0" err="1" smtClean="0"/>
              <a:t>New</a:t>
            </a:r>
            <a:r>
              <a:rPr lang="ru-RU" sz="2000" dirty="0" smtClean="0"/>
              <a:t> </a:t>
            </a:r>
            <a:r>
              <a:rPr lang="ru-RU" sz="2000" dirty="0" err="1" smtClean="0"/>
              <a:t>school</a:t>
            </a:r>
            <a:r>
              <a:rPr lang="en-US" sz="2000" dirty="0" smtClean="0"/>
              <a:t>”</a:t>
            </a:r>
          </a:p>
          <a:p>
            <a:pPr>
              <a:buFont typeface="Arial" pitchFamily="34" charset="0"/>
              <a:buNone/>
            </a:pP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404813"/>
            <a:ext cx="7610475" cy="936625"/>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Нашивка 12"/>
          <p:cNvSpPr/>
          <p:nvPr/>
        </p:nvSpPr>
        <p:spPr>
          <a:xfrm>
            <a:off x="7250113" y="404813"/>
            <a:ext cx="936625" cy="936625"/>
          </a:xfrm>
          <a:prstGeom prst="chevron">
            <a:avLst>
              <a:gd name="adj" fmla="val 52930"/>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28676" name="Рисунок 15"/>
          <p:cNvPicPr>
            <a:picLocks noChangeAspect="1"/>
          </p:cNvPicPr>
          <p:nvPr/>
        </p:nvPicPr>
        <p:blipFill>
          <a:blip r:embed="rId2" cstate="print"/>
          <a:srcRect/>
          <a:stretch>
            <a:fillRect/>
          </a:stretch>
        </p:blipFill>
        <p:spPr bwMode="auto">
          <a:xfrm>
            <a:off x="107950" y="593725"/>
            <a:ext cx="576263" cy="612775"/>
          </a:xfrm>
          <a:prstGeom prst="rect">
            <a:avLst/>
          </a:prstGeom>
          <a:noFill/>
          <a:ln w="9525">
            <a:noFill/>
            <a:miter lim="800000"/>
            <a:headEnd/>
            <a:tailEnd/>
          </a:ln>
        </p:spPr>
      </p:pic>
      <p:sp>
        <p:nvSpPr>
          <p:cNvPr id="28677" name="Прямоугольник 22"/>
          <p:cNvSpPr>
            <a:spLocks noChangeArrowheads="1"/>
          </p:cNvSpPr>
          <p:nvPr/>
        </p:nvSpPr>
        <p:spPr bwMode="auto">
          <a:xfrm>
            <a:off x="914400" y="533400"/>
            <a:ext cx="6781800" cy="523220"/>
          </a:xfrm>
          <a:prstGeom prst="rect">
            <a:avLst/>
          </a:prstGeom>
          <a:noFill/>
          <a:ln w="9525">
            <a:noFill/>
            <a:miter lim="800000"/>
            <a:headEnd/>
            <a:tailEnd/>
          </a:ln>
        </p:spPr>
        <p:txBody>
          <a:bodyPr>
            <a:spAutoFit/>
          </a:bodyPr>
          <a:lstStyle/>
          <a:p>
            <a:r>
              <a:rPr lang="en-US" sz="2800" b="1" dirty="0">
                <a:solidFill>
                  <a:schemeClr val="bg1"/>
                </a:solidFill>
                <a:latin typeface="Calibri" pitchFamily="34" charset="0"/>
              </a:rPr>
              <a:t>Problems: </a:t>
            </a:r>
            <a:r>
              <a:rPr lang="en-US" sz="2800" b="1" dirty="0" smtClean="0">
                <a:solidFill>
                  <a:schemeClr val="bg1"/>
                </a:solidFill>
                <a:latin typeface="Calibri" pitchFamily="34" charset="0"/>
              </a:rPr>
              <a:t>Access to pre-school </a:t>
            </a:r>
            <a:r>
              <a:rPr lang="en-US" sz="2800" b="1" dirty="0">
                <a:solidFill>
                  <a:schemeClr val="bg1"/>
                </a:solidFill>
                <a:latin typeface="Calibri" pitchFamily="34" charset="0"/>
              </a:rPr>
              <a:t>education</a:t>
            </a:r>
            <a:endParaRPr lang="ru-RU" sz="2800" b="1" dirty="0">
              <a:solidFill>
                <a:schemeClr val="bg1"/>
              </a:solidFill>
              <a:latin typeface="Calibri" pitchFamily="34" charset="0"/>
            </a:endParaRPr>
          </a:p>
        </p:txBody>
      </p:sp>
      <p:sp>
        <p:nvSpPr>
          <p:cNvPr id="28678" name="Содержимое 2"/>
          <p:cNvSpPr txBox="1">
            <a:spLocks/>
          </p:cNvSpPr>
          <p:nvPr/>
        </p:nvSpPr>
        <p:spPr bwMode="auto">
          <a:xfrm>
            <a:off x="250825" y="1484313"/>
            <a:ext cx="8229600" cy="507365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ru-RU" sz="2300">
              <a:latin typeface="Calibri" pitchFamily="34" charset="0"/>
            </a:endParaRPr>
          </a:p>
          <a:p>
            <a:pPr marL="342900" indent="-342900">
              <a:spcBef>
                <a:spcPct val="20000"/>
              </a:spcBef>
              <a:buFont typeface="Arial" pitchFamily="34" charset="0"/>
              <a:buChar char="•"/>
            </a:pPr>
            <a:endParaRPr lang="ru-RU" sz="2300">
              <a:latin typeface="Calibri" pitchFamily="34" charset="0"/>
            </a:endParaRPr>
          </a:p>
        </p:txBody>
      </p:sp>
      <p:sp>
        <p:nvSpPr>
          <p:cNvPr id="28679" name="Содержимое 71"/>
          <p:cNvSpPr txBox="1">
            <a:spLocks/>
          </p:cNvSpPr>
          <p:nvPr/>
        </p:nvSpPr>
        <p:spPr bwMode="auto">
          <a:xfrm>
            <a:off x="457200" y="1600200"/>
            <a:ext cx="8229600" cy="4525963"/>
          </a:xfrm>
          <a:prstGeom prst="rect">
            <a:avLst/>
          </a:prstGeom>
          <a:noFill/>
          <a:ln w="9525">
            <a:noFill/>
            <a:miter lim="800000"/>
            <a:headEnd/>
            <a:tailEnd/>
          </a:ln>
        </p:spPr>
        <p:txBody>
          <a:bodyPr/>
          <a:lstStyle/>
          <a:p>
            <a:pPr algn="ctr">
              <a:spcBef>
                <a:spcPct val="20000"/>
              </a:spcBef>
              <a:buFont typeface="Arial" pitchFamily="34" charset="0"/>
              <a:buNone/>
            </a:pPr>
            <a:r>
              <a:rPr lang="ru-RU" sz="3200">
                <a:solidFill>
                  <a:srgbClr val="898989"/>
                </a:solidFill>
                <a:latin typeface="Calibri" pitchFamily="34" charset="0"/>
              </a:rPr>
              <a:t> </a:t>
            </a:r>
          </a:p>
        </p:txBody>
      </p:sp>
      <p:sp>
        <p:nvSpPr>
          <p:cNvPr id="28680"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ru-RU" sz="800">
                <a:solidFill>
                  <a:schemeClr val="bg1"/>
                </a:solidFill>
                <a:latin typeface="Calibri" pitchFamily="34" charset="0"/>
              </a:rPr>
              <a:t>Высшая школа экономики, Москва, 2011</a:t>
            </a:r>
            <a:endParaRPr kumimoji="1" lang="ru-RU" sz="800">
              <a:solidFill>
                <a:schemeClr val="bg1"/>
              </a:solidFill>
              <a:latin typeface="Myriad Pro"/>
            </a:endParaRPr>
          </a:p>
        </p:txBody>
      </p:sp>
      <p:sp>
        <p:nvSpPr>
          <p:cNvPr id="28681"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ru-RU">
                <a:solidFill>
                  <a:srgbClr val="FFFFFF"/>
                </a:solidFill>
                <a:latin typeface="Myriad Pro"/>
              </a:rPr>
              <a:t>фото</a:t>
            </a:r>
            <a:endParaRPr lang="en-US">
              <a:solidFill>
                <a:srgbClr val="FFFFFF"/>
              </a:solidFill>
              <a:latin typeface="Calibri" pitchFamily="34" charset="0"/>
            </a:endParaRPr>
          </a:p>
        </p:txBody>
      </p:sp>
      <p:sp>
        <p:nvSpPr>
          <p:cNvPr id="28682"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ru-RU">
                <a:solidFill>
                  <a:srgbClr val="FFFFFF"/>
                </a:solidFill>
                <a:latin typeface="Myriad Pro"/>
              </a:rPr>
              <a:t>фото</a:t>
            </a:r>
            <a:endParaRPr lang="en-US">
              <a:solidFill>
                <a:srgbClr val="FFFFFF"/>
              </a:solidFill>
              <a:latin typeface="Calibri" pitchFamily="34" charset="0"/>
            </a:endParaRPr>
          </a:p>
        </p:txBody>
      </p:sp>
      <p:sp>
        <p:nvSpPr>
          <p:cNvPr id="28683" name="Содержимое 2"/>
          <p:cNvSpPr>
            <a:spLocks noGrp="1"/>
          </p:cNvSpPr>
          <p:nvPr/>
        </p:nvSpPr>
        <p:spPr bwMode="auto">
          <a:xfrm>
            <a:off x="476250" y="1560513"/>
            <a:ext cx="8229600" cy="4527550"/>
          </a:xfrm>
          <a:prstGeom prst="rect">
            <a:avLst/>
          </a:prstGeom>
          <a:noFill/>
          <a:ln w="9525">
            <a:noFill/>
            <a:miter lim="800000"/>
            <a:headEnd/>
            <a:tailEnd/>
          </a:ln>
        </p:spPr>
        <p:txBody>
          <a:bodyPr/>
          <a:lstStyle/>
          <a:p>
            <a:pPr marL="342900" indent="-342900">
              <a:spcBef>
                <a:spcPct val="20000"/>
              </a:spcBef>
              <a:buFont typeface="Arial" pitchFamily="34" charset="0"/>
              <a:buNone/>
            </a:pPr>
            <a:r>
              <a:rPr lang="en-US" sz="3200">
                <a:latin typeface="Calibri" pitchFamily="34" charset="0"/>
              </a:rPr>
              <a:t>  </a:t>
            </a:r>
            <a:endParaRPr lang="ru-RU" sz="3200">
              <a:latin typeface="Calibri" pitchFamily="34" charset="0"/>
            </a:endParaRPr>
          </a:p>
        </p:txBody>
      </p:sp>
      <p:sp>
        <p:nvSpPr>
          <p:cNvPr id="28684" name="Содержимое 71"/>
          <p:cNvSpPr txBox="1">
            <a:spLocks/>
          </p:cNvSpPr>
          <p:nvPr/>
        </p:nvSpPr>
        <p:spPr bwMode="auto">
          <a:xfrm>
            <a:off x="476250" y="1560513"/>
            <a:ext cx="8229600" cy="4527550"/>
          </a:xfrm>
          <a:prstGeom prst="rect">
            <a:avLst/>
          </a:prstGeom>
          <a:noFill/>
          <a:ln w="9525">
            <a:noFill/>
            <a:miter lim="800000"/>
            <a:headEnd/>
            <a:tailEnd/>
          </a:ln>
        </p:spPr>
        <p:txBody>
          <a:bodyPr/>
          <a:lstStyle/>
          <a:p>
            <a:pPr marL="342900" indent="-342900">
              <a:spcBef>
                <a:spcPct val="20000"/>
              </a:spcBef>
              <a:buFont typeface="Arial" pitchFamily="34" charset="0"/>
              <a:buNone/>
            </a:pPr>
            <a:r>
              <a:rPr lang="ru-RU" sz="3200">
                <a:latin typeface="Calibri" pitchFamily="34" charset="0"/>
              </a:rPr>
              <a:t> </a:t>
            </a:r>
          </a:p>
        </p:txBody>
      </p:sp>
      <p:sp>
        <p:nvSpPr>
          <p:cNvPr id="28685" name="Rectangle 9"/>
          <p:cNvSpPr>
            <a:spLocks noChangeArrowheads="1"/>
          </p:cNvSpPr>
          <p:nvPr/>
        </p:nvSpPr>
        <p:spPr bwMode="auto">
          <a:xfrm>
            <a:off x="7319963" y="2217738"/>
            <a:ext cx="674687" cy="368300"/>
          </a:xfrm>
          <a:prstGeom prst="rect">
            <a:avLst/>
          </a:prstGeom>
          <a:noFill/>
          <a:ln w="9525">
            <a:noFill/>
            <a:miter lim="800000"/>
            <a:headEnd/>
            <a:tailEnd/>
          </a:ln>
        </p:spPr>
        <p:txBody>
          <a:bodyPr wrap="none">
            <a:spAutoFit/>
          </a:bodyPr>
          <a:lstStyle/>
          <a:p>
            <a:r>
              <a:rPr lang="ru-RU">
                <a:solidFill>
                  <a:srgbClr val="FFFFFF"/>
                </a:solidFill>
                <a:latin typeface="Myriad Pro"/>
              </a:rPr>
              <a:t>фото</a:t>
            </a:r>
            <a:endParaRPr lang="en-US">
              <a:solidFill>
                <a:srgbClr val="FFFFFF"/>
              </a:solidFill>
              <a:latin typeface="Calibri" pitchFamily="34" charset="0"/>
            </a:endParaRPr>
          </a:p>
        </p:txBody>
      </p:sp>
      <p:sp>
        <p:nvSpPr>
          <p:cNvPr id="28686" name="Rectangle 10"/>
          <p:cNvSpPr>
            <a:spLocks noChangeArrowheads="1"/>
          </p:cNvSpPr>
          <p:nvPr/>
        </p:nvSpPr>
        <p:spPr bwMode="auto">
          <a:xfrm>
            <a:off x="7319963" y="3929063"/>
            <a:ext cx="674687" cy="368300"/>
          </a:xfrm>
          <a:prstGeom prst="rect">
            <a:avLst/>
          </a:prstGeom>
          <a:noFill/>
          <a:ln w="9525">
            <a:noFill/>
            <a:miter lim="800000"/>
            <a:headEnd/>
            <a:tailEnd/>
          </a:ln>
        </p:spPr>
        <p:txBody>
          <a:bodyPr wrap="none">
            <a:spAutoFit/>
          </a:bodyPr>
          <a:lstStyle/>
          <a:p>
            <a:r>
              <a:rPr lang="ru-RU">
                <a:solidFill>
                  <a:srgbClr val="FFFFFF"/>
                </a:solidFill>
                <a:latin typeface="Myriad Pro"/>
              </a:rPr>
              <a:t>фото</a:t>
            </a:r>
            <a:endParaRPr lang="en-US">
              <a:solidFill>
                <a:srgbClr val="FFFFFF"/>
              </a:solidFill>
              <a:latin typeface="Calibri" pitchFamily="34" charset="0"/>
            </a:endParaRPr>
          </a:p>
        </p:txBody>
      </p:sp>
      <p:sp>
        <p:nvSpPr>
          <p:cNvPr id="28687" name="Rectangle 11"/>
          <p:cNvSpPr>
            <a:spLocks noChangeArrowheads="1"/>
          </p:cNvSpPr>
          <p:nvPr/>
        </p:nvSpPr>
        <p:spPr bwMode="auto">
          <a:xfrm>
            <a:off x="7319963" y="5551488"/>
            <a:ext cx="674687" cy="371475"/>
          </a:xfrm>
          <a:prstGeom prst="rect">
            <a:avLst/>
          </a:prstGeom>
          <a:noFill/>
          <a:ln w="9525">
            <a:noFill/>
            <a:miter lim="800000"/>
            <a:headEnd/>
            <a:tailEnd/>
          </a:ln>
        </p:spPr>
        <p:txBody>
          <a:bodyPr wrap="none">
            <a:spAutoFit/>
          </a:bodyPr>
          <a:lstStyle/>
          <a:p>
            <a:r>
              <a:rPr lang="ru-RU">
                <a:solidFill>
                  <a:srgbClr val="FFFFFF"/>
                </a:solidFill>
                <a:latin typeface="Myriad Pro"/>
              </a:rPr>
              <a:t>фото</a:t>
            </a:r>
            <a:endParaRPr lang="en-US">
              <a:solidFill>
                <a:srgbClr val="FFFFFF"/>
              </a:solidFill>
              <a:latin typeface="Calibri" pitchFamily="34" charset="0"/>
            </a:endParaRPr>
          </a:p>
        </p:txBody>
      </p:sp>
      <p:sp>
        <p:nvSpPr>
          <p:cNvPr id="28688" name="TextBox 29"/>
          <p:cNvSpPr txBox="1">
            <a:spLocks noChangeArrowheads="1"/>
          </p:cNvSpPr>
          <p:nvPr/>
        </p:nvSpPr>
        <p:spPr bwMode="auto">
          <a:xfrm>
            <a:off x="304800" y="4737100"/>
            <a:ext cx="4038600" cy="1323439"/>
          </a:xfrm>
          <a:prstGeom prst="rect">
            <a:avLst/>
          </a:prstGeom>
          <a:noFill/>
          <a:ln w="28575">
            <a:solidFill>
              <a:srgbClr val="FF0000"/>
            </a:solidFill>
            <a:miter lim="800000"/>
            <a:headEnd/>
            <a:tailEnd/>
          </a:ln>
        </p:spPr>
        <p:txBody>
          <a:bodyPr>
            <a:spAutoFit/>
          </a:bodyPr>
          <a:lstStyle/>
          <a:p>
            <a:r>
              <a:rPr lang="en-US" sz="2000" b="1" dirty="0" smtClean="0">
                <a:latin typeface="Calibri" pitchFamily="34" charset="0"/>
              </a:rPr>
              <a:t>Preschool </a:t>
            </a:r>
            <a:r>
              <a:rPr lang="en-US" sz="2000" b="1" dirty="0">
                <a:latin typeface="Calibri" pitchFamily="34" charset="0"/>
              </a:rPr>
              <a:t>education coverage for children aged 1-6 is steadily growing, but is still lower than in 1991, when it was 63%.</a:t>
            </a:r>
            <a:endParaRPr lang="ru-RU" sz="2000" b="1" dirty="0">
              <a:latin typeface="Calibri" pitchFamily="34" charset="0"/>
            </a:endParaRPr>
          </a:p>
        </p:txBody>
      </p:sp>
      <p:graphicFrame>
        <p:nvGraphicFramePr>
          <p:cNvPr id="27" name="Chart 6"/>
          <p:cNvGraphicFramePr/>
          <p:nvPr/>
        </p:nvGraphicFramePr>
        <p:xfrm>
          <a:off x="152400" y="1524000"/>
          <a:ext cx="4876800" cy="2745441"/>
        </p:xfrm>
        <a:graphic>
          <a:graphicData uri="http://schemas.openxmlformats.org/drawingml/2006/chart">
            <c:chart xmlns:c="http://schemas.openxmlformats.org/drawingml/2006/chart" xmlns:r="http://schemas.openxmlformats.org/officeDocument/2006/relationships" r:id="rId3"/>
          </a:graphicData>
        </a:graphic>
      </p:graphicFrame>
      <p:sp>
        <p:nvSpPr>
          <p:cNvPr id="28690" name="Content Placeholder 7"/>
          <p:cNvSpPr txBox="1">
            <a:spLocks/>
          </p:cNvSpPr>
          <p:nvPr/>
        </p:nvSpPr>
        <p:spPr bwMode="auto">
          <a:xfrm>
            <a:off x="5105400" y="1524000"/>
            <a:ext cx="3733800" cy="2057400"/>
          </a:xfrm>
          <a:prstGeom prst="rect">
            <a:avLst/>
          </a:prstGeom>
          <a:noFill/>
          <a:ln w="28575">
            <a:solidFill>
              <a:srgbClr val="FF0000"/>
            </a:solidFill>
            <a:miter lim="800000"/>
            <a:headEnd/>
            <a:tailEnd/>
          </a:ln>
        </p:spPr>
        <p:txBody>
          <a:bodyPr/>
          <a:lstStyle/>
          <a:p>
            <a:pPr algn="ctr"/>
            <a:r>
              <a:rPr lang="en-US" sz="2000" b="1">
                <a:latin typeface="Calibri" pitchFamily="34" charset="0"/>
              </a:rPr>
              <a:t>Educational institutions for children aged 5-7 get most attention and financial support. Preschool education coverage for children of ages 1 till 3 is only 32.5%.</a:t>
            </a:r>
            <a:endParaRPr lang="ru-RU" sz="2000" b="1">
              <a:latin typeface="Times New Roman" pitchFamily="18" charset="0"/>
              <a:cs typeface="Times New Roman" pitchFamily="18" charset="0"/>
            </a:endParaRPr>
          </a:p>
          <a:p>
            <a:pPr algn="ctr"/>
            <a:endParaRPr lang="en-US" b="1">
              <a:latin typeface="Times New Roman" pitchFamily="18" charset="0"/>
              <a:cs typeface="Times New Roman" pitchFamily="18" charset="0"/>
            </a:endParaRPr>
          </a:p>
        </p:txBody>
      </p:sp>
      <p:graphicFrame>
        <p:nvGraphicFramePr>
          <p:cNvPr id="29" name="Диаграмма 28"/>
          <p:cNvGraphicFramePr>
            <a:graphicFrameLocks/>
          </p:cNvGraphicFramePr>
          <p:nvPr/>
        </p:nvGraphicFramePr>
        <p:xfrm>
          <a:off x="4876800" y="3962400"/>
          <a:ext cx="3848769"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2" name="Прямоугольник 1"/>
          <p:cNvSpPr/>
          <p:nvPr/>
        </p:nvSpPr>
        <p:spPr>
          <a:xfrm>
            <a:off x="1792288" y="4021138"/>
            <a:ext cx="2513012"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b="1" dirty="0">
                <a:solidFill>
                  <a:schemeClr val="tx1"/>
                </a:solidFill>
              </a:rPr>
              <a:t>Total           urban aria     rural area</a:t>
            </a:r>
            <a:endParaRPr lang="ru-RU" sz="12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r>
              <a:rPr lang="en-US" b="1" smtClean="0"/>
              <a:t>Causes of aggravating problems:</a:t>
            </a:r>
            <a:endParaRPr lang="ru-RU" b="1" smtClean="0"/>
          </a:p>
        </p:txBody>
      </p:sp>
      <p:graphicFrame>
        <p:nvGraphicFramePr>
          <p:cNvPr id="4" name="Объект 3"/>
          <p:cNvGraphicFramePr>
            <a:graphicFrameLocks noGrp="1"/>
          </p:cNvGraphicFramePr>
          <p:nvPr>
            <p:ph idx="1"/>
            <p:extLst>
              <p:ext uri="{D42A27DB-BD31-4B8C-83A1-F6EECF244321}">
                <p14:modId xmlns:p14="http://schemas.microsoft.com/office/powerpoint/2010/main" val="31273942"/>
              </p:ext>
            </p:extLst>
          </p:nvPr>
        </p:nvGraphicFramePr>
        <p:xfrm>
          <a:off x="179388" y="1341438"/>
          <a:ext cx="4321175" cy="5112567"/>
        </p:xfrm>
        <a:graphic>
          <a:graphicData uri="http://schemas.openxmlformats.org/drawingml/2006/table">
            <a:tbl>
              <a:tblPr firstRow="1" firstCol="1" bandRow="1">
                <a:tableStyleId>{5C22544A-7EE6-4342-B048-85BDC9FD1C3A}</a:tableStyleId>
              </a:tblPr>
              <a:tblGrid>
                <a:gridCol w="4321175"/>
              </a:tblGrid>
              <a:tr h="633546">
                <a:tc>
                  <a:txBody>
                    <a:bodyPr/>
                    <a:lstStyle/>
                    <a:p>
                      <a:pPr algn="ctr">
                        <a:lnSpc>
                          <a:spcPct val="115000"/>
                        </a:lnSpc>
                        <a:spcAft>
                          <a:spcPts val="0"/>
                        </a:spcAft>
                      </a:pPr>
                      <a:r>
                        <a:rPr lang="en-US" sz="2000" dirty="0">
                          <a:solidFill>
                            <a:schemeClr val="tx1"/>
                          </a:solidFill>
                          <a:effectLst/>
                        </a:rPr>
                        <a:t>General</a:t>
                      </a:r>
                      <a:endParaRPr lang="ru-RU" sz="2000" dirty="0">
                        <a:solidFill>
                          <a:schemeClr val="tx1"/>
                        </a:solidFill>
                        <a:effectLst/>
                        <a:latin typeface="Calibri"/>
                        <a:ea typeface="Calibri"/>
                        <a:cs typeface="Times New Roman"/>
                      </a:endParaRPr>
                    </a:p>
                  </a:txBody>
                  <a:tcPr marL="63126" marR="63126" marT="0" marB="0">
                    <a:noFill/>
                  </a:tcPr>
                </a:tc>
              </a:tr>
              <a:tr h="4479021">
                <a:tc>
                  <a:txBody>
                    <a:bodyPr/>
                    <a:lstStyle/>
                    <a:p>
                      <a:pPr marL="342900" lvl="0" indent="-342900">
                        <a:lnSpc>
                          <a:spcPct val="115000"/>
                        </a:lnSpc>
                        <a:spcAft>
                          <a:spcPts val="0"/>
                        </a:spcAft>
                        <a:buFont typeface="Symbol"/>
                        <a:buChar char=""/>
                      </a:pPr>
                      <a:r>
                        <a:rPr lang="en-US" sz="2000" dirty="0">
                          <a:solidFill>
                            <a:schemeClr val="tx1"/>
                          </a:solidFill>
                          <a:effectLst/>
                        </a:rPr>
                        <a:t>Limited offer of services for preschool education</a:t>
                      </a:r>
                      <a:endParaRPr lang="ru-RU" sz="2000" dirty="0">
                        <a:solidFill>
                          <a:schemeClr val="tx1"/>
                        </a:solidFill>
                        <a:effectLst/>
                      </a:endParaRPr>
                    </a:p>
                    <a:p>
                      <a:pPr marL="342900" lvl="0" indent="-342900">
                        <a:lnSpc>
                          <a:spcPct val="115000"/>
                        </a:lnSpc>
                        <a:spcAft>
                          <a:spcPts val="0"/>
                        </a:spcAft>
                        <a:buFont typeface="Symbol"/>
                        <a:buChar char=""/>
                      </a:pPr>
                      <a:r>
                        <a:rPr lang="en-US" sz="2000" dirty="0">
                          <a:solidFill>
                            <a:schemeClr val="tx1"/>
                          </a:solidFill>
                          <a:effectLst/>
                        </a:rPr>
                        <a:t>Degradation of teaching staff</a:t>
                      </a:r>
                      <a:endParaRPr lang="ru-RU" sz="2000" dirty="0">
                        <a:solidFill>
                          <a:schemeClr val="tx1"/>
                        </a:solidFill>
                        <a:effectLst/>
                      </a:endParaRPr>
                    </a:p>
                    <a:p>
                      <a:pPr marL="342900" lvl="0" indent="-342900">
                        <a:lnSpc>
                          <a:spcPct val="115000"/>
                        </a:lnSpc>
                        <a:spcAft>
                          <a:spcPts val="0"/>
                        </a:spcAft>
                        <a:buFont typeface="Symbol"/>
                        <a:buChar char=""/>
                      </a:pPr>
                      <a:r>
                        <a:rPr lang="en-US" sz="2000" dirty="0">
                          <a:solidFill>
                            <a:schemeClr val="tx1"/>
                          </a:solidFill>
                          <a:effectLst/>
                        </a:rPr>
                        <a:t>Network of educational establishments does not correspond to </a:t>
                      </a:r>
                      <a:r>
                        <a:rPr lang="en-US" sz="2000" dirty="0" smtClean="0">
                          <a:solidFill>
                            <a:schemeClr val="tx1"/>
                          </a:solidFill>
                          <a:effectLst/>
                        </a:rPr>
                        <a:t>changing</a:t>
                      </a:r>
                      <a:r>
                        <a:rPr lang="en-US" sz="2000" baseline="0" dirty="0" smtClean="0">
                          <a:solidFill>
                            <a:schemeClr val="tx1"/>
                          </a:solidFill>
                          <a:effectLst/>
                        </a:rPr>
                        <a:t> patterns of </a:t>
                      </a:r>
                      <a:r>
                        <a:rPr lang="en-US" sz="2000" dirty="0" smtClean="0">
                          <a:solidFill>
                            <a:schemeClr val="tx1"/>
                          </a:solidFill>
                          <a:effectLst/>
                        </a:rPr>
                        <a:t>settlement</a:t>
                      </a:r>
                      <a:endParaRPr lang="ru-RU" sz="2000" dirty="0">
                        <a:solidFill>
                          <a:schemeClr val="tx1"/>
                        </a:solidFill>
                        <a:effectLst/>
                      </a:endParaRPr>
                    </a:p>
                    <a:p>
                      <a:pPr marL="342900" lvl="0" indent="-342900">
                        <a:lnSpc>
                          <a:spcPct val="115000"/>
                        </a:lnSpc>
                        <a:spcAft>
                          <a:spcPts val="0"/>
                        </a:spcAft>
                        <a:buFont typeface="Symbol"/>
                        <a:buChar char=""/>
                      </a:pPr>
                      <a:r>
                        <a:rPr lang="en-US" sz="2000" dirty="0" smtClean="0">
                          <a:solidFill>
                            <a:schemeClr val="tx1"/>
                          </a:solidFill>
                          <a:effectLst/>
                        </a:rPr>
                        <a:t>Scale and quality of</a:t>
                      </a:r>
                      <a:r>
                        <a:rPr lang="en-US" sz="2000" baseline="0" dirty="0" smtClean="0">
                          <a:solidFill>
                            <a:schemeClr val="tx1"/>
                          </a:solidFill>
                          <a:effectLst/>
                        </a:rPr>
                        <a:t> e</a:t>
                      </a:r>
                      <a:r>
                        <a:rPr lang="en-US" sz="2000" dirty="0" smtClean="0">
                          <a:solidFill>
                            <a:schemeClr val="tx1"/>
                          </a:solidFill>
                          <a:effectLst/>
                        </a:rPr>
                        <a:t>xtracurricular</a:t>
                      </a:r>
                      <a:r>
                        <a:rPr lang="en-US" sz="2000" baseline="0" dirty="0" smtClean="0">
                          <a:solidFill>
                            <a:schemeClr val="tx1"/>
                          </a:solidFill>
                          <a:effectLst/>
                        </a:rPr>
                        <a:t> activities is declining</a:t>
                      </a:r>
                      <a:endParaRPr lang="ru-RU" sz="2000" dirty="0">
                        <a:solidFill>
                          <a:schemeClr val="tx1"/>
                        </a:solidFill>
                        <a:effectLst/>
                      </a:endParaRPr>
                    </a:p>
                    <a:p>
                      <a:pPr marL="342900" lvl="0" indent="-342900">
                        <a:lnSpc>
                          <a:spcPct val="115000"/>
                        </a:lnSpc>
                        <a:spcAft>
                          <a:spcPts val="0"/>
                        </a:spcAft>
                        <a:buFont typeface="Symbol"/>
                        <a:buChar char=""/>
                      </a:pPr>
                      <a:r>
                        <a:rPr lang="en-US" sz="2000" dirty="0">
                          <a:solidFill>
                            <a:schemeClr val="tx1"/>
                          </a:solidFill>
                          <a:effectLst/>
                        </a:rPr>
                        <a:t>Outdated educational content and methods </a:t>
                      </a:r>
                      <a:endParaRPr lang="ru-RU" sz="2000" dirty="0">
                        <a:solidFill>
                          <a:schemeClr val="tx1"/>
                        </a:solidFill>
                        <a:effectLst/>
                        <a:latin typeface="Calibri"/>
                        <a:ea typeface="Calibri"/>
                        <a:cs typeface="Times New Roman"/>
                      </a:endParaRPr>
                    </a:p>
                  </a:txBody>
                  <a:tcPr marL="63126" marR="63126" marT="0" marB="0">
                    <a:no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528270269"/>
              </p:ext>
            </p:extLst>
          </p:nvPr>
        </p:nvGraphicFramePr>
        <p:xfrm>
          <a:off x="4572000" y="1341438"/>
          <a:ext cx="4320480" cy="4824536"/>
        </p:xfrm>
        <a:graphic>
          <a:graphicData uri="http://schemas.openxmlformats.org/drawingml/2006/table">
            <a:tbl>
              <a:tblPr firstRow="1" firstCol="1" bandRow="1">
                <a:tableStyleId>{5C22544A-7EE6-4342-B048-85BDC9FD1C3A}</a:tableStyleId>
              </a:tblPr>
              <a:tblGrid>
                <a:gridCol w="4320480"/>
              </a:tblGrid>
              <a:tr h="720953">
                <a:tc>
                  <a:txBody>
                    <a:bodyPr/>
                    <a:lstStyle/>
                    <a:p>
                      <a:pPr algn="ctr">
                        <a:lnSpc>
                          <a:spcPct val="115000"/>
                        </a:lnSpc>
                        <a:spcAft>
                          <a:spcPts val="0"/>
                        </a:spcAft>
                      </a:pPr>
                      <a:r>
                        <a:rPr lang="en-US" sz="2000" dirty="0">
                          <a:solidFill>
                            <a:schemeClr val="tx1"/>
                          </a:solidFill>
                          <a:effectLst/>
                        </a:rPr>
                        <a:t>Management</a:t>
                      </a:r>
                      <a:endParaRPr lang="ru-RU" sz="2000" dirty="0">
                        <a:solidFill>
                          <a:schemeClr val="tx1"/>
                        </a:solidFill>
                        <a:effectLst/>
                        <a:latin typeface="Calibri"/>
                        <a:ea typeface="Calibri"/>
                        <a:cs typeface="Times New Roman"/>
                      </a:endParaRPr>
                    </a:p>
                  </a:txBody>
                  <a:tcPr marL="68580" marR="68580" marT="0" marB="0">
                    <a:noFill/>
                  </a:tcPr>
                </a:tc>
              </a:tr>
              <a:tr h="4103583">
                <a:tc>
                  <a:txBody>
                    <a:bodyPr/>
                    <a:lstStyle/>
                    <a:p>
                      <a:pPr marL="342900" lvl="0" indent="-342900">
                        <a:lnSpc>
                          <a:spcPct val="115000"/>
                        </a:lnSpc>
                        <a:spcAft>
                          <a:spcPts val="0"/>
                        </a:spcAft>
                        <a:buFont typeface="Symbol"/>
                        <a:buChar char=""/>
                      </a:pPr>
                      <a:r>
                        <a:rPr lang="en-US" sz="2000" dirty="0">
                          <a:solidFill>
                            <a:schemeClr val="tx1"/>
                          </a:solidFill>
                          <a:effectLst/>
                        </a:rPr>
                        <a:t>Limited </a:t>
                      </a:r>
                      <a:r>
                        <a:rPr lang="en-US" sz="2000" dirty="0" smtClean="0">
                          <a:solidFill>
                            <a:schemeClr val="tx1"/>
                          </a:solidFill>
                          <a:effectLst/>
                        </a:rPr>
                        <a:t>management capacity </a:t>
                      </a:r>
                      <a:r>
                        <a:rPr lang="en-US" sz="2000" dirty="0">
                          <a:solidFill>
                            <a:schemeClr val="tx1"/>
                          </a:solidFill>
                          <a:effectLst/>
                        </a:rPr>
                        <a:t>on regional, municipal and school levels</a:t>
                      </a:r>
                      <a:endParaRPr lang="ru-RU" sz="2000" dirty="0">
                        <a:solidFill>
                          <a:schemeClr val="tx1"/>
                        </a:solidFill>
                        <a:effectLst/>
                      </a:endParaRPr>
                    </a:p>
                    <a:p>
                      <a:pPr marL="342900" lvl="0" indent="-342900">
                        <a:lnSpc>
                          <a:spcPct val="115000"/>
                        </a:lnSpc>
                        <a:spcAft>
                          <a:spcPts val="0"/>
                        </a:spcAft>
                        <a:buFont typeface="Symbol"/>
                        <a:buChar char=""/>
                      </a:pPr>
                      <a:r>
                        <a:rPr lang="en-US" sz="2000" dirty="0" smtClean="0">
                          <a:solidFill>
                            <a:schemeClr val="tx1"/>
                          </a:solidFill>
                          <a:effectLst/>
                        </a:rPr>
                        <a:t>Institutional </a:t>
                      </a:r>
                      <a:r>
                        <a:rPr lang="en-US" sz="2000" dirty="0">
                          <a:solidFill>
                            <a:schemeClr val="tx1"/>
                          </a:solidFill>
                          <a:effectLst/>
                        </a:rPr>
                        <a:t>reforms are not </a:t>
                      </a:r>
                      <a:r>
                        <a:rPr lang="en-US" sz="2000" dirty="0" smtClean="0">
                          <a:solidFill>
                            <a:schemeClr val="tx1"/>
                          </a:solidFill>
                          <a:effectLst/>
                        </a:rPr>
                        <a:t>complete (quality assurance system is not established)</a:t>
                      </a:r>
                      <a:endParaRPr lang="ru-RU" sz="2000" dirty="0">
                        <a:solidFill>
                          <a:schemeClr val="tx1"/>
                        </a:solidFill>
                        <a:effectLst/>
                        <a:latin typeface="Calibri"/>
                        <a:ea typeface="Calibri"/>
                        <a:cs typeface="Times New Roman"/>
                      </a:endParaRPr>
                    </a:p>
                  </a:txBody>
                  <a:tcPr marL="68580" marR="68580" marT="0" marB="0">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404813"/>
            <a:ext cx="7610475" cy="936625"/>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Нашивка 12"/>
          <p:cNvSpPr/>
          <p:nvPr/>
        </p:nvSpPr>
        <p:spPr>
          <a:xfrm>
            <a:off x="7250113" y="404813"/>
            <a:ext cx="936625" cy="936625"/>
          </a:xfrm>
          <a:prstGeom prst="chevron">
            <a:avLst>
              <a:gd name="adj" fmla="val 52930"/>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33796" name="Рисунок 15"/>
          <p:cNvPicPr>
            <a:picLocks noChangeAspect="1"/>
          </p:cNvPicPr>
          <p:nvPr/>
        </p:nvPicPr>
        <p:blipFill>
          <a:blip r:embed="rId2" cstate="print"/>
          <a:srcRect/>
          <a:stretch>
            <a:fillRect/>
          </a:stretch>
        </p:blipFill>
        <p:spPr bwMode="auto">
          <a:xfrm>
            <a:off x="107950" y="593725"/>
            <a:ext cx="576263" cy="612775"/>
          </a:xfrm>
          <a:prstGeom prst="rect">
            <a:avLst/>
          </a:prstGeom>
          <a:noFill/>
          <a:ln w="9525">
            <a:noFill/>
            <a:miter lim="800000"/>
            <a:headEnd/>
            <a:tailEnd/>
          </a:ln>
        </p:spPr>
      </p:pic>
      <p:sp>
        <p:nvSpPr>
          <p:cNvPr id="33797" name="Заголовок 1"/>
          <p:cNvSpPr txBox="1">
            <a:spLocks/>
          </p:cNvSpPr>
          <p:nvPr/>
        </p:nvSpPr>
        <p:spPr bwMode="auto">
          <a:xfrm>
            <a:off x="865188" y="404813"/>
            <a:ext cx="6384925" cy="936625"/>
          </a:xfrm>
          <a:prstGeom prst="rect">
            <a:avLst/>
          </a:prstGeom>
          <a:noFill/>
          <a:ln w="9525">
            <a:noFill/>
            <a:miter lim="800000"/>
            <a:headEnd/>
            <a:tailEnd/>
          </a:ln>
        </p:spPr>
        <p:txBody>
          <a:bodyPr anchor="ctr"/>
          <a:lstStyle/>
          <a:p>
            <a:r>
              <a:rPr lang="en-US" sz="2800" b="1">
                <a:solidFill>
                  <a:schemeClr val="bg1"/>
                </a:solidFill>
                <a:latin typeface="Calibri" pitchFamily="34" charset="0"/>
              </a:rPr>
              <a:t>Causes: teaching staff</a:t>
            </a:r>
            <a:endParaRPr lang="ru-RU" sz="2800" b="1">
              <a:solidFill>
                <a:schemeClr val="bg1"/>
              </a:solidFill>
              <a:latin typeface="Franklin Gothic Book" pitchFamily="34" charset="0"/>
            </a:endParaRPr>
          </a:p>
        </p:txBody>
      </p:sp>
      <p:graphicFrame>
        <p:nvGraphicFramePr>
          <p:cNvPr id="21" name="Объект 3"/>
          <p:cNvGraphicFramePr>
            <a:graphicFrameLocks/>
          </p:cNvGraphicFramePr>
          <p:nvPr/>
        </p:nvGraphicFramePr>
        <p:xfrm>
          <a:off x="304800" y="1310313"/>
          <a:ext cx="8382000" cy="3185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a:graphicFrameLocks/>
          </p:cNvGraphicFramePr>
          <p:nvPr/>
        </p:nvGraphicFramePr>
        <p:xfrm>
          <a:off x="3124200" y="4419600"/>
          <a:ext cx="37338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rot="5400000">
            <a:off x="1090356" y="4030871"/>
            <a:ext cx="1415772" cy="2804319"/>
          </a:xfrm>
          <a:prstGeom prst="rect">
            <a:avLst/>
          </a:prstGeom>
          <a:noFill/>
        </p:spPr>
        <p:txBody>
          <a:bodyPr vert="vert270">
            <a:spAutoFit/>
          </a:bodyPr>
          <a:lstStyle/>
          <a:p>
            <a:pPr algn="ctr" fontAlgn="auto">
              <a:spcBef>
                <a:spcPts val="0"/>
              </a:spcBef>
              <a:spcAft>
                <a:spcPts val="0"/>
              </a:spcAft>
              <a:defRPr/>
            </a:pPr>
            <a:r>
              <a:rPr lang="en-US" sz="1600" dirty="0">
                <a:latin typeface="+mn-lt"/>
              </a:rPr>
              <a:t>Teaching staff is aging: percentage of teachers with less than 10 years of work experience is constantly declining.</a:t>
            </a:r>
            <a:endParaRPr lang="ru-RU" sz="1600" b="1" dirty="0">
              <a:solidFill>
                <a:prstClr val="black"/>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404813"/>
            <a:ext cx="7610475" cy="936625"/>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Нашивка 12"/>
          <p:cNvSpPr/>
          <p:nvPr/>
        </p:nvSpPr>
        <p:spPr>
          <a:xfrm>
            <a:off x="7250113" y="404813"/>
            <a:ext cx="936625" cy="936625"/>
          </a:xfrm>
          <a:prstGeom prst="chevron">
            <a:avLst>
              <a:gd name="adj" fmla="val 52930"/>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35844" name="Рисунок 15"/>
          <p:cNvPicPr>
            <a:picLocks noChangeAspect="1"/>
          </p:cNvPicPr>
          <p:nvPr/>
        </p:nvPicPr>
        <p:blipFill>
          <a:blip r:embed="rId2" cstate="print"/>
          <a:srcRect/>
          <a:stretch>
            <a:fillRect/>
          </a:stretch>
        </p:blipFill>
        <p:spPr bwMode="auto">
          <a:xfrm>
            <a:off x="107950" y="593725"/>
            <a:ext cx="576263" cy="612775"/>
          </a:xfrm>
          <a:prstGeom prst="rect">
            <a:avLst/>
          </a:prstGeom>
          <a:noFill/>
          <a:ln w="9525">
            <a:noFill/>
            <a:miter lim="800000"/>
            <a:headEnd/>
            <a:tailEnd/>
          </a:ln>
        </p:spPr>
      </p:pic>
      <p:sp>
        <p:nvSpPr>
          <p:cNvPr id="35845" name="Заголовок 1"/>
          <p:cNvSpPr txBox="1">
            <a:spLocks/>
          </p:cNvSpPr>
          <p:nvPr/>
        </p:nvSpPr>
        <p:spPr bwMode="auto">
          <a:xfrm>
            <a:off x="889000" y="404813"/>
            <a:ext cx="6350000" cy="936625"/>
          </a:xfrm>
          <a:prstGeom prst="rect">
            <a:avLst/>
          </a:prstGeom>
          <a:noFill/>
          <a:ln w="9525">
            <a:noFill/>
            <a:miter lim="800000"/>
            <a:headEnd/>
            <a:tailEnd/>
          </a:ln>
        </p:spPr>
        <p:txBody>
          <a:bodyPr anchor="ctr"/>
          <a:lstStyle/>
          <a:p>
            <a:r>
              <a:rPr lang="en-US" sz="2800" b="1">
                <a:solidFill>
                  <a:schemeClr val="bg1"/>
                </a:solidFill>
                <a:latin typeface="Calibri" pitchFamily="34" charset="0"/>
              </a:rPr>
              <a:t>Causes: Outdated educational content</a:t>
            </a:r>
            <a:endParaRPr lang="ru-RU" sz="2800" b="1">
              <a:solidFill>
                <a:schemeClr val="bg1"/>
              </a:solidFill>
              <a:latin typeface="Franklin Gothic Book" pitchFamily="34" charset="0"/>
            </a:endParaRPr>
          </a:p>
        </p:txBody>
      </p:sp>
      <p:pic>
        <p:nvPicPr>
          <p:cNvPr id="16" name="Диаграмма 2"/>
          <p:cNvPicPr>
            <a:picLocks noChangeAspect="1" noChangeArrowheads="1"/>
          </p:cNvPicPr>
          <p:nvPr/>
        </p:nvPicPr>
        <p:blipFill>
          <a:blip r:embed="rId3" cstate="print"/>
          <a:srcRect/>
          <a:stretch>
            <a:fillRect/>
          </a:stretch>
        </p:blipFill>
        <p:spPr bwMode="auto">
          <a:xfrm>
            <a:off x="1752600" y="1371600"/>
            <a:ext cx="3152039" cy="2783791"/>
          </a:xfrm>
          <a:prstGeom prst="rect">
            <a:avLst/>
          </a:prstGeom>
          <a:ln>
            <a:noFill/>
          </a:ln>
          <a:effectLst>
            <a:softEdge rad="112500"/>
          </a:effectLst>
        </p:spPr>
      </p:pic>
      <p:pic>
        <p:nvPicPr>
          <p:cNvPr id="19" name="Диаграмма 3"/>
          <p:cNvPicPr>
            <a:picLocks noChangeAspect="1" noChangeArrowheads="1"/>
          </p:cNvPicPr>
          <p:nvPr/>
        </p:nvPicPr>
        <p:blipFill>
          <a:blip r:embed="rId4" cstate="print"/>
          <a:srcRect/>
          <a:stretch>
            <a:fillRect/>
          </a:stretch>
        </p:blipFill>
        <p:spPr bwMode="auto">
          <a:xfrm>
            <a:off x="749730" y="3972528"/>
            <a:ext cx="2895600" cy="2703190"/>
          </a:xfrm>
          <a:prstGeom prst="rect">
            <a:avLst/>
          </a:prstGeom>
          <a:ln>
            <a:noFill/>
          </a:ln>
          <a:effectLst>
            <a:softEdge rad="112500"/>
          </a:effectLst>
        </p:spPr>
      </p:pic>
      <p:graphicFrame>
        <p:nvGraphicFramePr>
          <p:cNvPr id="21" name="Диаграмма 20"/>
          <p:cNvGraphicFramePr>
            <a:graphicFrameLocks/>
          </p:cNvGraphicFramePr>
          <p:nvPr>
            <p:extLst>
              <p:ext uri="{D42A27DB-BD31-4B8C-83A1-F6EECF244321}">
                <p14:modId xmlns:p14="http://schemas.microsoft.com/office/powerpoint/2010/main" val="4084368010"/>
              </p:ext>
            </p:extLst>
          </p:nvPr>
        </p:nvGraphicFramePr>
        <p:xfrm>
          <a:off x="3810000" y="1524000"/>
          <a:ext cx="5029200" cy="4976834"/>
        </p:xfrm>
        <a:graphic>
          <a:graphicData uri="http://schemas.openxmlformats.org/drawingml/2006/chart">
            <c:chart xmlns:c="http://schemas.openxmlformats.org/drawingml/2006/chart" xmlns:r="http://schemas.openxmlformats.org/officeDocument/2006/relationships" r:id="rId5"/>
          </a:graphicData>
        </a:graphic>
      </p:graphicFrame>
      <p:sp>
        <p:nvSpPr>
          <p:cNvPr id="35849" name="TextBox 21"/>
          <p:cNvSpPr txBox="1">
            <a:spLocks noChangeArrowheads="1"/>
          </p:cNvSpPr>
          <p:nvPr/>
        </p:nvSpPr>
        <p:spPr bwMode="auto">
          <a:xfrm>
            <a:off x="152400" y="2438400"/>
            <a:ext cx="1447800" cy="923925"/>
          </a:xfrm>
          <a:prstGeom prst="rect">
            <a:avLst/>
          </a:prstGeom>
          <a:noFill/>
          <a:ln w="9525">
            <a:noFill/>
            <a:miter lim="800000"/>
            <a:headEnd/>
            <a:tailEnd/>
          </a:ln>
        </p:spPr>
        <p:txBody>
          <a:bodyPr>
            <a:spAutoFit/>
          </a:bodyPr>
          <a:lstStyle/>
          <a:p>
            <a:r>
              <a:rPr lang="en-US">
                <a:latin typeface="Calibri" pitchFamily="34" charset="0"/>
              </a:rPr>
              <a:t>The structure of basic curriculum</a:t>
            </a:r>
            <a:endParaRPr lang="ru-RU">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404813"/>
            <a:ext cx="7610475" cy="936625"/>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Нашивка 12"/>
          <p:cNvSpPr/>
          <p:nvPr/>
        </p:nvSpPr>
        <p:spPr>
          <a:xfrm>
            <a:off x="7250113" y="404813"/>
            <a:ext cx="936625" cy="936625"/>
          </a:xfrm>
          <a:prstGeom prst="chevron">
            <a:avLst>
              <a:gd name="adj" fmla="val 52930"/>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37892" name="Рисунок 15"/>
          <p:cNvPicPr>
            <a:picLocks noChangeAspect="1"/>
          </p:cNvPicPr>
          <p:nvPr/>
        </p:nvPicPr>
        <p:blipFill>
          <a:blip r:embed="rId2" cstate="print"/>
          <a:srcRect/>
          <a:stretch>
            <a:fillRect/>
          </a:stretch>
        </p:blipFill>
        <p:spPr bwMode="auto">
          <a:xfrm>
            <a:off x="107950" y="593725"/>
            <a:ext cx="576263" cy="612775"/>
          </a:xfrm>
          <a:prstGeom prst="rect">
            <a:avLst/>
          </a:prstGeom>
          <a:noFill/>
          <a:ln w="9525">
            <a:noFill/>
            <a:miter lim="800000"/>
            <a:headEnd/>
            <a:tailEnd/>
          </a:ln>
        </p:spPr>
      </p:pic>
      <p:sp>
        <p:nvSpPr>
          <p:cNvPr id="37893" name="Заголовок 1"/>
          <p:cNvSpPr txBox="1">
            <a:spLocks/>
          </p:cNvSpPr>
          <p:nvPr/>
        </p:nvSpPr>
        <p:spPr bwMode="auto">
          <a:xfrm>
            <a:off x="865188" y="404813"/>
            <a:ext cx="6384925" cy="936625"/>
          </a:xfrm>
          <a:prstGeom prst="rect">
            <a:avLst/>
          </a:prstGeom>
          <a:noFill/>
          <a:ln w="9525">
            <a:noFill/>
            <a:miter lim="800000"/>
            <a:headEnd/>
            <a:tailEnd/>
          </a:ln>
        </p:spPr>
        <p:txBody>
          <a:bodyPr anchor="ctr"/>
          <a:lstStyle/>
          <a:p>
            <a:r>
              <a:rPr lang="en-US" sz="2800" b="1" dirty="0">
                <a:solidFill>
                  <a:schemeClr val="bg1"/>
                </a:solidFill>
                <a:latin typeface="Calibri" pitchFamily="34" charset="0"/>
              </a:rPr>
              <a:t>Causes: </a:t>
            </a:r>
            <a:r>
              <a:rPr lang="en-US" sz="2800" b="1" dirty="0" smtClean="0">
                <a:solidFill>
                  <a:schemeClr val="bg1"/>
                </a:solidFill>
                <a:latin typeface="Calibri" pitchFamily="34" charset="0"/>
              </a:rPr>
              <a:t>Declining</a:t>
            </a:r>
            <a:r>
              <a:rPr lang="en-US" sz="2800" b="1" dirty="0" smtClean="0">
                <a:solidFill>
                  <a:schemeClr val="bg1"/>
                </a:solidFill>
                <a:latin typeface="Calibri" pitchFamily="34" charset="0"/>
              </a:rPr>
              <a:t> </a:t>
            </a:r>
            <a:r>
              <a:rPr lang="en-US" sz="2800" b="1" dirty="0">
                <a:solidFill>
                  <a:schemeClr val="bg1"/>
                </a:solidFill>
                <a:latin typeface="Calibri" pitchFamily="34" charset="0"/>
              </a:rPr>
              <a:t>extracurricular activities</a:t>
            </a:r>
            <a:endParaRPr lang="ru-RU" sz="2800" b="1" dirty="0">
              <a:solidFill>
                <a:schemeClr val="bg1"/>
              </a:solidFill>
              <a:latin typeface="Franklin Gothic Book" pitchFamily="34" charset="0"/>
            </a:endParaRPr>
          </a:p>
        </p:txBody>
      </p:sp>
      <p:pic>
        <p:nvPicPr>
          <p:cNvPr id="37894" name="Picture 2"/>
          <p:cNvPicPr>
            <a:picLocks noGrp="1" noChangeAspect="1" noChangeArrowheads="1"/>
          </p:cNvPicPr>
          <p:nvPr>
            <p:ph idx="1"/>
          </p:nvPr>
        </p:nvPicPr>
        <p:blipFill>
          <a:blip r:embed="rId3" cstate="print"/>
          <a:srcRect/>
          <a:stretch>
            <a:fillRect/>
          </a:stretch>
        </p:blipFill>
        <p:spPr>
          <a:xfrm>
            <a:off x="4648200" y="2133600"/>
            <a:ext cx="4495800" cy="3200400"/>
          </a:xfrm>
        </p:spPr>
      </p:pic>
      <p:pic>
        <p:nvPicPr>
          <p:cNvPr id="37895" name="Picture 3"/>
          <p:cNvPicPr>
            <a:picLocks noChangeAspect="1" noChangeArrowheads="1"/>
          </p:cNvPicPr>
          <p:nvPr/>
        </p:nvPicPr>
        <p:blipFill>
          <a:blip r:embed="rId4" cstate="print"/>
          <a:srcRect/>
          <a:stretch>
            <a:fillRect/>
          </a:stretch>
        </p:blipFill>
        <p:spPr bwMode="auto">
          <a:xfrm>
            <a:off x="228600" y="1676400"/>
            <a:ext cx="4300538" cy="3733800"/>
          </a:xfrm>
          <a:prstGeom prst="rect">
            <a:avLst/>
          </a:prstGeom>
          <a:noFill/>
          <a:ln w="9525">
            <a:noFill/>
            <a:miter lim="800000"/>
            <a:headEnd/>
            <a:tailEnd/>
          </a:ln>
        </p:spPr>
      </p:pic>
      <p:sp>
        <p:nvSpPr>
          <p:cNvPr id="37896" name="Прямоугольник 3"/>
          <p:cNvSpPr>
            <a:spLocks noChangeArrowheads="1"/>
          </p:cNvSpPr>
          <p:nvPr/>
        </p:nvSpPr>
        <p:spPr bwMode="auto">
          <a:xfrm>
            <a:off x="533400" y="5638800"/>
            <a:ext cx="8077200" cy="584200"/>
          </a:xfrm>
          <a:prstGeom prst="rect">
            <a:avLst/>
          </a:prstGeom>
          <a:noFill/>
          <a:ln w="28575">
            <a:solidFill>
              <a:srgbClr val="FF0000"/>
            </a:solidFill>
            <a:miter lim="800000"/>
            <a:headEnd/>
            <a:tailEnd/>
          </a:ln>
        </p:spPr>
        <p:txBody>
          <a:bodyPr>
            <a:spAutoFit/>
          </a:bodyPr>
          <a:lstStyle/>
          <a:p>
            <a:r>
              <a:rPr lang="en-US" sz="1600" b="1">
                <a:latin typeface="Calibri" pitchFamily="34" charset="0"/>
              </a:rPr>
              <a:t>Percentage of children aged 5-18 involved in supplementary education is 49.1%. On average, only 52% of families in Russia have never paid for supplementary education.</a:t>
            </a:r>
            <a:endParaRPr lang="ru-RU" sz="1600" b="1">
              <a:latin typeface="Times New Roman" pitchFamily="18" charset="0"/>
              <a:cs typeface="Times New Roman" pitchFamily="18" charset="0"/>
            </a:endParaRPr>
          </a:p>
        </p:txBody>
      </p:sp>
      <p:grpSp>
        <p:nvGrpSpPr>
          <p:cNvPr id="37897" name="Группа 4"/>
          <p:cNvGrpSpPr>
            <a:grpSpLocks/>
          </p:cNvGrpSpPr>
          <p:nvPr/>
        </p:nvGrpSpPr>
        <p:grpSpPr bwMode="auto">
          <a:xfrm>
            <a:off x="228600" y="1676400"/>
            <a:ext cx="8915400" cy="1936750"/>
            <a:chOff x="228601" y="1676400"/>
            <a:chExt cx="8915400" cy="1936338"/>
          </a:xfrm>
        </p:grpSpPr>
        <p:sp>
          <p:nvSpPr>
            <p:cNvPr id="2" name="Прямоугольник 1"/>
            <p:cNvSpPr/>
            <p:nvPr/>
          </p:nvSpPr>
          <p:spPr>
            <a:xfrm>
              <a:off x="228601" y="1676400"/>
              <a:ext cx="3911600" cy="888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Percentage of pupils not involved in extracurricular activities (types of activities)</a:t>
              </a:r>
              <a:endParaRPr lang="ru-RU" dirty="0">
                <a:solidFill>
                  <a:schemeClr val="tx1"/>
                </a:solidFill>
              </a:endParaRPr>
            </a:p>
          </p:txBody>
        </p:sp>
        <p:sp>
          <p:nvSpPr>
            <p:cNvPr id="11" name="Прямоугольник 10"/>
            <p:cNvSpPr/>
            <p:nvPr/>
          </p:nvSpPr>
          <p:spPr>
            <a:xfrm>
              <a:off x="4713289" y="1687511"/>
              <a:ext cx="3910012" cy="102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Percentage of pupils not involved in extracurricular activities (age groups)</a:t>
              </a:r>
              <a:endParaRPr lang="ru-RU" dirty="0">
                <a:solidFill>
                  <a:schemeClr val="tx1"/>
                </a:solidFill>
              </a:endParaRPr>
            </a:p>
          </p:txBody>
        </p:sp>
        <p:sp>
          <p:nvSpPr>
            <p:cNvPr id="3" name="Прямоугольник 2"/>
            <p:cNvSpPr/>
            <p:nvPr/>
          </p:nvSpPr>
          <p:spPr>
            <a:xfrm>
              <a:off x="1042989" y="2723927"/>
              <a:ext cx="1408112" cy="21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rPr>
                <a:t>Large cities</a:t>
              </a:r>
              <a:endParaRPr lang="ru-RU" sz="1200" dirty="0">
                <a:solidFill>
                  <a:schemeClr val="tx1"/>
                </a:solidFill>
              </a:endParaRPr>
            </a:p>
          </p:txBody>
        </p:sp>
        <p:sp>
          <p:nvSpPr>
            <p:cNvPr id="14" name="Прямоугольник 13"/>
            <p:cNvSpPr/>
            <p:nvPr/>
          </p:nvSpPr>
          <p:spPr>
            <a:xfrm>
              <a:off x="1042989" y="2923910"/>
              <a:ext cx="1408112" cy="21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rPr>
                <a:t>rural areas</a:t>
              </a:r>
              <a:endParaRPr lang="ru-RU" sz="1200" dirty="0">
                <a:solidFill>
                  <a:schemeClr val="tx1"/>
                </a:solidFill>
              </a:endParaRPr>
            </a:p>
          </p:txBody>
        </p:sp>
        <p:sp>
          <p:nvSpPr>
            <p:cNvPr id="16" name="Прямоугольник 15"/>
            <p:cNvSpPr/>
            <p:nvPr/>
          </p:nvSpPr>
          <p:spPr>
            <a:xfrm>
              <a:off x="2649539" y="2733450"/>
              <a:ext cx="1706562" cy="2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rPr>
                <a:t>medium and small towns </a:t>
              </a:r>
              <a:endParaRPr lang="ru-RU" sz="1200" dirty="0">
                <a:solidFill>
                  <a:schemeClr val="tx1"/>
                </a:solidFill>
              </a:endParaRPr>
            </a:p>
          </p:txBody>
        </p:sp>
        <p:sp>
          <p:nvSpPr>
            <p:cNvPr id="17" name="Прямоугольник 16"/>
            <p:cNvSpPr/>
            <p:nvPr/>
          </p:nvSpPr>
          <p:spPr>
            <a:xfrm>
              <a:off x="7807326" y="2923910"/>
              <a:ext cx="1336675" cy="174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rPr>
                <a:t>Large cities</a:t>
              </a:r>
              <a:endParaRPr lang="ru-RU" sz="1200" dirty="0">
                <a:solidFill>
                  <a:schemeClr val="tx1"/>
                </a:solidFill>
              </a:endParaRPr>
            </a:p>
          </p:txBody>
        </p:sp>
        <p:sp>
          <p:nvSpPr>
            <p:cNvPr id="18" name="Прямоугольник 17"/>
            <p:cNvSpPr/>
            <p:nvPr/>
          </p:nvSpPr>
          <p:spPr>
            <a:xfrm>
              <a:off x="7807326" y="3098497"/>
              <a:ext cx="1336675" cy="2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rPr>
                <a:t>medium and small towns </a:t>
              </a:r>
              <a:endParaRPr lang="ru-RU" sz="1200" dirty="0">
                <a:solidFill>
                  <a:schemeClr val="tx1"/>
                </a:solidFill>
              </a:endParaRPr>
            </a:p>
          </p:txBody>
        </p:sp>
        <p:sp>
          <p:nvSpPr>
            <p:cNvPr id="19" name="Прямоугольник 18"/>
            <p:cNvSpPr/>
            <p:nvPr/>
          </p:nvSpPr>
          <p:spPr>
            <a:xfrm>
              <a:off x="7807326" y="3396884"/>
              <a:ext cx="1336675" cy="21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rPr>
                <a:t>rural areas</a:t>
              </a:r>
              <a:endParaRPr lang="ru-RU" sz="1200" dirty="0">
                <a:solidFill>
                  <a:schemeClr val="tx1"/>
                </a:solidFill>
              </a:endParaRPr>
            </a:p>
          </p:txBody>
        </p:sp>
      </p:grpSp>
      <p:grpSp>
        <p:nvGrpSpPr>
          <p:cNvPr id="37898" name="Группа 6"/>
          <p:cNvGrpSpPr>
            <a:grpSpLocks/>
          </p:cNvGrpSpPr>
          <p:nvPr/>
        </p:nvGrpSpPr>
        <p:grpSpPr bwMode="auto">
          <a:xfrm>
            <a:off x="5148263" y="4581525"/>
            <a:ext cx="3905250" cy="647700"/>
            <a:chOff x="5148064" y="4581128"/>
            <a:chExt cx="3905091" cy="648072"/>
          </a:xfrm>
        </p:grpSpPr>
        <p:sp>
          <p:nvSpPr>
            <p:cNvPr id="6" name="Прямоугольник 5"/>
            <p:cNvSpPr/>
            <p:nvPr/>
          </p:nvSpPr>
          <p:spPr>
            <a:xfrm>
              <a:off x="5148064" y="4581128"/>
              <a:ext cx="129693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tx1"/>
                  </a:solidFill>
                </a:rPr>
                <a:t>were not involved in extracurricular activities in elementary school</a:t>
              </a:r>
              <a:endParaRPr lang="ru-RU" sz="1100" dirty="0">
                <a:solidFill>
                  <a:schemeClr val="tx1"/>
                </a:solidFill>
              </a:endParaRPr>
            </a:p>
          </p:txBody>
        </p:sp>
        <p:sp>
          <p:nvSpPr>
            <p:cNvPr id="21" name="Прямоугольник 20"/>
            <p:cNvSpPr/>
            <p:nvPr/>
          </p:nvSpPr>
          <p:spPr>
            <a:xfrm>
              <a:off x="6460873" y="4581128"/>
              <a:ext cx="1295347"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tx1"/>
                  </a:solidFill>
                </a:rPr>
                <a:t>in secondary and high school</a:t>
              </a:r>
              <a:endParaRPr lang="ru-RU" sz="1100" dirty="0">
                <a:solidFill>
                  <a:schemeClr val="tx1"/>
                </a:solidFill>
              </a:endParaRPr>
            </a:p>
          </p:txBody>
        </p:sp>
        <p:sp>
          <p:nvSpPr>
            <p:cNvPr id="22" name="Прямоугольник 21"/>
            <p:cNvSpPr/>
            <p:nvPr/>
          </p:nvSpPr>
          <p:spPr>
            <a:xfrm>
              <a:off x="7718121" y="4581128"/>
              <a:ext cx="1335034"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tx1"/>
                  </a:solidFill>
                </a:rPr>
                <a:t>have never been involved in extracurricular activities</a:t>
              </a:r>
              <a:endParaRPr lang="ru-RU" sz="1100" dirty="0">
                <a:solidFill>
                  <a:schemeClr val="tx1"/>
                </a:solidFill>
              </a:endParaRPr>
            </a:p>
          </p:txBody>
        </p:sp>
      </p:grpSp>
      <p:grpSp>
        <p:nvGrpSpPr>
          <p:cNvPr id="37899" name="Группа 8"/>
          <p:cNvGrpSpPr>
            <a:grpSpLocks/>
          </p:cNvGrpSpPr>
          <p:nvPr/>
        </p:nvGrpSpPr>
        <p:grpSpPr bwMode="auto">
          <a:xfrm>
            <a:off x="684213" y="4905375"/>
            <a:ext cx="3887787" cy="611188"/>
            <a:chOff x="684213" y="4905164"/>
            <a:chExt cx="3887787" cy="612068"/>
          </a:xfrm>
        </p:grpSpPr>
        <p:sp>
          <p:nvSpPr>
            <p:cNvPr id="8" name="Прямоугольник 7"/>
            <p:cNvSpPr/>
            <p:nvPr/>
          </p:nvSpPr>
          <p:spPr>
            <a:xfrm>
              <a:off x="684213" y="4905164"/>
              <a:ext cx="935037" cy="612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sport never</a:t>
              </a:r>
              <a:endParaRPr lang="ru-RU" sz="1400" dirty="0">
                <a:solidFill>
                  <a:schemeClr val="tx1"/>
                </a:solidFill>
              </a:endParaRPr>
            </a:p>
          </p:txBody>
        </p:sp>
        <p:sp>
          <p:nvSpPr>
            <p:cNvPr id="24" name="Прямоугольник 23"/>
            <p:cNvSpPr/>
            <p:nvPr/>
          </p:nvSpPr>
          <p:spPr>
            <a:xfrm>
              <a:off x="1606550" y="4905164"/>
              <a:ext cx="935038" cy="612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arts never</a:t>
              </a:r>
              <a:endParaRPr lang="ru-RU" sz="1400" dirty="0">
                <a:solidFill>
                  <a:schemeClr val="tx1"/>
                </a:solidFill>
              </a:endParaRPr>
            </a:p>
          </p:txBody>
        </p:sp>
        <p:sp>
          <p:nvSpPr>
            <p:cNvPr id="25" name="Прямоугольник 24"/>
            <p:cNvSpPr/>
            <p:nvPr/>
          </p:nvSpPr>
          <p:spPr>
            <a:xfrm>
              <a:off x="2557463" y="4905164"/>
              <a:ext cx="935037" cy="612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Foreign languages never</a:t>
              </a:r>
              <a:endParaRPr lang="ru-RU" sz="1400" dirty="0">
                <a:solidFill>
                  <a:schemeClr val="tx1"/>
                </a:solidFill>
              </a:endParaRPr>
            </a:p>
          </p:txBody>
        </p:sp>
        <p:sp>
          <p:nvSpPr>
            <p:cNvPr id="26" name="Прямоугольник 25"/>
            <p:cNvSpPr/>
            <p:nvPr/>
          </p:nvSpPr>
          <p:spPr>
            <a:xfrm>
              <a:off x="3505200" y="4905164"/>
              <a:ext cx="1066800" cy="612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chemeClr val="tx1"/>
                  </a:solidFill>
                </a:rPr>
                <a:t>scientific hobby groups </a:t>
              </a:r>
              <a:r>
                <a:rPr lang="en-US" sz="1400" dirty="0">
                  <a:solidFill>
                    <a:schemeClr val="tx1"/>
                  </a:solidFill>
                </a:rPr>
                <a:t>never</a:t>
              </a:r>
              <a:endParaRPr lang="ru-RU" sz="1400" dirty="0">
                <a:solidFill>
                  <a:schemeClr val="tx1"/>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pPr>
            <a:endParaRPr lang="en-US">
              <a:solidFill>
                <a:srgbClr val="898989"/>
              </a:solidFill>
            </a:endParaRPr>
          </a:p>
        </p:txBody>
      </p:sp>
      <p:sp>
        <p:nvSpPr>
          <p:cNvPr id="39940" name="Заголовок 2"/>
          <p:cNvSpPr txBox="1">
            <a:spLocks/>
          </p:cNvSpPr>
          <p:nvPr/>
        </p:nvSpPr>
        <p:spPr bwMode="auto">
          <a:xfrm>
            <a:off x="1258888" y="115888"/>
            <a:ext cx="7643812" cy="1368425"/>
          </a:xfrm>
          <a:prstGeom prst="rect">
            <a:avLst/>
          </a:prstGeom>
          <a:noFill/>
          <a:ln w="9525">
            <a:noFill/>
            <a:miter lim="800000"/>
            <a:headEnd/>
            <a:tailEnd/>
          </a:ln>
        </p:spPr>
        <p:txBody>
          <a:bodyPr anchor="ctr"/>
          <a:lstStyle/>
          <a:p>
            <a:pPr algn="ctr"/>
            <a:r>
              <a:rPr lang="en-US" sz="2400" b="1">
                <a:latin typeface="Calibri" pitchFamily="34" charset="0"/>
              </a:rPr>
              <a:t>Purposes of the new development stage in education should be formulated as follows:</a:t>
            </a:r>
            <a:r>
              <a:rPr lang="ru-RU" sz="2400" b="1" i="1">
                <a:latin typeface="Calibri" pitchFamily="34" charset="0"/>
              </a:rPr>
              <a:t> </a:t>
            </a:r>
            <a:endParaRPr lang="ru-RU" sz="2400" b="1">
              <a:latin typeface="Calibri" pitchFamily="34" charset="0"/>
            </a:endParaRPr>
          </a:p>
        </p:txBody>
      </p:sp>
      <p:sp>
        <p:nvSpPr>
          <p:cNvPr id="39941" name="Содержимое 1"/>
          <p:cNvSpPr txBox="1">
            <a:spLocks/>
          </p:cNvSpPr>
          <p:nvPr/>
        </p:nvSpPr>
        <p:spPr bwMode="auto">
          <a:xfrm>
            <a:off x="900113" y="1597025"/>
            <a:ext cx="8162925" cy="526097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3200" dirty="0">
                <a:latin typeface="Calibri" pitchFamily="34" charset="0"/>
              </a:rPr>
              <a:t>Ensuring positive socialization and educational successfulness for </a:t>
            </a:r>
            <a:r>
              <a:rPr lang="en-US" sz="3200" b="1" dirty="0">
                <a:latin typeface="Calibri" pitchFamily="34" charset="0"/>
              </a:rPr>
              <a:t>each child</a:t>
            </a:r>
            <a:r>
              <a:rPr lang="en-US" sz="3200" dirty="0">
                <a:latin typeface="Calibri" pitchFamily="34" charset="0"/>
              </a:rPr>
              <a:t>;</a:t>
            </a:r>
            <a:endParaRPr lang="ru-RU" sz="3200" dirty="0">
              <a:latin typeface="Calibri" pitchFamily="34" charset="0"/>
            </a:endParaRPr>
          </a:p>
          <a:p>
            <a:pPr marL="342900" indent="-342900">
              <a:spcBef>
                <a:spcPct val="20000"/>
              </a:spcBef>
              <a:buFont typeface="Arial" pitchFamily="34" charset="0"/>
              <a:buChar char="•"/>
            </a:pPr>
            <a:r>
              <a:rPr lang="en-US" sz="3200" dirty="0">
                <a:latin typeface="Calibri" pitchFamily="34" charset="0"/>
              </a:rPr>
              <a:t>Children have to acquire </a:t>
            </a:r>
            <a:r>
              <a:rPr lang="en-US" sz="3200" dirty="0" smtClean="0">
                <a:latin typeface="Calibri" pitchFamily="34" charset="0"/>
              </a:rPr>
              <a:t>modern skills.</a:t>
            </a:r>
            <a:endParaRPr lang="ru-RU" sz="3200" dirty="0">
              <a:latin typeface="Calibri" pitchFamily="34" charset="0"/>
            </a:endParaRPr>
          </a:p>
          <a:p>
            <a:pPr marL="342900" indent="-342900">
              <a:spcBef>
                <a:spcPct val="20000"/>
              </a:spcBef>
              <a:buFont typeface="Arial" pitchFamily="34" charset="0"/>
              <a:buChar char="•"/>
            </a:pPr>
            <a:r>
              <a:rPr lang="en-US" sz="3200" b="1" dirty="0">
                <a:latin typeface="Calibri" pitchFamily="34" charset="0"/>
              </a:rPr>
              <a:t>Thus it is necessary</a:t>
            </a:r>
            <a:endParaRPr lang="ru-RU" sz="3200" dirty="0">
              <a:latin typeface="Calibri" pitchFamily="34" charset="0"/>
            </a:endParaRPr>
          </a:p>
          <a:p>
            <a:pPr marL="342900" indent="-342900">
              <a:spcBef>
                <a:spcPct val="20000"/>
              </a:spcBef>
              <a:buFont typeface="Arial" pitchFamily="34" charset="0"/>
              <a:buChar char="•"/>
            </a:pPr>
            <a:r>
              <a:rPr lang="en-US" sz="3200" dirty="0">
                <a:latin typeface="Calibri" pitchFamily="34" charset="0"/>
              </a:rPr>
              <a:t>to stop negative trends;</a:t>
            </a:r>
            <a:endParaRPr lang="ru-RU" sz="3200" dirty="0">
              <a:latin typeface="Calibri" pitchFamily="34" charset="0"/>
            </a:endParaRPr>
          </a:p>
          <a:p>
            <a:pPr marL="342900" indent="-342900">
              <a:spcBef>
                <a:spcPct val="20000"/>
              </a:spcBef>
              <a:buFont typeface="Arial" pitchFamily="34" charset="0"/>
              <a:buChar char="•"/>
            </a:pPr>
            <a:r>
              <a:rPr lang="en-US" sz="3200" dirty="0">
                <a:latin typeface="Calibri" pitchFamily="34" charset="0"/>
              </a:rPr>
              <a:t>to modernize the sphere of education in accordance with challenges of changing cultural, social and technical </a:t>
            </a:r>
            <a:r>
              <a:rPr lang="en-US" sz="3200" dirty="0" smtClean="0">
                <a:latin typeface="Calibri" pitchFamily="34" charset="0"/>
              </a:rPr>
              <a:t>environment</a:t>
            </a:r>
            <a:r>
              <a:rPr lang="en-US" sz="3200" dirty="0" smtClean="0">
                <a:latin typeface="Calibri" pitchFamily="34" charset="0"/>
              </a:rPr>
              <a:t>.</a:t>
            </a:r>
            <a:endParaRPr lang="ru-RU" sz="32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pPr>
            <a:endParaRPr lang="en-US">
              <a:solidFill>
                <a:srgbClr val="898989"/>
              </a:solidFill>
            </a:endParaRPr>
          </a:p>
        </p:txBody>
      </p:sp>
      <p:sp>
        <p:nvSpPr>
          <p:cNvPr id="5" name="Содержимое 1"/>
          <p:cNvSpPr txBox="1">
            <a:spLocks/>
          </p:cNvSpPr>
          <p:nvPr/>
        </p:nvSpPr>
        <p:spPr>
          <a:xfrm>
            <a:off x="250825" y="1989138"/>
            <a:ext cx="8534400" cy="3529012"/>
          </a:xfrm>
          <a:prstGeom prst="rect">
            <a:avLst/>
          </a:prstGeom>
          <a:ln>
            <a:solidFill>
              <a:schemeClr val="accent1">
                <a:shade val="50000"/>
              </a:schemeClr>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Wingdings 3" pitchFamily="18" charset="2"/>
              <a:buNone/>
              <a:defRPr/>
            </a:pPr>
            <a:r>
              <a:rPr lang="en-US" sz="3500" b="1" dirty="0"/>
              <a:t>The </a:t>
            </a:r>
            <a:r>
              <a:rPr lang="en-US" sz="3500" b="1" dirty="0" smtClean="0"/>
              <a:t>ob</a:t>
            </a:r>
            <a:r>
              <a:rPr lang="en-US" sz="3500" b="1" dirty="0" smtClean="0"/>
              <a:t>ject </a:t>
            </a:r>
            <a:r>
              <a:rPr lang="en-US" sz="3500" b="1" dirty="0"/>
              <a:t>of educational policy should be perceived not simply as the system of schools and preschool educational establishments, but as the complex sphere of education and socialization for the young generation.</a:t>
            </a:r>
            <a:endParaRPr lang="ru-RU" sz="35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txBox="1">
            <a:spLocks noChangeArrowheads="1"/>
          </p:cNvSpPr>
          <p:nvPr/>
        </p:nvSpPr>
        <p:spPr bwMode="auto">
          <a:xfrm>
            <a:off x="8647113" y="6408738"/>
            <a:ext cx="366712" cy="365125"/>
          </a:xfrm>
          <a:prstGeom prst="rect">
            <a:avLst/>
          </a:prstGeom>
          <a:noFill/>
          <a:ln w="9525">
            <a:noFill/>
            <a:miter lim="800000"/>
            <a:headEnd/>
            <a:tailEnd/>
          </a:ln>
        </p:spPr>
        <p:txBody>
          <a:bodyPr anchor="b"/>
          <a:lstStyle/>
          <a:p>
            <a:pPr algn="r"/>
            <a:fld id="{EEF4C4EA-9C95-42FE-972B-FE0A46564B99}" type="slidenum">
              <a:rPr lang="en-US" sz="1000">
                <a:solidFill>
                  <a:srgbClr val="000000"/>
                </a:solidFill>
                <a:latin typeface="Calibri" pitchFamily="34" charset="0"/>
              </a:rPr>
              <a:pPr algn="r"/>
              <a:t>17</a:t>
            </a:fld>
            <a:endParaRPr lang="en-US" sz="1000">
              <a:solidFill>
                <a:srgbClr val="000000"/>
              </a:solidFill>
              <a:latin typeface="Calibri" pitchFamily="34" charset="0"/>
            </a:endParaRPr>
          </a:p>
        </p:txBody>
      </p:sp>
      <p:sp>
        <p:nvSpPr>
          <p:cNvPr id="41988" name="Title 2"/>
          <p:cNvSpPr txBox="1">
            <a:spLocks/>
          </p:cNvSpPr>
          <p:nvPr/>
        </p:nvSpPr>
        <p:spPr bwMode="auto">
          <a:xfrm>
            <a:off x="827088" y="115888"/>
            <a:ext cx="8210550" cy="1216025"/>
          </a:xfrm>
          <a:prstGeom prst="rect">
            <a:avLst/>
          </a:prstGeom>
          <a:noFill/>
          <a:ln w="9525">
            <a:noFill/>
            <a:miter lim="800000"/>
            <a:headEnd/>
            <a:tailEnd/>
          </a:ln>
        </p:spPr>
        <p:txBody>
          <a:bodyPr anchor="ctr"/>
          <a:lstStyle/>
          <a:p>
            <a:pPr algn="ctr"/>
            <a:r>
              <a:rPr lang="en-US" sz="3200" b="1">
                <a:latin typeface="Calibri" pitchFamily="34" charset="0"/>
              </a:rPr>
              <a:t>New development resources:</a:t>
            </a:r>
            <a:endParaRPr lang="ru-RU" sz="3200" b="1">
              <a:latin typeface="Calibri" pitchFamily="34" charset="0"/>
            </a:endParaRPr>
          </a:p>
        </p:txBody>
      </p:sp>
      <p:sp>
        <p:nvSpPr>
          <p:cNvPr id="6" name="Content Placeholder 1"/>
          <p:cNvSpPr txBox="1">
            <a:spLocks/>
          </p:cNvSpPr>
          <p:nvPr/>
        </p:nvSpPr>
        <p:spPr>
          <a:xfrm>
            <a:off x="611188" y="1327150"/>
            <a:ext cx="8440737" cy="54419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dirty="0" smtClean="0"/>
              <a:t>Interest </a:t>
            </a:r>
            <a:r>
              <a:rPr lang="en-US" dirty="0"/>
              <a:t>and </a:t>
            </a:r>
            <a:r>
              <a:rPr lang="en-US" dirty="0" smtClean="0"/>
              <a:t>energy</a:t>
            </a:r>
            <a:r>
              <a:rPr lang="en-US" dirty="0" smtClean="0"/>
              <a:t> </a:t>
            </a:r>
            <a:r>
              <a:rPr lang="en-US" dirty="0"/>
              <a:t>of families.</a:t>
            </a:r>
            <a:endParaRPr lang="ru-RU" dirty="0"/>
          </a:p>
          <a:p>
            <a:pPr fontAlgn="auto">
              <a:spcAft>
                <a:spcPts val="0"/>
              </a:spcAft>
              <a:defRPr/>
            </a:pPr>
            <a:r>
              <a:rPr lang="en-US" dirty="0" smtClean="0"/>
              <a:t>Creativity</a:t>
            </a:r>
            <a:r>
              <a:rPr lang="en-US" dirty="0" smtClean="0"/>
              <a:t> </a:t>
            </a:r>
            <a:r>
              <a:rPr lang="en-US" dirty="0"/>
              <a:t>of </a:t>
            </a:r>
            <a:r>
              <a:rPr lang="en-US" dirty="0" smtClean="0"/>
              <a:t>some </a:t>
            </a:r>
            <a:r>
              <a:rPr lang="en-US" dirty="0"/>
              <a:t>schools and innovative networks.</a:t>
            </a:r>
            <a:endParaRPr lang="ru-RU" dirty="0"/>
          </a:p>
          <a:p>
            <a:pPr fontAlgn="auto">
              <a:spcAft>
                <a:spcPts val="0"/>
              </a:spcAft>
              <a:defRPr/>
            </a:pPr>
            <a:r>
              <a:rPr lang="en-US" dirty="0"/>
              <a:t>Potential of higher education for high school students.</a:t>
            </a:r>
            <a:endParaRPr lang="ru-RU" dirty="0"/>
          </a:p>
          <a:p>
            <a:pPr fontAlgn="auto">
              <a:spcAft>
                <a:spcPts val="0"/>
              </a:spcAft>
              <a:defRPr/>
            </a:pPr>
            <a:r>
              <a:rPr lang="en-US" dirty="0" smtClean="0"/>
              <a:t>Out-of-school </a:t>
            </a:r>
            <a:r>
              <a:rPr lang="en-US" dirty="0"/>
              <a:t>forms: supplementary education, “industries for children”, internet.</a:t>
            </a:r>
            <a:endParaRPr lang="ru-RU" dirty="0"/>
          </a:p>
          <a:p>
            <a:pPr fontAlgn="auto">
              <a:spcAft>
                <a:spcPts val="0"/>
              </a:spcAft>
              <a:defRPr/>
            </a:pPr>
            <a:r>
              <a:rPr lang="en-US" dirty="0"/>
              <a:t>Timing (overall educational time in Russia is 25% lower than in OECD).</a:t>
            </a:r>
            <a:endParaRPr lang="ru-RU" dirty="0" smtClean="0">
              <a:latin typeface="Lucida Sans Unicode"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Номер слайда 7"/>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pPr>
            <a:endParaRPr lang="en-US">
              <a:solidFill>
                <a:srgbClr val="898989"/>
              </a:solidFill>
            </a:endParaRPr>
          </a:p>
        </p:txBody>
      </p:sp>
      <p:sp>
        <p:nvSpPr>
          <p:cNvPr id="43013" name="Заголовок 8"/>
          <p:cNvSpPr txBox="1">
            <a:spLocks/>
          </p:cNvSpPr>
          <p:nvPr/>
        </p:nvSpPr>
        <p:spPr bwMode="auto">
          <a:xfrm>
            <a:off x="250825" y="63500"/>
            <a:ext cx="8785225" cy="1143000"/>
          </a:xfrm>
          <a:prstGeom prst="rect">
            <a:avLst/>
          </a:prstGeom>
          <a:noFill/>
          <a:ln w="9525">
            <a:noFill/>
            <a:miter lim="800000"/>
            <a:headEnd/>
            <a:tailEnd/>
          </a:ln>
        </p:spPr>
        <p:txBody>
          <a:bodyPr anchor="ctr"/>
          <a:lstStyle/>
          <a:p>
            <a:pPr algn="ctr"/>
            <a:r>
              <a:rPr lang="en-US" sz="3600" b="1" dirty="0">
                <a:latin typeface="Calibri" pitchFamily="34" charset="0"/>
              </a:rPr>
              <a:t>Major </a:t>
            </a:r>
            <a:r>
              <a:rPr lang="en-US" sz="3600" b="1" dirty="0" smtClean="0">
                <a:latin typeface="Calibri" pitchFamily="34" charset="0"/>
              </a:rPr>
              <a:t>areas </a:t>
            </a:r>
            <a:r>
              <a:rPr lang="en-US" sz="3600" b="1" dirty="0">
                <a:latin typeface="Calibri" pitchFamily="34" charset="0"/>
              </a:rPr>
              <a:t>for changes:</a:t>
            </a:r>
            <a:endParaRPr lang="ru-RU" sz="3600" b="1" dirty="0">
              <a:latin typeface="Calibri" pitchFamily="34" charset="0"/>
            </a:endParaRPr>
          </a:p>
        </p:txBody>
      </p:sp>
      <p:sp>
        <p:nvSpPr>
          <p:cNvPr id="43014" name="Содержимое 2"/>
          <p:cNvSpPr txBox="1">
            <a:spLocks/>
          </p:cNvSpPr>
          <p:nvPr/>
        </p:nvSpPr>
        <p:spPr bwMode="auto">
          <a:xfrm>
            <a:off x="755650" y="1125538"/>
            <a:ext cx="7488238" cy="5373687"/>
          </a:xfrm>
          <a:prstGeom prst="rect">
            <a:avLst/>
          </a:prstGeom>
          <a:noFill/>
          <a:ln w="9525">
            <a:noFill/>
            <a:miter lim="800000"/>
            <a:headEnd/>
            <a:tailEnd/>
          </a:ln>
        </p:spPr>
        <p:txBody>
          <a:bodyPr/>
          <a:lstStyle/>
          <a:p>
            <a:pPr marL="342900" indent="-342900">
              <a:buFont typeface="Arial" pitchFamily="34" charset="0"/>
              <a:buChar char="•"/>
            </a:pPr>
            <a:r>
              <a:rPr lang="en-US" sz="3000" dirty="0" smtClean="0">
                <a:latin typeface="Calibri" pitchFamily="34" charset="0"/>
              </a:rPr>
              <a:t>Access to </a:t>
            </a:r>
            <a:r>
              <a:rPr lang="en-US" sz="3000" dirty="0">
                <a:latin typeface="Calibri" pitchFamily="34" charset="0"/>
              </a:rPr>
              <a:t>preschool education.</a:t>
            </a:r>
            <a:endParaRPr lang="ru-RU" sz="3000" dirty="0">
              <a:latin typeface="Calibri" pitchFamily="34" charset="0"/>
            </a:endParaRPr>
          </a:p>
          <a:p>
            <a:pPr marL="342900" indent="-342900">
              <a:buFont typeface="Arial" pitchFamily="34" charset="0"/>
              <a:buChar char="•"/>
            </a:pPr>
            <a:r>
              <a:rPr lang="en-US" sz="3000" dirty="0">
                <a:latin typeface="Calibri" pitchFamily="34" charset="0"/>
              </a:rPr>
              <a:t>Ensuring equal opportunities for all </a:t>
            </a:r>
            <a:r>
              <a:rPr lang="en-US" sz="3000" dirty="0" smtClean="0">
                <a:latin typeface="Calibri" pitchFamily="34" charset="0"/>
              </a:rPr>
              <a:t>students.</a:t>
            </a:r>
            <a:endParaRPr lang="ru-RU" sz="3000" dirty="0">
              <a:latin typeface="Calibri" pitchFamily="34" charset="0"/>
            </a:endParaRPr>
          </a:p>
          <a:p>
            <a:pPr marL="342900" indent="-342900">
              <a:buFont typeface="Arial" pitchFamily="34" charset="0"/>
              <a:buChar char="•"/>
            </a:pPr>
            <a:r>
              <a:rPr lang="en-US" sz="3000" dirty="0">
                <a:latin typeface="Calibri" pitchFamily="34" charset="0"/>
              </a:rPr>
              <a:t>Renewal of teaching staff.</a:t>
            </a:r>
            <a:endParaRPr lang="ru-RU" sz="3000" dirty="0">
              <a:latin typeface="Calibri" pitchFamily="34" charset="0"/>
            </a:endParaRPr>
          </a:p>
          <a:p>
            <a:pPr marL="342900" indent="-342900">
              <a:buFont typeface="Arial" pitchFamily="34" charset="0"/>
              <a:buChar char="•"/>
            </a:pPr>
            <a:r>
              <a:rPr lang="en-US" sz="3000" dirty="0">
                <a:latin typeface="Calibri" pitchFamily="34" charset="0"/>
              </a:rPr>
              <a:t>New quality of </a:t>
            </a:r>
            <a:r>
              <a:rPr lang="en-US" sz="3000" dirty="0" smtClean="0">
                <a:latin typeface="Calibri" pitchFamily="34" charset="0"/>
              </a:rPr>
              <a:t>content and methods of teaching (</a:t>
            </a:r>
            <a:r>
              <a:rPr lang="en-US" sz="3000" dirty="0">
                <a:latin typeface="Calibri" pitchFamily="34" charset="0"/>
              </a:rPr>
              <a:t>breakthrough in spheres of potential leadership and catching up with the backlogs).</a:t>
            </a:r>
            <a:endParaRPr lang="ru-RU" sz="3000" dirty="0">
              <a:latin typeface="Calibri" pitchFamily="34" charset="0"/>
            </a:endParaRPr>
          </a:p>
          <a:p>
            <a:pPr marL="342900" indent="-342900">
              <a:buFont typeface="Arial" pitchFamily="34" charset="0"/>
              <a:buChar char="•"/>
            </a:pPr>
            <a:r>
              <a:rPr lang="en-US" sz="3000" dirty="0">
                <a:latin typeface="Calibri" pitchFamily="34" charset="0"/>
              </a:rPr>
              <a:t>Out-of-school education and socialization.</a:t>
            </a:r>
            <a:endParaRPr lang="ru-RU" sz="3000" dirty="0">
              <a:latin typeface="Calibri" pitchFamily="34" charset="0"/>
            </a:endParaRPr>
          </a:p>
          <a:p>
            <a:pPr marL="342900" indent="-342900">
              <a:buFont typeface="Arial" pitchFamily="34" charset="0"/>
              <a:buChar char="•"/>
            </a:pPr>
            <a:r>
              <a:rPr lang="en-US" sz="3000" dirty="0">
                <a:latin typeface="Calibri" pitchFamily="34" charset="0"/>
              </a:rPr>
              <a:t>New </a:t>
            </a:r>
            <a:r>
              <a:rPr lang="en-US" sz="3000" dirty="0" smtClean="0">
                <a:latin typeface="Calibri" pitchFamily="34" charset="0"/>
              </a:rPr>
              <a:t>network of schools</a:t>
            </a:r>
            <a:endParaRPr lang="ru-RU" sz="3000" dirty="0">
              <a:latin typeface="Calibri" pitchFamily="34" charset="0"/>
            </a:endParaRPr>
          </a:p>
          <a:p>
            <a:pPr marL="342900" indent="-342900">
              <a:buFont typeface="Arial" pitchFamily="34" charset="0"/>
              <a:buChar char="•"/>
            </a:pPr>
            <a:r>
              <a:rPr lang="en-US" sz="3000" dirty="0" smtClean="0">
                <a:latin typeface="Calibri" pitchFamily="34" charset="0"/>
              </a:rPr>
              <a:t>Data collection and evidence-based</a:t>
            </a:r>
            <a:r>
              <a:rPr lang="en-US" sz="3000" dirty="0" smtClean="0">
                <a:latin typeface="Calibri" pitchFamily="34" charset="0"/>
              </a:rPr>
              <a:t> management</a:t>
            </a:r>
            <a:endParaRPr lang="ru-RU" sz="3200" dirty="0">
              <a:latin typeface="Calibri" pitchFamily="34" charset="0"/>
            </a:endParaRPr>
          </a:p>
          <a:p>
            <a:pPr marL="342900" indent="-342900" algn="just" eaLnBrk="0" hangingPunct="0">
              <a:spcBef>
                <a:spcPts val="500"/>
              </a:spcBef>
              <a:buFont typeface="Arial" pitchFamily="34" charset="0"/>
              <a:buChar char="•"/>
            </a:pPr>
            <a:endParaRPr lang="ru-RU" sz="2800"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4" name="Заголовок 13"/>
          <p:cNvSpPr>
            <a:spLocks noGrp="1"/>
          </p:cNvSpPr>
          <p:nvPr>
            <p:ph type="title"/>
          </p:nvPr>
        </p:nvSpPr>
        <p:spPr/>
        <p:txBody>
          <a:bodyPr rtlCol="0">
            <a:normAutofit fontScale="90000"/>
          </a:bodyPr>
          <a:lstStyle/>
          <a:p>
            <a:pPr fontAlgn="auto">
              <a:spcAft>
                <a:spcPts val="0"/>
              </a:spcAft>
              <a:defRPr/>
            </a:pPr>
            <a:r>
              <a:rPr lang="en-US" dirty="0"/>
              <a:t>Raising </a:t>
            </a:r>
            <a:r>
              <a:rPr lang="en-US" dirty="0" smtClean="0"/>
              <a:t>access to </a:t>
            </a:r>
            <a:r>
              <a:rPr lang="en-US" dirty="0"/>
              <a:t>preschool education</a:t>
            </a:r>
            <a:r>
              <a:rPr lang="en-US" dirty="0" smtClean="0"/>
              <a:t>:</a:t>
            </a:r>
            <a:endParaRPr lang="ru-RU" b="1" i="1" dirty="0"/>
          </a:p>
        </p:txBody>
      </p:sp>
      <p:sp>
        <p:nvSpPr>
          <p:cNvPr id="16" name="Содержимое 15"/>
          <p:cNvSpPr>
            <a:spLocks noGrp="1"/>
          </p:cNvSpPr>
          <p:nvPr>
            <p:ph idx="1"/>
          </p:nvPr>
        </p:nvSpPr>
        <p:spPr>
          <a:xfrm>
            <a:off x="457200" y="1600200"/>
            <a:ext cx="8229600" cy="4997450"/>
          </a:xfrm>
        </p:spPr>
        <p:txBody>
          <a:bodyPr rtlCol="0">
            <a:normAutofit fontScale="85000" lnSpcReduction="10000"/>
          </a:bodyPr>
          <a:lstStyle/>
          <a:p>
            <a:pPr fontAlgn="auto">
              <a:spcAft>
                <a:spcPts val="0"/>
              </a:spcAft>
              <a:defRPr/>
            </a:pPr>
            <a:r>
              <a:rPr lang="en-US" dirty="0"/>
              <a:t>Federal support to building nursery schools in regions with significant deficit of preschool institutions (deficit of places not less than 10%, where the coverage of children is lower than 70%).</a:t>
            </a:r>
            <a:endParaRPr lang="ru-RU" dirty="0"/>
          </a:p>
          <a:p>
            <a:pPr fontAlgn="auto">
              <a:spcAft>
                <a:spcPts val="0"/>
              </a:spcAft>
              <a:defRPr/>
            </a:pPr>
            <a:r>
              <a:rPr lang="en-US" dirty="0"/>
              <a:t>Stimulating the sector of non-government </a:t>
            </a:r>
            <a:r>
              <a:rPr lang="en-US" dirty="0" smtClean="0"/>
              <a:t>flexible</a:t>
            </a:r>
            <a:r>
              <a:rPr lang="en-US" dirty="0" smtClean="0"/>
              <a:t> </a:t>
            </a:r>
            <a:r>
              <a:rPr lang="en-US" dirty="0"/>
              <a:t>services for </a:t>
            </a:r>
            <a:r>
              <a:rPr lang="en-US" dirty="0" smtClean="0"/>
              <a:t>young kids </a:t>
            </a:r>
            <a:r>
              <a:rPr lang="en-US" dirty="0"/>
              <a:t>through the system of tax remissions and deductions.  </a:t>
            </a:r>
            <a:endParaRPr lang="ru-RU" dirty="0"/>
          </a:p>
          <a:p>
            <a:pPr fontAlgn="auto">
              <a:spcAft>
                <a:spcPts val="0"/>
              </a:spcAft>
              <a:defRPr/>
            </a:pPr>
            <a:r>
              <a:rPr lang="en-US" dirty="0"/>
              <a:t>Elaborating mechanisms for establishing separate groups of preschool education as independent organizations in specially suited premises; creating external centralized system of management and outsourcing services for childcare.</a:t>
            </a:r>
            <a:endParaRPr lang="ru-RU" dirty="0" smtClean="0"/>
          </a:p>
          <a:p>
            <a:pPr fontAlgn="auto">
              <a:spcAft>
                <a:spcPts val="0"/>
              </a:spcAft>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27088" y="1570038"/>
            <a:ext cx="73025" cy="184626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Пятиугольник 7"/>
          <p:cNvSpPr/>
          <p:nvPr/>
        </p:nvSpPr>
        <p:spPr>
          <a:xfrm>
            <a:off x="0" y="1844675"/>
            <a:ext cx="7596188" cy="2303463"/>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a:solidFill>
                  <a:schemeClr val="bg1"/>
                </a:solidFill>
                <a:latin typeface="Times New Roman" pitchFamily="18" charset="0"/>
              </a:rPr>
              <a:t>STRATEGY 2020: </a:t>
            </a:r>
            <a:endParaRPr lang="ru-RU" sz="2400" b="1">
              <a:solidFill>
                <a:schemeClr val="bg1"/>
              </a:solidFill>
              <a:latin typeface="Times New Roman" pitchFamily="18" charset="0"/>
            </a:endParaRPr>
          </a:p>
          <a:p>
            <a:pPr algn="ctr"/>
            <a:r>
              <a:rPr lang="en-US" sz="2400" b="1">
                <a:solidFill>
                  <a:schemeClr val="bg1"/>
                </a:solidFill>
                <a:latin typeface="Times New Roman" pitchFamily="18" charset="0"/>
              </a:rPr>
              <a:t>EDUCATION AND SOCIALIZATION FOR CHILDREN</a:t>
            </a:r>
            <a:endParaRPr lang="ru-RU" sz="2400" b="1">
              <a:solidFill>
                <a:schemeClr val="bg1"/>
              </a:solidFill>
              <a:effectLst>
                <a:outerShdw blurRad="38100" dist="38100" dir="2700000" algn="tl">
                  <a:srgbClr val="000000"/>
                </a:outerShdw>
              </a:effectLst>
              <a:latin typeface="Times New Roman" pitchFamily="18" charset="0"/>
            </a:endParaRPr>
          </a:p>
          <a:p>
            <a:pPr algn="ctr"/>
            <a:endParaRPr lang="ru-RU" sz="2400">
              <a:solidFill>
                <a:srgbClr val="FFFFFF"/>
              </a:solidFill>
              <a:latin typeface="Times New Roman" pitchFamily="18" charset="0"/>
            </a:endParaRPr>
          </a:p>
        </p:txBody>
      </p:sp>
      <p:sp>
        <p:nvSpPr>
          <p:cNvPr id="10" name="Нашивка 9"/>
          <p:cNvSpPr/>
          <p:nvPr/>
        </p:nvSpPr>
        <p:spPr>
          <a:xfrm>
            <a:off x="6516688" y="1844675"/>
            <a:ext cx="1584325" cy="2303463"/>
          </a:xfrm>
          <a:prstGeom prst="chevron">
            <a:avLst>
              <a:gd name="adj" fmla="val 77493"/>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4" name="Заголовок 13"/>
          <p:cNvSpPr>
            <a:spLocks noGrp="1"/>
          </p:cNvSpPr>
          <p:nvPr>
            <p:ph type="title"/>
          </p:nvPr>
        </p:nvSpPr>
        <p:spPr/>
        <p:txBody>
          <a:bodyPr>
            <a:normAutofit/>
          </a:bodyPr>
          <a:lstStyle/>
          <a:p>
            <a:r>
              <a:rPr lang="en-US" sz="4000" b="1" dirty="0" smtClean="0"/>
              <a:t>Ensuring </a:t>
            </a:r>
            <a:r>
              <a:rPr lang="en-US" sz="4000" b="1" dirty="0" smtClean="0"/>
              <a:t>success of each child</a:t>
            </a:r>
            <a:endParaRPr lang="ru-RU" sz="4000" b="1" i="1" dirty="0" smtClean="0"/>
          </a:p>
        </p:txBody>
      </p:sp>
      <p:sp>
        <p:nvSpPr>
          <p:cNvPr id="16" name="Содержимое 15"/>
          <p:cNvSpPr>
            <a:spLocks noGrp="1"/>
          </p:cNvSpPr>
          <p:nvPr>
            <p:ph idx="1"/>
          </p:nvPr>
        </p:nvSpPr>
        <p:spPr/>
        <p:txBody>
          <a:bodyPr rtlCol="0">
            <a:normAutofit fontScale="70000" lnSpcReduction="20000"/>
          </a:bodyPr>
          <a:lstStyle/>
          <a:p>
            <a:pPr fontAlgn="auto">
              <a:spcAft>
                <a:spcPts val="0"/>
              </a:spcAft>
              <a:defRPr/>
            </a:pPr>
            <a:r>
              <a:rPr lang="en-US" dirty="0"/>
              <a:t>Creating revealing and record keeping systems for special groups of children in sphere of education (children in difficult situations, migrants’ children, children with disabilities, gifted and talented children).</a:t>
            </a:r>
            <a:endParaRPr lang="ru-RU" dirty="0"/>
          </a:p>
          <a:p>
            <a:pPr fontAlgn="auto">
              <a:spcAft>
                <a:spcPts val="0"/>
              </a:spcAft>
              <a:defRPr/>
            </a:pPr>
            <a:r>
              <a:rPr lang="en-US" dirty="0"/>
              <a:t>Support to educational institutions working with the most difficult groups of </a:t>
            </a:r>
            <a:r>
              <a:rPr lang="en-US" dirty="0" smtClean="0"/>
              <a:t>students</a:t>
            </a:r>
            <a:r>
              <a:rPr lang="en-US" dirty="0" smtClean="0"/>
              <a:t> </a:t>
            </a:r>
            <a:r>
              <a:rPr lang="en-US" dirty="0"/>
              <a:t>and </a:t>
            </a:r>
            <a:r>
              <a:rPr lang="en-US" dirty="0" smtClean="0"/>
              <a:t>implementation of </a:t>
            </a:r>
            <a:r>
              <a:rPr lang="en-US" dirty="0" smtClean="0"/>
              <a:t>programs </a:t>
            </a:r>
            <a:r>
              <a:rPr lang="en-US" dirty="0"/>
              <a:t>of </a:t>
            </a:r>
            <a:r>
              <a:rPr lang="en-US" dirty="0"/>
              <a:t> integration of social </a:t>
            </a:r>
            <a:r>
              <a:rPr lang="en-US" dirty="0"/>
              <a:t>and educational </a:t>
            </a:r>
            <a:r>
              <a:rPr lang="en-US" dirty="0" smtClean="0"/>
              <a:t>integration.</a:t>
            </a:r>
            <a:endParaRPr lang="ru-RU" dirty="0"/>
          </a:p>
          <a:p>
            <a:pPr fontAlgn="auto">
              <a:spcAft>
                <a:spcPts val="0"/>
              </a:spcAft>
              <a:defRPr/>
            </a:pPr>
            <a:r>
              <a:rPr lang="en-US" dirty="0"/>
              <a:t>Support to inclusive educational programs for children with disabilities and gifted children in an educational institution and municipal network; preserving and developing special educational </a:t>
            </a:r>
            <a:r>
              <a:rPr lang="en-US" dirty="0" smtClean="0"/>
              <a:t>organizations</a:t>
            </a:r>
            <a:r>
              <a:rPr lang="en-US" dirty="0" smtClean="0"/>
              <a:t>.</a:t>
            </a:r>
            <a:endParaRPr lang="ru-RU" dirty="0"/>
          </a:p>
          <a:p>
            <a:pPr fontAlgn="auto">
              <a:spcAft>
                <a:spcPts val="0"/>
              </a:spcAft>
              <a:defRPr/>
            </a:pPr>
            <a:r>
              <a:rPr lang="en-US" dirty="0"/>
              <a:t>Support to educational programs of sociocultural integration for migrants’ children (including learning Russian</a:t>
            </a:r>
            <a:r>
              <a:rPr lang="en-US" dirty="0" smtClean="0"/>
              <a:t>).</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1"/>
          <p:cNvSpPr>
            <a:spLocks noGrp="1"/>
          </p:cNvSpPr>
          <p:nvPr>
            <p:ph type="title"/>
          </p:nvPr>
        </p:nvSpPr>
        <p:spPr/>
        <p:txBody>
          <a:bodyPr/>
          <a:lstStyle/>
          <a:p>
            <a:r>
              <a:rPr lang="en-US" sz="3600" b="1" dirty="0" smtClean="0"/>
              <a:t>Renewing teaching staff </a:t>
            </a:r>
            <a:r>
              <a:rPr lang="en-US" sz="3600" b="1" dirty="0" smtClean="0"/>
              <a:t/>
            </a:r>
            <a:br>
              <a:rPr lang="en-US" sz="3600" b="1" dirty="0" smtClean="0"/>
            </a:br>
            <a:r>
              <a:rPr lang="en-US" sz="3600" b="1" dirty="0" smtClean="0"/>
              <a:t>and teachers’ skills</a:t>
            </a:r>
            <a:endParaRPr lang="ru-RU" sz="3600" b="1" i="1" dirty="0" smtClean="0"/>
          </a:p>
        </p:txBody>
      </p:sp>
      <p:sp>
        <p:nvSpPr>
          <p:cNvPr id="16" name="Содержимое 15"/>
          <p:cNvSpPr>
            <a:spLocks noGrp="1"/>
          </p:cNvSpPr>
          <p:nvPr>
            <p:ph idx="1"/>
          </p:nvPr>
        </p:nvSpPr>
        <p:spPr/>
        <p:txBody>
          <a:bodyPr rtlCol="0">
            <a:normAutofit fontScale="92500" lnSpcReduction="20000"/>
          </a:bodyPr>
          <a:lstStyle/>
          <a:p>
            <a:pPr fontAlgn="auto">
              <a:spcAft>
                <a:spcPts val="0"/>
              </a:spcAft>
              <a:defRPr/>
            </a:pPr>
            <a:r>
              <a:rPr lang="en-US" dirty="0" smtClean="0"/>
              <a:t>Raising salaries for teachers in exchange to new contractual duties (effective contract)</a:t>
            </a:r>
            <a:r>
              <a:rPr lang="en-US" dirty="0" smtClean="0"/>
              <a:t>.</a:t>
            </a:r>
            <a:endParaRPr lang="ru-RU" dirty="0"/>
          </a:p>
          <a:p>
            <a:pPr fontAlgn="auto">
              <a:spcAft>
                <a:spcPts val="0"/>
              </a:spcAft>
              <a:defRPr/>
            </a:pPr>
            <a:r>
              <a:rPr lang="en-US" dirty="0" smtClean="0"/>
              <a:t>Modernization of professional development system.</a:t>
            </a:r>
            <a:endParaRPr lang="ru-RU" dirty="0"/>
          </a:p>
          <a:p>
            <a:pPr fontAlgn="auto">
              <a:spcAft>
                <a:spcPts val="0"/>
              </a:spcAft>
              <a:defRPr/>
            </a:pPr>
            <a:r>
              <a:rPr lang="en-US" dirty="0"/>
              <a:t>Modernization of pension system for teachers.</a:t>
            </a:r>
            <a:endParaRPr lang="ru-RU" dirty="0"/>
          </a:p>
          <a:p>
            <a:pPr fontAlgn="auto">
              <a:spcAft>
                <a:spcPts val="0"/>
              </a:spcAft>
              <a:defRPr/>
            </a:pPr>
            <a:r>
              <a:rPr lang="en-US" dirty="0" smtClean="0"/>
              <a:t>Incentives for</a:t>
            </a:r>
            <a:r>
              <a:rPr lang="en-US" dirty="0" smtClean="0"/>
              <a:t> </a:t>
            </a:r>
            <a:r>
              <a:rPr lang="en-US" dirty="0"/>
              <a:t>young teachers.</a:t>
            </a:r>
            <a:endParaRPr lang="ru-RU" dirty="0"/>
          </a:p>
          <a:p>
            <a:pPr fontAlgn="auto">
              <a:spcAft>
                <a:spcPts val="0"/>
              </a:spcAft>
              <a:defRPr/>
            </a:pPr>
            <a:r>
              <a:rPr lang="en-US" dirty="0"/>
              <a:t>Q</a:t>
            </a:r>
            <a:r>
              <a:rPr lang="en-US" dirty="0" smtClean="0"/>
              <a:t>ualification </a:t>
            </a:r>
            <a:r>
              <a:rPr lang="en-US" dirty="0"/>
              <a:t>exam for graduates of pedagogical universities and specialists without pedagogical education willing to work in an educational </a:t>
            </a:r>
            <a:r>
              <a:rPr lang="en-US" dirty="0" smtClean="0"/>
              <a:t>organization</a:t>
            </a:r>
            <a:r>
              <a:rPr lang="en-US" dirty="0" smtClean="0"/>
              <a:t>.</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en-US" b="1" dirty="0"/>
              <a:t>Modernization of pedagogical education</a:t>
            </a:r>
            <a:endParaRPr lang="ru-RU" b="1" i="1" dirty="0"/>
          </a:p>
        </p:txBody>
      </p:sp>
      <p:sp>
        <p:nvSpPr>
          <p:cNvPr id="3" name="Содержимое 2"/>
          <p:cNvSpPr>
            <a:spLocks noGrp="1"/>
          </p:cNvSpPr>
          <p:nvPr>
            <p:ph idx="1"/>
          </p:nvPr>
        </p:nvSpPr>
        <p:spPr>
          <a:xfrm>
            <a:off x="457200" y="1600200"/>
            <a:ext cx="8229600" cy="4924425"/>
          </a:xfrm>
        </p:spPr>
        <p:txBody>
          <a:bodyPr rtlCol="0">
            <a:normAutofit fontScale="92500" lnSpcReduction="20000"/>
          </a:bodyPr>
          <a:lstStyle/>
          <a:p>
            <a:pPr fontAlgn="auto">
              <a:spcAft>
                <a:spcPts val="0"/>
              </a:spcAft>
              <a:defRPr/>
            </a:pPr>
            <a:r>
              <a:rPr lang="en-US" dirty="0"/>
              <a:t>Introducing minimal Unified State Exam score limitations to enter a university with major in pedagogics.</a:t>
            </a:r>
            <a:endParaRPr lang="ru-RU" dirty="0"/>
          </a:p>
          <a:p>
            <a:pPr fontAlgn="auto">
              <a:spcAft>
                <a:spcPts val="0"/>
              </a:spcAft>
              <a:defRPr/>
            </a:pPr>
            <a:r>
              <a:rPr lang="en-US" dirty="0"/>
              <a:t>Federal support and delegating a part of functions of professional retraining to non-government and non-specialized institutions of higher education, employing new programs, models of training, and utilizing modern educational technologies, forms, etc.</a:t>
            </a:r>
            <a:endParaRPr lang="ru-RU" dirty="0"/>
          </a:p>
          <a:p>
            <a:pPr fontAlgn="auto">
              <a:spcAft>
                <a:spcPts val="0"/>
              </a:spcAft>
              <a:defRPr/>
            </a:pPr>
            <a:r>
              <a:rPr lang="en-US" dirty="0"/>
              <a:t>Introducing compulsory year-long internship in the graduate school, based on results of which educational license should be issued. </a:t>
            </a:r>
            <a:endParaRPr lang="ru-RU" dirty="0" smtClean="0"/>
          </a:p>
          <a:p>
            <a:pPr fontAlgn="auto">
              <a:spcAft>
                <a:spcPts val="0"/>
              </a:spcAft>
              <a:defRPr/>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3250" name="Заголовок 11"/>
          <p:cNvSpPr>
            <a:spLocks noGrp="1"/>
          </p:cNvSpPr>
          <p:nvPr>
            <p:ph type="title"/>
          </p:nvPr>
        </p:nvSpPr>
        <p:spPr>
          <a:xfrm>
            <a:off x="179388" y="274638"/>
            <a:ext cx="8569325" cy="1498600"/>
          </a:xfrm>
        </p:spPr>
        <p:txBody>
          <a:bodyPr/>
          <a:lstStyle/>
          <a:p>
            <a:r>
              <a:rPr lang="en-US" sz="3600" b="1" dirty="0" smtClean="0"/>
              <a:t>Modernization of content and methods of teaching</a:t>
            </a:r>
            <a:endParaRPr lang="ru-RU" sz="3600" b="1" i="1" dirty="0" smtClean="0"/>
          </a:p>
        </p:txBody>
      </p:sp>
      <p:sp>
        <p:nvSpPr>
          <p:cNvPr id="53251" name="Содержимое 15"/>
          <p:cNvSpPr>
            <a:spLocks noGrp="1"/>
          </p:cNvSpPr>
          <p:nvPr>
            <p:ph idx="1"/>
          </p:nvPr>
        </p:nvSpPr>
        <p:spPr>
          <a:xfrm>
            <a:off x="323850" y="1700213"/>
            <a:ext cx="8640763" cy="5041900"/>
          </a:xfrm>
        </p:spPr>
        <p:txBody>
          <a:bodyPr/>
          <a:lstStyle/>
          <a:p>
            <a:r>
              <a:rPr lang="en-US" sz="2400" dirty="0" smtClean="0"/>
              <a:t>New </a:t>
            </a:r>
            <a:r>
              <a:rPr lang="en-US" sz="2400" dirty="0" smtClean="0"/>
              <a:t>flexible mechanism for renewing the content of education.</a:t>
            </a:r>
            <a:endParaRPr lang="ru-RU" sz="2400" dirty="0" smtClean="0"/>
          </a:p>
          <a:p>
            <a:r>
              <a:rPr lang="en-US" sz="2400" dirty="0" smtClean="0"/>
              <a:t>Development </a:t>
            </a:r>
            <a:r>
              <a:rPr lang="en-US" sz="2400" dirty="0" smtClean="0"/>
              <a:t>of educational content and </a:t>
            </a:r>
            <a:r>
              <a:rPr lang="en-US" sz="2400" dirty="0" smtClean="0"/>
              <a:t>methods </a:t>
            </a:r>
            <a:r>
              <a:rPr lang="en-US" sz="2400" dirty="0" smtClean="0"/>
              <a:t>in the following </a:t>
            </a:r>
            <a:r>
              <a:rPr lang="en-US" sz="2400" dirty="0" smtClean="0"/>
              <a:t>areas: </a:t>
            </a:r>
            <a:r>
              <a:rPr lang="en-US" sz="2400" dirty="0" smtClean="0"/>
              <a:t>“</a:t>
            </a:r>
            <a:r>
              <a:rPr lang="en-US" sz="2400" dirty="0" smtClean="0"/>
              <a:t>Technology”, </a:t>
            </a:r>
            <a:r>
              <a:rPr lang="en-US" sz="2400" dirty="0" smtClean="0"/>
              <a:t>“Social sciences” and “Foreign languages”, aimed at achieving new level of </a:t>
            </a:r>
            <a:r>
              <a:rPr lang="en-US" sz="2400" dirty="0" smtClean="0"/>
              <a:t>learning achievements. </a:t>
            </a:r>
            <a:endParaRPr lang="ru-RU" sz="2400" dirty="0" smtClean="0"/>
          </a:p>
          <a:p>
            <a:r>
              <a:rPr lang="en-US" sz="2400" dirty="0" smtClean="0"/>
              <a:t>Support to projects of forming new technological environment in the system of education (“digital school”, web 3.0, digital hypertext textbooks), including providing schools with high-speed wireless network </a:t>
            </a:r>
            <a:r>
              <a:rPr lang="en-US" sz="2400" dirty="0" smtClean="0"/>
              <a:t>access. </a:t>
            </a:r>
            <a:endParaRPr lang="ru-RU" sz="2400" dirty="0" smtClean="0"/>
          </a:p>
          <a:p>
            <a:r>
              <a:rPr lang="en-US" sz="2400" dirty="0" smtClean="0"/>
              <a:t>Moving Russian mathematical education into leading positions in the world.</a:t>
            </a:r>
            <a:endParaRPr lang="ru-RU" sz="23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3"/>
          <p:cNvSpPr>
            <a:spLocks noGrp="1"/>
          </p:cNvSpPr>
          <p:nvPr>
            <p:ph type="title"/>
          </p:nvPr>
        </p:nvSpPr>
        <p:spPr/>
        <p:txBody>
          <a:bodyPr/>
          <a:lstStyle/>
          <a:p>
            <a:r>
              <a:rPr lang="en-US" sz="3600" b="1" smtClean="0"/>
              <a:t>Developing the sphere of out-of-school education and socialization:</a:t>
            </a:r>
            <a:endParaRPr lang="ru-RU" sz="3600" b="1" i="1" smtClean="0"/>
          </a:p>
        </p:txBody>
      </p:sp>
      <p:sp>
        <p:nvSpPr>
          <p:cNvPr id="5" name="Содержимое 4"/>
          <p:cNvSpPr>
            <a:spLocks noGrp="1"/>
          </p:cNvSpPr>
          <p:nvPr>
            <p:ph idx="1"/>
          </p:nvPr>
        </p:nvSpPr>
        <p:spPr>
          <a:xfrm>
            <a:off x="457200" y="1600200"/>
            <a:ext cx="8229600" cy="4997450"/>
          </a:xfrm>
        </p:spPr>
        <p:txBody>
          <a:bodyPr rtlCol="0">
            <a:normAutofit fontScale="85000" lnSpcReduction="20000"/>
          </a:bodyPr>
          <a:lstStyle/>
          <a:p>
            <a:pPr fontAlgn="auto">
              <a:spcAft>
                <a:spcPts val="0"/>
              </a:spcAft>
              <a:defRPr/>
            </a:pPr>
            <a:r>
              <a:rPr lang="en-US" dirty="0"/>
              <a:t>Implementing the mechanism of competition-based financing for programs of supplementary education, summer leisure, and improvement of children’s and young people’s health.</a:t>
            </a:r>
            <a:endParaRPr lang="ru-RU" dirty="0"/>
          </a:p>
          <a:p>
            <a:pPr fontAlgn="auto">
              <a:spcAft>
                <a:spcPts val="0"/>
              </a:spcAft>
              <a:defRPr/>
            </a:pPr>
            <a:r>
              <a:rPr lang="en-US" dirty="0" smtClean="0"/>
              <a:t>Support </a:t>
            </a:r>
            <a:r>
              <a:rPr lang="en-US" dirty="0"/>
              <a:t>to </a:t>
            </a:r>
            <a:r>
              <a:rPr lang="en-US" dirty="0" smtClean="0"/>
              <a:t>development of </a:t>
            </a:r>
            <a:r>
              <a:rPr lang="en-US" dirty="0"/>
              <a:t>municipal social infrastructure and cultural environment for children and young people (</a:t>
            </a:r>
            <a:r>
              <a:rPr lang="en-US" dirty="0" err="1"/>
              <a:t>exploratoriums</a:t>
            </a:r>
            <a:r>
              <a:rPr lang="en-US" dirty="0"/>
              <a:t>, outdoor play sets, playgrounds, social networks, etc.). 	</a:t>
            </a:r>
            <a:endParaRPr lang="ru-RU" dirty="0"/>
          </a:p>
          <a:p>
            <a:pPr fontAlgn="auto">
              <a:spcAft>
                <a:spcPts val="0"/>
              </a:spcAft>
              <a:defRPr/>
            </a:pPr>
            <a:r>
              <a:rPr lang="en-US" dirty="0"/>
              <a:t>Support to integrated media-social projects (TV; Internet; play, documentary, and animated films) aimed at formation of social competences and targets; gaining experience of positive social </a:t>
            </a:r>
            <a:r>
              <a:rPr lang="en-US" dirty="0" smtClean="0"/>
              <a:t>attitudes and civic values.</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7346" name="Содержимое 2"/>
          <p:cNvSpPr txBox="1">
            <a:spLocks/>
          </p:cNvSpPr>
          <p:nvPr/>
        </p:nvSpPr>
        <p:spPr bwMode="auto">
          <a:xfrm>
            <a:off x="395288" y="1484313"/>
            <a:ext cx="8229600" cy="4968875"/>
          </a:xfrm>
          <a:prstGeom prst="rect">
            <a:avLst/>
          </a:prstGeom>
          <a:noFill/>
          <a:ln w="9525">
            <a:noFill/>
            <a:miter lim="800000"/>
            <a:headEnd/>
            <a:tailEnd/>
          </a:ln>
        </p:spPr>
        <p:txBody>
          <a:bodyPr/>
          <a:lstStyle/>
          <a:p>
            <a:pPr marL="285750" indent="-285750">
              <a:buFont typeface="Arial" pitchFamily="34" charset="0"/>
              <a:buChar char="•"/>
            </a:pPr>
            <a:r>
              <a:rPr lang="en-US" sz="2400" b="1" dirty="0">
                <a:latin typeface="Calibri" pitchFamily="34" charset="0"/>
              </a:rPr>
              <a:t>2012-2015</a:t>
            </a:r>
            <a:endParaRPr lang="ru-RU" sz="2400" b="1" dirty="0">
              <a:latin typeface="Calibri" pitchFamily="34" charset="0"/>
            </a:endParaRPr>
          </a:p>
          <a:p>
            <a:pPr lvl="1"/>
            <a:r>
              <a:rPr lang="en-US" sz="2400" dirty="0">
                <a:latin typeface="Calibri" pitchFamily="34" charset="0"/>
              </a:rPr>
              <a:t>Centralized promotion of basic standards and </a:t>
            </a:r>
            <a:r>
              <a:rPr lang="en-US" sz="2400" dirty="0" smtClean="0">
                <a:latin typeface="Calibri" pitchFamily="34" charset="0"/>
              </a:rPr>
              <a:t>new regulatory framework, </a:t>
            </a:r>
            <a:r>
              <a:rPr lang="en-US" sz="2400" dirty="0">
                <a:latin typeface="Calibri" pitchFamily="34" charset="0"/>
              </a:rPr>
              <a:t>their implementation (including </a:t>
            </a:r>
            <a:r>
              <a:rPr lang="en-US" sz="2400" dirty="0" smtClean="0">
                <a:latin typeface="Calibri" pitchFamily="34" charset="0"/>
              </a:rPr>
              <a:t>“</a:t>
            </a:r>
            <a:r>
              <a:rPr lang="en-US" sz="2400" dirty="0" smtClean="0">
                <a:latin typeface="Calibri" pitchFamily="34" charset="0"/>
              </a:rPr>
              <a:t>new contact”).</a:t>
            </a:r>
            <a:endParaRPr lang="ru-RU" sz="2400" dirty="0">
              <a:latin typeface="Calibri" pitchFamily="34" charset="0"/>
            </a:endParaRPr>
          </a:p>
          <a:p>
            <a:pPr lvl="1"/>
            <a:r>
              <a:rPr lang="en-US" sz="2400" dirty="0">
                <a:latin typeface="Calibri" pitchFamily="34" charset="0"/>
              </a:rPr>
              <a:t>Support to leading regions’ pilot projects of </a:t>
            </a:r>
            <a:r>
              <a:rPr lang="en-US" sz="2400" dirty="0" smtClean="0">
                <a:latin typeface="Calibri" pitchFamily="34" charset="0"/>
              </a:rPr>
              <a:t>implementing</a:t>
            </a:r>
            <a:r>
              <a:rPr lang="en-US" sz="2400" dirty="0" smtClean="0">
                <a:latin typeface="Calibri" pitchFamily="34" charset="0"/>
              </a:rPr>
              <a:t> </a:t>
            </a:r>
            <a:r>
              <a:rPr lang="en-US" sz="2400" dirty="0">
                <a:latin typeface="Calibri" pitchFamily="34" charset="0"/>
              </a:rPr>
              <a:t>federal policies through catalytic subsidies.</a:t>
            </a:r>
            <a:endParaRPr lang="ru-RU" sz="2400" dirty="0">
              <a:latin typeface="Calibri" pitchFamily="34" charset="0"/>
            </a:endParaRPr>
          </a:p>
          <a:p>
            <a:pPr lvl="1"/>
            <a:r>
              <a:rPr lang="en-US" sz="2400" dirty="0">
                <a:latin typeface="Calibri" pitchFamily="34" charset="0"/>
              </a:rPr>
              <a:t>Launching Federal projects of open education and socialization. </a:t>
            </a:r>
            <a:endParaRPr lang="ru-RU" sz="2400" dirty="0">
              <a:latin typeface="Calibri" pitchFamily="34" charset="0"/>
            </a:endParaRPr>
          </a:p>
          <a:p>
            <a:pPr marL="285750" indent="-285750">
              <a:buFont typeface="Arial" pitchFamily="34" charset="0"/>
              <a:buChar char="•"/>
            </a:pPr>
            <a:r>
              <a:rPr lang="en-US" sz="2400" b="1" dirty="0">
                <a:latin typeface="Calibri" pitchFamily="34" charset="0"/>
              </a:rPr>
              <a:t>2016-2020</a:t>
            </a:r>
            <a:endParaRPr lang="ru-RU" sz="2400" b="1" dirty="0">
              <a:latin typeface="Calibri" pitchFamily="34" charset="0"/>
            </a:endParaRPr>
          </a:p>
          <a:p>
            <a:pPr lvl="1"/>
            <a:r>
              <a:rPr lang="en-US" sz="2400" dirty="0">
                <a:latin typeface="Calibri" pitchFamily="34" charset="0"/>
              </a:rPr>
              <a:t>Educational policy decentralization, support to regional initiatives.</a:t>
            </a:r>
            <a:endParaRPr lang="ru-RU" sz="2400" dirty="0">
              <a:latin typeface="Calibri" pitchFamily="34" charset="0"/>
            </a:endParaRPr>
          </a:p>
          <a:p>
            <a:pPr lvl="1"/>
            <a:r>
              <a:rPr lang="en-US" sz="2400" dirty="0">
                <a:latin typeface="Calibri" pitchFamily="34" charset="0"/>
              </a:rPr>
              <a:t>Development of non-government sector of socialization and education.</a:t>
            </a:r>
            <a:endParaRPr lang="ru-RU" sz="2400" dirty="0">
              <a:latin typeface="Calibri" pitchFamily="34" charset="0"/>
            </a:endParaRPr>
          </a:p>
        </p:txBody>
      </p:sp>
      <p:sp>
        <p:nvSpPr>
          <p:cNvPr id="57347" name="Заголовок 8"/>
          <p:cNvSpPr>
            <a:spLocks noGrp="1"/>
          </p:cNvSpPr>
          <p:nvPr>
            <p:ph type="title"/>
          </p:nvPr>
        </p:nvSpPr>
        <p:spPr/>
        <p:txBody>
          <a:bodyPr/>
          <a:lstStyle/>
          <a:p>
            <a:r>
              <a:rPr lang="en-US" b="1" smtClean="0"/>
              <a:t>Modernization stages:</a:t>
            </a:r>
            <a:endParaRPr lang="ru-RU" b="1" i="1" smtClean="0"/>
          </a:p>
        </p:txBody>
      </p:sp>
      <p:sp>
        <p:nvSpPr>
          <p:cNvPr id="8" name="Номер слайда 7"/>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pPr>
            <a:endParaRPr lang="en-US">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иугольник 3"/>
          <p:cNvSpPr/>
          <p:nvPr/>
        </p:nvSpPr>
        <p:spPr>
          <a:xfrm>
            <a:off x="0" y="1341438"/>
            <a:ext cx="7596188" cy="2303462"/>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ru-RU" sz="2400" dirty="0"/>
          </a:p>
        </p:txBody>
      </p:sp>
      <p:sp>
        <p:nvSpPr>
          <p:cNvPr id="5" name="Нашивка 4"/>
          <p:cNvSpPr/>
          <p:nvPr/>
        </p:nvSpPr>
        <p:spPr>
          <a:xfrm>
            <a:off x="6659563" y="1341438"/>
            <a:ext cx="1584325" cy="2303462"/>
          </a:xfrm>
          <a:prstGeom prst="chevron">
            <a:avLst>
              <a:gd name="adj" fmla="val 77493"/>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ru-RU" dirty="0"/>
          </a:p>
        </p:txBody>
      </p:sp>
      <p:sp>
        <p:nvSpPr>
          <p:cNvPr id="6" name="Прямоугольник 5"/>
          <p:cNvSpPr/>
          <p:nvPr/>
        </p:nvSpPr>
        <p:spPr>
          <a:xfrm>
            <a:off x="900113" y="1503363"/>
            <a:ext cx="5903912" cy="1200329"/>
          </a:xfrm>
          <a:prstGeom prst="rect">
            <a:avLst/>
          </a:prstGeom>
        </p:spPr>
        <p:txBody>
          <a:bodyPr>
            <a:spAutoFit/>
          </a:bodyPr>
          <a:lstStyle/>
          <a:p>
            <a:pPr defTabSz="457200">
              <a:lnSpc>
                <a:spcPct val="150000"/>
              </a:lnSpc>
            </a:pPr>
            <a:r>
              <a:rPr lang="en-US" sz="2400" dirty="0">
                <a:solidFill>
                  <a:schemeClr val="bg1"/>
                </a:solidFill>
                <a:effectLst>
                  <a:outerShdw blurRad="38100" dist="38100" dir="2700000" algn="tl">
                    <a:srgbClr val="C0C0C0"/>
                  </a:outerShdw>
                </a:effectLst>
                <a:latin typeface="Franklin Gothic Medium" pitchFamily="34" charset="0"/>
                <a:ea typeface="MS PGothic" pitchFamily="34" charset="-128"/>
              </a:rPr>
              <a:t>STRATEGY </a:t>
            </a:r>
            <a:r>
              <a:rPr lang="ru-RU" sz="2400" dirty="0">
                <a:solidFill>
                  <a:schemeClr val="bg1"/>
                </a:solidFill>
                <a:effectLst>
                  <a:outerShdw blurRad="38100" dist="38100" dir="2700000" algn="tl">
                    <a:srgbClr val="C0C0C0"/>
                  </a:outerShdw>
                </a:effectLst>
                <a:latin typeface="Franklin Gothic Medium" pitchFamily="34" charset="0"/>
                <a:ea typeface="MS PGothic" pitchFamily="34" charset="-128"/>
              </a:rPr>
              <a:t>2020:  </a:t>
            </a:r>
          </a:p>
          <a:p>
            <a:pPr defTabSz="457200">
              <a:lnSpc>
                <a:spcPct val="150000"/>
              </a:lnSpc>
            </a:pPr>
            <a:r>
              <a:rPr lang="en-US" sz="2400" dirty="0" smtClean="0">
                <a:solidFill>
                  <a:schemeClr val="bg1"/>
                </a:solidFill>
                <a:effectLst>
                  <a:outerShdw blurRad="38100" dist="38100" dir="2700000" algn="tl">
                    <a:srgbClr val="C0C0C0"/>
                  </a:outerShdw>
                </a:effectLst>
                <a:latin typeface="Franklin Gothic Medium" pitchFamily="34" charset="0"/>
                <a:ea typeface="MS PGothic" pitchFamily="34" charset="-128"/>
              </a:rPr>
              <a:t>TERTIARY </a:t>
            </a:r>
            <a:r>
              <a:rPr lang="en-US" sz="2400" dirty="0" smtClean="0">
                <a:solidFill>
                  <a:schemeClr val="bg1"/>
                </a:solidFill>
                <a:effectLst>
                  <a:outerShdw blurRad="38100" dist="38100" dir="2700000" algn="tl">
                    <a:srgbClr val="C0C0C0"/>
                  </a:outerShdw>
                </a:effectLst>
                <a:latin typeface="Franklin Gothic Medium" pitchFamily="34" charset="0"/>
                <a:ea typeface="MS PGothic" pitchFamily="34" charset="-128"/>
              </a:rPr>
              <a:t>EDUCATION</a:t>
            </a:r>
            <a:endParaRPr lang="ru-RU" sz="2400" dirty="0">
              <a:solidFill>
                <a:schemeClr val="bg1"/>
              </a:solidFill>
              <a:effectLst>
                <a:outerShdw blurRad="38100" dist="38100" dir="2700000" algn="tl">
                  <a:srgbClr val="C0C0C0"/>
                </a:outerShdw>
              </a:effectLst>
              <a:latin typeface="Franklin Gothic Medium" pitchFamily="34" charset="0"/>
              <a:ea typeface="MS PGothic" pitchFamily="34" charset="-128"/>
            </a:endParaRPr>
          </a:p>
        </p:txBody>
      </p:sp>
      <p:sp>
        <p:nvSpPr>
          <p:cNvPr id="7" name="Прямоугольник 6"/>
          <p:cNvSpPr/>
          <p:nvPr/>
        </p:nvSpPr>
        <p:spPr>
          <a:xfrm>
            <a:off x="827088" y="1570038"/>
            <a:ext cx="73025" cy="184626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ru-RU" dirty="0"/>
          </a:p>
        </p:txBody>
      </p:sp>
      <p:sp>
        <p:nvSpPr>
          <p:cNvPr id="74761" name="Номер слайда 10"/>
          <p:cNvSpPr txBox="1">
            <a:spLocks noGrp="1"/>
          </p:cNvSpPr>
          <p:nvPr/>
        </p:nvSpPr>
        <p:spPr bwMode="auto">
          <a:xfrm>
            <a:off x="6300788" y="6492875"/>
            <a:ext cx="2133600" cy="365125"/>
          </a:xfrm>
          <a:prstGeom prst="rect">
            <a:avLst/>
          </a:prstGeom>
          <a:noFill/>
          <a:ln w="9525">
            <a:noFill/>
            <a:miter lim="800000"/>
            <a:headEnd/>
            <a:tailEnd/>
          </a:ln>
        </p:spPr>
        <p:txBody>
          <a:bodyPr anchor="ctr"/>
          <a:lstStyle/>
          <a:p>
            <a:pPr algn="r" defTabSz="457200"/>
            <a:endParaRPr lang="en-US" sz="1200">
              <a:solidFill>
                <a:srgbClr val="898989"/>
              </a:solidFill>
              <a:latin typeface="Calibri" pitchFamily="34" charset="0"/>
              <a:ea typeface="MS PGothic"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Название 1"/>
          <p:cNvSpPr>
            <a:spLocks noGrp="1"/>
          </p:cNvSpPr>
          <p:nvPr>
            <p:ph type="title"/>
          </p:nvPr>
        </p:nvSpPr>
        <p:spPr/>
        <p:txBody>
          <a:bodyPr/>
          <a:lstStyle/>
          <a:p>
            <a:r>
              <a:rPr lang="en-US" b="1" dirty="0" smtClean="0"/>
              <a:t>Key </a:t>
            </a:r>
            <a:r>
              <a:rPr lang="en-US" b="1" dirty="0" smtClean="0"/>
              <a:t>Labor Market Challenges </a:t>
            </a:r>
            <a:r>
              <a:rPr lang="en-US" b="1" dirty="0" smtClean="0"/>
              <a:t>in </a:t>
            </a:r>
            <a:r>
              <a:rPr lang="ru-RU" b="1" dirty="0" smtClean="0"/>
              <a:t>2020</a:t>
            </a:r>
          </a:p>
        </p:txBody>
      </p:sp>
      <p:sp>
        <p:nvSpPr>
          <p:cNvPr id="3" name="Содержимое 2"/>
          <p:cNvSpPr>
            <a:spLocks noGrp="1"/>
          </p:cNvSpPr>
          <p:nvPr>
            <p:ph idx="4294967295"/>
          </p:nvPr>
        </p:nvSpPr>
        <p:spPr/>
        <p:txBody>
          <a:bodyPr>
            <a:normAutofit/>
          </a:bodyPr>
          <a:lstStyle/>
          <a:p>
            <a:pPr>
              <a:lnSpc>
                <a:spcPct val="80000"/>
              </a:lnSpc>
            </a:pPr>
            <a:r>
              <a:rPr lang="en-US" sz="2800" dirty="0" smtClean="0"/>
              <a:t>Up </a:t>
            </a:r>
            <a:r>
              <a:rPr lang="en-US" sz="2800" dirty="0" smtClean="0"/>
              <a:t>to 25</a:t>
            </a:r>
            <a:r>
              <a:rPr lang="ru-RU" sz="2800" dirty="0" smtClean="0"/>
              <a:t>% </a:t>
            </a:r>
            <a:r>
              <a:rPr lang="en-US" sz="2800" dirty="0" smtClean="0"/>
              <a:t>of the able-bodied population cannot “find their place on the market” due to the gap between their ambitions, competences and the job offers available </a:t>
            </a:r>
            <a:r>
              <a:rPr lang="en-US" sz="2800" dirty="0" smtClean="0">
                <a:latin typeface="Arial" pitchFamily="34" charset="0"/>
              </a:rPr>
              <a:t> </a:t>
            </a:r>
            <a:endParaRPr lang="ru-RU" sz="2800" dirty="0" smtClean="0"/>
          </a:p>
          <a:p>
            <a:pPr>
              <a:lnSpc>
                <a:spcPct val="80000"/>
              </a:lnSpc>
            </a:pPr>
            <a:r>
              <a:rPr lang="en-US" sz="2800" dirty="0" smtClean="0"/>
              <a:t>Creative workforce and highly-qualified employees are flowing out of the country (the new generation of workers are more mobile and have modern language skills)  </a:t>
            </a:r>
            <a:endParaRPr lang="ru-RU" sz="2800" dirty="0" smtClean="0"/>
          </a:p>
          <a:p>
            <a:pPr>
              <a:lnSpc>
                <a:spcPct val="80000"/>
              </a:lnSpc>
            </a:pPr>
            <a:r>
              <a:rPr lang="en-US" sz="2800" dirty="0" smtClean="0"/>
              <a:t>The migrant workers coming from the Far East and Asian republics tend to seek permanent residence at a new place rather than work temporarily (just like in the European countries during the </a:t>
            </a:r>
            <a:r>
              <a:rPr lang="ru-RU" sz="2800" dirty="0" smtClean="0"/>
              <a:t>80</a:t>
            </a:r>
            <a:r>
              <a:rPr lang="en-US" sz="2800" dirty="0" smtClean="0"/>
              <a:t>s and </a:t>
            </a:r>
            <a:r>
              <a:rPr lang="ru-RU" sz="2800" dirty="0" smtClean="0"/>
              <a:t>90</a:t>
            </a:r>
            <a:r>
              <a:rPr lang="en-US" sz="2800" dirty="0" smtClean="0"/>
              <a:t>s</a:t>
            </a:r>
            <a:r>
              <a:rPr lang="ru-RU" sz="2800"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Содержимое 71"/>
          <p:cNvSpPr>
            <a:spLocks noGrp="1"/>
          </p:cNvSpPr>
          <p:nvPr>
            <p:ph idx="4294967295"/>
          </p:nvPr>
        </p:nvSpPr>
        <p:spPr/>
        <p:txBody>
          <a:bodyPr/>
          <a:lstStyle/>
          <a:p>
            <a:pPr>
              <a:buFont typeface="Arial" pitchFamily="34" charset="0"/>
              <a:buNone/>
            </a:pPr>
            <a:r>
              <a:rPr lang="ru-RU" dirty="0" smtClean="0"/>
              <a:t> </a:t>
            </a:r>
          </a:p>
        </p:txBody>
      </p:sp>
      <p:sp>
        <p:nvSpPr>
          <p:cNvPr id="83971"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defTabSz="457200">
              <a:spcBef>
                <a:spcPct val="20000"/>
              </a:spcBef>
            </a:pPr>
            <a:r>
              <a:rPr lang="ru-RU" sz="800">
                <a:solidFill>
                  <a:schemeClr val="bg1"/>
                </a:solidFill>
                <a:ea typeface="MS PGothic" pitchFamily="34" charset="-128"/>
              </a:rPr>
              <a:t>Высшая школа экономики, Москва, 2011</a:t>
            </a:r>
            <a:endParaRPr kumimoji="1" lang="ru-RU" sz="800">
              <a:solidFill>
                <a:schemeClr val="bg1"/>
              </a:solidFill>
              <a:latin typeface="Myriad Pro"/>
              <a:ea typeface="MS PGothic" pitchFamily="34" charset="-128"/>
            </a:endParaRPr>
          </a:p>
        </p:txBody>
      </p:sp>
      <p:sp>
        <p:nvSpPr>
          <p:cNvPr id="83972"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83973"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83974" name="Заголовок 1"/>
          <p:cNvSpPr>
            <a:spLocks noGrp="1"/>
          </p:cNvSpPr>
          <p:nvPr/>
        </p:nvSpPr>
        <p:spPr bwMode="auto">
          <a:xfrm>
            <a:off x="476250" y="236538"/>
            <a:ext cx="8229600" cy="1143000"/>
          </a:xfrm>
          <a:prstGeom prst="rect">
            <a:avLst/>
          </a:prstGeom>
          <a:noFill/>
          <a:ln w="9525">
            <a:noFill/>
            <a:miter lim="800000"/>
            <a:headEnd/>
            <a:tailEnd/>
          </a:ln>
        </p:spPr>
        <p:txBody>
          <a:bodyPr anchor="ctr"/>
          <a:lstStyle/>
          <a:p>
            <a:pPr algn="ctr"/>
            <a:r>
              <a:rPr lang="en-US" sz="4400">
                <a:latin typeface="Calibri" pitchFamily="34" charset="0"/>
                <a:ea typeface="MS PGothic" pitchFamily="34" charset="-128"/>
              </a:rPr>
              <a:t>   </a:t>
            </a:r>
            <a:endParaRPr lang="ru-RU" sz="4400">
              <a:latin typeface="Calibri" pitchFamily="34" charset="0"/>
              <a:ea typeface="MS PGothic" pitchFamily="34" charset="-128"/>
            </a:endParaRPr>
          </a:p>
        </p:txBody>
      </p:sp>
      <p:sp>
        <p:nvSpPr>
          <p:cNvPr id="83975" name="Содержимое 2"/>
          <p:cNvSpPr>
            <a:spLocks noGrp="1"/>
          </p:cNvSpPr>
          <p:nvPr/>
        </p:nvSpPr>
        <p:spPr bwMode="auto">
          <a:xfrm>
            <a:off x="476250" y="1560513"/>
            <a:ext cx="8229600" cy="4527550"/>
          </a:xfrm>
          <a:prstGeom prst="rect">
            <a:avLst/>
          </a:prstGeom>
          <a:noFill/>
          <a:ln w="9525">
            <a:noFill/>
            <a:miter lim="800000"/>
            <a:headEnd/>
            <a:tailEnd/>
          </a:ln>
        </p:spPr>
        <p:txBody>
          <a:bodyPr/>
          <a:lstStyle/>
          <a:p>
            <a:pPr marL="342900" indent="-342900">
              <a:spcBef>
                <a:spcPct val="20000"/>
              </a:spcBef>
              <a:buFont typeface="Arial" pitchFamily="34" charset="0"/>
              <a:buNone/>
            </a:pPr>
            <a:r>
              <a:rPr lang="en-US" sz="3200">
                <a:latin typeface="Calibri" pitchFamily="34" charset="0"/>
                <a:ea typeface="MS PGothic" pitchFamily="34" charset="-128"/>
              </a:rPr>
              <a:t>  </a:t>
            </a:r>
            <a:endParaRPr lang="ru-RU" sz="3200">
              <a:latin typeface="Calibri" pitchFamily="34" charset="0"/>
              <a:ea typeface="MS PGothic" pitchFamily="34" charset="-128"/>
            </a:endParaRPr>
          </a:p>
        </p:txBody>
      </p:sp>
      <p:sp>
        <p:nvSpPr>
          <p:cNvPr id="83976" name="Содержимое 71"/>
          <p:cNvSpPr txBox="1">
            <a:spLocks/>
          </p:cNvSpPr>
          <p:nvPr/>
        </p:nvSpPr>
        <p:spPr bwMode="auto">
          <a:xfrm>
            <a:off x="476250" y="1560513"/>
            <a:ext cx="8229600" cy="4527550"/>
          </a:xfrm>
          <a:prstGeom prst="rect">
            <a:avLst/>
          </a:prstGeom>
          <a:noFill/>
          <a:ln w="9525">
            <a:noFill/>
            <a:miter lim="800000"/>
            <a:headEnd/>
            <a:tailEnd/>
          </a:ln>
        </p:spPr>
        <p:txBody>
          <a:bodyPr/>
          <a:lstStyle/>
          <a:p>
            <a:pPr marL="342900" indent="-342900">
              <a:spcBef>
                <a:spcPct val="20000"/>
              </a:spcBef>
              <a:buFont typeface="Arial" pitchFamily="34" charset="0"/>
              <a:buNone/>
            </a:pPr>
            <a:r>
              <a:rPr lang="ru-RU" sz="3200">
                <a:latin typeface="Calibri" pitchFamily="34" charset="0"/>
                <a:ea typeface="MS PGothic" pitchFamily="34" charset="-128"/>
              </a:rPr>
              <a:t> </a:t>
            </a:r>
          </a:p>
        </p:txBody>
      </p:sp>
      <p:sp>
        <p:nvSpPr>
          <p:cNvPr id="17" name="Title 1"/>
          <p:cNvSpPr txBox="1">
            <a:spLocks/>
          </p:cNvSpPr>
          <p:nvPr/>
        </p:nvSpPr>
        <p:spPr bwMode="auto">
          <a:xfrm>
            <a:off x="323850" y="188913"/>
            <a:ext cx="8618538" cy="863600"/>
          </a:xfrm>
          <a:prstGeom prst="rect">
            <a:avLst/>
          </a:prstGeom>
          <a:noFill/>
          <a:ln w="9525">
            <a:noFill/>
            <a:miter lim="800000"/>
            <a:headEnd/>
            <a:tailEnd/>
          </a:ln>
        </p:spPr>
        <p:txBody>
          <a:bodyPr anchor="ctr"/>
          <a:lstStyle/>
          <a:p>
            <a:r>
              <a:rPr lang="en-US" sz="2000" b="1">
                <a:latin typeface="Calibri" pitchFamily="34" charset="0"/>
                <a:ea typeface="MS PGothic" pitchFamily="34" charset="-128"/>
              </a:rPr>
              <a:t>Structural maneuvering and internal economizing are plausible</a:t>
            </a:r>
          </a:p>
          <a:p>
            <a:r>
              <a:rPr lang="en-US" sz="2000" b="1">
                <a:latin typeface="Calibri" pitchFamily="34" charset="0"/>
                <a:ea typeface="MS PGothic" pitchFamily="34" charset="-128"/>
              </a:rPr>
              <a:t> in the field of education  </a:t>
            </a:r>
          </a:p>
        </p:txBody>
      </p:sp>
      <p:sp>
        <p:nvSpPr>
          <p:cNvPr id="83978" name="Rectangle 9"/>
          <p:cNvSpPr>
            <a:spLocks noChangeArrowheads="1"/>
          </p:cNvSpPr>
          <p:nvPr/>
        </p:nvSpPr>
        <p:spPr bwMode="auto">
          <a:xfrm>
            <a:off x="7319963" y="2217738"/>
            <a:ext cx="674687" cy="368300"/>
          </a:xfrm>
          <a:prstGeom prst="rect">
            <a:avLst/>
          </a:prstGeom>
          <a:noFill/>
          <a:ln w="9525">
            <a:noFill/>
            <a:miter lim="800000"/>
            <a:headEnd/>
            <a:tailEnd/>
          </a:ln>
        </p:spPr>
        <p:txBody>
          <a:bodyPr wrap="none">
            <a:spAutoFit/>
          </a:bodyPr>
          <a:lstStyle/>
          <a:p>
            <a:r>
              <a:rPr lang="ru-RU">
                <a:solidFill>
                  <a:srgbClr val="FFFFFF"/>
                </a:solidFill>
                <a:latin typeface="Myriad Pro"/>
                <a:ea typeface="MS PGothic" pitchFamily="34" charset="-128"/>
              </a:rPr>
              <a:t>фото</a:t>
            </a:r>
            <a:endParaRPr lang="en-US">
              <a:solidFill>
                <a:srgbClr val="FFFFFF"/>
              </a:solidFill>
              <a:latin typeface="Calibri" pitchFamily="34" charset="0"/>
              <a:ea typeface="MS PGothic" pitchFamily="34" charset="-128"/>
            </a:endParaRPr>
          </a:p>
        </p:txBody>
      </p:sp>
      <p:sp>
        <p:nvSpPr>
          <p:cNvPr id="83979" name="Rectangle 10"/>
          <p:cNvSpPr>
            <a:spLocks noChangeArrowheads="1"/>
          </p:cNvSpPr>
          <p:nvPr/>
        </p:nvSpPr>
        <p:spPr bwMode="auto">
          <a:xfrm>
            <a:off x="7319963" y="3929063"/>
            <a:ext cx="674687" cy="368300"/>
          </a:xfrm>
          <a:prstGeom prst="rect">
            <a:avLst/>
          </a:prstGeom>
          <a:noFill/>
          <a:ln w="9525">
            <a:noFill/>
            <a:miter lim="800000"/>
            <a:headEnd/>
            <a:tailEnd/>
          </a:ln>
        </p:spPr>
        <p:txBody>
          <a:bodyPr wrap="none">
            <a:spAutoFit/>
          </a:bodyPr>
          <a:lstStyle/>
          <a:p>
            <a:r>
              <a:rPr lang="ru-RU">
                <a:solidFill>
                  <a:srgbClr val="FFFFFF"/>
                </a:solidFill>
                <a:latin typeface="Myriad Pro"/>
                <a:ea typeface="MS PGothic" pitchFamily="34" charset="-128"/>
              </a:rPr>
              <a:t>фото</a:t>
            </a:r>
            <a:endParaRPr lang="en-US">
              <a:solidFill>
                <a:srgbClr val="FFFFFF"/>
              </a:solidFill>
              <a:latin typeface="Calibri" pitchFamily="34" charset="0"/>
              <a:ea typeface="MS PGothic" pitchFamily="34" charset="-128"/>
            </a:endParaRPr>
          </a:p>
        </p:txBody>
      </p:sp>
      <p:sp>
        <p:nvSpPr>
          <p:cNvPr id="83980" name="Rectangle 11"/>
          <p:cNvSpPr>
            <a:spLocks noChangeArrowheads="1"/>
          </p:cNvSpPr>
          <p:nvPr/>
        </p:nvSpPr>
        <p:spPr bwMode="auto">
          <a:xfrm>
            <a:off x="7319963" y="5551488"/>
            <a:ext cx="674687" cy="371475"/>
          </a:xfrm>
          <a:prstGeom prst="rect">
            <a:avLst/>
          </a:prstGeom>
          <a:noFill/>
          <a:ln w="9525">
            <a:noFill/>
            <a:miter lim="800000"/>
            <a:headEnd/>
            <a:tailEnd/>
          </a:ln>
        </p:spPr>
        <p:txBody>
          <a:bodyPr wrap="none">
            <a:spAutoFit/>
          </a:bodyPr>
          <a:lstStyle/>
          <a:p>
            <a:r>
              <a:rPr lang="ru-RU">
                <a:solidFill>
                  <a:srgbClr val="FFFFFF"/>
                </a:solidFill>
                <a:latin typeface="Myriad Pro"/>
                <a:ea typeface="MS PGothic" pitchFamily="34" charset="-128"/>
              </a:rPr>
              <a:t>фото</a:t>
            </a:r>
            <a:endParaRPr lang="en-US">
              <a:solidFill>
                <a:srgbClr val="FFFFFF"/>
              </a:solidFill>
              <a:latin typeface="Calibri" pitchFamily="34" charset="0"/>
              <a:ea typeface="MS PGothic" pitchFamily="34" charset="-128"/>
            </a:endParaRPr>
          </a:p>
        </p:txBody>
      </p:sp>
      <p:graphicFrame>
        <p:nvGraphicFramePr>
          <p:cNvPr id="21" name="Диаграмма 20"/>
          <p:cNvGraphicFramePr/>
          <p:nvPr/>
        </p:nvGraphicFramePr>
        <p:xfrm>
          <a:off x="899592" y="1556792"/>
          <a:ext cx="7992888" cy="4459362"/>
        </p:xfrm>
        <a:graphic>
          <a:graphicData uri="http://schemas.openxmlformats.org/drawingml/2006/chart">
            <c:chart xmlns:c="http://schemas.openxmlformats.org/drawingml/2006/chart" xmlns:r="http://schemas.openxmlformats.org/officeDocument/2006/relationships" r:id="rId3"/>
          </a:graphicData>
        </a:graphic>
      </p:graphicFrame>
      <p:sp>
        <p:nvSpPr>
          <p:cNvPr id="83982" name="TextBox 10"/>
          <p:cNvSpPr txBox="1">
            <a:spLocks noChangeArrowheads="1"/>
          </p:cNvSpPr>
          <p:nvPr/>
        </p:nvSpPr>
        <p:spPr bwMode="auto">
          <a:xfrm>
            <a:off x="2549525" y="4529138"/>
            <a:ext cx="2438400" cy="639762"/>
          </a:xfrm>
          <a:prstGeom prst="rect">
            <a:avLst/>
          </a:prstGeom>
          <a:solidFill>
            <a:schemeClr val="bg1"/>
          </a:solidFill>
          <a:ln w="9525">
            <a:noFill/>
            <a:miter lim="800000"/>
            <a:headEnd/>
            <a:tailEnd/>
          </a:ln>
        </p:spPr>
        <p:txBody>
          <a:bodyPr>
            <a:spAutoFit/>
          </a:bodyPr>
          <a:lstStyle/>
          <a:p>
            <a:pPr algn="ctr"/>
            <a:r>
              <a:rPr lang="en-US" sz="1200" i="1" dirty="0">
                <a:latin typeface="Calibri" pitchFamily="34" charset="0"/>
                <a:ea typeface="MS PGothic" pitchFamily="34" charset="-128"/>
              </a:rPr>
              <a:t>Growth in the number of children of school age:</a:t>
            </a:r>
          </a:p>
          <a:p>
            <a:pPr algn="ctr"/>
            <a:r>
              <a:rPr lang="en-US" sz="1200" i="1" dirty="0">
                <a:latin typeface="Calibri" pitchFamily="34" charset="0"/>
                <a:ea typeface="MS PGothic" pitchFamily="34" charset="-128"/>
              </a:rPr>
              <a:t> by </a:t>
            </a:r>
            <a:r>
              <a:rPr lang="ru-RU" sz="1200" i="1" dirty="0">
                <a:latin typeface="Calibri" pitchFamily="34" charset="0"/>
                <a:ea typeface="MS PGothic" pitchFamily="34" charset="-128"/>
              </a:rPr>
              <a:t>22%</a:t>
            </a:r>
          </a:p>
        </p:txBody>
      </p:sp>
      <p:sp>
        <p:nvSpPr>
          <p:cNvPr id="83983" name="TextBox 11"/>
          <p:cNvSpPr txBox="1">
            <a:spLocks noChangeArrowheads="1"/>
          </p:cNvSpPr>
          <p:nvPr/>
        </p:nvSpPr>
        <p:spPr bwMode="auto">
          <a:xfrm>
            <a:off x="5167313" y="4529138"/>
            <a:ext cx="2603500" cy="639762"/>
          </a:xfrm>
          <a:prstGeom prst="rect">
            <a:avLst/>
          </a:prstGeom>
          <a:solidFill>
            <a:schemeClr val="bg1"/>
          </a:solidFill>
          <a:ln w="9525">
            <a:noFill/>
            <a:miter lim="800000"/>
            <a:headEnd/>
            <a:tailEnd/>
          </a:ln>
        </p:spPr>
        <p:txBody>
          <a:bodyPr>
            <a:spAutoFit/>
          </a:bodyPr>
          <a:lstStyle/>
          <a:p>
            <a:pPr algn="ctr"/>
            <a:r>
              <a:rPr lang="en-US" sz="1200" i="1" dirty="0">
                <a:latin typeface="Calibri" pitchFamily="34" charset="0"/>
                <a:ea typeface="MS PGothic" pitchFamily="34" charset="-128"/>
              </a:rPr>
              <a:t>Decrease in the number of people aged  </a:t>
            </a:r>
            <a:r>
              <a:rPr lang="ru-RU" sz="1200" i="1" dirty="0">
                <a:latin typeface="Calibri" pitchFamily="34" charset="0"/>
                <a:ea typeface="MS PGothic" pitchFamily="34" charset="-128"/>
              </a:rPr>
              <a:t>17-20</a:t>
            </a:r>
            <a:r>
              <a:rPr lang="en-US" sz="1200" i="1" dirty="0">
                <a:latin typeface="Calibri" pitchFamily="34" charset="0"/>
                <a:ea typeface="MS PGothic" pitchFamily="34" charset="-128"/>
              </a:rPr>
              <a:t>:</a:t>
            </a:r>
          </a:p>
          <a:p>
            <a:pPr algn="ctr"/>
            <a:r>
              <a:rPr lang="en-US" sz="1200" i="1" dirty="0">
                <a:latin typeface="Calibri" pitchFamily="34" charset="0"/>
                <a:ea typeface="MS PGothic" pitchFamily="34" charset="-128"/>
              </a:rPr>
              <a:t>almost by </a:t>
            </a:r>
            <a:r>
              <a:rPr lang="ru-RU" sz="1200" i="1" dirty="0">
                <a:latin typeface="Calibri" pitchFamily="34" charset="0"/>
                <a:ea typeface="MS PGothic" pitchFamily="34" charset="-128"/>
              </a:rPr>
              <a:t>30%</a:t>
            </a:r>
          </a:p>
        </p:txBody>
      </p:sp>
      <p:sp>
        <p:nvSpPr>
          <p:cNvPr id="83984" name="Номер слайда 1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1102B66D-AE2F-49F7-A10E-8C63D5F9A114}" type="slidenum">
              <a:rPr lang="en-US" sz="1200">
                <a:solidFill>
                  <a:srgbClr val="898989"/>
                </a:solidFill>
                <a:latin typeface="Calibri" pitchFamily="34" charset="0"/>
                <a:ea typeface="MS PGothic" pitchFamily="34" charset="-128"/>
              </a:rPr>
              <a:pPr algn="r" defTabSz="457200"/>
              <a:t>28</a:t>
            </a:fld>
            <a:endParaRPr lang="en-US" sz="1200">
              <a:solidFill>
                <a:srgbClr val="898989"/>
              </a:solidFill>
              <a:latin typeface="Calibri" pitchFamily="34" charset="0"/>
              <a:ea typeface="MS PGothic" pitchFamily="34" charset="-128"/>
            </a:endParaRPr>
          </a:p>
        </p:txBody>
      </p:sp>
      <p:sp>
        <p:nvSpPr>
          <p:cNvPr id="18" name="TextBox 17"/>
          <p:cNvSpPr txBox="1"/>
          <p:nvPr/>
        </p:nvSpPr>
        <p:spPr>
          <a:xfrm>
            <a:off x="8244408" y="3861048"/>
            <a:ext cx="792088" cy="276999"/>
          </a:xfrm>
          <a:prstGeom prst="rect">
            <a:avLst/>
          </a:prstGeom>
          <a:noFill/>
        </p:spPr>
        <p:txBody>
          <a:bodyPr wrap="square" rtlCol="0">
            <a:spAutoFit/>
          </a:bodyPr>
          <a:lstStyle/>
          <a:p>
            <a:r>
              <a:rPr lang="en-US" sz="1200" b="1" dirty="0" smtClean="0"/>
              <a:t>2020</a:t>
            </a:r>
            <a:endParaRPr lang="ru-RU" sz="12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txBox="1">
            <a:spLocks/>
          </p:cNvSpPr>
          <p:nvPr/>
        </p:nvSpPr>
        <p:spPr bwMode="auto">
          <a:xfrm>
            <a:off x="1428750" y="1104900"/>
            <a:ext cx="6475413" cy="412750"/>
          </a:xfrm>
          <a:prstGeom prst="rect">
            <a:avLst/>
          </a:prstGeom>
          <a:noFill/>
          <a:ln w="9525">
            <a:noFill/>
            <a:miter lim="800000"/>
            <a:headEnd/>
            <a:tailEnd/>
          </a:ln>
        </p:spPr>
        <p:txBody>
          <a:bodyPr anchor="ctr"/>
          <a:lstStyle/>
          <a:p>
            <a:pPr defTabSz="457200"/>
            <a:endParaRPr lang="ru-RU">
              <a:solidFill>
                <a:schemeClr val="bg1"/>
              </a:solidFill>
              <a:latin typeface="Myriad Pro"/>
              <a:ea typeface="MS PGothic" pitchFamily="34" charset="-128"/>
            </a:endParaRPr>
          </a:p>
        </p:txBody>
      </p:sp>
      <p:sp>
        <p:nvSpPr>
          <p:cNvPr id="86019" name="Rectangle 9"/>
          <p:cNvSpPr>
            <a:spLocks noChangeArrowheads="1"/>
          </p:cNvSpPr>
          <p:nvPr/>
        </p:nvSpPr>
        <p:spPr bwMode="auto">
          <a:xfrm>
            <a:off x="7300913" y="2932113"/>
            <a:ext cx="674687"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86020" name="Rectangle 10"/>
          <p:cNvSpPr>
            <a:spLocks noChangeArrowheads="1"/>
          </p:cNvSpPr>
          <p:nvPr/>
        </p:nvSpPr>
        <p:spPr bwMode="auto">
          <a:xfrm>
            <a:off x="7300913" y="4643438"/>
            <a:ext cx="603250"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a:t>
            </a:r>
            <a:endParaRPr lang="en-US">
              <a:solidFill>
                <a:srgbClr val="FFFFFF"/>
              </a:solidFill>
              <a:ea typeface="MS PGothic" pitchFamily="34" charset="-128"/>
            </a:endParaRPr>
          </a:p>
        </p:txBody>
      </p:sp>
      <p:sp>
        <p:nvSpPr>
          <p:cNvPr id="86021" name="Rectangle 11"/>
          <p:cNvSpPr>
            <a:spLocks noChangeArrowheads="1"/>
          </p:cNvSpPr>
          <p:nvPr/>
        </p:nvSpPr>
        <p:spPr bwMode="auto">
          <a:xfrm>
            <a:off x="7300913" y="6267450"/>
            <a:ext cx="674687" cy="369888"/>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86022" name="Содержимое 8"/>
          <p:cNvSpPr>
            <a:spLocks noGrp="1"/>
          </p:cNvSpPr>
          <p:nvPr>
            <p:ph idx="4294967295"/>
          </p:nvPr>
        </p:nvSpPr>
        <p:spPr>
          <a:xfrm>
            <a:off x="457200" y="2276475"/>
            <a:ext cx="8229600" cy="4525963"/>
          </a:xfrm>
        </p:spPr>
        <p:txBody>
          <a:bodyPr/>
          <a:lstStyle/>
          <a:p>
            <a:pPr>
              <a:buFont typeface="Arial" pitchFamily="34" charset="0"/>
              <a:buNone/>
            </a:pPr>
            <a:r>
              <a:rPr lang="ru-RU" smtClean="0"/>
              <a:t> </a:t>
            </a:r>
          </a:p>
        </p:txBody>
      </p:sp>
      <p:sp>
        <p:nvSpPr>
          <p:cNvPr id="11" name="Прямоугольник 10"/>
          <p:cNvSpPr/>
          <p:nvPr/>
        </p:nvSpPr>
        <p:spPr>
          <a:xfrm>
            <a:off x="4213225" y="2774950"/>
            <a:ext cx="1076325" cy="14351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000">
                <a:solidFill>
                  <a:schemeClr val="tx1"/>
                </a:solidFill>
                <a:ea typeface="MS PGothic" pitchFamily="34" charset="-128"/>
              </a:rPr>
              <a:t>Grades </a:t>
            </a:r>
            <a:r>
              <a:rPr lang="ru-RU" sz="1000">
                <a:solidFill>
                  <a:schemeClr val="tx1"/>
                </a:solidFill>
                <a:ea typeface="MS PGothic" pitchFamily="34" charset="-128"/>
              </a:rPr>
              <a:t>10,11, (12) </a:t>
            </a:r>
            <a:r>
              <a:rPr lang="en-US" sz="1000">
                <a:solidFill>
                  <a:schemeClr val="tx1"/>
                </a:solidFill>
                <a:ea typeface="MS PGothic" pitchFamily="34" charset="-128"/>
              </a:rPr>
              <a:t>(Complete sec. school education)</a:t>
            </a:r>
            <a:r>
              <a:rPr lang="en-US" sz="1200">
                <a:solidFill>
                  <a:schemeClr val="tx1"/>
                </a:solidFill>
                <a:ea typeface="MS PGothic" pitchFamily="34" charset="-128"/>
              </a:rPr>
              <a:t>  </a:t>
            </a:r>
            <a:endParaRPr lang="ru-RU" sz="1200">
              <a:solidFill>
                <a:schemeClr val="tx1"/>
              </a:solidFill>
              <a:ea typeface="MS PGothic" pitchFamily="34" charset="-128"/>
            </a:endParaRPr>
          </a:p>
        </p:txBody>
      </p:sp>
      <p:sp>
        <p:nvSpPr>
          <p:cNvPr id="12" name="Прямоугольник 11"/>
          <p:cNvSpPr/>
          <p:nvPr/>
        </p:nvSpPr>
        <p:spPr>
          <a:xfrm>
            <a:off x="5827713" y="2416175"/>
            <a:ext cx="717550" cy="116681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000">
                <a:solidFill>
                  <a:schemeClr val="tx1"/>
                </a:solidFill>
                <a:ea typeface="MS PGothic" pitchFamily="34" charset="-128"/>
              </a:rPr>
              <a:t>Prim.education</a:t>
            </a:r>
            <a:r>
              <a:rPr lang="en-US">
                <a:solidFill>
                  <a:schemeClr val="tx1"/>
                </a:solidFill>
                <a:ea typeface="MS PGothic" pitchFamily="34" charset="-128"/>
              </a:rPr>
              <a:t> </a:t>
            </a:r>
            <a:endParaRPr lang="ru-RU">
              <a:solidFill>
                <a:schemeClr val="tx1"/>
              </a:solidFill>
              <a:ea typeface="MS PGothic" pitchFamily="34" charset="-128"/>
            </a:endParaRPr>
          </a:p>
        </p:txBody>
      </p:sp>
      <p:sp>
        <p:nvSpPr>
          <p:cNvPr id="13" name="Прямоугольник 12"/>
          <p:cNvSpPr/>
          <p:nvPr/>
        </p:nvSpPr>
        <p:spPr>
          <a:xfrm>
            <a:off x="7083425" y="2774950"/>
            <a:ext cx="717550" cy="10763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000">
                <a:solidFill>
                  <a:schemeClr val="tx1"/>
                </a:solidFill>
                <a:ea typeface="MS PGothic" pitchFamily="34" charset="-128"/>
              </a:rPr>
              <a:t>Sec.education</a:t>
            </a:r>
            <a:r>
              <a:rPr lang="en-US">
                <a:solidFill>
                  <a:schemeClr val="tx1"/>
                </a:solidFill>
                <a:ea typeface="MS PGothic" pitchFamily="34" charset="-128"/>
              </a:rPr>
              <a:t> </a:t>
            </a:r>
            <a:endParaRPr lang="ru-RU">
              <a:solidFill>
                <a:schemeClr val="tx1"/>
              </a:solidFill>
              <a:ea typeface="MS PGothic" pitchFamily="34" charset="-128"/>
            </a:endParaRPr>
          </a:p>
        </p:txBody>
      </p:sp>
      <p:sp>
        <p:nvSpPr>
          <p:cNvPr id="14" name="Прямоугольник 13"/>
          <p:cNvSpPr/>
          <p:nvPr/>
        </p:nvSpPr>
        <p:spPr>
          <a:xfrm>
            <a:off x="8339138" y="2057400"/>
            <a:ext cx="717550" cy="2152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a:solidFill>
                  <a:schemeClr val="tx1"/>
                </a:solidFill>
                <a:ea typeface="MS PGothic" pitchFamily="34" charset="-128"/>
              </a:rPr>
              <a:t>Higher education </a:t>
            </a:r>
            <a:endParaRPr lang="ru-RU">
              <a:solidFill>
                <a:schemeClr val="tx1"/>
              </a:solidFill>
              <a:ea typeface="MS PGothic" pitchFamily="34" charset="-128"/>
            </a:endParaRPr>
          </a:p>
        </p:txBody>
      </p:sp>
      <p:sp>
        <p:nvSpPr>
          <p:cNvPr id="15" name="Прямоугольник 14"/>
          <p:cNvSpPr/>
          <p:nvPr/>
        </p:nvSpPr>
        <p:spPr>
          <a:xfrm>
            <a:off x="2419350" y="4748213"/>
            <a:ext cx="6457950" cy="71755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a:solidFill>
                  <a:schemeClr val="tx1"/>
                </a:solidFill>
                <a:ea typeface="MS PGothic" pitchFamily="34" charset="-128"/>
              </a:rPr>
              <a:t>Labor market, military service, other countries  </a:t>
            </a:r>
            <a:endParaRPr lang="ru-RU">
              <a:solidFill>
                <a:schemeClr val="tx1"/>
              </a:solidFill>
              <a:ea typeface="MS PGothic" pitchFamily="34" charset="-128"/>
            </a:endParaRPr>
          </a:p>
        </p:txBody>
      </p:sp>
      <p:sp>
        <p:nvSpPr>
          <p:cNvPr id="18" name="Прямоугольник 17"/>
          <p:cNvSpPr/>
          <p:nvPr/>
        </p:nvSpPr>
        <p:spPr>
          <a:xfrm>
            <a:off x="2419350" y="5735638"/>
            <a:ext cx="6457950" cy="44767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a:solidFill>
                  <a:schemeClr val="tx1"/>
                </a:solidFill>
                <a:ea typeface="MS PGothic" pitchFamily="34" charset="-128"/>
              </a:rPr>
              <a:t>Further education opportunities for adults  </a:t>
            </a:r>
            <a:endParaRPr lang="ru-RU">
              <a:solidFill>
                <a:schemeClr val="tx1"/>
              </a:solidFill>
              <a:ea typeface="MS PGothic" pitchFamily="34" charset="-128"/>
            </a:endParaRPr>
          </a:p>
        </p:txBody>
      </p:sp>
      <p:sp>
        <p:nvSpPr>
          <p:cNvPr id="19" name="Прямоугольник 18"/>
          <p:cNvSpPr/>
          <p:nvPr/>
        </p:nvSpPr>
        <p:spPr>
          <a:xfrm>
            <a:off x="2598738" y="2057400"/>
            <a:ext cx="1076325" cy="212407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chemeClr val="tx1"/>
                </a:solidFill>
                <a:ea typeface="MS PGothic" pitchFamily="34" charset="-128"/>
              </a:rPr>
              <a:t>Grades 5 to 9  </a:t>
            </a:r>
            <a:endParaRPr lang="ru-RU" sz="1400">
              <a:solidFill>
                <a:schemeClr val="tx1"/>
              </a:solidFill>
              <a:ea typeface="MS PGothic" pitchFamily="34" charset="-128"/>
            </a:endParaRPr>
          </a:p>
        </p:txBody>
      </p:sp>
      <p:sp>
        <p:nvSpPr>
          <p:cNvPr id="20" name="Прямоугольник 19"/>
          <p:cNvSpPr/>
          <p:nvPr/>
        </p:nvSpPr>
        <p:spPr>
          <a:xfrm>
            <a:off x="1881188" y="2057400"/>
            <a:ext cx="717550" cy="212407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chemeClr val="tx1"/>
                </a:solidFill>
                <a:ea typeface="MS PGothic" pitchFamily="34" charset="-128"/>
              </a:rPr>
              <a:t>Grade </a:t>
            </a:r>
            <a:r>
              <a:rPr lang="ru-RU" sz="1400">
                <a:solidFill>
                  <a:schemeClr val="tx1"/>
                </a:solidFill>
                <a:ea typeface="MS PGothic" pitchFamily="34" charset="-128"/>
              </a:rPr>
              <a:t>1</a:t>
            </a:r>
            <a:r>
              <a:rPr lang="en-US" sz="1400">
                <a:solidFill>
                  <a:schemeClr val="tx1"/>
                </a:solidFill>
                <a:ea typeface="MS PGothic" pitchFamily="34" charset="-128"/>
              </a:rPr>
              <a:t> to </a:t>
            </a:r>
            <a:r>
              <a:rPr lang="ru-RU" sz="1400">
                <a:solidFill>
                  <a:schemeClr val="tx1"/>
                </a:solidFill>
                <a:ea typeface="MS PGothic" pitchFamily="34" charset="-128"/>
              </a:rPr>
              <a:t>4 </a:t>
            </a:r>
            <a:r>
              <a:rPr lang="en-US" sz="1400">
                <a:solidFill>
                  <a:schemeClr val="tx1"/>
                </a:solidFill>
                <a:ea typeface="MS PGothic" pitchFamily="34" charset="-128"/>
              </a:rPr>
              <a:t> </a:t>
            </a:r>
            <a:endParaRPr lang="ru-RU" sz="1400">
              <a:solidFill>
                <a:schemeClr val="tx1"/>
              </a:solidFill>
              <a:ea typeface="MS PGothic" pitchFamily="34" charset="-128"/>
            </a:endParaRPr>
          </a:p>
        </p:txBody>
      </p:sp>
      <p:sp>
        <p:nvSpPr>
          <p:cNvPr id="21" name="Прямоугольник 20"/>
          <p:cNvSpPr/>
          <p:nvPr/>
        </p:nvSpPr>
        <p:spPr>
          <a:xfrm>
            <a:off x="107950" y="2017713"/>
            <a:ext cx="1435100" cy="161448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chemeClr val="tx1"/>
                </a:solidFill>
                <a:ea typeface="MS PGothic" pitchFamily="34" charset="-128"/>
              </a:rPr>
              <a:t>Pre-school age children  </a:t>
            </a:r>
            <a:r>
              <a:rPr lang="ru-RU" sz="1400">
                <a:solidFill>
                  <a:schemeClr val="tx1"/>
                </a:solidFill>
                <a:ea typeface="MS PGothic" pitchFamily="34" charset="-128"/>
              </a:rPr>
              <a:t> </a:t>
            </a:r>
          </a:p>
        </p:txBody>
      </p:sp>
      <p:sp>
        <p:nvSpPr>
          <p:cNvPr id="22" name="Прямоугольник 21"/>
          <p:cNvSpPr/>
          <p:nvPr/>
        </p:nvSpPr>
        <p:spPr>
          <a:xfrm>
            <a:off x="107950" y="3673475"/>
            <a:ext cx="1416050" cy="12239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en-US" sz="1400">
                <a:solidFill>
                  <a:schemeClr val="tx1"/>
                </a:solidFill>
                <a:ea typeface="MS PGothic" pitchFamily="34" charset="-128"/>
              </a:rPr>
              <a:t>Not catered to by the daycare centers  </a:t>
            </a:r>
            <a:endParaRPr lang="ru-RU" sz="1400">
              <a:solidFill>
                <a:schemeClr val="tx1"/>
              </a:solidFill>
              <a:ea typeface="MS PGothic" pitchFamily="34" charset="-128"/>
            </a:endParaRPr>
          </a:p>
        </p:txBody>
      </p:sp>
      <p:cxnSp>
        <p:nvCxnSpPr>
          <p:cNvPr id="23" name="Соединительная линия уступом 22"/>
          <p:cNvCxnSpPr>
            <a:stCxn id="57" idx="3"/>
          </p:cNvCxnSpPr>
          <p:nvPr/>
        </p:nvCxnSpPr>
        <p:spPr>
          <a:xfrm>
            <a:off x="6545263" y="3392488"/>
            <a:ext cx="541337" cy="26987"/>
          </a:xfrm>
          <a:prstGeom prst="bentConnector3">
            <a:avLst>
              <a:gd name="adj1" fmla="val 50000"/>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a:stCxn id="13" idx="3"/>
            <a:endCxn id="14" idx="1"/>
          </p:cNvCxnSpPr>
          <p:nvPr/>
        </p:nvCxnSpPr>
        <p:spPr>
          <a:xfrm flipV="1">
            <a:off x="7800975" y="3133725"/>
            <a:ext cx="538163" cy="179388"/>
          </a:xfrm>
          <a:prstGeom prst="bentConnector3">
            <a:avLst>
              <a:gd name="adj1" fmla="val -1917"/>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Соединительная линия уступом 24"/>
          <p:cNvCxnSpPr/>
          <p:nvPr/>
        </p:nvCxnSpPr>
        <p:spPr>
          <a:xfrm>
            <a:off x="3657600" y="2581275"/>
            <a:ext cx="2209800" cy="1588"/>
          </a:xfrm>
          <a:prstGeom prst="bentConnector3">
            <a:avLst>
              <a:gd name="adj1" fmla="val 50000"/>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p:nvPr/>
        </p:nvCxnSpPr>
        <p:spPr>
          <a:xfrm>
            <a:off x="3675063" y="2236788"/>
            <a:ext cx="3946525" cy="538162"/>
          </a:xfrm>
          <a:prstGeom prst="bentConnector2">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Соединительная линия уступом 26"/>
          <p:cNvCxnSpPr/>
          <p:nvPr/>
        </p:nvCxnSpPr>
        <p:spPr>
          <a:xfrm>
            <a:off x="5110163" y="4030663"/>
            <a:ext cx="3228975" cy="1587"/>
          </a:xfrm>
          <a:prstGeom prst="bentConnector3">
            <a:avLst>
              <a:gd name="adj1" fmla="val 50000"/>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12" idx="2"/>
            <a:endCxn id="15" idx="0"/>
          </p:cNvCxnSpPr>
          <p:nvPr/>
        </p:nvCxnSpPr>
        <p:spPr>
          <a:xfrm rot="5400000">
            <a:off x="5334794" y="3896519"/>
            <a:ext cx="1165225" cy="538163"/>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13" idx="2"/>
          </p:cNvCxnSpPr>
          <p:nvPr/>
        </p:nvCxnSpPr>
        <p:spPr>
          <a:xfrm rot="5400000">
            <a:off x="6814344" y="4120356"/>
            <a:ext cx="896938" cy="358775"/>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14" idx="2"/>
          </p:cNvCxnSpPr>
          <p:nvPr/>
        </p:nvCxnSpPr>
        <p:spPr>
          <a:xfrm rot="5400000">
            <a:off x="8159750" y="4210050"/>
            <a:ext cx="538163" cy="53816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11" idx="2"/>
          </p:cNvCxnSpPr>
          <p:nvPr/>
        </p:nvCxnSpPr>
        <p:spPr>
          <a:xfrm rot="5400000">
            <a:off x="4256881" y="4220369"/>
            <a:ext cx="504825" cy="4841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2" name="Соединительная линия уступом 31"/>
          <p:cNvCxnSpPr/>
          <p:nvPr/>
        </p:nvCxnSpPr>
        <p:spPr>
          <a:xfrm>
            <a:off x="3675063" y="3133725"/>
            <a:ext cx="538162" cy="0"/>
          </a:xfrm>
          <a:prstGeom prst="bentConnector3">
            <a:avLst>
              <a:gd name="adj1" fmla="val 50000"/>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Соединительная линия уступом 32"/>
          <p:cNvCxnSpPr/>
          <p:nvPr/>
        </p:nvCxnSpPr>
        <p:spPr>
          <a:xfrm flipV="1">
            <a:off x="5289550" y="3133725"/>
            <a:ext cx="538163" cy="0"/>
          </a:xfrm>
          <a:prstGeom prst="bentConnector3">
            <a:avLst>
              <a:gd name="adj1" fmla="val 50000"/>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Соединительная линия уступом 33"/>
          <p:cNvCxnSpPr/>
          <p:nvPr/>
        </p:nvCxnSpPr>
        <p:spPr>
          <a:xfrm>
            <a:off x="5289550" y="3671888"/>
            <a:ext cx="1793875" cy="1587"/>
          </a:xfrm>
          <a:prstGeom prst="bentConnector3">
            <a:avLst>
              <a:gd name="adj1" fmla="val 50000"/>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Соединительная линия уступом 34"/>
          <p:cNvCxnSpPr/>
          <p:nvPr/>
        </p:nvCxnSpPr>
        <p:spPr>
          <a:xfrm>
            <a:off x="6545263" y="2595563"/>
            <a:ext cx="1793875" cy="1587"/>
          </a:xfrm>
          <a:prstGeom prst="bentConnector3">
            <a:avLst>
              <a:gd name="adj1" fmla="val 50000"/>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12" idx="2"/>
          </p:cNvCxnSpPr>
          <p:nvPr/>
        </p:nvCxnSpPr>
        <p:spPr>
          <a:xfrm rot="16200000" flipV="1">
            <a:off x="5783263" y="3986213"/>
            <a:ext cx="1165225" cy="35877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endCxn id="13" idx="2"/>
          </p:cNvCxnSpPr>
          <p:nvPr/>
        </p:nvCxnSpPr>
        <p:spPr>
          <a:xfrm rot="16200000" flipV="1">
            <a:off x="7173119" y="4120356"/>
            <a:ext cx="896938" cy="35877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4" idx="2"/>
          </p:cNvCxnSpPr>
          <p:nvPr/>
        </p:nvCxnSpPr>
        <p:spPr>
          <a:xfrm rot="5400000" flipH="1" flipV="1">
            <a:off x="8428038" y="4479925"/>
            <a:ext cx="539750" cy="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6049" name="TextBox 212"/>
          <p:cNvSpPr txBox="1">
            <a:spLocks noChangeArrowheads="1"/>
          </p:cNvSpPr>
          <p:nvPr/>
        </p:nvSpPr>
        <p:spPr bwMode="auto">
          <a:xfrm>
            <a:off x="6904038" y="2057400"/>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29</a:t>
            </a:r>
          </a:p>
        </p:txBody>
      </p:sp>
      <p:sp>
        <p:nvSpPr>
          <p:cNvPr id="86050" name="TextBox 213"/>
          <p:cNvSpPr txBox="1">
            <a:spLocks noChangeArrowheads="1"/>
          </p:cNvSpPr>
          <p:nvPr/>
        </p:nvSpPr>
        <p:spPr bwMode="auto">
          <a:xfrm>
            <a:off x="5289550" y="2416175"/>
            <a:ext cx="538163"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24</a:t>
            </a:r>
          </a:p>
        </p:txBody>
      </p:sp>
      <p:sp>
        <p:nvSpPr>
          <p:cNvPr id="86051" name="TextBox 214"/>
          <p:cNvSpPr txBox="1">
            <a:spLocks noChangeArrowheads="1"/>
          </p:cNvSpPr>
          <p:nvPr/>
        </p:nvSpPr>
        <p:spPr bwMode="auto">
          <a:xfrm>
            <a:off x="5289550" y="2881313"/>
            <a:ext cx="538163"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08</a:t>
            </a:r>
          </a:p>
        </p:txBody>
      </p:sp>
      <p:sp>
        <p:nvSpPr>
          <p:cNvPr id="86052" name="TextBox 232"/>
          <p:cNvSpPr txBox="1">
            <a:spLocks noChangeArrowheads="1"/>
          </p:cNvSpPr>
          <p:nvPr/>
        </p:nvSpPr>
        <p:spPr bwMode="auto">
          <a:xfrm>
            <a:off x="5289550" y="3419475"/>
            <a:ext cx="538163"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21</a:t>
            </a:r>
          </a:p>
        </p:txBody>
      </p:sp>
      <p:sp>
        <p:nvSpPr>
          <p:cNvPr id="86053" name="TextBox 246"/>
          <p:cNvSpPr txBox="1">
            <a:spLocks noChangeArrowheads="1"/>
          </p:cNvSpPr>
          <p:nvPr/>
        </p:nvSpPr>
        <p:spPr bwMode="auto">
          <a:xfrm>
            <a:off x="3675063" y="2774950"/>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76</a:t>
            </a:r>
          </a:p>
        </p:txBody>
      </p:sp>
      <p:sp>
        <p:nvSpPr>
          <p:cNvPr id="86054" name="TextBox 263"/>
          <p:cNvSpPr txBox="1">
            <a:spLocks noChangeArrowheads="1"/>
          </p:cNvSpPr>
          <p:nvPr/>
        </p:nvSpPr>
        <p:spPr bwMode="auto">
          <a:xfrm>
            <a:off x="4110038" y="4333875"/>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03</a:t>
            </a:r>
          </a:p>
        </p:txBody>
      </p:sp>
      <p:sp>
        <p:nvSpPr>
          <p:cNvPr id="86055" name="TextBox 265"/>
          <p:cNvSpPr txBox="1">
            <a:spLocks noChangeArrowheads="1"/>
          </p:cNvSpPr>
          <p:nvPr/>
        </p:nvSpPr>
        <p:spPr bwMode="auto">
          <a:xfrm>
            <a:off x="6186488" y="4389438"/>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14</a:t>
            </a:r>
          </a:p>
        </p:txBody>
      </p:sp>
      <p:sp>
        <p:nvSpPr>
          <p:cNvPr id="86056" name="TextBox 266"/>
          <p:cNvSpPr txBox="1">
            <a:spLocks noChangeArrowheads="1"/>
          </p:cNvSpPr>
          <p:nvPr/>
        </p:nvSpPr>
        <p:spPr bwMode="auto">
          <a:xfrm>
            <a:off x="5468938" y="4389438"/>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49</a:t>
            </a:r>
          </a:p>
        </p:txBody>
      </p:sp>
      <p:sp>
        <p:nvSpPr>
          <p:cNvPr id="86057" name="TextBox 267"/>
          <p:cNvSpPr txBox="1">
            <a:spLocks noChangeArrowheads="1"/>
          </p:cNvSpPr>
          <p:nvPr/>
        </p:nvSpPr>
        <p:spPr bwMode="auto">
          <a:xfrm>
            <a:off x="6904038" y="4389438"/>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42</a:t>
            </a:r>
          </a:p>
        </p:txBody>
      </p:sp>
      <p:sp>
        <p:nvSpPr>
          <p:cNvPr id="86058" name="TextBox 268"/>
          <p:cNvSpPr txBox="1">
            <a:spLocks noChangeArrowheads="1"/>
          </p:cNvSpPr>
          <p:nvPr/>
        </p:nvSpPr>
        <p:spPr bwMode="auto">
          <a:xfrm>
            <a:off x="7442200" y="4389438"/>
            <a:ext cx="538163"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17</a:t>
            </a:r>
          </a:p>
        </p:txBody>
      </p:sp>
      <p:sp>
        <p:nvSpPr>
          <p:cNvPr id="86059" name="TextBox 294"/>
          <p:cNvSpPr txBox="1">
            <a:spLocks noChangeArrowheads="1"/>
          </p:cNvSpPr>
          <p:nvPr/>
        </p:nvSpPr>
        <p:spPr bwMode="auto">
          <a:xfrm>
            <a:off x="7980363" y="4389438"/>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1</a:t>
            </a:r>
            <a:r>
              <a:rPr lang="en-US" sz="1200">
                <a:ea typeface="MS PGothic" pitchFamily="34" charset="-128"/>
              </a:rPr>
              <a:t>.</a:t>
            </a:r>
            <a:r>
              <a:rPr lang="ru-RU" sz="1200">
                <a:ea typeface="MS PGothic" pitchFamily="34" charset="-128"/>
              </a:rPr>
              <a:t>37</a:t>
            </a:r>
          </a:p>
        </p:txBody>
      </p:sp>
      <p:sp>
        <p:nvSpPr>
          <p:cNvPr id="86060" name="TextBox 295"/>
          <p:cNvSpPr txBox="1">
            <a:spLocks noChangeArrowheads="1"/>
          </p:cNvSpPr>
          <p:nvPr/>
        </p:nvSpPr>
        <p:spPr bwMode="auto">
          <a:xfrm>
            <a:off x="8605838" y="4389438"/>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64</a:t>
            </a:r>
          </a:p>
        </p:txBody>
      </p:sp>
      <p:sp>
        <p:nvSpPr>
          <p:cNvPr id="86061" name="TextBox 301"/>
          <p:cNvSpPr txBox="1">
            <a:spLocks noChangeArrowheads="1"/>
          </p:cNvSpPr>
          <p:nvPr/>
        </p:nvSpPr>
        <p:spPr bwMode="auto">
          <a:xfrm>
            <a:off x="5289550" y="3800475"/>
            <a:ext cx="538163"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63</a:t>
            </a:r>
          </a:p>
        </p:txBody>
      </p:sp>
      <p:sp>
        <p:nvSpPr>
          <p:cNvPr id="86062" name="TextBox 305"/>
          <p:cNvSpPr txBox="1">
            <a:spLocks noChangeArrowheads="1"/>
          </p:cNvSpPr>
          <p:nvPr/>
        </p:nvSpPr>
        <p:spPr bwMode="auto">
          <a:xfrm>
            <a:off x="6904038" y="2416175"/>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02</a:t>
            </a:r>
          </a:p>
        </p:txBody>
      </p:sp>
      <p:sp>
        <p:nvSpPr>
          <p:cNvPr id="86063" name="TextBox 311"/>
          <p:cNvSpPr txBox="1">
            <a:spLocks noChangeArrowheads="1"/>
          </p:cNvSpPr>
          <p:nvPr/>
        </p:nvSpPr>
        <p:spPr bwMode="auto">
          <a:xfrm>
            <a:off x="6545263" y="3133725"/>
            <a:ext cx="538162" cy="457200"/>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023</a:t>
            </a:r>
          </a:p>
        </p:txBody>
      </p:sp>
      <p:sp>
        <p:nvSpPr>
          <p:cNvPr id="86064" name="TextBox 312"/>
          <p:cNvSpPr txBox="1">
            <a:spLocks noChangeArrowheads="1"/>
          </p:cNvSpPr>
          <p:nvPr/>
        </p:nvSpPr>
        <p:spPr bwMode="auto">
          <a:xfrm>
            <a:off x="7800975" y="2954338"/>
            <a:ext cx="538163"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22</a:t>
            </a:r>
          </a:p>
        </p:txBody>
      </p:sp>
      <p:sp>
        <p:nvSpPr>
          <p:cNvPr id="55" name="Скругленный прямоугольник 54"/>
          <p:cNvSpPr/>
          <p:nvPr/>
        </p:nvSpPr>
        <p:spPr>
          <a:xfrm>
            <a:off x="2971800" y="3822700"/>
            <a:ext cx="717550" cy="35877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ru-RU">
                <a:solidFill>
                  <a:schemeClr val="tx1"/>
                </a:solidFill>
                <a:ea typeface="MS PGothic" pitchFamily="34" charset="-128"/>
              </a:rPr>
              <a:t>1</a:t>
            </a:r>
            <a:r>
              <a:rPr lang="en-US">
                <a:solidFill>
                  <a:schemeClr val="tx1"/>
                </a:solidFill>
                <a:ea typeface="MS PGothic" pitchFamily="34" charset="-128"/>
              </a:rPr>
              <a:t>.</a:t>
            </a:r>
            <a:r>
              <a:rPr lang="ru-RU">
                <a:solidFill>
                  <a:schemeClr val="tx1"/>
                </a:solidFill>
                <a:ea typeface="MS PGothic" pitchFamily="34" charset="-128"/>
              </a:rPr>
              <a:t>29</a:t>
            </a:r>
          </a:p>
        </p:txBody>
      </p:sp>
      <p:sp>
        <p:nvSpPr>
          <p:cNvPr id="56" name="Скругленный прямоугольник 55"/>
          <p:cNvSpPr/>
          <p:nvPr/>
        </p:nvSpPr>
        <p:spPr>
          <a:xfrm>
            <a:off x="4572000" y="3851275"/>
            <a:ext cx="717550" cy="3587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ru-RU">
                <a:solidFill>
                  <a:schemeClr val="tx1"/>
                </a:solidFill>
                <a:ea typeface="MS PGothic" pitchFamily="34" charset="-128"/>
              </a:rPr>
              <a:t>0</a:t>
            </a:r>
            <a:r>
              <a:rPr lang="en-US">
                <a:solidFill>
                  <a:schemeClr val="tx1"/>
                </a:solidFill>
                <a:ea typeface="MS PGothic" pitchFamily="34" charset="-128"/>
              </a:rPr>
              <a:t>.</a:t>
            </a:r>
            <a:r>
              <a:rPr lang="ru-RU">
                <a:solidFill>
                  <a:schemeClr val="tx1"/>
                </a:solidFill>
                <a:ea typeface="MS PGothic" pitchFamily="34" charset="-128"/>
              </a:rPr>
              <a:t>95</a:t>
            </a:r>
          </a:p>
        </p:txBody>
      </p:sp>
      <p:sp>
        <p:nvSpPr>
          <p:cNvPr id="57" name="Скругленный прямоугольник 56"/>
          <p:cNvSpPr/>
          <p:nvPr/>
        </p:nvSpPr>
        <p:spPr>
          <a:xfrm>
            <a:off x="5827713" y="3213100"/>
            <a:ext cx="717550" cy="35877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ru-RU">
                <a:solidFill>
                  <a:schemeClr val="tx1"/>
                </a:solidFill>
                <a:ea typeface="MS PGothic" pitchFamily="34" charset="-128"/>
              </a:rPr>
              <a:t>0</a:t>
            </a:r>
            <a:r>
              <a:rPr lang="en-US">
                <a:solidFill>
                  <a:schemeClr val="tx1"/>
                </a:solidFill>
                <a:ea typeface="MS PGothic" pitchFamily="34" charset="-128"/>
              </a:rPr>
              <a:t>.</a:t>
            </a:r>
            <a:r>
              <a:rPr lang="ru-RU">
                <a:solidFill>
                  <a:schemeClr val="tx1"/>
                </a:solidFill>
                <a:ea typeface="MS PGothic" pitchFamily="34" charset="-128"/>
              </a:rPr>
              <a:t>54</a:t>
            </a:r>
          </a:p>
        </p:txBody>
      </p:sp>
      <p:sp>
        <p:nvSpPr>
          <p:cNvPr id="58" name="Скругленный прямоугольник 57"/>
          <p:cNvSpPr/>
          <p:nvPr/>
        </p:nvSpPr>
        <p:spPr>
          <a:xfrm>
            <a:off x="7083425" y="3492500"/>
            <a:ext cx="717550" cy="3587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ru-RU">
                <a:solidFill>
                  <a:schemeClr val="tx1"/>
                </a:solidFill>
                <a:ea typeface="MS PGothic" pitchFamily="34" charset="-128"/>
              </a:rPr>
              <a:t>0</a:t>
            </a:r>
            <a:r>
              <a:rPr lang="en-US">
                <a:solidFill>
                  <a:schemeClr val="tx1"/>
                </a:solidFill>
                <a:ea typeface="MS PGothic" pitchFamily="34" charset="-128"/>
              </a:rPr>
              <a:t>.</a:t>
            </a:r>
            <a:r>
              <a:rPr lang="ru-RU">
                <a:solidFill>
                  <a:schemeClr val="tx1"/>
                </a:solidFill>
                <a:ea typeface="MS PGothic" pitchFamily="34" charset="-128"/>
              </a:rPr>
              <a:t>63</a:t>
            </a:r>
          </a:p>
        </p:txBody>
      </p:sp>
      <p:sp>
        <p:nvSpPr>
          <p:cNvPr id="59" name="Скругленный прямоугольник 58"/>
          <p:cNvSpPr/>
          <p:nvPr/>
        </p:nvSpPr>
        <p:spPr>
          <a:xfrm>
            <a:off x="8339138" y="3876675"/>
            <a:ext cx="717550" cy="3587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r>
              <a:rPr lang="ru-RU">
                <a:solidFill>
                  <a:schemeClr val="tx1"/>
                </a:solidFill>
                <a:ea typeface="MS PGothic" pitchFamily="34" charset="-128"/>
              </a:rPr>
              <a:t>1</a:t>
            </a:r>
            <a:r>
              <a:rPr lang="en-US">
                <a:solidFill>
                  <a:schemeClr val="tx1"/>
                </a:solidFill>
                <a:ea typeface="MS PGothic" pitchFamily="34" charset="-128"/>
              </a:rPr>
              <a:t>.</a:t>
            </a:r>
            <a:r>
              <a:rPr lang="ru-RU">
                <a:solidFill>
                  <a:schemeClr val="tx1"/>
                </a:solidFill>
                <a:ea typeface="MS PGothic" pitchFamily="34" charset="-128"/>
              </a:rPr>
              <a:t>41</a:t>
            </a:r>
          </a:p>
        </p:txBody>
      </p:sp>
      <p:cxnSp>
        <p:nvCxnSpPr>
          <p:cNvPr id="60" name="Соединительная линия уступом 59"/>
          <p:cNvCxnSpPr/>
          <p:nvPr/>
        </p:nvCxnSpPr>
        <p:spPr>
          <a:xfrm>
            <a:off x="1522413" y="2416175"/>
            <a:ext cx="358775" cy="1588"/>
          </a:xfrm>
          <a:prstGeom prst="bentConnector3">
            <a:avLst>
              <a:gd name="adj1" fmla="val 50000"/>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Соединительная линия уступом 60"/>
          <p:cNvCxnSpPr/>
          <p:nvPr/>
        </p:nvCxnSpPr>
        <p:spPr>
          <a:xfrm>
            <a:off x="1522413" y="4027488"/>
            <a:ext cx="358775" cy="1587"/>
          </a:xfrm>
          <a:prstGeom prst="bentConnector3">
            <a:avLst>
              <a:gd name="adj1" fmla="val 50000"/>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6072" name="TextBox 334"/>
          <p:cNvSpPr txBox="1">
            <a:spLocks noChangeArrowheads="1"/>
          </p:cNvSpPr>
          <p:nvPr/>
        </p:nvSpPr>
        <p:spPr bwMode="auto">
          <a:xfrm>
            <a:off x="1522413" y="2057400"/>
            <a:ext cx="538162" cy="276225"/>
          </a:xfrm>
          <a:prstGeom prst="rect">
            <a:avLst/>
          </a:prstGeom>
          <a:noFill/>
          <a:ln w="9525">
            <a:noFill/>
            <a:miter lim="800000"/>
            <a:headEnd/>
            <a:tailEnd/>
          </a:ln>
        </p:spPr>
        <p:txBody>
          <a:bodyPr>
            <a:spAutoFit/>
          </a:bodyPr>
          <a:lstStyle/>
          <a:p>
            <a:pPr defTabSz="457200"/>
            <a:r>
              <a:rPr lang="ru-RU" sz="1200">
                <a:ea typeface="MS PGothic" pitchFamily="34" charset="-128"/>
              </a:rPr>
              <a:t>1</a:t>
            </a:r>
            <a:r>
              <a:rPr lang="en-US" sz="1200">
                <a:ea typeface="MS PGothic" pitchFamily="34" charset="-128"/>
              </a:rPr>
              <a:t>.</a:t>
            </a:r>
            <a:r>
              <a:rPr lang="ru-RU" sz="1200">
                <a:ea typeface="MS PGothic" pitchFamily="34" charset="-128"/>
              </a:rPr>
              <a:t>07</a:t>
            </a:r>
          </a:p>
        </p:txBody>
      </p:sp>
      <p:cxnSp>
        <p:nvCxnSpPr>
          <p:cNvPr id="63" name="Скругленная соединительная линия 62"/>
          <p:cNvCxnSpPr>
            <a:stCxn id="15" idx="1"/>
            <a:endCxn id="18" idx="1"/>
          </p:cNvCxnSpPr>
          <p:nvPr/>
        </p:nvCxnSpPr>
        <p:spPr>
          <a:xfrm rot="10800000" flipV="1">
            <a:off x="2419350" y="5106988"/>
            <a:ext cx="1588" cy="852487"/>
          </a:xfrm>
          <a:prstGeom prst="curvedConnector3">
            <a:avLst>
              <a:gd name="adj1" fmla="val 14395466"/>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Скругленная соединительная линия 63"/>
          <p:cNvCxnSpPr/>
          <p:nvPr/>
        </p:nvCxnSpPr>
        <p:spPr>
          <a:xfrm rot="5400000" flipH="1" flipV="1">
            <a:off x="8428831" y="1788319"/>
            <a:ext cx="358775" cy="179388"/>
          </a:xfrm>
          <a:prstGeom prst="curvedConnector3">
            <a:avLst>
              <a:gd name="adj1" fmla="val 21283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6075" name="TextBox 412"/>
          <p:cNvSpPr txBox="1">
            <a:spLocks noChangeArrowheads="1"/>
          </p:cNvSpPr>
          <p:nvPr/>
        </p:nvSpPr>
        <p:spPr bwMode="auto">
          <a:xfrm>
            <a:off x="8518525" y="1698625"/>
            <a:ext cx="538163"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04</a:t>
            </a:r>
          </a:p>
        </p:txBody>
      </p:sp>
      <p:sp>
        <p:nvSpPr>
          <p:cNvPr id="86076" name="TextBox 194"/>
          <p:cNvSpPr txBox="1">
            <a:spLocks noChangeArrowheads="1"/>
          </p:cNvSpPr>
          <p:nvPr/>
        </p:nvSpPr>
        <p:spPr bwMode="auto">
          <a:xfrm>
            <a:off x="1476375" y="3600450"/>
            <a:ext cx="574675"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34</a:t>
            </a:r>
          </a:p>
        </p:txBody>
      </p:sp>
      <p:cxnSp>
        <p:nvCxnSpPr>
          <p:cNvPr id="67" name="Прямая со стрелкой 66"/>
          <p:cNvCxnSpPr/>
          <p:nvPr/>
        </p:nvCxnSpPr>
        <p:spPr>
          <a:xfrm rot="16200000" flipV="1">
            <a:off x="4624387" y="4281488"/>
            <a:ext cx="581025" cy="3810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6078" name="TextBox 204"/>
          <p:cNvSpPr txBox="1">
            <a:spLocks noChangeArrowheads="1"/>
          </p:cNvSpPr>
          <p:nvPr/>
        </p:nvSpPr>
        <p:spPr bwMode="auto">
          <a:xfrm>
            <a:off x="4800600" y="4333875"/>
            <a:ext cx="504825" cy="276225"/>
          </a:xfrm>
          <a:prstGeom prst="rect">
            <a:avLst/>
          </a:prstGeom>
          <a:noFill/>
          <a:ln w="9525">
            <a:noFill/>
            <a:miter lim="800000"/>
            <a:headEnd/>
            <a:tailEnd/>
          </a:ln>
        </p:spPr>
        <p:txBody>
          <a:bodyPr>
            <a:spAutoFit/>
          </a:bodyPr>
          <a:lstStyle/>
          <a:p>
            <a:pPr defTabSz="457200"/>
            <a:r>
              <a:rPr lang="ru-RU" sz="1200">
                <a:ea typeface="MS PGothic" pitchFamily="34" charset="-128"/>
              </a:rPr>
              <a:t>0</a:t>
            </a:r>
            <a:r>
              <a:rPr lang="en-US" sz="1200">
                <a:ea typeface="MS PGothic" pitchFamily="34" charset="-128"/>
              </a:rPr>
              <a:t>.</a:t>
            </a:r>
            <a:r>
              <a:rPr lang="ru-RU" sz="1200">
                <a:ea typeface="MS PGothic" pitchFamily="34" charset="-128"/>
              </a:rPr>
              <a:t>01</a:t>
            </a:r>
          </a:p>
        </p:txBody>
      </p:sp>
      <p:sp>
        <p:nvSpPr>
          <p:cNvPr id="71" name="Прямоугольник 70"/>
          <p:cNvSpPr/>
          <p:nvPr/>
        </p:nvSpPr>
        <p:spPr>
          <a:xfrm>
            <a:off x="1428750" y="255588"/>
            <a:ext cx="7448550" cy="822325"/>
          </a:xfrm>
          <a:prstGeom prst="rect">
            <a:avLst/>
          </a:prstGeom>
        </p:spPr>
        <p:txBody>
          <a:bodyPr>
            <a:spAutoFit/>
          </a:bodyPr>
          <a:lstStyle/>
          <a:p>
            <a:pPr defTabSz="457200"/>
            <a:r>
              <a:rPr lang="en-US" sz="2400" b="1">
                <a:latin typeface="Calibri" pitchFamily="34" charset="0"/>
                <a:ea typeface="MS PGothic" pitchFamily="34" charset="-128"/>
              </a:rPr>
              <a:t>University Enrollees and Graduates Structured Flows in </a:t>
            </a:r>
            <a:r>
              <a:rPr lang="ru-RU" sz="2400" b="1">
                <a:latin typeface="Calibri" pitchFamily="34" charset="0"/>
                <a:ea typeface="MS PGothic" pitchFamily="34" charset="-128"/>
              </a:rPr>
              <a:t>2009 (</a:t>
            </a:r>
            <a:r>
              <a:rPr lang="en-US" sz="2400" b="1">
                <a:latin typeface="Calibri" pitchFamily="34" charset="0"/>
                <a:ea typeface="MS PGothic" pitchFamily="34" charset="-128"/>
              </a:rPr>
              <a:t>mln. of people)  </a:t>
            </a:r>
            <a:endParaRPr lang="ru-RU" sz="2400" b="1">
              <a:latin typeface="Calibri" pitchFamily="34" charset="0"/>
              <a:ea typeface="MS PGothic" pitchFamily="34" charset="-128"/>
            </a:endParaRPr>
          </a:p>
        </p:txBody>
      </p:sp>
      <p:sp>
        <p:nvSpPr>
          <p:cNvPr id="86080" name="Номер слайда 6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6BAC0263-6863-4E59-BE12-5394E9100E82}" type="slidenum">
              <a:rPr lang="en-US" sz="1200">
                <a:solidFill>
                  <a:srgbClr val="898989"/>
                </a:solidFill>
                <a:latin typeface="Calibri" pitchFamily="34" charset="0"/>
                <a:ea typeface="MS PGothic" pitchFamily="34" charset="-128"/>
              </a:rPr>
              <a:pPr algn="r" defTabSz="457200"/>
              <a:t>29</a:t>
            </a:fld>
            <a:endParaRPr lang="en-US" sz="1200">
              <a:solidFill>
                <a:srgbClr val="898989"/>
              </a:solidFill>
              <a:latin typeface="Calibri" pitchFamily="34" charset="0"/>
              <a:ea typeface="MS PGothic"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wrap="square" numCol="1" anchorCtr="0" compatLnSpc="1">
            <a:prstTxWarp prst="textNoShape">
              <a:avLst/>
            </a:prstTxWarp>
          </a:bodyPr>
          <a:lstStyle/>
          <a:p>
            <a:pPr fontAlgn="base">
              <a:spcBef>
                <a:spcPct val="0"/>
              </a:spcBef>
              <a:spcAft>
                <a:spcPct val="0"/>
              </a:spcAft>
            </a:pPr>
            <a:endParaRPr lang="en-US">
              <a:solidFill>
                <a:srgbClr val="898989"/>
              </a:solidFill>
            </a:endParaRPr>
          </a:p>
        </p:txBody>
      </p:sp>
      <p:sp>
        <p:nvSpPr>
          <p:cNvPr id="15364" name="Заголовок 2"/>
          <p:cNvSpPr txBox="1">
            <a:spLocks/>
          </p:cNvSpPr>
          <p:nvPr/>
        </p:nvSpPr>
        <p:spPr bwMode="auto">
          <a:xfrm>
            <a:off x="1187450" y="115888"/>
            <a:ext cx="7740650" cy="944562"/>
          </a:xfrm>
          <a:prstGeom prst="rect">
            <a:avLst/>
          </a:prstGeom>
          <a:noFill/>
          <a:ln w="9525">
            <a:noFill/>
            <a:miter lim="800000"/>
            <a:headEnd/>
            <a:tailEnd/>
          </a:ln>
        </p:spPr>
        <p:txBody>
          <a:bodyPr anchor="ctr"/>
          <a:lstStyle/>
          <a:p>
            <a:pPr algn="ctr"/>
            <a:r>
              <a:rPr lang="en-US" sz="3200" b="1">
                <a:latin typeface="Calibri" pitchFamily="34" charset="0"/>
              </a:rPr>
              <a:t>There is no catastrophe in education</a:t>
            </a:r>
            <a:endParaRPr lang="ru-RU" sz="3200" b="1">
              <a:latin typeface="Calibri" pitchFamily="34" charset="0"/>
            </a:endParaRPr>
          </a:p>
        </p:txBody>
      </p:sp>
      <p:sp>
        <p:nvSpPr>
          <p:cNvPr id="6" name="Содержимое 3"/>
          <p:cNvSpPr txBox="1">
            <a:spLocks/>
          </p:cNvSpPr>
          <p:nvPr/>
        </p:nvSpPr>
        <p:spPr bwMode="auto">
          <a:xfrm>
            <a:off x="539750" y="1341438"/>
            <a:ext cx="8604250" cy="545782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2800" dirty="0">
                <a:latin typeface="Calibri" pitchFamily="34" charset="0"/>
              </a:rPr>
              <a:t>one of the biggest coverage of general education in the world;</a:t>
            </a:r>
            <a:endParaRPr lang="ru-RU" sz="2800" dirty="0">
              <a:latin typeface="Calibri" pitchFamily="34" charset="0"/>
            </a:endParaRPr>
          </a:p>
          <a:p>
            <a:pPr marL="342900" indent="-342900">
              <a:spcBef>
                <a:spcPct val="20000"/>
              </a:spcBef>
              <a:buFont typeface="Arial" pitchFamily="34" charset="0"/>
              <a:buChar char="•"/>
            </a:pPr>
            <a:r>
              <a:rPr lang="en-US" sz="2800" dirty="0">
                <a:latin typeface="Calibri" pitchFamily="34" charset="0"/>
              </a:rPr>
              <a:t>leading positions in quality of education in primary school;</a:t>
            </a:r>
            <a:endParaRPr lang="ru-RU" sz="2800" dirty="0">
              <a:latin typeface="Calibri" pitchFamily="34" charset="0"/>
            </a:endParaRPr>
          </a:p>
          <a:p>
            <a:pPr marL="342900" indent="-342900">
              <a:spcBef>
                <a:spcPct val="20000"/>
              </a:spcBef>
              <a:buFont typeface="Arial" pitchFamily="34" charset="0"/>
              <a:buChar char="•"/>
            </a:pPr>
            <a:r>
              <a:rPr lang="en-US" sz="2800" dirty="0">
                <a:latin typeface="Calibri" pitchFamily="34" charset="0"/>
              </a:rPr>
              <a:t>good positions in quality of education in </a:t>
            </a:r>
            <a:r>
              <a:rPr lang="en-US" sz="2800" dirty="0" smtClean="0">
                <a:latin typeface="Calibri" pitchFamily="34" charset="0"/>
              </a:rPr>
              <a:t>areas</a:t>
            </a:r>
            <a:r>
              <a:rPr lang="en-US" sz="2800" dirty="0" smtClean="0">
                <a:latin typeface="Calibri" pitchFamily="34" charset="0"/>
              </a:rPr>
              <a:t> </a:t>
            </a:r>
            <a:r>
              <a:rPr lang="en-US" sz="2800" dirty="0">
                <a:latin typeface="Calibri" pitchFamily="34" charset="0"/>
              </a:rPr>
              <a:t>of mathematics and natural sciences;</a:t>
            </a:r>
            <a:endParaRPr lang="ru-RU" sz="2800" dirty="0">
              <a:latin typeface="Calibri" pitchFamily="34" charset="0"/>
            </a:endParaRPr>
          </a:p>
          <a:p>
            <a:pPr marL="342900" indent="-342900">
              <a:spcBef>
                <a:spcPct val="20000"/>
              </a:spcBef>
              <a:buFont typeface="Arial" pitchFamily="34" charset="0"/>
              <a:buChar char="•"/>
            </a:pPr>
            <a:r>
              <a:rPr lang="en-US" sz="2800" dirty="0">
                <a:latin typeface="Calibri" pitchFamily="34" charset="0"/>
              </a:rPr>
              <a:t>high level of teachers’ formal education;</a:t>
            </a:r>
            <a:endParaRPr lang="ru-RU" sz="2800" dirty="0">
              <a:latin typeface="Calibri" pitchFamily="34" charset="0"/>
            </a:endParaRPr>
          </a:p>
          <a:p>
            <a:pPr marL="342900" indent="-342900">
              <a:spcBef>
                <a:spcPct val="20000"/>
              </a:spcBef>
              <a:buFont typeface="Arial" pitchFamily="34" charset="0"/>
              <a:buChar char="•"/>
            </a:pPr>
            <a:r>
              <a:rPr lang="en-US" sz="2800" dirty="0">
                <a:latin typeface="Calibri" pitchFamily="34" charset="0"/>
              </a:rPr>
              <a:t>increasing quality of infrastructure;</a:t>
            </a:r>
            <a:endParaRPr lang="ru-RU" sz="2800" dirty="0">
              <a:latin typeface="Calibri" pitchFamily="34" charset="0"/>
            </a:endParaRPr>
          </a:p>
          <a:p>
            <a:pPr marL="342900" indent="-342900">
              <a:spcBef>
                <a:spcPct val="20000"/>
              </a:spcBef>
              <a:buFont typeface="Arial" pitchFamily="34" charset="0"/>
              <a:buChar char="•"/>
            </a:pPr>
            <a:r>
              <a:rPr lang="en-US" sz="2800" dirty="0">
                <a:latin typeface="Calibri" pitchFamily="34" charset="0"/>
              </a:rPr>
              <a:t>commitment and </a:t>
            </a:r>
            <a:r>
              <a:rPr lang="en-US" sz="2800" dirty="0" smtClean="0">
                <a:latin typeface="Calibri" pitchFamily="34" charset="0"/>
              </a:rPr>
              <a:t>per</a:t>
            </a:r>
            <a:r>
              <a:rPr lang="en-US" sz="2800" dirty="0" smtClean="0">
                <a:latin typeface="Calibri" pitchFamily="34" charset="0"/>
              </a:rPr>
              <a:t>sistence </a:t>
            </a:r>
            <a:r>
              <a:rPr lang="en-US" sz="2800" dirty="0">
                <a:latin typeface="Calibri" pitchFamily="34" charset="0"/>
              </a:rPr>
              <a:t>of </a:t>
            </a:r>
            <a:r>
              <a:rPr lang="en-US" sz="2800" dirty="0" smtClean="0">
                <a:latin typeface="Calibri" pitchFamily="34" charset="0"/>
              </a:rPr>
              <a:t>educated parents</a:t>
            </a:r>
            <a:r>
              <a:rPr lang="en-US" sz="2800" dirty="0">
                <a:latin typeface="Calibri" pitchFamily="34" charset="0"/>
              </a:rPr>
              <a:t>;</a:t>
            </a:r>
            <a:endParaRPr lang="ru-RU" sz="2800" i="1" dirty="0">
              <a:solidFill>
                <a:srgbClr val="C00000"/>
              </a:solidFill>
              <a:latin typeface="Calibri" pitchFamily="34" charset="0"/>
            </a:endParaRPr>
          </a:p>
          <a:p>
            <a:pPr marL="342900" indent="-342900" algn="just">
              <a:spcBef>
                <a:spcPct val="20000"/>
              </a:spcBef>
              <a:buFont typeface="Wingdings 3" pitchFamily="18" charset="2"/>
              <a:buNone/>
            </a:pPr>
            <a:r>
              <a:rPr lang="ru-RU" sz="2800" i="1" dirty="0">
                <a:solidFill>
                  <a:srgbClr val="C00000"/>
                </a:solidFill>
                <a:latin typeface="Calibri" pitchFamily="34" charset="0"/>
              </a:rPr>
              <a:t>   </a:t>
            </a:r>
            <a:endParaRPr lang="ru-RU" sz="28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wipe(down)">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Заголовок 1"/>
          <p:cNvSpPr>
            <a:spLocks noGrp="1"/>
          </p:cNvSpPr>
          <p:nvPr>
            <p:ph type="title" idx="4294967295"/>
          </p:nvPr>
        </p:nvSpPr>
        <p:spPr>
          <a:xfrm>
            <a:off x="827088" y="404813"/>
            <a:ext cx="7807325" cy="1143000"/>
          </a:xfrm>
        </p:spPr>
        <p:txBody>
          <a:bodyPr/>
          <a:lstStyle/>
          <a:p>
            <a:r>
              <a:rPr lang="en-US" sz="2000" b="1" dirty="0" smtClean="0"/>
              <a:t>Funds Allocated for Financing Secondary and Higher Education in Russia and Other Countries of the World </a:t>
            </a:r>
            <a:br>
              <a:rPr lang="en-US" sz="2000" b="1" dirty="0" smtClean="0"/>
            </a:br>
            <a:r>
              <a:rPr lang="en-US" sz="2000" b="1" dirty="0" smtClean="0"/>
              <a:t>(Per Capita Expenses)</a:t>
            </a:r>
            <a:endParaRPr lang="ru-RU" sz="2000" b="1" dirty="0" smtClean="0"/>
          </a:p>
        </p:txBody>
      </p:sp>
      <p:graphicFrame>
        <p:nvGraphicFramePr>
          <p:cNvPr id="9" name="Объект 8"/>
          <p:cNvGraphicFramePr>
            <a:graphicFrameLocks noGrp="1"/>
          </p:cNvGraphicFramePr>
          <p:nvPr>
            <p:ph idx="4294967295"/>
          </p:nvPr>
        </p:nvGraphicFramePr>
        <p:xfrm>
          <a:off x="468313" y="1700213"/>
          <a:ext cx="8229600" cy="44650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defTabSz="457200">
              <a:spcBef>
                <a:spcPct val="20000"/>
              </a:spcBef>
            </a:pPr>
            <a:r>
              <a:rPr lang="ru-RU" sz="800">
                <a:solidFill>
                  <a:schemeClr val="bg1"/>
                </a:solidFill>
                <a:ea typeface="MS PGothic" pitchFamily="34" charset="-128"/>
              </a:rPr>
              <a:t>Высшая школа экономики, Москва, 2011</a:t>
            </a:r>
            <a:endParaRPr kumimoji="1" lang="ru-RU" sz="800">
              <a:solidFill>
                <a:schemeClr val="bg1"/>
              </a:solidFill>
              <a:latin typeface="Myriad Pro"/>
              <a:ea typeface="MS PGothic" pitchFamily="34" charset="-128"/>
            </a:endParaRPr>
          </a:p>
        </p:txBody>
      </p:sp>
      <p:sp>
        <p:nvSpPr>
          <p:cNvPr id="74" name="Title 1"/>
          <p:cNvSpPr txBox="1">
            <a:spLocks/>
          </p:cNvSpPr>
          <p:nvPr/>
        </p:nvSpPr>
        <p:spPr bwMode="auto">
          <a:xfrm>
            <a:off x="684213" y="428625"/>
            <a:ext cx="7991475" cy="412750"/>
          </a:xfrm>
          <a:prstGeom prst="rect">
            <a:avLst/>
          </a:prstGeom>
          <a:noFill/>
          <a:ln w="9525">
            <a:noFill/>
            <a:miter lim="800000"/>
            <a:headEnd/>
            <a:tailEnd/>
          </a:ln>
        </p:spPr>
        <p:txBody>
          <a:bodyPr anchor="ctr"/>
          <a:lstStyle/>
          <a:p>
            <a:pPr defTabSz="457200"/>
            <a:r>
              <a:rPr lang="en-US" sz="2400" b="1">
                <a:latin typeface="Calibri" pitchFamily="34" charset="0"/>
                <a:ea typeface="MS PGothic" pitchFamily="34" charset="-128"/>
              </a:rPr>
              <a:t>Structural Changes in Learner Cohorts (During the Last 2 Decades)  </a:t>
            </a:r>
          </a:p>
        </p:txBody>
      </p:sp>
      <p:sp>
        <p:nvSpPr>
          <p:cNvPr id="92164"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9216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92166" name="TextBox 11"/>
          <p:cNvSpPr txBox="1">
            <a:spLocks noChangeArrowheads="1"/>
          </p:cNvSpPr>
          <p:nvPr/>
        </p:nvSpPr>
        <p:spPr bwMode="auto">
          <a:xfrm>
            <a:off x="5796136" y="5877272"/>
            <a:ext cx="3067050" cy="461665"/>
          </a:xfrm>
          <a:prstGeom prst="rect">
            <a:avLst/>
          </a:prstGeom>
          <a:noFill/>
          <a:ln w="9525">
            <a:noFill/>
            <a:miter lim="800000"/>
            <a:headEnd/>
            <a:tailEnd/>
          </a:ln>
        </p:spPr>
        <p:txBody>
          <a:bodyPr>
            <a:spAutoFit/>
          </a:bodyPr>
          <a:lstStyle/>
          <a:p>
            <a:pPr algn="r" defTabSz="457200"/>
            <a:r>
              <a:rPr lang="en-US" sz="1200" dirty="0" smtClean="0"/>
              <a:t>*Sample </a:t>
            </a:r>
            <a:r>
              <a:rPr lang="en-US" sz="1200" dirty="0"/>
              <a:t>data provided by the Federal State Statistics </a:t>
            </a:r>
            <a:r>
              <a:rPr lang="en-US" sz="1200" dirty="0" smtClean="0"/>
              <a:t>Service</a:t>
            </a:r>
            <a:endParaRPr lang="ru-RU" sz="1200" b="1" dirty="0">
              <a:ea typeface="MS PGothic" pitchFamily="34" charset="-128"/>
            </a:endParaRPr>
          </a:p>
        </p:txBody>
      </p:sp>
      <p:graphicFrame>
        <p:nvGraphicFramePr>
          <p:cNvPr id="13" name="Диаграмма 12"/>
          <p:cNvGraphicFramePr>
            <a:graphicFrameLocks/>
          </p:cNvGraphicFramePr>
          <p:nvPr/>
        </p:nvGraphicFramePr>
        <p:xfrm>
          <a:off x="5268686" y="1465943"/>
          <a:ext cx="3735840" cy="4411329"/>
        </p:xfrm>
        <a:graphic>
          <a:graphicData uri="http://schemas.openxmlformats.org/drawingml/2006/chart">
            <c:chart xmlns:c="http://schemas.openxmlformats.org/drawingml/2006/chart" xmlns:r="http://schemas.openxmlformats.org/officeDocument/2006/relationships" r:id="rId3"/>
          </a:graphicData>
        </a:graphic>
      </p:graphicFrame>
      <p:sp>
        <p:nvSpPr>
          <p:cNvPr id="92168" name="TextBox 2"/>
          <p:cNvSpPr txBox="1">
            <a:spLocks noChangeArrowheads="1"/>
          </p:cNvSpPr>
          <p:nvPr/>
        </p:nvSpPr>
        <p:spPr bwMode="auto">
          <a:xfrm>
            <a:off x="5868144" y="2132856"/>
            <a:ext cx="2543175" cy="738664"/>
          </a:xfrm>
          <a:prstGeom prst="rect">
            <a:avLst/>
          </a:prstGeom>
          <a:solidFill>
            <a:schemeClr val="bg1"/>
          </a:solidFill>
          <a:ln w="9525">
            <a:noFill/>
            <a:miter lim="800000"/>
            <a:headEnd/>
            <a:tailEnd/>
          </a:ln>
        </p:spPr>
        <p:txBody>
          <a:bodyPr wrap="square">
            <a:spAutoFit/>
          </a:bodyPr>
          <a:lstStyle/>
          <a:p>
            <a:r>
              <a:rPr lang="en-US" sz="1400" dirty="0" smtClean="0"/>
              <a:t>Sudden </a:t>
            </a:r>
            <a:r>
              <a:rPr lang="en-US" sz="1400" dirty="0"/>
              <a:t>growth in the number of university students in </a:t>
            </a:r>
            <a:r>
              <a:rPr lang="en-US" sz="1400" dirty="0" smtClean="0"/>
              <a:t>2000-2010*</a:t>
            </a:r>
            <a:endParaRPr lang="ru-RU" sz="1400" dirty="0"/>
          </a:p>
        </p:txBody>
      </p:sp>
      <p:graphicFrame>
        <p:nvGraphicFramePr>
          <p:cNvPr id="17" name="Диаграмма 16"/>
          <p:cNvGraphicFramePr/>
          <p:nvPr/>
        </p:nvGraphicFramePr>
        <p:xfrm>
          <a:off x="255588" y="1474334"/>
          <a:ext cx="5210629" cy="4709921"/>
        </p:xfrm>
        <a:graphic>
          <a:graphicData uri="http://schemas.openxmlformats.org/drawingml/2006/chart">
            <c:chart xmlns:c="http://schemas.openxmlformats.org/drawingml/2006/chart" xmlns:r="http://schemas.openxmlformats.org/officeDocument/2006/relationships" r:id="rId4"/>
          </a:graphicData>
        </a:graphic>
      </p:graphicFrame>
      <p:sp>
        <p:nvSpPr>
          <p:cNvPr id="92170" name="Номер слайда 9"/>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047BD7B6-F87E-4420-8846-D2BE65B6E87E}" type="slidenum">
              <a:rPr lang="en-US" sz="1200">
                <a:solidFill>
                  <a:srgbClr val="898989"/>
                </a:solidFill>
                <a:latin typeface="Calibri" pitchFamily="34" charset="0"/>
                <a:ea typeface="MS PGothic" pitchFamily="34" charset="-128"/>
              </a:rPr>
              <a:pPr algn="r" defTabSz="457200"/>
              <a:t>31</a:t>
            </a:fld>
            <a:endParaRPr lang="en-US" sz="1200">
              <a:solidFill>
                <a:srgbClr val="898989"/>
              </a:solidFill>
              <a:latin typeface="Calibri" pitchFamily="34" charset="0"/>
              <a:ea typeface="MS PGothic"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defTabSz="457200">
              <a:spcBef>
                <a:spcPct val="20000"/>
              </a:spcBef>
            </a:pPr>
            <a:r>
              <a:rPr lang="ru-RU" sz="800">
                <a:solidFill>
                  <a:schemeClr val="bg1"/>
                </a:solidFill>
                <a:ea typeface="MS PGothic" pitchFamily="34" charset="-128"/>
              </a:rPr>
              <a:t>Высшая школа экономики, Москва, 2011</a:t>
            </a:r>
            <a:endParaRPr kumimoji="1" lang="ru-RU" sz="800">
              <a:solidFill>
                <a:schemeClr val="bg1"/>
              </a:solidFill>
              <a:latin typeface="Myriad Pro"/>
              <a:ea typeface="MS PGothic" pitchFamily="34" charset="-128"/>
            </a:endParaRPr>
          </a:p>
        </p:txBody>
      </p:sp>
      <p:sp>
        <p:nvSpPr>
          <p:cNvPr id="14339" name="Title 1"/>
          <p:cNvSpPr txBox="1">
            <a:spLocks/>
          </p:cNvSpPr>
          <p:nvPr/>
        </p:nvSpPr>
        <p:spPr bwMode="auto">
          <a:xfrm>
            <a:off x="1428750" y="428625"/>
            <a:ext cx="7586663" cy="412750"/>
          </a:xfrm>
          <a:prstGeom prst="rect">
            <a:avLst/>
          </a:prstGeom>
          <a:noFill/>
          <a:ln w="9525">
            <a:noFill/>
            <a:miter lim="800000"/>
            <a:headEnd/>
            <a:tailEnd/>
          </a:ln>
        </p:spPr>
        <p:txBody>
          <a:bodyPr anchor="ctr"/>
          <a:lstStyle/>
          <a:p>
            <a:pPr defTabSz="457200"/>
            <a:r>
              <a:rPr lang="en-US" sz="2000" b="1">
                <a:latin typeface="Calibri" pitchFamily="34" charset="0"/>
                <a:ea typeface="MS PGothic" pitchFamily="34" charset="-128"/>
              </a:rPr>
              <a:t>Educational Program Participants   </a:t>
            </a:r>
          </a:p>
        </p:txBody>
      </p:sp>
      <p:sp>
        <p:nvSpPr>
          <p:cNvPr id="94212"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94213" name="Rectangle 10"/>
          <p:cNvSpPr>
            <a:spLocks noChangeArrowheads="1"/>
          </p:cNvSpPr>
          <p:nvPr/>
        </p:nvSpPr>
        <p:spPr bwMode="auto">
          <a:xfrm>
            <a:off x="7300913" y="3967163"/>
            <a:ext cx="603250"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a:t>
            </a:r>
            <a:endParaRPr lang="en-US">
              <a:solidFill>
                <a:srgbClr val="FFFFFF"/>
              </a:solidFill>
              <a:ea typeface="MS PGothic" pitchFamily="34" charset="-128"/>
            </a:endParaRPr>
          </a:p>
        </p:txBody>
      </p:sp>
      <p:sp>
        <p:nvSpPr>
          <p:cNvPr id="94214"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graphicFrame>
        <p:nvGraphicFramePr>
          <p:cNvPr id="9" name="Диаграмма 8"/>
          <p:cNvGraphicFramePr>
            <a:graphicFrameLocks/>
          </p:cNvGraphicFramePr>
          <p:nvPr/>
        </p:nvGraphicFramePr>
        <p:xfrm>
          <a:off x="4558451" y="2326037"/>
          <a:ext cx="4457700" cy="4020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4233" name="Group 25"/>
          <p:cNvGraphicFramePr>
            <a:graphicFrameLocks noGrp="1"/>
          </p:cNvGraphicFramePr>
          <p:nvPr/>
        </p:nvGraphicFramePr>
        <p:xfrm>
          <a:off x="457200" y="1443038"/>
          <a:ext cx="8307388" cy="750888"/>
        </p:xfrm>
        <a:graphic>
          <a:graphicData uri="http://schemas.openxmlformats.org/drawingml/2006/table">
            <a:tbl>
              <a:tblPr/>
              <a:tblGrid>
                <a:gridCol w="4152900"/>
                <a:gridCol w="4154488"/>
              </a:tblGrid>
              <a:tr h="7508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F82"/>
                          </a:solidFill>
                          <a:effectLst/>
                          <a:latin typeface="Calibri" pitchFamily="34" charset="0"/>
                        </a:rPr>
                        <a:t>Student cohort structure in the US publicly-funded HEIs in</a:t>
                      </a:r>
                      <a:r>
                        <a:rPr kumimoji="0" lang="ru-RU" sz="1400" b="1" i="0" u="none" strike="noStrike" cap="none" normalizeH="0" baseline="0" dirty="0" smtClean="0">
                          <a:ln>
                            <a:noFill/>
                          </a:ln>
                          <a:solidFill>
                            <a:srgbClr val="003F82"/>
                          </a:solidFill>
                          <a:effectLst/>
                          <a:latin typeface="Calibri" pitchFamily="34" charset="0"/>
                        </a:rPr>
                        <a:t> 2009</a:t>
                      </a:r>
                      <a:endParaRPr kumimoji="0" lang="en-US" sz="1400" b="1" i="0" u="none" strike="noStrike" cap="none" normalizeH="0" baseline="0" dirty="0" smtClean="0">
                        <a:ln>
                          <a:noFill/>
                        </a:ln>
                        <a:solidFill>
                          <a:srgbClr val="003F82"/>
                        </a:solidFill>
                        <a:effectLst/>
                        <a:latin typeface="Calibri" pitchFamily="34" charset="0"/>
                      </a:endParaRPr>
                    </a:p>
                  </a:txBody>
                  <a:tcPr marT="45662" marB="45662"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F82"/>
                          </a:solidFill>
                          <a:effectLst/>
                          <a:latin typeface="Calibri" pitchFamily="34" charset="0"/>
                        </a:rPr>
                        <a:t>Student cohort structure in Russia  </a:t>
                      </a:r>
                    </a:p>
                  </a:txBody>
                  <a:tcPr marT="45662" marB="45662" anchor="ctr" horzOverflow="overflow">
                    <a:lnL>
                      <a:noFill/>
                    </a:lnL>
                    <a:lnR>
                      <a:noFill/>
                    </a:lnR>
                    <a:lnT>
                      <a:noFill/>
                    </a:lnT>
                    <a:lnB>
                      <a:noFill/>
                    </a:lnB>
                    <a:lnTlToBr>
                      <a:noFill/>
                    </a:lnTlToBr>
                    <a:lnBlToTr>
                      <a:noFill/>
                    </a:lnBlToTr>
                    <a:noFill/>
                  </a:tcPr>
                </a:tc>
              </a:tr>
            </a:tbl>
          </a:graphicData>
        </a:graphic>
      </p:graphicFrame>
      <p:graphicFrame>
        <p:nvGraphicFramePr>
          <p:cNvPr id="12" name="Диаграмма 11"/>
          <p:cNvGraphicFramePr>
            <a:graphicFrameLocks/>
          </p:cNvGraphicFramePr>
          <p:nvPr/>
        </p:nvGraphicFramePr>
        <p:xfrm>
          <a:off x="173861" y="2436074"/>
          <a:ext cx="4036632" cy="3715470"/>
        </p:xfrm>
        <a:graphic>
          <a:graphicData uri="http://schemas.openxmlformats.org/drawingml/2006/chart">
            <c:chart xmlns:c="http://schemas.openxmlformats.org/drawingml/2006/chart" xmlns:r="http://schemas.openxmlformats.org/officeDocument/2006/relationships" r:id="rId4"/>
          </a:graphicData>
        </a:graphic>
      </p:graphicFrame>
      <p:sp>
        <p:nvSpPr>
          <p:cNvPr id="94220" name="TextBox 4"/>
          <p:cNvSpPr txBox="1">
            <a:spLocks noChangeArrowheads="1"/>
          </p:cNvSpPr>
          <p:nvPr/>
        </p:nvSpPr>
        <p:spPr bwMode="auto">
          <a:xfrm>
            <a:off x="3476625" y="2924175"/>
            <a:ext cx="1695450" cy="730250"/>
          </a:xfrm>
          <a:prstGeom prst="rect">
            <a:avLst/>
          </a:prstGeom>
          <a:noFill/>
          <a:ln w="9525">
            <a:noFill/>
            <a:miter lim="800000"/>
            <a:headEnd/>
            <a:tailEnd/>
          </a:ln>
        </p:spPr>
        <p:txBody>
          <a:bodyPr>
            <a:spAutoFit/>
          </a:bodyPr>
          <a:lstStyle/>
          <a:p>
            <a:pPr algn="ctr" defTabSz="457200"/>
            <a:r>
              <a:rPr lang="en-US" sz="1400" b="1" i="1">
                <a:solidFill>
                  <a:srgbClr val="003F82"/>
                </a:solidFill>
                <a:ea typeface="MS PGothic" pitchFamily="34" charset="-128"/>
              </a:rPr>
              <a:t>Applied skills and competences obtained  </a:t>
            </a:r>
            <a:endParaRPr lang="ru-RU" sz="1400" b="1" i="1">
              <a:solidFill>
                <a:srgbClr val="003F82"/>
              </a:solidFill>
              <a:ea typeface="MS PGothic" pitchFamily="34" charset="-128"/>
            </a:endParaRPr>
          </a:p>
        </p:txBody>
      </p:sp>
      <p:sp>
        <p:nvSpPr>
          <p:cNvPr id="6" name="Левая фигурная скобка 5"/>
          <p:cNvSpPr>
            <a:spLocks/>
          </p:cNvSpPr>
          <p:nvPr/>
        </p:nvSpPr>
        <p:spPr bwMode="auto">
          <a:xfrm>
            <a:off x="7131050" y="4011613"/>
            <a:ext cx="222250" cy="1817687"/>
          </a:xfrm>
          <a:prstGeom prst="leftBrace">
            <a:avLst>
              <a:gd name="adj1" fmla="val 8330"/>
              <a:gd name="adj2" fmla="val 50000"/>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ctr" defTabSz="457200">
              <a:defRPr/>
            </a:pPr>
            <a:endParaRPr lang="ru-RU">
              <a:latin typeface="+mn-lt"/>
            </a:endParaRPr>
          </a:p>
        </p:txBody>
      </p:sp>
      <p:sp>
        <p:nvSpPr>
          <p:cNvPr id="16" name="Левая фигурная скобка 15"/>
          <p:cNvSpPr>
            <a:spLocks/>
          </p:cNvSpPr>
          <p:nvPr/>
        </p:nvSpPr>
        <p:spPr bwMode="auto">
          <a:xfrm>
            <a:off x="5008563" y="4816475"/>
            <a:ext cx="223837" cy="989013"/>
          </a:xfrm>
          <a:prstGeom prst="leftBrace">
            <a:avLst>
              <a:gd name="adj1" fmla="val 8326"/>
              <a:gd name="adj2" fmla="val 50000"/>
            </a:avLst>
          </a:prstGeom>
          <a:noFill/>
          <a:ln w="25400">
            <a:solidFill>
              <a:schemeClr val="accent1"/>
            </a:solidFill>
            <a:round/>
            <a:headEnd/>
            <a:tailEnd/>
          </a:ln>
          <a:effectLst>
            <a:outerShdw dist="20000" dir="5400000" rotWithShape="0">
              <a:srgbClr val="808080">
                <a:alpha val="37999"/>
              </a:srgbClr>
            </a:outerShdw>
          </a:effectLst>
        </p:spPr>
        <p:txBody>
          <a:bodyPr anchor="ctr"/>
          <a:lstStyle/>
          <a:p>
            <a:pPr algn="ctr" defTabSz="457200">
              <a:defRPr/>
            </a:pPr>
            <a:endParaRPr lang="ru-RU">
              <a:latin typeface="+mn-lt"/>
            </a:endParaRPr>
          </a:p>
        </p:txBody>
      </p:sp>
      <p:cxnSp>
        <p:nvCxnSpPr>
          <p:cNvPr id="8" name="Прямая со стрелкой 7"/>
          <p:cNvCxnSpPr>
            <a:cxnSpLocks noChangeShapeType="1"/>
            <a:stCxn id="94220" idx="2"/>
          </p:cNvCxnSpPr>
          <p:nvPr/>
        </p:nvCxnSpPr>
        <p:spPr bwMode="auto">
          <a:xfrm flipH="1">
            <a:off x="3551238" y="3654425"/>
            <a:ext cx="773112" cy="40005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4" name="Прямая со стрелкой 13"/>
          <p:cNvCxnSpPr>
            <a:cxnSpLocks noChangeShapeType="1"/>
            <a:stCxn id="94220" idx="2"/>
          </p:cNvCxnSpPr>
          <p:nvPr/>
        </p:nvCxnSpPr>
        <p:spPr bwMode="auto">
          <a:xfrm>
            <a:off x="4324350" y="3654425"/>
            <a:ext cx="271463" cy="161131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94225" name="TextBox 19"/>
          <p:cNvSpPr txBox="1">
            <a:spLocks noChangeArrowheads="1"/>
          </p:cNvSpPr>
          <p:nvPr/>
        </p:nvSpPr>
        <p:spPr bwMode="auto">
          <a:xfrm>
            <a:off x="4178300" y="5273675"/>
            <a:ext cx="830263" cy="304800"/>
          </a:xfrm>
          <a:prstGeom prst="rect">
            <a:avLst/>
          </a:prstGeom>
          <a:noFill/>
          <a:ln w="9525">
            <a:noFill/>
            <a:miter lim="800000"/>
            <a:headEnd/>
            <a:tailEnd/>
          </a:ln>
        </p:spPr>
        <p:txBody>
          <a:bodyPr>
            <a:spAutoFit/>
          </a:bodyPr>
          <a:lstStyle/>
          <a:p>
            <a:pPr algn="r" defTabSz="457200"/>
            <a:r>
              <a:rPr lang="ru-RU" sz="1400" b="1">
                <a:solidFill>
                  <a:srgbClr val="003F82"/>
                </a:solidFill>
                <a:ea typeface="MS PGothic" pitchFamily="34" charset="-128"/>
              </a:rPr>
              <a:t>34</a:t>
            </a:r>
            <a:r>
              <a:rPr lang="en-US" sz="1400" b="1">
                <a:solidFill>
                  <a:srgbClr val="003F82"/>
                </a:solidFill>
                <a:ea typeface="MS PGothic" pitchFamily="34" charset="-128"/>
              </a:rPr>
              <a:t>.</a:t>
            </a:r>
            <a:r>
              <a:rPr lang="ru-RU" sz="1400" b="1">
                <a:solidFill>
                  <a:srgbClr val="003F82"/>
                </a:solidFill>
                <a:ea typeface="MS PGothic" pitchFamily="34" charset="-128"/>
              </a:rPr>
              <a:t>4%</a:t>
            </a:r>
          </a:p>
        </p:txBody>
      </p:sp>
      <p:sp>
        <p:nvSpPr>
          <p:cNvPr id="94226" name="TextBox 30"/>
          <p:cNvSpPr txBox="1">
            <a:spLocks noChangeArrowheads="1"/>
          </p:cNvSpPr>
          <p:nvPr/>
        </p:nvSpPr>
        <p:spPr bwMode="auto">
          <a:xfrm>
            <a:off x="6300788" y="4816475"/>
            <a:ext cx="830262" cy="304800"/>
          </a:xfrm>
          <a:prstGeom prst="rect">
            <a:avLst/>
          </a:prstGeom>
          <a:noFill/>
          <a:ln w="9525">
            <a:noFill/>
            <a:miter lim="800000"/>
            <a:headEnd/>
            <a:tailEnd/>
          </a:ln>
        </p:spPr>
        <p:txBody>
          <a:bodyPr>
            <a:spAutoFit/>
          </a:bodyPr>
          <a:lstStyle/>
          <a:p>
            <a:pPr algn="r" defTabSz="457200"/>
            <a:r>
              <a:rPr lang="ru-RU" sz="1400" b="1">
                <a:solidFill>
                  <a:srgbClr val="003F82"/>
                </a:solidFill>
                <a:ea typeface="MS PGothic" pitchFamily="34" charset="-128"/>
              </a:rPr>
              <a:t>62</a:t>
            </a:r>
            <a:r>
              <a:rPr lang="en-US" sz="1400" b="1">
                <a:solidFill>
                  <a:srgbClr val="003F82"/>
                </a:solidFill>
                <a:ea typeface="MS PGothic" pitchFamily="34" charset="-128"/>
              </a:rPr>
              <a:t>.</a:t>
            </a:r>
            <a:r>
              <a:rPr lang="ru-RU" sz="1400" b="1">
                <a:solidFill>
                  <a:srgbClr val="003F82"/>
                </a:solidFill>
                <a:ea typeface="MS PGothic" pitchFamily="34" charset="-128"/>
              </a:rPr>
              <a:t>1%</a:t>
            </a:r>
          </a:p>
        </p:txBody>
      </p:sp>
      <p:sp>
        <p:nvSpPr>
          <p:cNvPr id="94227" name="Номер слайда 16"/>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2B992B52-5764-4723-BFB6-BFA8E8789634}" type="slidenum">
              <a:rPr lang="en-US" sz="1200">
                <a:solidFill>
                  <a:srgbClr val="898989"/>
                </a:solidFill>
                <a:latin typeface="Calibri" pitchFamily="34" charset="0"/>
                <a:ea typeface="MS PGothic" pitchFamily="34" charset="-128"/>
              </a:rPr>
              <a:pPr algn="r" defTabSz="457200"/>
              <a:t>32</a:t>
            </a:fld>
            <a:endParaRPr lang="en-US" sz="1200">
              <a:solidFill>
                <a:srgbClr val="898989"/>
              </a:solidFill>
              <a:latin typeface="Calibri" pitchFamily="34" charset="0"/>
              <a:ea typeface="MS PGothic"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defTabSz="457200">
              <a:spcBef>
                <a:spcPct val="20000"/>
              </a:spcBef>
            </a:pPr>
            <a:r>
              <a:rPr lang="ru-RU" sz="800">
                <a:solidFill>
                  <a:schemeClr val="bg1"/>
                </a:solidFill>
                <a:ea typeface="MS PGothic" pitchFamily="34" charset="-128"/>
              </a:rPr>
              <a:t>Высшая школа экономики, Москва, 2011</a:t>
            </a:r>
            <a:endParaRPr kumimoji="1" lang="ru-RU" sz="800">
              <a:solidFill>
                <a:schemeClr val="bg1"/>
              </a:solidFill>
              <a:latin typeface="Myriad Pro"/>
              <a:ea typeface="MS PGothic" pitchFamily="34" charset="-128"/>
            </a:endParaRPr>
          </a:p>
        </p:txBody>
      </p:sp>
      <p:sp>
        <p:nvSpPr>
          <p:cNvPr id="14339" name="Title 1"/>
          <p:cNvSpPr txBox="1">
            <a:spLocks/>
          </p:cNvSpPr>
          <p:nvPr/>
        </p:nvSpPr>
        <p:spPr bwMode="auto">
          <a:xfrm>
            <a:off x="1428750" y="428625"/>
            <a:ext cx="7048500" cy="412750"/>
          </a:xfrm>
          <a:prstGeom prst="rect">
            <a:avLst/>
          </a:prstGeom>
          <a:noFill/>
          <a:ln w="9525">
            <a:noFill/>
            <a:miter lim="800000"/>
            <a:headEnd/>
            <a:tailEnd/>
          </a:ln>
        </p:spPr>
        <p:txBody>
          <a:bodyPr anchor="ctr"/>
          <a:lstStyle/>
          <a:p>
            <a:pPr defTabSz="457200"/>
            <a:r>
              <a:rPr lang="en-US" sz="2400" b="1">
                <a:latin typeface="Calibri" pitchFamily="34" charset="0"/>
                <a:ea typeface="MS PGothic" pitchFamily="34" charset="-128"/>
              </a:rPr>
              <a:t>Psychological Aspect </a:t>
            </a:r>
          </a:p>
          <a:p>
            <a:pPr defTabSz="457200"/>
            <a:r>
              <a:rPr lang="en-US" sz="2400" b="1">
                <a:latin typeface="Calibri" pitchFamily="34" charset="0"/>
                <a:ea typeface="MS PGothic" pitchFamily="34" charset="-128"/>
              </a:rPr>
              <a:t>in Obtaining a University Degree  </a:t>
            </a:r>
            <a:endParaRPr lang="ru-RU" sz="2400" b="1">
              <a:latin typeface="Calibri" pitchFamily="34" charset="0"/>
              <a:ea typeface="MS PGothic" pitchFamily="34" charset="-128"/>
            </a:endParaRPr>
          </a:p>
        </p:txBody>
      </p:sp>
      <p:sp>
        <p:nvSpPr>
          <p:cNvPr id="96260"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96261" name="Rectangle 10"/>
          <p:cNvSpPr>
            <a:spLocks noChangeArrowheads="1"/>
          </p:cNvSpPr>
          <p:nvPr/>
        </p:nvSpPr>
        <p:spPr bwMode="auto">
          <a:xfrm>
            <a:off x="7300913" y="3967163"/>
            <a:ext cx="603250"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a:t>
            </a:r>
            <a:endParaRPr lang="en-US">
              <a:solidFill>
                <a:srgbClr val="FFFFFF"/>
              </a:solidFill>
              <a:ea typeface="MS PGothic" pitchFamily="34" charset="-128"/>
            </a:endParaRPr>
          </a:p>
        </p:txBody>
      </p:sp>
      <p:sp>
        <p:nvSpPr>
          <p:cNvPr id="96262"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96263" name="Rectangle 12"/>
          <p:cNvSpPr>
            <a:spLocks noChangeArrowheads="1"/>
          </p:cNvSpPr>
          <p:nvPr/>
        </p:nvSpPr>
        <p:spPr bwMode="auto">
          <a:xfrm>
            <a:off x="328613" y="1500188"/>
            <a:ext cx="3605212" cy="487362"/>
          </a:xfrm>
          <a:prstGeom prst="rect">
            <a:avLst/>
          </a:prstGeom>
          <a:noFill/>
          <a:ln w="9525">
            <a:noFill/>
            <a:miter lim="800000"/>
            <a:headEnd/>
            <a:tailEnd/>
          </a:ln>
        </p:spPr>
        <p:txBody>
          <a:bodyPr>
            <a:spAutoFit/>
          </a:bodyPr>
          <a:lstStyle/>
          <a:p>
            <a:pPr algn="ctr" defTabSz="457200"/>
            <a:r>
              <a:rPr lang="en-US" sz="1200" b="1">
                <a:solidFill>
                  <a:srgbClr val="003F82"/>
                </a:solidFill>
                <a:ea typeface="MS PGothic" pitchFamily="34" charset="-128"/>
              </a:rPr>
              <a:t>How important is it for you today to obtain a university degree?</a:t>
            </a:r>
            <a:r>
              <a:rPr lang="en-US" sz="1400" b="1">
                <a:solidFill>
                  <a:srgbClr val="003F82"/>
                </a:solidFill>
                <a:ea typeface="MS PGothic" pitchFamily="34" charset="-128"/>
              </a:rPr>
              <a:t>  </a:t>
            </a:r>
            <a:endParaRPr lang="ru-RU" sz="1400">
              <a:solidFill>
                <a:srgbClr val="003F82"/>
              </a:solidFill>
              <a:ea typeface="MS PGothic" pitchFamily="34" charset="-128"/>
            </a:endParaRPr>
          </a:p>
        </p:txBody>
      </p:sp>
      <p:graphicFrame>
        <p:nvGraphicFramePr>
          <p:cNvPr id="16" name="Объект 4"/>
          <p:cNvGraphicFramePr>
            <a:graphicFrameLocks noGrp="1"/>
          </p:cNvGraphicFramePr>
          <p:nvPr>
            <p:ph idx="4294967295"/>
          </p:nvPr>
        </p:nvGraphicFramePr>
        <p:xfrm>
          <a:off x="222250" y="1927818"/>
          <a:ext cx="4317852" cy="41983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Объект 3"/>
          <p:cNvGraphicFramePr>
            <a:graphicFrameLocks/>
          </p:cNvGraphicFramePr>
          <p:nvPr/>
        </p:nvGraphicFramePr>
        <p:xfrm>
          <a:off x="4682429" y="1500816"/>
          <a:ext cx="4287836" cy="4738972"/>
        </p:xfrm>
        <a:graphic>
          <a:graphicData uri="http://schemas.openxmlformats.org/drawingml/2006/chart">
            <c:chart xmlns:c="http://schemas.openxmlformats.org/drawingml/2006/chart" xmlns:r="http://schemas.openxmlformats.org/officeDocument/2006/relationships" r:id="rId4"/>
          </a:graphicData>
        </a:graphic>
      </p:graphicFrame>
      <p:sp>
        <p:nvSpPr>
          <p:cNvPr id="96266" name="Номер слайда 9"/>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B3727C63-4D11-476B-B8FF-A40DE92EC975}" type="slidenum">
              <a:rPr lang="en-US" sz="1200">
                <a:solidFill>
                  <a:srgbClr val="898989"/>
                </a:solidFill>
                <a:latin typeface="Calibri" pitchFamily="34" charset="0"/>
                <a:ea typeface="MS PGothic" pitchFamily="34" charset="-128"/>
              </a:rPr>
              <a:pPr algn="r" defTabSz="457200"/>
              <a:t>33</a:t>
            </a:fld>
            <a:endParaRPr lang="en-US" sz="1200">
              <a:solidFill>
                <a:srgbClr val="898989"/>
              </a:solidFill>
              <a:latin typeface="Calibri" pitchFamily="34" charset="0"/>
              <a:ea typeface="MS PGothic"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defTabSz="457200">
              <a:spcBef>
                <a:spcPct val="20000"/>
              </a:spcBef>
            </a:pPr>
            <a:r>
              <a:rPr kumimoji="1" lang="ru-RU" sz="800">
                <a:solidFill>
                  <a:schemeClr val="bg1"/>
                </a:solidFill>
                <a:ea typeface="MS PGothic" pitchFamily="34" charset="-128"/>
              </a:rPr>
              <a:t>Высшая школа экономики, Москва, 2011</a:t>
            </a:r>
            <a:endParaRPr kumimoji="1" lang="ru-RU" sz="800">
              <a:solidFill>
                <a:schemeClr val="bg1"/>
              </a:solidFill>
              <a:latin typeface="Myriad Pro"/>
              <a:ea typeface="MS PGothic" pitchFamily="34" charset="-128"/>
            </a:endParaRPr>
          </a:p>
        </p:txBody>
      </p:sp>
      <p:sp>
        <p:nvSpPr>
          <p:cNvPr id="98307" name="Title 1"/>
          <p:cNvSpPr txBox="1">
            <a:spLocks/>
          </p:cNvSpPr>
          <p:nvPr/>
        </p:nvSpPr>
        <p:spPr bwMode="auto">
          <a:xfrm>
            <a:off x="1428750" y="428625"/>
            <a:ext cx="7048500" cy="412750"/>
          </a:xfrm>
          <a:prstGeom prst="rect">
            <a:avLst/>
          </a:prstGeom>
          <a:noFill/>
          <a:ln w="9525">
            <a:noFill/>
            <a:miter lim="800000"/>
            <a:headEnd/>
            <a:tailEnd/>
          </a:ln>
        </p:spPr>
        <p:txBody>
          <a:bodyPr anchor="ctr"/>
          <a:lstStyle/>
          <a:p>
            <a:pPr defTabSz="457200"/>
            <a:r>
              <a:rPr kumimoji="1" lang="en-US" sz="2000" b="1">
                <a:latin typeface="Myriad Pro"/>
                <a:ea typeface="MS PGothic" pitchFamily="34" charset="-128"/>
              </a:rPr>
              <a:t>The Value of Higher Education and the University Graduates’ Qualifications  </a:t>
            </a:r>
          </a:p>
        </p:txBody>
      </p:sp>
      <p:sp>
        <p:nvSpPr>
          <p:cNvPr id="98308"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pPr defTabSz="457200"/>
            <a:r>
              <a:rPr kumimoji="1" lang="ru-RU" sz="2400">
                <a:solidFill>
                  <a:srgbClr val="FFFFFF"/>
                </a:solidFill>
                <a:latin typeface="Myriad Pro"/>
                <a:ea typeface="MS PGothic" pitchFamily="34" charset="-128"/>
              </a:rPr>
              <a:t>фото</a:t>
            </a:r>
            <a:endParaRPr kumimoji="1" lang="en-US" sz="2400">
              <a:solidFill>
                <a:srgbClr val="FFFFFF"/>
              </a:solidFill>
              <a:ea typeface="MS PGothic" pitchFamily="34" charset="-128"/>
            </a:endParaRPr>
          </a:p>
        </p:txBody>
      </p:sp>
      <p:sp>
        <p:nvSpPr>
          <p:cNvPr id="98309" name="Rectangle 10"/>
          <p:cNvSpPr>
            <a:spLocks noChangeArrowheads="1"/>
          </p:cNvSpPr>
          <p:nvPr/>
        </p:nvSpPr>
        <p:spPr bwMode="auto">
          <a:xfrm>
            <a:off x="7300913" y="3967163"/>
            <a:ext cx="603250" cy="369887"/>
          </a:xfrm>
          <a:prstGeom prst="rect">
            <a:avLst/>
          </a:prstGeom>
          <a:noFill/>
          <a:ln w="9525">
            <a:noFill/>
            <a:miter lim="800000"/>
            <a:headEnd/>
            <a:tailEnd/>
          </a:ln>
        </p:spPr>
        <p:txBody>
          <a:bodyPr wrap="none">
            <a:spAutoFit/>
          </a:bodyPr>
          <a:lstStyle/>
          <a:p>
            <a:pPr defTabSz="457200"/>
            <a:r>
              <a:rPr kumimoji="1" lang="ru-RU" sz="2400">
                <a:solidFill>
                  <a:srgbClr val="FFFFFF"/>
                </a:solidFill>
                <a:latin typeface="Myriad Pro"/>
                <a:ea typeface="MS PGothic" pitchFamily="34" charset="-128"/>
              </a:rPr>
              <a:t>фот</a:t>
            </a:r>
            <a:endParaRPr kumimoji="1" lang="en-US" sz="2400">
              <a:solidFill>
                <a:srgbClr val="FFFFFF"/>
              </a:solidFill>
              <a:ea typeface="MS PGothic" pitchFamily="34" charset="-128"/>
            </a:endParaRPr>
          </a:p>
        </p:txBody>
      </p:sp>
      <p:sp>
        <p:nvSpPr>
          <p:cNvPr id="98310"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pPr defTabSz="457200"/>
            <a:r>
              <a:rPr kumimoji="1" lang="ru-RU" sz="2400">
                <a:solidFill>
                  <a:srgbClr val="FFFFFF"/>
                </a:solidFill>
                <a:latin typeface="Myriad Pro"/>
                <a:ea typeface="MS PGothic" pitchFamily="34" charset="-128"/>
              </a:rPr>
              <a:t>фото</a:t>
            </a:r>
            <a:endParaRPr kumimoji="1" lang="en-US" sz="2400">
              <a:solidFill>
                <a:srgbClr val="FFFFFF"/>
              </a:solidFill>
              <a:ea typeface="MS PGothic" pitchFamily="34" charset="-128"/>
            </a:endParaRPr>
          </a:p>
        </p:txBody>
      </p:sp>
      <p:sp>
        <p:nvSpPr>
          <p:cNvPr id="98311" name="Rectangle 12"/>
          <p:cNvSpPr>
            <a:spLocks noChangeArrowheads="1"/>
          </p:cNvSpPr>
          <p:nvPr/>
        </p:nvSpPr>
        <p:spPr bwMode="auto">
          <a:xfrm>
            <a:off x="222250" y="1479550"/>
            <a:ext cx="6119813" cy="1279525"/>
          </a:xfrm>
          <a:prstGeom prst="rect">
            <a:avLst/>
          </a:prstGeom>
          <a:noFill/>
          <a:ln w="9525">
            <a:noFill/>
            <a:miter lim="800000"/>
            <a:headEnd/>
            <a:tailEnd/>
          </a:ln>
        </p:spPr>
        <p:txBody>
          <a:bodyPr>
            <a:spAutoFit/>
          </a:bodyPr>
          <a:lstStyle/>
          <a:p>
            <a:pPr defTabSz="457200"/>
            <a:r>
              <a:rPr kumimoji="1" lang="en-US" sz="1400" b="1">
                <a:solidFill>
                  <a:srgbClr val="003F82"/>
                </a:solidFill>
                <a:ea typeface="MS PGothic" pitchFamily="34" charset="-128"/>
              </a:rPr>
              <a:t>Young people who obtained a degree from a HEI  </a:t>
            </a:r>
            <a:endParaRPr kumimoji="1" lang="ru-RU" sz="1400">
              <a:solidFill>
                <a:srgbClr val="003F82"/>
              </a:solidFill>
              <a:ea typeface="MS PGothic" pitchFamily="34" charset="-128"/>
            </a:endParaRPr>
          </a:p>
          <a:p>
            <a:pPr defTabSz="457200"/>
            <a:endParaRPr kumimoji="1" lang="ru-RU" sz="2000">
              <a:solidFill>
                <a:srgbClr val="003F82"/>
              </a:solidFill>
              <a:latin typeface="Myriad Pro"/>
              <a:ea typeface="MS PGothic" pitchFamily="34" charset="-128"/>
            </a:endParaRPr>
          </a:p>
          <a:p>
            <a:pPr defTabSz="457200"/>
            <a:endParaRPr kumimoji="1" lang="ru-RU" sz="2000">
              <a:solidFill>
                <a:srgbClr val="003F82"/>
              </a:solidFill>
              <a:latin typeface="Myriad Pro"/>
              <a:ea typeface="MS PGothic" pitchFamily="34" charset="-128"/>
            </a:endParaRPr>
          </a:p>
          <a:p>
            <a:pPr defTabSz="457200"/>
            <a:endParaRPr kumimoji="1" lang="ru-RU" sz="1200">
              <a:solidFill>
                <a:srgbClr val="003F82"/>
              </a:solidFill>
              <a:latin typeface="Myriad Pro"/>
              <a:ea typeface="MS PGothic" pitchFamily="34" charset="-128"/>
            </a:endParaRPr>
          </a:p>
          <a:p>
            <a:pPr defTabSz="457200"/>
            <a:endParaRPr kumimoji="1" lang="ru-RU" sz="1200">
              <a:solidFill>
                <a:srgbClr val="003F82"/>
              </a:solidFill>
              <a:latin typeface="Myriad Pro"/>
              <a:ea typeface="MS PGothic" pitchFamily="34" charset="-128"/>
            </a:endParaRPr>
          </a:p>
        </p:txBody>
      </p:sp>
      <p:graphicFrame>
        <p:nvGraphicFramePr>
          <p:cNvPr id="11" name="Chart 3"/>
          <p:cNvGraphicFramePr/>
          <p:nvPr/>
        </p:nvGraphicFramePr>
        <p:xfrm>
          <a:off x="5715000" y="2404872"/>
          <a:ext cx="3009122" cy="4010215"/>
        </p:xfrm>
        <a:graphic>
          <a:graphicData uri="http://schemas.openxmlformats.org/drawingml/2006/chart">
            <c:chart xmlns:c="http://schemas.openxmlformats.org/drawingml/2006/chart" xmlns:r="http://schemas.openxmlformats.org/officeDocument/2006/relationships" r:id="rId2"/>
          </a:graphicData>
        </a:graphic>
      </p:graphicFrame>
      <p:sp>
        <p:nvSpPr>
          <p:cNvPr id="98313" name="Прямоугольник 11"/>
          <p:cNvSpPr>
            <a:spLocks noChangeArrowheads="1"/>
          </p:cNvSpPr>
          <p:nvPr/>
        </p:nvSpPr>
        <p:spPr bwMode="auto">
          <a:xfrm>
            <a:off x="5715000" y="1450975"/>
            <a:ext cx="3255963" cy="942975"/>
          </a:xfrm>
          <a:prstGeom prst="rect">
            <a:avLst/>
          </a:prstGeom>
          <a:noFill/>
          <a:ln w="9525">
            <a:noFill/>
            <a:miter lim="800000"/>
            <a:headEnd/>
            <a:tailEnd/>
          </a:ln>
        </p:spPr>
        <p:txBody>
          <a:bodyPr>
            <a:spAutoFit/>
          </a:bodyPr>
          <a:lstStyle/>
          <a:p>
            <a:pPr defTabSz="457200"/>
            <a:r>
              <a:rPr kumimoji="1" lang="en-US" sz="1400" b="1">
                <a:solidFill>
                  <a:srgbClr val="003F82"/>
                </a:solidFill>
                <a:ea typeface="MS PGothic" pitchFamily="34" charset="-128"/>
              </a:rPr>
              <a:t>The share of employers who think the educational establishments’ graduates need further training </a:t>
            </a:r>
          </a:p>
          <a:p>
            <a:pPr defTabSz="457200"/>
            <a:r>
              <a:rPr kumimoji="1" lang="en-US" sz="1400" b="1">
                <a:solidFill>
                  <a:srgbClr val="003F82"/>
                </a:solidFill>
                <a:ea typeface="MS PGothic" pitchFamily="34" charset="-128"/>
              </a:rPr>
              <a:t>(as at </a:t>
            </a:r>
            <a:r>
              <a:rPr kumimoji="1" lang="ru-RU" sz="1400" b="1">
                <a:solidFill>
                  <a:srgbClr val="003F82"/>
                </a:solidFill>
                <a:ea typeface="MS PGothic" pitchFamily="34" charset="-128"/>
              </a:rPr>
              <a:t>2006</a:t>
            </a:r>
            <a:r>
              <a:rPr kumimoji="1" lang="en-US" sz="1400" b="1">
                <a:solidFill>
                  <a:srgbClr val="003F82"/>
                </a:solidFill>
                <a:ea typeface="MS PGothic" pitchFamily="34" charset="-128"/>
              </a:rPr>
              <a:t>)</a:t>
            </a:r>
            <a:endParaRPr kumimoji="1" lang="ru-RU" sz="1400" b="1">
              <a:solidFill>
                <a:srgbClr val="003F82"/>
              </a:solidFill>
              <a:ea typeface="MS PGothic" pitchFamily="34" charset="-128"/>
            </a:endParaRPr>
          </a:p>
        </p:txBody>
      </p:sp>
      <p:graphicFrame>
        <p:nvGraphicFramePr>
          <p:cNvPr id="13" name="Диаграмма 12"/>
          <p:cNvGraphicFramePr/>
          <p:nvPr/>
        </p:nvGraphicFramePr>
        <p:xfrm>
          <a:off x="384047" y="1731619"/>
          <a:ext cx="4782312" cy="17882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nvGraphicFramePr>
        <p:xfrm>
          <a:off x="0" y="4096512"/>
          <a:ext cx="5166359" cy="2318576"/>
        </p:xfrm>
        <a:graphic>
          <a:graphicData uri="http://schemas.openxmlformats.org/drawingml/2006/chart">
            <c:chart xmlns:c="http://schemas.openxmlformats.org/drawingml/2006/chart" xmlns:r="http://schemas.openxmlformats.org/officeDocument/2006/relationships" r:id="rId4"/>
          </a:graphicData>
        </a:graphic>
      </p:graphicFrame>
      <p:sp>
        <p:nvSpPr>
          <p:cNvPr id="98316" name="Прямоугольник 14"/>
          <p:cNvSpPr>
            <a:spLocks noChangeArrowheads="1"/>
          </p:cNvSpPr>
          <p:nvPr/>
        </p:nvSpPr>
        <p:spPr bwMode="auto">
          <a:xfrm>
            <a:off x="467544" y="3573016"/>
            <a:ext cx="4572000" cy="579437"/>
          </a:xfrm>
          <a:prstGeom prst="rect">
            <a:avLst/>
          </a:prstGeom>
          <a:noFill/>
          <a:ln w="9525">
            <a:noFill/>
            <a:miter lim="800000"/>
            <a:headEnd/>
            <a:tailEnd/>
          </a:ln>
        </p:spPr>
        <p:txBody>
          <a:bodyPr>
            <a:spAutoFit/>
          </a:bodyPr>
          <a:lstStyle/>
          <a:p>
            <a:pPr defTabSz="457200"/>
            <a:r>
              <a:rPr kumimoji="1" lang="en-US" sz="1400" b="1">
                <a:solidFill>
                  <a:srgbClr val="003F82"/>
                </a:solidFill>
                <a:ea typeface="MS PGothic" pitchFamily="34" charset="-128"/>
              </a:rPr>
              <a:t>Number of </a:t>
            </a:r>
            <a:r>
              <a:rPr kumimoji="1" lang="en-US" sz="1600" b="1">
                <a:solidFill>
                  <a:srgbClr val="003F82"/>
                </a:solidFill>
              </a:rPr>
              <a:t>educational establishments’</a:t>
            </a:r>
            <a:r>
              <a:rPr kumimoji="1" lang="en-US"/>
              <a:t> </a:t>
            </a:r>
            <a:r>
              <a:rPr kumimoji="1" lang="en-US" sz="1400" b="1">
                <a:solidFill>
                  <a:srgbClr val="003F82"/>
                </a:solidFill>
                <a:ea typeface="MS PGothic" pitchFamily="34" charset="-128"/>
              </a:rPr>
              <a:t>graduates at the labor market, mln. of people  </a:t>
            </a:r>
            <a:endParaRPr kumimoji="1" lang="ru-RU" sz="1400" b="1">
              <a:solidFill>
                <a:srgbClr val="003F82"/>
              </a:solidFill>
              <a:ea typeface="MS PGothic"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defTabSz="457200">
              <a:spcBef>
                <a:spcPct val="20000"/>
              </a:spcBef>
            </a:pPr>
            <a:r>
              <a:rPr lang="ru-RU" sz="800">
                <a:solidFill>
                  <a:schemeClr val="bg1"/>
                </a:solidFill>
                <a:ea typeface="MS PGothic" pitchFamily="34" charset="-128"/>
              </a:rPr>
              <a:t>Высшая школа экономики, Москва, 2011</a:t>
            </a:r>
            <a:endParaRPr kumimoji="1" lang="ru-RU" sz="800">
              <a:solidFill>
                <a:schemeClr val="bg1"/>
              </a:solidFill>
              <a:latin typeface="Myriad Pro"/>
              <a:ea typeface="MS PGothic" pitchFamily="34" charset="-128"/>
            </a:endParaRPr>
          </a:p>
        </p:txBody>
      </p:sp>
      <p:sp>
        <p:nvSpPr>
          <p:cNvPr id="14339" name="Title 1"/>
          <p:cNvSpPr txBox="1">
            <a:spLocks/>
          </p:cNvSpPr>
          <p:nvPr/>
        </p:nvSpPr>
        <p:spPr bwMode="auto">
          <a:xfrm>
            <a:off x="1428750" y="355600"/>
            <a:ext cx="7048500" cy="412750"/>
          </a:xfrm>
          <a:prstGeom prst="rect">
            <a:avLst/>
          </a:prstGeom>
          <a:noFill/>
          <a:ln w="9525">
            <a:noFill/>
            <a:miter lim="800000"/>
            <a:headEnd/>
            <a:tailEnd/>
          </a:ln>
        </p:spPr>
        <p:txBody>
          <a:bodyPr anchor="ctr"/>
          <a:lstStyle/>
          <a:p>
            <a:pPr defTabSz="457200"/>
            <a:r>
              <a:rPr lang="en-US" sz="2000" b="1">
                <a:latin typeface="Calibri" pitchFamily="34" charset="0"/>
                <a:ea typeface="MS PGothic" pitchFamily="34" charset="-128"/>
              </a:rPr>
              <a:t>Up to 25% of the First-Year Students Do Not Possess Even the Basic Competences for Continuing Their Education Successfully</a:t>
            </a:r>
            <a:r>
              <a:rPr lang="en-US" sz="2400" b="1">
                <a:latin typeface="Calibri" pitchFamily="34" charset="0"/>
                <a:ea typeface="MS PGothic" pitchFamily="34" charset="-128"/>
              </a:rPr>
              <a:t>   </a:t>
            </a:r>
          </a:p>
        </p:txBody>
      </p:sp>
      <p:sp>
        <p:nvSpPr>
          <p:cNvPr id="99332"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99333" name="Rectangle 10"/>
          <p:cNvSpPr>
            <a:spLocks noChangeArrowheads="1"/>
          </p:cNvSpPr>
          <p:nvPr/>
        </p:nvSpPr>
        <p:spPr bwMode="auto">
          <a:xfrm>
            <a:off x="7300913" y="3967163"/>
            <a:ext cx="603250"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a:t>
            </a:r>
            <a:endParaRPr lang="en-US">
              <a:solidFill>
                <a:srgbClr val="FFFFFF"/>
              </a:solidFill>
              <a:ea typeface="MS PGothic" pitchFamily="34" charset="-128"/>
            </a:endParaRPr>
          </a:p>
        </p:txBody>
      </p:sp>
      <p:sp>
        <p:nvSpPr>
          <p:cNvPr id="99334"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99335" name="Содержимое 17"/>
          <p:cNvSpPr>
            <a:spLocks noGrp="1"/>
          </p:cNvSpPr>
          <p:nvPr>
            <p:ph idx="4294967295"/>
          </p:nvPr>
        </p:nvSpPr>
        <p:spPr/>
        <p:txBody>
          <a:bodyPr/>
          <a:lstStyle/>
          <a:p>
            <a:pPr>
              <a:buFont typeface="Arial" pitchFamily="34" charset="0"/>
              <a:buNone/>
            </a:pPr>
            <a:r>
              <a:rPr lang="ru-RU" smtClean="0"/>
              <a:t>  </a:t>
            </a:r>
          </a:p>
        </p:txBody>
      </p:sp>
      <p:sp>
        <p:nvSpPr>
          <p:cNvPr id="99336"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defTabSz="457200">
              <a:spcBef>
                <a:spcPct val="20000"/>
              </a:spcBef>
            </a:pPr>
            <a:r>
              <a:rPr lang="ru-RU" sz="800">
                <a:solidFill>
                  <a:schemeClr val="bg1"/>
                </a:solidFill>
                <a:ea typeface="MS PGothic" pitchFamily="34" charset="-128"/>
              </a:rPr>
              <a:t>Высшая школа экономики, Москва, 2011</a:t>
            </a:r>
            <a:endParaRPr kumimoji="1" lang="ru-RU" sz="800">
              <a:solidFill>
                <a:schemeClr val="bg1"/>
              </a:solidFill>
              <a:latin typeface="Myriad Pro"/>
              <a:ea typeface="MS PGothic" pitchFamily="34" charset="-128"/>
            </a:endParaRPr>
          </a:p>
        </p:txBody>
      </p:sp>
      <p:sp>
        <p:nvSpPr>
          <p:cNvPr id="99337"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99338" name="Rectangle 10"/>
          <p:cNvSpPr>
            <a:spLocks noChangeArrowheads="1"/>
          </p:cNvSpPr>
          <p:nvPr/>
        </p:nvSpPr>
        <p:spPr bwMode="auto">
          <a:xfrm>
            <a:off x="7300913" y="3967163"/>
            <a:ext cx="603250" cy="369887"/>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a:t>
            </a:r>
            <a:endParaRPr lang="en-US">
              <a:solidFill>
                <a:srgbClr val="FFFFFF"/>
              </a:solidFill>
              <a:ea typeface="MS PGothic" pitchFamily="34" charset="-128"/>
            </a:endParaRPr>
          </a:p>
        </p:txBody>
      </p:sp>
      <p:sp>
        <p:nvSpPr>
          <p:cNvPr id="99339"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pPr defTabSz="457200"/>
            <a:r>
              <a:rPr lang="ru-RU">
                <a:solidFill>
                  <a:srgbClr val="FFFFFF"/>
                </a:solidFill>
                <a:latin typeface="Myriad Pro"/>
                <a:ea typeface="MS PGothic" pitchFamily="34" charset="-128"/>
              </a:rPr>
              <a:t>фото</a:t>
            </a:r>
            <a:endParaRPr lang="en-US">
              <a:solidFill>
                <a:srgbClr val="FFFFFF"/>
              </a:solidFill>
              <a:ea typeface="MS PGothic" pitchFamily="34" charset="-128"/>
            </a:endParaRPr>
          </a:p>
        </p:txBody>
      </p:sp>
      <p:sp>
        <p:nvSpPr>
          <p:cNvPr id="24" name="Содержимое 7"/>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defTabSz="457200" eaLnBrk="0" hangingPunct="0">
              <a:spcBef>
                <a:spcPct val="20000"/>
              </a:spcBef>
              <a:buFont typeface="Arial" charset="0"/>
              <a:buNone/>
              <a:defRPr/>
            </a:pPr>
            <a:r>
              <a:rPr lang="en-US" sz="3200">
                <a:latin typeface="+mn-lt"/>
                <a:ea typeface="ＭＳ Ｐゴシック" charset="-128"/>
                <a:cs typeface="ＭＳ Ｐゴシック" charset="-128"/>
              </a:rPr>
              <a:t> </a:t>
            </a:r>
            <a:endParaRPr lang="ru-RU" sz="3200" dirty="0">
              <a:latin typeface="+mn-lt"/>
              <a:ea typeface="ＭＳ Ｐゴシック" charset="-128"/>
              <a:cs typeface="ＭＳ Ｐゴシック" charset="-128"/>
            </a:endParaRPr>
          </a:p>
        </p:txBody>
      </p:sp>
      <p:sp>
        <p:nvSpPr>
          <p:cNvPr id="26" name="Прямоугольник 25"/>
          <p:cNvSpPr/>
          <p:nvPr/>
        </p:nvSpPr>
        <p:spPr>
          <a:xfrm>
            <a:off x="6288088" y="1887538"/>
            <a:ext cx="2682875" cy="1323439"/>
          </a:xfrm>
          <a:prstGeom prst="rect">
            <a:avLst/>
          </a:prstGeom>
        </p:spPr>
        <p:txBody>
          <a:bodyPr>
            <a:spAutoFit/>
          </a:bodyPr>
          <a:lstStyle/>
          <a:p>
            <a:r>
              <a:rPr lang="en-US" sz="1600" dirty="0"/>
              <a:t>Enrollees’ minimal USE points (incl. only the competing students whose tuition fee is covered by the public funds)  </a:t>
            </a:r>
            <a:endParaRPr lang="ru-RU" sz="1600" dirty="0"/>
          </a:p>
        </p:txBody>
      </p:sp>
      <p:graphicFrame>
        <p:nvGraphicFramePr>
          <p:cNvPr id="27" name="Диаграмма 26"/>
          <p:cNvGraphicFramePr/>
          <p:nvPr/>
        </p:nvGraphicFramePr>
        <p:xfrm>
          <a:off x="107504" y="1988840"/>
          <a:ext cx="8714676" cy="4646613"/>
        </p:xfrm>
        <a:graphic>
          <a:graphicData uri="http://schemas.openxmlformats.org/drawingml/2006/chart">
            <c:chart xmlns:c="http://schemas.openxmlformats.org/drawingml/2006/chart" xmlns:r="http://schemas.openxmlformats.org/officeDocument/2006/relationships" r:id="rId3"/>
          </a:graphicData>
        </a:graphic>
      </p:graphicFrame>
      <p:sp>
        <p:nvSpPr>
          <p:cNvPr id="99343" name="Номер слайда 1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73951A9F-E819-4BD2-B2FE-CBEEB56D5986}" type="slidenum">
              <a:rPr lang="en-US" sz="1200">
                <a:solidFill>
                  <a:srgbClr val="898989"/>
                </a:solidFill>
                <a:latin typeface="Calibri" pitchFamily="34" charset="0"/>
                <a:ea typeface="MS PGothic" pitchFamily="34" charset="-128"/>
              </a:rPr>
              <a:pPr algn="r" defTabSz="457200"/>
              <a:t>35</a:t>
            </a:fld>
            <a:endParaRPr lang="en-US" sz="1200">
              <a:solidFill>
                <a:srgbClr val="898989"/>
              </a:solidFill>
              <a:latin typeface="Calibri" pitchFamily="34" charset="0"/>
              <a:ea typeface="MS PGothic"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55588" y="6415088"/>
            <a:ext cx="4143375" cy="246062"/>
          </a:xfrm>
          <a:prstGeom prst="rect">
            <a:avLst/>
          </a:prstGeom>
          <a:noFill/>
          <a:ln w="9525">
            <a:noFill/>
            <a:round/>
            <a:headEnd/>
            <a:tailEnd/>
          </a:ln>
          <a:effectLst/>
        </p:spPr>
        <p:txBody>
          <a:bodyPr lIns="90000" tIns="46800" rIns="90000" bIns="46800"/>
          <a:lstStyle/>
          <a:p>
            <a:pPr>
              <a:spcBef>
                <a:spcPts val="2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solidFill>
                  <a:srgbClr val="FFFFFF"/>
                </a:solidFill>
                <a:latin typeface="Arial" charset="0"/>
                <a:ea typeface="ＭＳ Ｐゴシック" charset="-128"/>
              </a:rPr>
              <a:t>Высшая школа экономики, Москва, 2011</a:t>
            </a:r>
          </a:p>
        </p:txBody>
      </p:sp>
      <p:sp>
        <p:nvSpPr>
          <p:cNvPr id="5122" name="Rectangle 2"/>
          <p:cNvSpPr>
            <a:spLocks noChangeArrowheads="1"/>
          </p:cNvSpPr>
          <p:nvPr/>
        </p:nvSpPr>
        <p:spPr bwMode="auto">
          <a:xfrm>
            <a:off x="7243763" y="2255838"/>
            <a:ext cx="790575"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FFFF"/>
                </a:solidFill>
                <a:latin typeface="Myriad Pro" charset="0"/>
                <a:ea typeface="ＭＳ Ｐゴシック" charset="-128"/>
              </a:rPr>
              <a:t>фото</a:t>
            </a:r>
          </a:p>
        </p:txBody>
      </p:sp>
      <p:sp>
        <p:nvSpPr>
          <p:cNvPr id="5123" name="Rectangle 3"/>
          <p:cNvSpPr>
            <a:spLocks noChangeArrowheads="1"/>
          </p:cNvSpPr>
          <p:nvPr/>
        </p:nvSpPr>
        <p:spPr bwMode="auto">
          <a:xfrm>
            <a:off x="7277100" y="3967163"/>
            <a:ext cx="650875"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FFFF"/>
                </a:solidFill>
                <a:latin typeface="Myriad Pro" charset="0"/>
                <a:ea typeface="ＭＳ Ｐゴシック" charset="-128"/>
              </a:rPr>
              <a:t>фот</a:t>
            </a:r>
          </a:p>
        </p:txBody>
      </p:sp>
      <p:sp>
        <p:nvSpPr>
          <p:cNvPr id="5124" name="Rectangle 4"/>
          <p:cNvSpPr>
            <a:spLocks noChangeArrowheads="1"/>
          </p:cNvSpPr>
          <p:nvPr/>
        </p:nvSpPr>
        <p:spPr bwMode="auto">
          <a:xfrm>
            <a:off x="7243763" y="5591175"/>
            <a:ext cx="790575"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FFFF"/>
                </a:solidFill>
                <a:latin typeface="Myriad Pro" charset="0"/>
                <a:ea typeface="ＭＳ Ｐゴシック" charset="-128"/>
              </a:rPr>
              <a:t>фото</a:t>
            </a:r>
          </a:p>
        </p:txBody>
      </p:sp>
      <p:sp>
        <p:nvSpPr>
          <p:cNvPr id="5125" name="Text Box 5"/>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4963">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3200">
                <a:solidFill>
                  <a:srgbClr val="000000"/>
                </a:solidFill>
              </a:rPr>
              <a:t>  </a:t>
            </a:r>
          </a:p>
        </p:txBody>
      </p:sp>
      <p:sp>
        <p:nvSpPr>
          <p:cNvPr id="5126" name="Text Box 6"/>
          <p:cNvSpPr txBox="1">
            <a:spLocks noChangeArrowheads="1"/>
          </p:cNvSpPr>
          <p:nvPr/>
        </p:nvSpPr>
        <p:spPr bwMode="auto">
          <a:xfrm>
            <a:off x="255588" y="6415088"/>
            <a:ext cx="4143375" cy="246062"/>
          </a:xfrm>
          <a:prstGeom prst="rect">
            <a:avLst/>
          </a:prstGeom>
          <a:noFill/>
          <a:ln w="9525">
            <a:noFill/>
            <a:round/>
            <a:headEnd/>
            <a:tailEnd/>
          </a:ln>
          <a:effectLst/>
        </p:spPr>
        <p:txBody>
          <a:bodyPr lIns="90000" tIns="46800" rIns="90000" bIns="46800"/>
          <a:lstStyle/>
          <a:p>
            <a:pPr>
              <a:spcBef>
                <a:spcPts val="2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solidFill>
                  <a:srgbClr val="FFFFFF"/>
                </a:solidFill>
                <a:latin typeface="Arial" charset="0"/>
                <a:ea typeface="ＭＳ Ｐゴシック" charset="-128"/>
              </a:rPr>
              <a:t>Высшая школа экономики, Москва, 2011</a:t>
            </a:r>
          </a:p>
        </p:txBody>
      </p:sp>
      <p:sp>
        <p:nvSpPr>
          <p:cNvPr id="5127" name="Rectangle 7"/>
          <p:cNvSpPr>
            <a:spLocks noChangeArrowheads="1"/>
          </p:cNvSpPr>
          <p:nvPr/>
        </p:nvSpPr>
        <p:spPr bwMode="auto">
          <a:xfrm>
            <a:off x="7243763" y="2255838"/>
            <a:ext cx="790575"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FFFF"/>
                </a:solidFill>
                <a:latin typeface="Myriad Pro" charset="0"/>
                <a:ea typeface="ＭＳ Ｐゴシック" charset="-128"/>
              </a:rPr>
              <a:t>фото</a:t>
            </a:r>
          </a:p>
        </p:txBody>
      </p:sp>
      <p:sp>
        <p:nvSpPr>
          <p:cNvPr id="5128" name="Rectangle 8"/>
          <p:cNvSpPr>
            <a:spLocks noChangeArrowheads="1"/>
          </p:cNvSpPr>
          <p:nvPr/>
        </p:nvSpPr>
        <p:spPr bwMode="auto">
          <a:xfrm>
            <a:off x="7277100" y="3967163"/>
            <a:ext cx="650875"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FFFF"/>
                </a:solidFill>
                <a:latin typeface="Myriad Pro" charset="0"/>
                <a:ea typeface="ＭＳ Ｐゴシック" charset="-128"/>
              </a:rPr>
              <a:t>фот</a:t>
            </a:r>
          </a:p>
        </p:txBody>
      </p:sp>
      <p:sp>
        <p:nvSpPr>
          <p:cNvPr id="5129" name="Rectangle 9"/>
          <p:cNvSpPr>
            <a:spLocks noChangeArrowheads="1"/>
          </p:cNvSpPr>
          <p:nvPr/>
        </p:nvSpPr>
        <p:spPr bwMode="auto">
          <a:xfrm>
            <a:off x="7243763" y="5591175"/>
            <a:ext cx="790575"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FFFF"/>
                </a:solidFill>
                <a:latin typeface="Myriad Pro" charset="0"/>
                <a:ea typeface="ＭＳ Ｐゴシック" charset="-128"/>
              </a:rPr>
              <a:t>фото</a:t>
            </a:r>
          </a:p>
        </p:txBody>
      </p:sp>
      <p:sp>
        <p:nvSpPr>
          <p:cNvPr id="5130" name="Text Box 10"/>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6800" rIns="90000" bIns="46800"/>
          <a:lstStyle/>
          <a:p>
            <a:pPr marL="342900" indent="-334963" eaLnBrk="0" hangingPunct="0">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3200">
                <a:solidFill>
                  <a:srgbClr val="000000"/>
                </a:solidFill>
                <a:ea typeface="ＭＳ Ｐゴシック" charset="-128"/>
              </a:rPr>
              <a:t> </a:t>
            </a:r>
          </a:p>
        </p:txBody>
      </p:sp>
      <p:sp>
        <p:nvSpPr>
          <p:cNvPr id="5131" name="Text Box 11"/>
          <p:cNvSpPr txBox="1">
            <a:spLocks noChangeArrowheads="1"/>
          </p:cNvSpPr>
          <p:nvPr/>
        </p:nvSpPr>
        <p:spPr bwMode="auto">
          <a:xfrm>
            <a:off x="255588" y="6415088"/>
            <a:ext cx="4143375" cy="246062"/>
          </a:xfrm>
          <a:prstGeom prst="rect">
            <a:avLst/>
          </a:prstGeom>
          <a:noFill/>
          <a:ln w="9525">
            <a:noFill/>
            <a:round/>
            <a:headEnd/>
            <a:tailEnd/>
          </a:ln>
          <a:effectLst/>
        </p:spPr>
        <p:txBody>
          <a:bodyPr lIns="90000" tIns="46800" rIns="90000" bIns="46800"/>
          <a:lstStyle/>
          <a:p>
            <a:pPr>
              <a:spcBef>
                <a:spcPts val="2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800">
                <a:solidFill>
                  <a:srgbClr val="FFFFFF"/>
                </a:solidFill>
                <a:latin typeface="Arial" charset="0"/>
                <a:ea typeface="ＭＳ Ｐゴシック" charset="-128"/>
              </a:rPr>
              <a:t>Высшая школа экономики, Москва, 2011</a:t>
            </a:r>
          </a:p>
        </p:txBody>
      </p:sp>
      <p:sp>
        <p:nvSpPr>
          <p:cNvPr id="5132" name="Text Box 12"/>
          <p:cNvSpPr txBox="1">
            <a:spLocks noChangeArrowheads="1"/>
          </p:cNvSpPr>
          <p:nvPr/>
        </p:nvSpPr>
        <p:spPr bwMode="auto">
          <a:xfrm>
            <a:off x="1247775" y="428625"/>
            <a:ext cx="7896225" cy="412750"/>
          </a:xfrm>
          <a:prstGeom prst="rect">
            <a:avLst/>
          </a:prstGeom>
          <a:noFill/>
          <a:ln w="9525">
            <a:noFill/>
            <a:round/>
            <a:headEnd/>
            <a:tailEnd/>
          </a:ln>
          <a:effectLst/>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a:solidFill>
                  <a:srgbClr val="000000"/>
                </a:solidFill>
                <a:ea typeface="ＭＳ Ｐゴシック" charset="-128"/>
              </a:rPr>
              <a:t>Graduates entering the </a:t>
            </a:r>
            <a:r>
              <a:rPr lang="en-US" sz="2000" b="1" dirty="0" smtClean="0">
                <a:solidFill>
                  <a:srgbClr val="000000"/>
                </a:solidFill>
                <a:ea typeface="ＭＳ Ｐゴシック" charset="-128"/>
              </a:rPr>
              <a:t>labor</a:t>
            </a:r>
            <a:r>
              <a:rPr lang="en-US" sz="2000" b="1" dirty="0" smtClean="0">
                <a:solidFill>
                  <a:srgbClr val="000000"/>
                </a:solidFill>
                <a:ea typeface="ＭＳ Ｐゴシック" charset="-128"/>
              </a:rPr>
              <a:t> </a:t>
            </a:r>
            <a:r>
              <a:rPr lang="en-US" sz="2000" b="1" dirty="0">
                <a:solidFill>
                  <a:srgbClr val="000000"/>
                </a:solidFill>
                <a:ea typeface="ＭＳ Ｐゴシック" charset="-128"/>
              </a:rPr>
              <a:t>market, </a:t>
            </a:r>
            <a:r>
              <a:rPr lang="en-US" sz="2000" b="1" dirty="0">
                <a:solidFill>
                  <a:srgbClr val="FF0000"/>
                </a:solidFill>
                <a:ea typeface="ＭＳ Ｐゴシック" charset="-128"/>
              </a:rPr>
              <a:t>including the introduction of applied baccalaureate degree programs</a:t>
            </a:r>
            <a:r>
              <a:rPr lang="en-US" sz="2000" b="1" dirty="0">
                <a:solidFill>
                  <a:srgbClr val="000000"/>
                </a:solidFill>
                <a:ea typeface="ＭＳ Ｐゴシック" charset="-128"/>
              </a:rPr>
              <a:t>, millions of people</a:t>
            </a:r>
          </a:p>
        </p:txBody>
      </p:sp>
      <p:sp>
        <p:nvSpPr>
          <p:cNvPr id="5133" name="Rectangle 13"/>
          <p:cNvSpPr>
            <a:spLocks noChangeArrowheads="1"/>
          </p:cNvSpPr>
          <p:nvPr/>
        </p:nvSpPr>
        <p:spPr bwMode="auto">
          <a:xfrm>
            <a:off x="7243763" y="2255838"/>
            <a:ext cx="790575"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FFFF"/>
                </a:solidFill>
                <a:latin typeface="Myriad Pro" charset="0"/>
                <a:ea typeface="ＭＳ Ｐゴシック" charset="-128"/>
              </a:rPr>
              <a:t>фото</a:t>
            </a:r>
          </a:p>
        </p:txBody>
      </p:sp>
      <p:sp>
        <p:nvSpPr>
          <p:cNvPr id="5134" name="Rectangle 14"/>
          <p:cNvSpPr>
            <a:spLocks noChangeArrowheads="1"/>
          </p:cNvSpPr>
          <p:nvPr/>
        </p:nvSpPr>
        <p:spPr bwMode="auto">
          <a:xfrm>
            <a:off x="7277100" y="3967163"/>
            <a:ext cx="650875"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FFFF"/>
                </a:solidFill>
                <a:latin typeface="Myriad Pro" charset="0"/>
                <a:ea typeface="ＭＳ Ｐゴシック" charset="-128"/>
              </a:rPr>
              <a:t>фот</a:t>
            </a:r>
          </a:p>
        </p:txBody>
      </p:sp>
      <p:sp>
        <p:nvSpPr>
          <p:cNvPr id="5135" name="Rectangle 15"/>
          <p:cNvSpPr>
            <a:spLocks noChangeArrowheads="1"/>
          </p:cNvSpPr>
          <p:nvPr/>
        </p:nvSpPr>
        <p:spPr bwMode="auto">
          <a:xfrm>
            <a:off x="7243763" y="5591175"/>
            <a:ext cx="790575" cy="368300"/>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solidFill>
                  <a:srgbClr val="FFFFFF"/>
                </a:solidFill>
                <a:latin typeface="Myriad Pro" charset="0"/>
                <a:ea typeface="ＭＳ Ｐゴシック" charset="-128"/>
              </a:rPr>
              <a:t>фото</a:t>
            </a:r>
          </a:p>
        </p:txBody>
      </p:sp>
      <p:sp>
        <p:nvSpPr>
          <p:cNvPr id="5137" name="Rectangle 17"/>
          <p:cNvSpPr>
            <a:spLocks noChangeArrowheads="1"/>
          </p:cNvSpPr>
          <p:nvPr/>
        </p:nvSpPr>
        <p:spPr bwMode="auto">
          <a:xfrm>
            <a:off x="6876256" y="4365104"/>
            <a:ext cx="2030636" cy="1602619"/>
          </a:xfrm>
          <a:prstGeom prst="rect">
            <a:avLst/>
          </a:prstGeom>
          <a:noFill/>
          <a:ln w="9525">
            <a:noFill/>
            <a:round/>
            <a:headEnd/>
            <a:tailEnd/>
          </a:ln>
          <a:effectLst/>
        </p:spPr>
        <p:txBody>
          <a:bodyPr wrap="square" lIns="90000" tIns="46800" rIns="90000" bIns="46800" anchor="ct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604A7B"/>
                </a:solidFill>
                <a:latin typeface="Arial" charset="0"/>
                <a:ea typeface="ＭＳ Ｐゴシック" charset="-128"/>
              </a:rPr>
              <a:t>In 2021, the share of applied bachelor-degree </a:t>
            </a:r>
            <a:r>
              <a:rPr lang="en-US" sz="1400" b="1" dirty="0" err="1">
                <a:solidFill>
                  <a:srgbClr val="604A7B"/>
                </a:solidFill>
                <a:latin typeface="Arial" charset="0"/>
                <a:ea typeface="ＭＳ Ｐゴシック" charset="-128"/>
              </a:rPr>
              <a:t>programme</a:t>
            </a:r>
            <a:r>
              <a:rPr lang="en-US" sz="1400" b="1" dirty="0">
                <a:solidFill>
                  <a:srgbClr val="604A7B"/>
                </a:solidFill>
                <a:latin typeface="Arial" charset="0"/>
                <a:ea typeface="ＭＳ Ｐゴシック" charset="-128"/>
              </a:rPr>
              <a:t> graduates is expected to amount to 28.4% of the employment market.</a:t>
            </a:r>
          </a:p>
        </p:txBody>
      </p:sp>
      <p:sp>
        <p:nvSpPr>
          <p:cNvPr id="5138" name="Text Box 18"/>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313F22E-B821-4A98-BAE5-692D2FC33B80}" type="slidenum">
              <a:rPr lang="en-US" sz="1200">
                <a:solidFill>
                  <a:srgbClr val="898989"/>
                </a:solidFill>
                <a:ea typeface="ＭＳ Ｐゴシック" charset="-128"/>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en-US" sz="1200">
              <a:solidFill>
                <a:srgbClr val="898989"/>
              </a:solidFill>
              <a:ea typeface="ＭＳ Ｐゴシック" charset="-128"/>
            </a:endParaRPr>
          </a:p>
        </p:txBody>
      </p:sp>
      <p:pic>
        <p:nvPicPr>
          <p:cNvPr id="20" name="Рисунок 19"/>
          <p:cNvPicPr/>
          <p:nvPr/>
        </p:nvPicPr>
        <p:blipFill>
          <a:blip r:embed="rId3" cstate="print"/>
          <a:srcRect t="1131" r="28915" b="5644"/>
          <a:stretch>
            <a:fillRect/>
          </a:stretch>
        </p:blipFill>
        <p:spPr bwMode="auto">
          <a:xfrm>
            <a:off x="539552" y="1268760"/>
            <a:ext cx="6143810" cy="5112568"/>
          </a:xfrm>
          <a:prstGeom prst="rect">
            <a:avLst/>
          </a:prstGeom>
          <a:noFill/>
          <a:ln w="9525">
            <a:noFill/>
            <a:round/>
            <a:headEnd/>
            <a:tailEnd/>
          </a:ln>
          <a:effectLst/>
        </p:spPr>
      </p:pic>
      <p:sp>
        <p:nvSpPr>
          <p:cNvPr id="5140" name="Rectangle 20"/>
          <p:cNvSpPr>
            <a:spLocks noChangeArrowheads="1"/>
          </p:cNvSpPr>
          <p:nvPr/>
        </p:nvSpPr>
        <p:spPr bwMode="auto">
          <a:xfrm rot="10800000" flipV="1">
            <a:off x="6948264" y="1412776"/>
            <a:ext cx="1944216" cy="25032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449263" rtl="0" eaLnBrk="1" fontAlgn="base" latinLnBrk="0" hangingPunct="1">
              <a:lnSpc>
                <a:spcPct val="100000"/>
              </a:lnSpc>
              <a:spcBef>
                <a:spcPct val="0"/>
              </a:spcBef>
              <a:spcAft>
                <a:spcPts val="2000"/>
              </a:spcAft>
              <a:buClr>
                <a:srgbClr val="000000"/>
              </a:buClr>
              <a:buSzPct val="100000"/>
              <a:buFont typeface="Times New Roman"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n-GB"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Higher education</a:t>
            </a:r>
            <a:endParaRPr kumimoji="0" lang="ru-RU" sz="700" b="0" i="0" u="none" strike="noStrike" cap="none" normalizeH="0" baseline="0" dirty="0" smtClean="0">
              <a:ln>
                <a:noFill/>
              </a:ln>
              <a:solidFill>
                <a:srgbClr val="000000"/>
              </a:solidFill>
              <a:effectLst/>
              <a:latin typeface="Calibri" pitchFamily="34" charset="0"/>
              <a:ea typeface="SimSun" pitchFamily="2" charset="-122"/>
            </a:endParaRPr>
          </a:p>
          <a:p>
            <a:pPr marL="0" marR="0" lvl="0" indent="0" algn="l" defTabSz="449263" rtl="0" eaLnBrk="0" fontAlgn="base" latinLnBrk="0" hangingPunct="0">
              <a:lnSpc>
                <a:spcPct val="100000"/>
              </a:lnSpc>
              <a:spcBef>
                <a:spcPct val="0"/>
              </a:spcBef>
              <a:spcAft>
                <a:spcPts val="200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n-GB"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Applied baccalaureate degree programmes</a:t>
            </a:r>
            <a:endParaRPr kumimoji="0" lang="ru-RU" sz="700" b="0" i="0" u="none" strike="noStrike" cap="none" normalizeH="0" baseline="0" dirty="0" smtClean="0">
              <a:ln>
                <a:noFill/>
              </a:ln>
              <a:solidFill>
                <a:schemeClr val="bg1"/>
              </a:solidFill>
              <a:effectLst/>
              <a:latin typeface="Calibri" pitchFamily="34" charset="0"/>
              <a:ea typeface="SimSun" pitchFamily="2" charset="-122"/>
            </a:endParaRPr>
          </a:p>
          <a:p>
            <a:pPr marL="0" marR="0" lvl="0" indent="0" algn="l" defTabSz="449263" rtl="0" eaLnBrk="0" fontAlgn="base" latinLnBrk="0" hangingPunct="0">
              <a:lnSpc>
                <a:spcPct val="100000"/>
              </a:lnSpc>
              <a:spcBef>
                <a:spcPct val="0"/>
              </a:spcBef>
              <a:spcAft>
                <a:spcPts val="200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n-GB"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Secondary-level vocational education</a:t>
            </a:r>
            <a:endParaRPr kumimoji="0" lang="ru-RU" sz="700" b="0" i="0" u="none" strike="noStrike" cap="none" normalizeH="0" baseline="0" dirty="0" smtClean="0">
              <a:ln>
                <a:noFill/>
              </a:ln>
              <a:solidFill>
                <a:srgbClr val="000000"/>
              </a:solidFill>
              <a:effectLst/>
              <a:latin typeface="Calibri" pitchFamily="34" charset="0"/>
              <a:ea typeface="SimSun" pitchFamily="2" charset="-122"/>
            </a:endParaRPr>
          </a:p>
          <a:p>
            <a:pPr marL="0" marR="0" lvl="0" indent="0" algn="l" defTabSz="449263" rtl="0" eaLnBrk="0" fontAlgn="base" latinLnBrk="0" hangingPunct="0">
              <a:lnSpc>
                <a:spcPct val="100000"/>
              </a:lnSpc>
              <a:spcBef>
                <a:spcPct val="0"/>
              </a:spcBef>
              <a:spcAft>
                <a:spcPts val="200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n-GB"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Vocational training programmes (primary-level vocational education)</a:t>
            </a:r>
            <a:endParaRPr kumimoji="0" lang="ru-RU" sz="700" b="0" i="0" u="none" strike="noStrike" cap="none" normalizeH="0" baseline="0" dirty="0" smtClean="0">
              <a:ln>
                <a:noFill/>
              </a:ln>
              <a:solidFill>
                <a:srgbClr val="000000"/>
              </a:solidFill>
              <a:effectLst/>
              <a:latin typeface="Calibri" pitchFamily="34" charset="0"/>
              <a:ea typeface="SimSun" pitchFamily="2" charset="-122"/>
            </a:endParaRPr>
          </a:p>
          <a:p>
            <a:pPr marL="0" marR="0" lvl="0" indent="0" algn="l" defTabSz="449263" rtl="0" eaLnBrk="0" fontAlgn="base" latinLnBrk="0" hangingPunct="0">
              <a:lnSpc>
                <a:spcPct val="100000"/>
              </a:lnSpc>
              <a:spcBef>
                <a:spcPct val="0"/>
              </a:spcBef>
              <a:spcAft>
                <a:spcPts val="200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en-GB" sz="10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School</a:t>
            </a:r>
            <a:endParaRPr kumimoji="0" lang="en-GB" sz="1800" b="0" i="0" u="none" strike="noStrike" cap="none" normalizeH="0" baseline="0" dirty="0" smtClean="0">
              <a:ln>
                <a:noFill/>
              </a:ln>
              <a:solidFill>
                <a:srgbClr val="000000"/>
              </a:solidFill>
              <a:effectLst/>
              <a:latin typeface="Calibri" pitchFamily="34" charset="0"/>
              <a:ea typeface="SimSun"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a:solidFill>
                  <a:srgbClr val="000000"/>
                </a:solidFill>
              </a:rPr>
              <a:t>  </a:t>
            </a:r>
          </a:p>
        </p:txBody>
      </p:sp>
      <p:sp>
        <p:nvSpPr>
          <p:cNvPr id="7171" name="Text Box 3"/>
          <p:cNvSpPr txBox="1">
            <a:spLocks noChangeArrowheads="1"/>
          </p:cNvSpPr>
          <p:nvPr/>
        </p:nvSpPr>
        <p:spPr bwMode="auto">
          <a:xfrm>
            <a:off x="1335088" y="115888"/>
            <a:ext cx="7351712" cy="914400"/>
          </a:xfrm>
          <a:prstGeom prst="rect">
            <a:avLst/>
          </a:prstGeom>
          <a:noFill/>
          <a:ln w="9525">
            <a:noFill/>
            <a:round/>
            <a:headEnd/>
            <a:tailEnd/>
          </a:ln>
          <a:effectLst/>
        </p:spPr>
        <p:txBody>
          <a:bodyPr lIns="90000" tIns="46800" rIns="90000" bIns="46800" anchor="ctr"/>
          <a:lstStyle/>
          <a:p>
            <a:pPr algn="ct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000" b="1">
                <a:solidFill>
                  <a:srgbClr val="000000"/>
                </a:solidFill>
                <a:ea typeface="ＭＳ Ｐゴシック" charset="-128"/>
              </a:rPr>
              <a:t>Performance-based contracting for teachers</a:t>
            </a:r>
          </a:p>
        </p:txBody>
      </p:sp>
      <p:sp>
        <p:nvSpPr>
          <p:cNvPr id="7173" name="Text Box 5"/>
          <p:cNvSpPr txBox="1">
            <a:spLocks noChangeArrowheads="1"/>
          </p:cNvSpPr>
          <p:nvPr/>
        </p:nvSpPr>
        <p:spPr bwMode="auto">
          <a:xfrm>
            <a:off x="6516688" y="2060575"/>
            <a:ext cx="2519362" cy="946150"/>
          </a:xfrm>
          <a:prstGeom prst="rect">
            <a:avLst/>
          </a:prstGeom>
          <a:noFill/>
          <a:ln w="9525">
            <a:noFill/>
            <a:round/>
            <a:headEnd/>
            <a:tailEnd/>
          </a:ln>
          <a:effectLst/>
        </p:spPr>
        <p:txBody>
          <a:bodyPr lIns="90000" tIns="46800" rIns="90000" bIns="46800">
            <a:spAutoFit/>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a:solidFill>
                  <a:srgbClr val="000000"/>
                </a:solidFill>
                <a:latin typeface="Arial" charset="0"/>
                <a:ea typeface="ＭＳ Ｐゴシック" charset="-128"/>
              </a:rPr>
              <a:t>According to HSE “Monitoring of education markets and organizations (MEMO)”: December 2010</a:t>
            </a:r>
          </a:p>
        </p:txBody>
      </p:sp>
      <p:graphicFrame>
        <p:nvGraphicFramePr>
          <p:cNvPr id="7174" name="Group 6"/>
          <p:cNvGraphicFramePr>
            <a:graphicFrameLocks noGrp="1"/>
          </p:cNvGraphicFramePr>
          <p:nvPr/>
        </p:nvGraphicFramePr>
        <p:xfrm>
          <a:off x="755650" y="1254125"/>
          <a:ext cx="7418388" cy="650875"/>
        </p:xfrm>
        <a:graphic>
          <a:graphicData uri="http://schemas.openxmlformats.org/drawingml/2006/table">
            <a:tbl>
              <a:tblPr/>
              <a:tblGrid>
                <a:gridCol w="3709988"/>
                <a:gridCol w="3708400"/>
              </a:tblGrid>
              <a:tr h="650875">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1" u="none" strike="noStrike" cap="none" normalizeH="0" baseline="0" dirty="0" smtClean="0">
                          <a:ln>
                            <a:noFill/>
                          </a:ln>
                          <a:solidFill>
                            <a:srgbClr val="000000"/>
                          </a:solidFill>
                          <a:effectLst/>
                          <a:latin typeface="Calibri" pitchFamily="32" charset="0"/>
                          <a:ea typeface="SimSun" charset="-122"/>
                        </a:rPr>
                        <a:t>Secondary vocational education</a:t>
                      </a:r>
                    </a:p>
                  </a:txBody>
                  <a:tcPr marL="90000" marR="90000" anchor="ctr" horzOverflow="overflow">
                    <a:lnL>
                      <a:noFill/>
                    </a:lnL>
                    <a:lnR>
                      <a:noFill/>
                    </a:lnR>
                    <a:lnT>
                      <a:noFill/>
                    </a:lnT>
                    <a:lnB>
                      <a:noFill/>
                    </a:lnB>
                    <a:lnTlToBr>
                      <a:noFill/>
                    </a:lnTlToBr>
                    <a:lnBlToTr>
                      <a:noFill/>
                    </a:lnBlToTr>
                    <a:noFill/>
                  </a:tcPr>
                </a:tc>
                <a:tc>
                  <a:txBody>
                    <a:bodyPr/>
                    <a:lstStyle/>
                    <a:p>
                      <a:pPr marL="0" marR="0" lvl="0" indent="0" algn="r" defTabSz="449263" rtl="0" eaLnBrk="1" fontAlgn="base" latinLnBrk="0" hangingPunct="1">
                        <a:lnSpc>
                          <a:spcPct val="10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800" b="1" i="1" u="none" strike="noStrike" cap="none" normalizeH="0" baseline="0" smtClean="0">
                          <a:ln>
                            <a:noFill/>
                          </a:ln>
                          <a:solidFill>
                            <a:srgbClr val="000000"/>
                          </a:solidFill>
                          <a:effectLst/>
                          <a:latin typeface="Calibri" pitchFamily="32" charset="0"/>
                          <a:ea typeface="SimSun" charset="-122"/>
                        </a:rPr>
                        <a:t>Higher education</a:t>
                      </a:r>
                    </a:p>
                  </a:txBody>
                  <a:tcPr marL="90000" marR="90000" anchor="ctr" horzOverflow="overflow">
                    <a:lnL>
                      <a:noFill/>
                    </a:lnL>
                    <a:lnR>
                      <a:noFill/>
                    </a:lnR>
                    <a:lnT>
                      <a:noFill/>
                    </a:lnT>
                    <a:lnB>
                      <a:noFill/>
                    </a:lnB>
                    <a:lnTlToBr>
                      <a:noFill/>
                    </a:lnTlToBr>
                    <a:lnBlToTr>
                      <a:noFill/>
                    </a:lnBlToTr>
                    <a:noFill/>
                  </a:tcPr>
                </a:tc>
              </a:tr>
            </a:tbl>
          </a:graphicData>
        </a:graphic>
      </p:graphicFrame>
      <p:sp>
        <p:nvSpPr>
          <p:cNvPr id="7177" name="Text Box 9"/>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FA011B7-959C-482D-BA8A-D5A4BA7F9AA0}" type="slidenum">
              <a:rPr lang="en-US" sz="1200">
                <a:solidFill>
                  <a:srgbClr val="898989"/>
                </a:solidFill>
                <a:ea typeface="ＭＳ Ｐゴシック" charset="-128"/>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en-US" sz="1200">
              <a:solidFill>
                <a:srgbClr val="898989"/>
              </a:solidFill>
              <a:ea typeface="ＭＳ Ｐゴシック" charset="-128"/>
            </a:endParaRPr>
          </a:p>
        </p:txBody>
      </p:sp>
      <p:sp>
        <p:nvSpPr>
          <p:cNvPr id="7178" name="Text Box 10"/>
          <p:cNvSpPr txBox="1">
            <a:spLocks noChangeArrowheads="1"/>
          </p:cNvSpPr>
          <p:nvPr/>
        </p:nvSpPr>
        <p:spPr bwMode="auto">
          <a:xfrm>
            <a:off x="457200" y="265113"/>
            <a:ext cx="8229600" cy="931862"/>
          </a:xfrm>
          <a:prstGeom prst="rect">
            <a:avLst/>
          </a:prstGeom>
          <a:noFill/>
          <a:ln w="9525">
            <a:noFill/>
            <a:round/>
            <a:headEnd/>
            <a:tailEnd/>
          </a:ln>
          <a:effectLst/>
        </p:spPr>
        <p:txBody>
          <a:bodyPr wrap="none" anchor="ctr"/>
          <a:lstStyle/>
          <a:p>
            <a:endParaRPr lang="ru-RU"/>
          </a:p>
        </p:txBody>
      </p:sp>
      <p:sp>
        <p:nvSpPr>
          <p:cNvPr id="7179" name="Text Box 11"/>
          <p:cNvSpPr txBox="1">
            <a:spLocks noChangeArrowheads="1"/>
          </p:cNvSpPr>
          <p:nvPr/>
        </p:nvSpPr>
        <p:spPr bwMode="auto">
          <a:xfrm>
            <a:off x="609600" y="417513"/>
            <a:ext cx="8229600" cy="1143000"/>
          </a:xfrm>
          <a:prstGeom prst="rect">
            <a:avLst/>
          </a:prstGeom>
          <a:noFill/>
          <a:ln w="9525">
            <a:noFill/>
            <a:round/>
            <a:headEnd/>
            <a:tailEnd/>
          </a:ln>
          <a:effectLst/>
        </p:spPr>
        <p:txBody>
          <a:bodyPr wrap="none" anchor="ctr"/>
          <a:lstStyle/>
          <a:p>
            <a:endParaRPr lang="ru-RU"/>
          </a:p>
        </p:txBody>
      </p:sp>
      <p:pic>
        <p:nvPicPr>
          <p:cNvPr id="13" name="Рисунок 12"/>
          <p:cNvPicPr/>
          <p:nvPr/>
        </p:nvPicPr>
        <p:blipFill>
          <a:blip r:embed="rId3" cstate="print"/>
          <a:srcRect l="42979" r="1277" b="8081"/>
          <a:stretch>
            <a:fillRect/>
          </a:stretch>
        </p:blipFill>
        <p:spPr bwMode="auto">
          <a:xfrm>
            <a:off x="2411760" y="1700808"/>
            <a:ext cx="2304256" cy="4333875"/>
          </a:xfrm>
          <a:prstGeom prst="rect">
            <a:avLst/>
          </a:prstGeom>
          <a:noFill/>
          <a:ln w="9525">
            <a:noFill/>
            <a:round/>
            <a:headEnd/>
            <a:tailEnd/>
          </a:ln>
          <a:effectLst/>
        </p:spPr>
      </p:pic>
      <p:sp>
        <p:nvSpPr>
          <p:cNvPr id="7181" name="Rectangle 13"/>
          <p:cNvSpPr>
            <a:spLocks noChangeArrowheads="1"/>
          </p:cNvSpPr>
          <p:nvPr/>
        </p:nvSpPr>
        <p:spPr bwMode="auto">
          <a:xfrm>
            <a:off x="395536" y="1988840"/>
            <a:ext cx="201622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449263" rtl="0" eaLnBrk="1" fontAlgn="base" latinLnBrk="0" hangingPunct="1">
              <a:lnSpc>
                <a:spcPct val="100000"/>
              </a:lnSpc>
              <a:spcBef>
                <a:spcPct val="0"/>
              </a:spcBef>
              <a:spcAft>
                <a:spcPts val="2400"/>
              </a:spcAft>
              <a:buClr>
                <a:srgbClr val="000000"/>
              </a:buClr>
              <a:buSzPct val="100000"/>
              <a:buFont typeface="Times New Roman" pitchFamily="18" charset="0"/>
              <a:buNone/>
              <a:tabLst/>
            </a:pPr>
            <a:r>
              <a:rPr kumimoji="0" lang="en-GB" sz="14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Actual average level of wages</a:t>
            </a:r>
            <a:endParaRPr kumimoji="0" lang="ru-RU" sz="1400" b="0" i="0" u="none" strike="noStrike" cap="none" normalizeH="0" baseline="0" dirty="0" smtClean="0">
              <a:ln>
                <a:noFill/>
              </a:ln>
              <a:solidFill>
                <a:srgbClr val="000000"/>
              </a:solidFill>
              <a:effectLst/>
              <a:latin typeface="Calibri" pitchFamily="34" charset="0"/>
              <a:ea typeface="SimSun" pitchFamily="2" charset="-122"/>
            </a:endParaRPr>
          </a:p>
          <a:p>
            <a:pPr marL="0" marR="0" lvl="0" indent="0" algn="l" defTabSz="449263" rtl="0" eaLnBrk="0" fontAlgn="base" latinLnBrk="0" hangingPunct="0">
              <a:lnSpc>
                <a:spcPct val="100000"/>
              </a:lnSpc>
              <a:spcBef>
                <a:spcPct val="0"/>
              </a:spcBef>
              <a:spcAft>
                <a:spcPts val="2400"/>
              </a:spcAft>
              <a:buClrTx/>
              <a:buSzTx/>
              <a:buFontTx/>
              <a:buNone/>
              <a:tabLst/>
            </a:pPr>
            <a:r>
              <a:rPr kumimoji="0" lang="en-GB" sz="14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Level of wages needed to attract a target profile teacher (“dream teacher”)</a:t>
            </a:r>
            <a:endParaRPr kumimoji="0" lang="ru-RU" sz="1400" b="0" i="0" u="none" strike="noStrike" cap="none" normalizeH="0" baseline="0" dirty="0" smtClean="0">
              <a:ln>
                <a:noFill/>
              </a:ln>
              <a:solidFill>
                <a:srgbClr val="000000"/>
              </a:solidFill>
              <a:effectLst/>
              <a:latin typeface="Calibri" pitchFamily="34" charset="0"/>
              <a:ea typeface="SimSun" pitchFamily="2" charset="-122"/>
            </a:endParaRPr>
          </a:p>
          <a:p>
            <a:pPr marL="0" marR="0" lvl="0" indent="0" algn="l" defTabSz="449263" rtl="0" eaLnBrk="0" fontAlgn="base" latinLnBrk="0" hangingPunct="0">
              <a:lnSpc>
                <a:spcPct val="100000"/>
              </a:lnSpc>
              <a:spcBef>
                <a:spcPct val="0"/>
              </a:spcBef>
              <a:spcAft>
                <a:spcPts val="2400"/>
              </a:spcAft>
              <a:buClrTx/>
              <a:buSzTx/>
              <a:buFontTx/>
              <a:buNone/>
              <a:tabLst/>
            </a:pPr>
            <a:r>
              <a:rPr kumimoji="0" lang="en-GB" sz="14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Level of wages needed to attract young promising teachers</a:t>
            </a:r>
            <a:endParaRPr kumimoji="0" lang="ru-RU" sz="1400" b="0" i="0" u="none" strike="noStrike" cap="none" normalizeH="0" baseline="0" dirty="0" smtClean="0">
              <a:ln>
                <a:noFill/>
              </a:ln>
              <a:solidFill>
                <a:srgbClr val="000000"/>
              </a:solidFill>
              <a:effectLst/>
              <a:latin typeface="Calibri" pitchFamily="34" charset="0"/>
              <a:ea typeface="SimSun" pitchFamily="2" charset="-122"/>
            </a:endParaRPr>
          </a:p>
          <a:p>
            <a:pPr marL="0" marR="0" lvl="0" indent="0" algn="l" defTabSz="449263" rtl="0" eaLnBrk="0" fontAlgn="base" latinLnBrk="0" hangingPunct="0">
              <a:lnSpc>
                <a:spcPct val="100000"/>
              </a:lnSpc>
              <a:spcBef>
                <a:spcPct val="0"/>
              </a:spcBef>
              <a:spcAft>
                <a:spcPts val="2400"/>
              </a:spcAft>
              <a:buClrTx/>
              <a:buSzTx/>
              <a:buFontTx/>
              <a:buNone/>
              <a:tabLst/>
            </a:pPr>
            <a:r>
              <a:rPr kumimoji="0" lang="en-GB" sz="14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Level of wages required to ensure that teachers can stay focused on their main professional activity </a:t>
            </a:r>
            <a:endParaRPr kumimoji="0" lang="ru-RU" sz="1400" b="0" i="0" u="none" strike="noStrike" cap="none" normalizeH="0" baseline="0" dirty="0" smtClean="0">
              <a:ln>
                <a:noFill/>
              </a:ln>
              <a:solidFill>
                <a:srgbClr val="000000"/>
              </a:solidFill>
              <a:effectLst/>
              <a:latin typeface="Calibri" pitchFamily="34" charset="0"/>
              <a:ea typeface="SimSun" pitchFamily="2" charset="-122"/>
            </a:endParaRPr>
          </a:p>
        </p:txBody>
      </p:sp>
      <p:sp>
        <p:nvSpPr>
          <p:cNvPr id="16" name="TextBox 15"/>
          <p:cNvSpPr txBox="1"/>
          <p:nvPr/>
        </p:nvSpPr>
        <p:spPr>
          <a:xfrm>
            <a:off x="3563888" y="6165304"/>
            <a:ext cx="2569934" cy="369332"/>
          </a:xfrm>
          <a:prstGeom prst="rect">
            <a:avLst/>
          </a:prstGeom>
          <a:noFill/>
        </p:spPr>
        <p:txBody>
          <a:bodyPr wrap="none" rtlCol="0">
            <a:spAutoFit/>
          </a:bodyPr>
          <a:lstStyle/>
          <a:p>
            <a:pPr lvl="0" eaLnBrk="0" hangingPunct="0">
              <a:spcAft>
                <a:spcPts val="2400"/>
              </a:spcAft>
              <a:buClrTx/>
              <a:buSzTx/>
            </a:pPr>
            <a:r>
              <a:rPr kumimoji="0" lang="en-GB" b="0" i="0" u="none" strike="noStrike" cap="none" normalizeH="0" baseline="0" dirty="0" smtClean="0">
                <a:ln>
                  <a:noFill/>
                </a:ln>
                <a:solidFill>
                  <a:srgbClr val="000000"/>
                </a:solidFill>
                <a:effectLst/>
                <a:latin typeface="Arial" pitchFamily="34" charset="0"/>
                <a:ea typeface="SimSun" pitchFamily="2" charset="-122"/>
                <a:cs typeface="Arial" pitchFamily="34" charset="0"/>
              </a:rPr>
              <a:t>in thousands of rubbles</a:t>
            </a:r>
            <a:endParaRPr kumimoji="0" lang="en-GB" b="0" i="0" u="none" strike="noStrike" cap="none" normalizeH="0" baseline="0" dirty="0" smtClean="0">
              <a:ln>
                <a:noFill/>
              </a:ln>
              <a:solidFill>
                <a:srgbClr val="000000"/>
              </a:solidFill>
              <a:effectLst/>
              <a:latin typeface="Calibri" pitchFamily="34" charset="0"/>
              <a:ea typeface="SimSun" pitchFamily="2" charset="-122"/>
            </a:endParaRPr>
          </a:p>
        </p:txBody>
      </p:sp>
      <p:pic>
        <p:nvPicPr>
          <p:cNvPr id="17" name="Рисунок 16"/>
          <p:cNvPicPr/>
          <p:nvPr/>
        </p:nvPicPr>
        <p:blipFill>
          <a:blip r:embed="rId4" cstate="print"/>
          <a:srcRect r="1583" b="7006"/>
          <a:stretch>
            <a:fillRect/>
          </a:stretch>
        </p:blipFill>
        <p:spPr bwMode="auto">
          <a:xfrm>
            <a:off x="5292080" y="1700808"/>
            <a:ext cx="3552825" cy="438454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a:solidFill>
                  <a:srgbClr val="000000"/>
                </a:solidFill>
              </a:rPr>
              <a:t>  </a:t>
            </a:r>
          </a:p>
        </p:txBody>
      </p:sp>
      <p:sp>
        <p:nvSpPr>
          <p:cNvPr id="1024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4963">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3200">
                <a:solidFill>
                  <a:srgbClr val="000000"/>
                </a:solidFill>
              </a:rPr>
              <a:t>  </a:t>
            </a:r>
          </a:p>
        </p:txBody>
      </p:sp>
      <p:sp>
        <p:nvSpPr>
          <p:cNvPr id="10243" name="Text Box 3"/>
          <p:cNvSpPr txBox="1">
            <a:spLocks noChangeArrowheads="1"/>
          </p:cNvSpPr>
          <p:nvPr/>
        </p:nvSpPr>
        <p:spPr bwMode="auto">
          <a:xfrm>
            <a:off x="1346200" y="173038"/>
            <a:ext cx="7353300" cy="881062"/>
          </a:xfrm>
          <a:prstGeom prst="rect">
            <a:avLst/>
          </a:prstGeom>
          <a:noFill/>
          <a:ln w="9525">
            <a:noFill/>
            <a:round/>
            <a:headEnd/>
            <a:tailEnd/>
          </a:ln>
          <a:effectLst/>
        </p:spPr>
        <p:txBody>
          <a:bodyPr lIns="90000" tIns="46800" rIns="90000" bIns="46800" anchor="ctr"/>
          <a:lstStyle/>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smtClean="0">
                <a:solidFill>
                  <a:srgbClr val="000000"/>
                </a:solidFill>
                <a:ea typeface="ＭＳ Ｐゴシック" charset="-128"/>
              </a:rPr>
              <a:t>Inertia</a:t>
            </a:r>
            <a:r>
              <a:rPr lang="ru-RU" sz="3200" b="1" dirty="0" smtClean="0">
                <a:solidFill>
                  <a:srgbClr val="000000"/>
                </a:solidFill>
                <a:ea typeface="ＭＳ Ｐゴシック" charset="-128"/>
              </a:rPr>
              <a:t> </a:t>
            </a:r>
            <a:r>
              <a:rPr lang="en-US" sz="3200" b="1" dirty="0">
                <a:solidFill>
                  <a:srgbClr val="000000"/>
                </a:solidFill>
                <a:ea typeface="ＭＳ Ｐゴシック" charset="-128"/>
              </a:rPr>
              <a:t>scenario</a:t>
            </a:r>
            <a:r>
              <a:rPr lang="ru-RU" sz="3200" b="1" dirty="0">
                <a:solidFill>
                  <a:srgbClr val="000000"/>
                </a:solidFill>
                <a:ea typeface="ＭＳ Ｐゴシック" charset="-128"/>
              </a:rPr>
              <a:t> </a:t>
            </a:r>
            <a:r>
              <a:rPr lang="en-US" sz="3200" b="1" dirty="0">
                <a:solidFill>
                  <a:srgbClr val="000000"/>
                </a:solidFill>
                <a:ea typeface="ＭＳ Ｐゴシック" charset="-128"/>
              </a:rPr>
              <a:t>issues</a:t>
            </a:r>
          </a:p>
        </p:txBody>
      </p:sp>
      <p:sp>
        <p:nvSpPr>
          <p:cNvPr id="10245"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24EDA6-A776-4DBF-910A-621E18BDA79C}" type="slidenum">
              <a:rPr lang="en-US" sz="1200">
                <a:solidFill>
                  <a:srgbClr val="898989"/>
                </a:solidFill>
                <a:ea typeface="ＭＳ Ｐゴシック" charset="-128"/>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en-US" sz="1200">
              <a:solidFill>
                <a:srgbClr val="898989"/>
              </a:solidFill>
              <a:ea typeface="ＭＳ Ｐゴシック" charset="-128"/>
            </a:endParaRPr>
          </a:p>
        </p:txBody>
      </p:sp>
      <p:graphicFrame>
        <p:nvGraphicFramePr>
          <p:cNvPr id="7" name="Схема 6"/>
          <p:cNvGraphicFramePr/>
          <p:nvPr/>
        </p:nvGraphicFramePr>
        <p:xfrm>
          <a:off x="471714" y="1455056"/>
          <a:ext cx="8229600" cy="4729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a:solidFill>
                  <a:srgbClr val="000000"/>
                </a:solidFill>
              </a:rPr>
              <a:t>  </a:t>
            </a:r>
          </a:p>
        </p:txBody>
      </p:sp>
      <p:sp>
        <p:nvSpPr>
          <p:cNvPr id="1126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4963">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3200">
                <a:solidFill>
                  <a:srgbClr val="000000"/>
                </a:solidFill>
              </a:rPr>
              <a:t> </a:t>
            </a:r>
          </a:p>
        </p:txBody>
      </p:sp>
      <p:graphicFrame>
        <p:nvGraphicFramePr>
          <p:cNvPr id="11267" name="Group 3"/>
          <p:cNvGraphicFramePr>
            <a:graphicFrameLocks noGrp="1"/>
          </p:cNvGraphicFramePr>
          <p:nvPr>
            <p:extLst>
              <p:ext uri="{D42A27DB-BD31-4B8C-83A1-F6EECF244321}">
                <p14:modId xmlns:p14="http://schemas.microsoft.com/office/powerpoint/2010/main" val="2499718035"/>
              </p:ext>
            </p:extLst>
          </p:nvPr>
        </p:nvGraphicFramePr>
        <p:xfrm>
          <a:off x="254000" y="1352550"/>
          <a:ext cx="2871788" cy="5345113"/>
        </p:xfrm>
        <a:graphic>
          <a:graphicData uri="http://schemas.openxmlformats.org/drawingml/2006/table">
            <a:tbl>
              <a:tblPr/>
              <a:tblGrid>
                <a:gridCol w="2871788"/>
              </a:tblGrid>
              <a:tr h="914400">
                <a:tc>
                  <a:txBody>
                    <a:body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dirty="0" smtClean="0">
                          <a:ln>
                            <a:noFill/>
                          </a:ln>
                          <a:solidFill>
                            <a:srgbClr val="FFFFFF"/>
                          </a:solidFill>
                          <a:effectLst/>
                          <a:latin typeface="Calibri" pitchFamily="32" charset="0"/>
                          <a:ea typeface="SimSun" charset="-122"/>
                        </a:rPr>
                        <a:t>Additional financial support required</a:t>
                      </a:r>
                    </a:p>
                  </a:txBody>
                  <a:tcPr marL="90000" marR="90000" anchor="ctr" horzOverflow="overflow">
                    <a:lnL>
                      <a:noFill/>
                    </a:lnL>
                    <a:lnR>
                      <a:noFill/>
                    </a:lnR>
                    <a:lnT>
                      <a:noFill/>
                    </a:lnT>
                    <a:lnB>
                      <a:noFill/>
                    </a:lnB>
                    <a:lnTlToBr>
                      <a:noFill/>
                    </a:lnTlToBr>
                    <a:lnBlToTr>
                      <a:noFill/>
                    </a:lnBlToTr>
                    <a:solidFill>
                      <a:srgbClr val="4F81BD"/>
                    </a:solidFill>
                  </a:tcPr>
                </a:tc>
              </a:tr>
              <a:tr h="385921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0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PERFORMANCE-BASED CONTRACTING </a:t>
                      </a:r>
                      <a:r>
                        <a:rPr kumimoji="0" lang="en-US" sz="1100" b="1" i="0" u="none" strike="noStrike" cap="none" normalizeH="0" baseline="0" dirty="0" smtClean="0">
                          <a:ln>
                            <a:noFill/>
                          </a:ln>
                          <a:solidFill>
                            <a:srgbClr val="1F497D"/>
                          </a:solidFill>
                          <a:effectLst/>
                          <a:latin typeface="Times New Roman" pitchFamily="16" charset="0"/>
                          <a:ea typeface="ＭＳ Ｐゴシック" charset="-128"/>
                        </a:rPr>
                        <a:t>FOR TEACHERS</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SUPPORT AND DEVELOPMENT OF </a:t>
                      </a: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INTERNATIONAL  </a:t>
                      </a: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AND NATIONAL-LEVEL RESEARCH INSTITUTIONS</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000000"/>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000000"/>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NATIONAL OPEN UNIVERSITIES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000000"/>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STUDENT LOANS FOR EDUCATION</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MAINTENANCE ALLOWANCES FOR UNDERPRIVILEGED STUDENTS AND STUDENTS LIVING AWAY FROM HOME, TO THE AMOUNT OF THE MINIMUM MONTHLY </a:t>
                      </a: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WAGE</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txBody>
                  <a:tcPr marL="90000" marR="90000" marT="132840" horzOverflow="overflow">
                    <a:lnL>
                      <a:noFill/>
                    </a:lnL>
                    <a:lnR>
                      <a:noFill/>
                    </a:lnR>
                    <a:lnT>
                      <a:noFill/>
                    </a:lnT>
                    <a:lnB>
                      <a:noFill/>
                    </a:lnB>
                    <a:lnTlToBr>
                      <a:noFill/>
                    </a:lnTlToBr>
                    <a:lnBlToTr>
                      <a:noFill/>
                    </a:lnBlToTr>
                    <a:solidFill>
                      <a:srgbClr val="D0D8E8"/>
                    </a:solidFill>
                  </a:tcPr>
                </a:tc>
              </a:tr>
              <a:tr h="571500">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800" b="0" i="0" u="none" strike="noStrike" cap="none" normalizeH="0" baseline="0" smtClean="0">
                        <a:ln>
                          <a:noFill/>
                        </a:ln>
                        <a:solidFill>
                          <a:srgbClr val="000000"/>
                        </a:solidFill>
                        <a:effectLst/>
                        <a:latin typeface="Calibri" pitchFamily="32" charset="0"/>
                        <a:ea typeface="SimSun" charset="-122"/>
                      </a:endParaRPr>
                    </a:p>
                  </a:txBody>
                  <a:tcPr marL="0" marR="0" marT="0" marB="0" horzOverflow="overflow">
                    <a:lnL>
                      <a:noFill/>
                    </a:lnL>
                    <a:lnR>
                      <a:noFill/>
                    </a:lnR>
                    <a:lnT>
                      <a:noFill/>
                    </a:lnT>
                    <a:lnB>
                      <a:noFill/>
                    </a:lnB>
                    <a:lnTlToBr>
                      <a:noFill/>
                    </a:lnTlToBr>
                    <a:lnBlToTr>
                      <a:noFill/>
                    </a:lnBlToTr>
                    <a:solidFill>
                      <a:srgbClr val="99CCFF"/>
                    </a:solidFill>
                  </a:tcPr>
                </a:tc>
              </a:tr>
            </a:tbl>
          </a:graphicData>
        </a:graphic>
      </p:graphicFrame>
      <p:sp>
        <p:nvSpPr>
          <p:cNvPr id="11271" name="Text Box 7"/>
          <p:cNvSpPr txBox="1">
            <a:spLocks noChangeArrowheads="1"/>
          </p:cNvSpPr>
          <p:nvPr/>
        </p:nvSpPr>
        <p:spPr bwMode="auto">
          <a:xfrm>
            <a:off x="1384300" y="139700"/>
            <a:ext cx="7248525" cy="857250"/>
          </a:xfrm>
          <a:prstGeom prst="rect">
            <a:avLst/>
          </a:prstGeom>
          <a:noFill/>
          <a:ln w="9525">
            <a:noFill/>
            <a:round/>
            <a:headEnd/>
            <a:tailEnd/>
          </a:ln>
          <a:effectLst/>
        </p:spPr>
        <p:txBody>
          <a:bodyPr lIns="90000" tIns="46800" rIns="90000" bIns="46800" anchor="ctr"/>
          <a:lstStyle/>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a:solidFill>
                  <a:srgbClr val="000000"/>
                </a:solidFill>
                <a:latin typeface="Times New Roman" pitchFamily="16" charset="0"/>
                <a:ea typeface="ＭＳ Ｐゴシック" charset="-128"/>
              </a:rPr>
              <a:t>Key</a:t>
            </a:r>
            <a:r>
              <a:rPr lang="ru-RU" sz="2800" b="1" dirty="0">
                <a:solidFill>
                  <a:srgbClr val="000000"/>
                </a:solidFill>
                <a:latin typeface="Times New Roman" pitchFamily="16" charset="0"/>
                <a:ea typeface="ＭＳ Ｐゴシック" charset="-128"/>
              </a:rPr>
              <a:t> </a:t>
            </a:r>
            <a:r>
              <a:rPr lang="en-US" sz="2800" b="1" dirty="0">
                <a:solidFill>
                  <a:srgbClr val="000000"/>
                </a:solidFill>
                <a:latin typeface="Times New Roman" pitchFamily="16" charset="0"/>
                <a:ea typeface="ＭＳ Ｐゴシック" charset="-128"/>
              </a:rPr>
              <a:t>measures</a:t>
            </a:r>
            <a:r>
              <a:rPr lang="ru-RU" sz="2800" b="1" dirty="0">
                <a:solidFill>
                  <a:srgbClr val="000000"/>
                </a:solidFill>
                <a:latin typeface="Times New Roman" pitchFamily="16" charset="0"/>
                <a:ea typeface="ＭＳ Ｐゴシック" charset="-128"/>
              </a:rPr>
              <a:t>: </a:t>
            </a:r>
          </a:p>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00"/>
                </a:solidFill>
                <a:latin typeface="Times New Roman" pitchFamily="16" charset="0"/>
                <a:ea typeface="ＭＳ Ｐゴシック" charset="-128"/>
              </a:rPr>
              <a:t>t</a:t>
            </a:r>
            <a:r>
              <a:rPr lang="en-US" sz="2800" b="1" dirty="0">
                <a:solidFill>
                  <a:srgbClr val="000000"/>
                </a:solidFill>
                <a:latin typeface="Times New Roman" pitchFamily="16" charset="0"/>
                <a:ea typeface="ＭＳ Ｐゴシック" charset="-128"/>
              </a:rPr>
              <a:t>ertiary education</a:t>
            </a:r>
            <a:endParaRPr lang="en-US" sz="2800" b="1" dirty="0">
              <a:solidFill>
                <a:srgbClr val="000000"/>
              </a:solidFill>
              <a:latin typeface="Times New Roman" pitchFamily="16" charset="0"/>
              <a:ea typeface="ＭＳ Ｐゴシック" charset="-128"/>
            </a:endParaRPr>
          </a:p>
        </p:txBody>
      </p:sp>
      <p:graphicFrame>
        <p:nvGraphicFramePr>
          <p:cNvPr id="11272" name="Group 8"/>
          <p:cNvGraphicFramePr>
            <a:graphicFrameLocks noGrp="1"/>
          </p:cNvGraphicFramePr>
          <p:nvPr>
            <p:extLst>
              <p:ext uri="{D42A27DB-BD31-4B8C-83A1-F6EECF244321}">
                <p14:modId xmlns:p14="http://schemas.microsoft.com/office/powerpoint/2010/main" val="1044723453"/>
              </p:ext>
            </p:extLst>
          </p:nvPr>
        </p:nvGraphicFramePr>
        <p:xfrm>
          <a:off x="3365500" y="1352550"/>
          <a:ext cx="5637213" cy="5317682"/>
        </p:xfrm>
        <a:graphic>
          <a:graphicData uri="http://schemas.openxmlformats.org/drawingml/2006/table">
            <a:tbl>
              <a:tblPr/>
              <a:tblGrid>
                <a:gridCol w="5637213"/>
              </a:tblGrid>
              <a:tr h="760413">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600" b="1" i="0" u="none" strike="noStrike" cap="none" normalizeH="0" baseline="0" dirty="0" smtClean="0">
                        <a:ln>
                          <a:noFill/>
                        </a:ln>
                        <a:solidFill>
                          <a:srgbClr val="FFFFFF"/>
                        </a:solidFill>
                        <a:effectLst/>
                        <a:latin typeface="Calibri" pitchFamily="32" charset="0"/>
                        <a:ea typeface="SimSun" charset="-122"/>
                      </a:endParaRPr>
                    </a:p>
                    <a:p>
                      <a:pPr marL="0" marR="0" lvl="0" indent="0" algn="ctr" defTabSz="449263" rtl="0" eaLnBrk="1" fontAlgn="base" latinLnBrk="0" hangingPunct="1">
                        <a:lnSpc>
                          <a:spcPct val="11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dirty="0" smtClean="0">
                          <a:ln>
                            <a:noFill/>
                          </a:ln>
                          <a:solidFill>
                            <a:srgbClr val="FFFFFF"/>
                          </a:solidFill>
                          <a:effectLst/>
                          <a:latin typeface="Calibri" pitchFamily="32" charset="0"/>
                          <a:ea typeface="SimSun" charset="-122"/>
                        </a:rPr>
                        <a:t>No</a:t>
                      </a:r>
                      <a:r>
                        <a:rPr kumimoji="0" lang="ru-RU" sz="1600" b="1" i="0" u="none" strike="noStrike" cap="none" normalizeH="0" baseline="0" dirty="0" smtClean="0">
                          <a:ln>
                            <a:noFill/>
                          </a:ln>
                          <a:solidFill>
                            <a:srgbClr val="FFFFFF"/>
                          </a:solidFill>
                          <a:effectLst/>
                          <a:latin typeface="Calibri" pitchFamily="32" charset="0"/>
                          <a:ea typeface="SimSun" charset="-122"/>
                        </a:rPr>
                        <a:t> </a:t>
                      </a:r>
                      <a:r>
                        <a:rPr kumimoji="0" lang="en-US" sz="1600" b="1" i="0" u="none" strike="noStrike" cap="none" normalizeH="0" baseline="0" dirty="0" smtClean="0">
                          <a:ln>
                            <a:noFill/>
                          </a:ln>
                          <a:solidFill>
                            <a:srgbClr val="FFFFFF"/>
                          </a:solidFill>
                          <a:effectLst/>
                          <a:latin typeface="Calibri" pitchFamily="32" charset="0"/>
                          <a:ea typeface="SimSun" charset="-122"/>
                        </a:rPr>
                        <a:t>additional financial support required from the budget</a:t>
                      </a:r>
                    </a:p>
                  </a:txBody>
                  <a:tcPr marL="90000" marR="90000" marT="46800" marB="46800" anchor="ctr" horzOverflow="overflow">
                    <a:lnL>
                      <a:noFill/>
                    </a:lnL>
                    <a:lnR>
                      <a:noFill/>
                    </a:lnR>
                    <a:lnT>
                      <a:noFill/>
                    </a:lnT>
                    <a:lnB>
                      <a:noFill/>
                    </a:lnB>
                    <a:lnTlToBr>
                      <a:noFill/>
                    </a:lnTlToBr>
                    <a:lnBlToTr>
                      <a:noFill/>
                    </a:lnBlToTr>
                    <a:solidFill>
                      <a:srgbClr val="4F81BD"/>
                    </a:solidFill>
                  </a:tcPr>
                </a:tc>
              </a:tr>
              <a:tr h="4271963">
                <a:tc>
                  <a:txBody>
                    <a:bodyPr/>
                    <a:lstStyle/>
                    <a:p>
                      <a:pPr marL="0" marR="0" lvl="0" indent="0" algn="l" defTabSz="449263" rtl="0" eaLnBrk="1" fontAlgn="base" latinLnBrk="0" hangingPunct="1">
                        <a:lnSpc>
                          <a:spcPct val="8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APPLIED BACCALAUREATE DEGREE PROGRAMS</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SHORT-TERM  PROGRAMMES TO DEVELOP QUALIFIED SKILLS IN APPLIED AREAS</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INTRODUCTION OF THE MINIMUM EDUCATION REQUIREMENTS  FOR THOSE ENTERING  STATE-SUBSIDIZED PROGRAMMES</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INDEPENDENT STATE CERTIFYING EXAMINATION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VOLUNTARY PROFESSIONAL CERTIFYING EXAMINATION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a:t>
                      </a: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MONEY</a:t>
                      </a:r>
                      <a:r>
                        <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 </a:t>
                      </a: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FOLLOWS</a:t>
                      </a:r>
                      <a:r>
                        <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 </a:t>
                      </a: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THE</a:t>
                      </a:r>
                      <a:r>
                        <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 </a:t>
                      </a: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STUDENT</a:t>
                      </a:r>
                      <a:r>
                        <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 APPROACH</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THE COST SET FOR FEE-BASED EDUCATION PROGRAMMES CANNOT BE LOWER THAN  THE REGULATORY STANDARDS  FOR PROGRAMMES FUNDED FROM THE STATE/PUBLIC  BUDGET(S)</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ENSURE TRANSPARENCY OF EDUCATION INSTITUTIONS AND PROGRAMMES</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rPr>
                        <a:t>MONITORING OF  ALUMNI  CAREER DEVELOPMENT AND INCOME </a:t>
                      </a: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100" b="1" i="0" u="none" strike="noStrike" cap="none" normalizeH="0" baseline="0" dirty="0" smtClean="0">
                        <a:ln>
                          <a:noFill/>
                        </a:ln>
                        <a:solidFill>
                          <a:srgbClr val="1F497D"/>
                        </a:solidFill>
                        <a:effectLst/>
                        <a:latin typeface="Times New Roman" pitchFamily="16" charset="0"/>
                        <a:ea typeface="SimSun" charset="-122"/>
                        <a:cs typeface="Times New Roman" pitchFamily="16" charset="0"/>
                      </a:endParaRPr>
                    </a:p>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100" b="1" i="0" u="none" strike="noStrike" cap="none" normalizeH="0" baseline="0" smtClean="0">
                          <a:ln>
                            <a:noFill/>
                          </a:ln>
                          <a:solidFill>
                            <a:srgbClr val="1F497D"/>
                          </a:solidFill>
                          <a:effectLst/>
                          <a:latin typeface="Times New Roman" pitchFamily="16" charset="0"/>
                          <a:ea typeface="SimSun" charset="-122"/>
                          <a:cs typeface="Times New Roman" pitchFamily="16" charset="0"/>
                        </a:rPr>
                        <a:t>MODERNIZATIONS </a:t>
                      </a:r>
                      <a:r>
                        <a:rPr kumimoji="0" lang="en-US" sz="1100" b="1" i="0" u="none" strike="noStrike" cap="none" normalizeH="0" baseline="0" smtClean="0">
                          <a:ln>
                            <a:noFill/>
                          </a:ln>
                          <a:solidFill>
                            <a:srgbClr val="1F497D"/>
                          </a:solidFill>
                          <a:effectLst/>
                          <a:latin typeface="Times New Roman" pitchFamily="16" charset="0"/>
                          <a:ea typeface="SimSun" charset="-122"/>
                          <a:cs typeface="Times New Roman" pitchFamily="16" charset="0"/>
                        </a:rPr>
                        <a:t>OF  THE EDUCATIONAL INSTITUTIONS  </a:t>
                      </a:r>
                      <a:r>
                        <a:rPr kumimoji="0" lang="en-US" sz="1100" b="1" i="0" u="none" strike="noStrike" cap="none" normalizeH="0" baseline="0" smtClean="0">
                          <a:ln>
                            <a:noFill/>
                          </a:ln>
                          <a:solidFill>
                            <a:srgbClr val="1F497D"/>
                          </a:solidFill>
                          <a:effectLst/>
                          <a:latin typeface="Times New Roman" pitchFamily="16" charset="0"/>
                          <a:ea typeface="SimSun" charset="-122"/>
                          <a:cs typeface="Times New Roman" pitchFamily="16" charset="0"/>
                        </a:rPr>
                        <a:t>NETWORK IN THE REGIONS</a:t>
                      </a:r>
                      <a:endParaRPr kumimoji="0" lang="en-US" sz="1100" b="1" i="0" u="none" strike="noStrike" cap="none" normalizeH="0" baseline="0" smtClean="0">
                        <a:ln>
                          <a:noFill/>
                        </a:ln>
                        <a:solidFill>
                          <a:srgbClr val="1F497D"/>
                        </a:solidFill>
                        <a:effectLst/>
                        <a:latin typeface="Times New Roman" pitchFamily="16" charset="0"/>
                        <a:ea typeface="SimSun" charset="-122"/>
                        <a:cs typeface="Times New Roman" pitchFamily="16" charset="0"/>
                      </a:endParaRPr>
                    </a:p>
                  </a:txBody>
                  <a:tcPr marL="90000" marR="90000" marT="131148" marB="46800" horzOverflow="overflow">
                    <a:lnL>
                      <a:noFill/>
                    </a:lnL>
                    <a:lnR>
                      <a:noFill/>
                    </a:lnR>
                    <a:lnT>
                      <a:noFill/>
                    </a:lnT>
                    <a:lnB>
                      <a:noFill/>
                    </a:lnB>
                    <a:lnTlToBr>
                      <a:noFill/>
                    </a:lnTlToBr>
                    <a:lnBlToTr>
                      <a:noFill/>
                    </a:lnBlToTr>
                    <a:solidFill>
                      <a:srgbClr val="D0D8E8"/>
                    </a:solidFill>
                  </a:tcPr>
                </a:tc>
              </a:tr>
              <a:tr h="0">
                <a:tc>
                  <a:txBody>
                    <a:body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800" b="0" i="0" u="none" strike="noStrike" cap="none" normalizeH="0" baseline="0" smtClean="0">
                        <a:ln>
                          <a:noFill/>
                        </a:ln>
                        <a:solidFill>
                          <a:srgbClr val="000000"/>
                        </a:solidFill>
                        <a:effectLst/>
                        <a:latin typeface="Calibri" pitchFamily="32" charset="0"/>
                        <a:ea typeface="SimSun" charset="-122"/>
                      </a:endParaRPr>
                    </a:p>
                  </a:txBody>
                  <a:tcPr marL="0" marR="0" marT="0" marB="0" horzOverflow="overflow">
                    <a:lnL>
                      <a:noFill/>
                    </a:lnL>
                    <a:lnR>
                      <a:noFill/>
                    </a:lnR>
                    <a:lnT>
                      <a:noFill/>
                    </a:lnT>
                    <a:lnB>
                      <a:noFill/>
                    </a:lnB>
                    <a:lnTlToBr>
                      <a:noFill/>
                    </a:lnTlToBr>
                    <a:lnBlToTr>
                      <a:noFill/>
                    </a:lnBlToTr>
                    <a:solidFill>
                      <a:srgbClr val="99CC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3"/>
          <p:cNvSpPr>
            <a:spLocks noGrp="1"/>
          </p:cNvSpPr>
          <p:nvPr>
            <p:ph idx="1"/>
          </p:nvPr>
        </p:nvSpPr>
        <p:spPr>
          <a:xfrm>
            <a:off x="0" y="1182688"/>
            <a:ext cx="4572000" cy="5538787"/>
          </a:xfrm>
        </p:spPr>
        <p:txBody>
          <a:bodyPr/>
          <a:lstStyle/>
          <a:p>
            <a:pPr algn="just"/>
            <a:endParaRPr lang="ru-RU" sz="2800" i="1" smtClean="0"/>
          </a:p>
          <a:p>
            <a:pPr algn="just"/>
            <a:endParaRPr lang="ru-RU" sz="2800" i="1" smtClean="0">
              <a:solidFill>
                <a:srgbClr val="C00000"/>
              </a:solidFill>
            </a:endParaRPr>
          </a:p>
          <a:p>
            <a:pPr algn="just">
              <a:buFont typeface="Wingdings 3" pitchFamily="18" charset="2"/>
              <a:buNone/>
            </a:pPr>
            <a:r>
              <a:rPr lang="ru-RU" sz="2800" i="1" smtClean="0">
                <a:solidFill>
                  <a:srgbClr val="C00000"/>
                </a:solidFill>
              </a:rPr>
              <a:t>   </a:t>
            </a:r>
            <a:endParaRPr lang="ru-RU" sz="2800" i="1" smtClean="0"/>
          </a:p>
          <a:p>
            <a:endParaRPr lang="ru-RU" sz="2800" smtClean="0"/>
          </a:p>
        </p:txBody>
      </p:sp>
      <p:sp>
        <p:nvSpPr>
          <p:cNvPr id="16388" name="Заголовок 1"/>
          <p:cNvSpPr txBox="1">
            <a:spLocks/>
          </p:cNvSpPr>
          <p:nvPr/>
        </p:nvSpPr>
        <p:spPr bwMode="auto">
          <a:xfrm>
            <a:off x="539750" y="0"/>
            <a:ext cx="8362950" cy="1196975"/>
          </a:xfrm>
          <a:prstGeom prst="rect">
            <a:avLst/>
          </a:prstGeom>
          <a:noFill/>
          <a:ln w="9525">
            <a:noFill/>
            <a:miter lim="800000"/>
            <a:headEnd/>
            <a:tailEnd/>
          </a:ln>
        </p:spPr>
        <p:txBody>
          <a:bodyPr anchor="ctr"/>
          <a:lstStyle/>
          <a:p>
            <a:pPr algn="ctr"/>
            <a:r>
              <a:rPr lang="en-US" sz="3200" b="1">
                <a:solidFill>
                  <a:srgbClr val="FF0000"/>
                </a:solidFill>
                <a:latin typeface="Calibri" pitchFamily="34" charset="0"/>
              </a:rPr>
              <a:t>Alarming signs of problems in education</a:t>
            </a:r>
            <a:endParaRPr lang="ru-RU" sz="3200" b="1">
              <a:solidFill>
                <a:srgbClr val="FF0000"/>
              </a:solidFill>
              <a:latin typeface="Calibri" pitchFamily="34" charset="0"/>
            </a:endParaRPr>
          </a:p>
        </p:txBody>
      </p:sp>
      <p:sp>
        <p:nvSpPr>
          <p:cNvPr id="6" name="Объект 2"/>
          <p:cNvSpPr txBox="1">
            <a:spLocks/>
          </p:cNvSpPr>
          <p:nvPr/>
        </p:nvSpPr>
        <p:spPr>
          <a:xfrm>
            <a:off x="827088" y="1196975"/>
            <a:ext cx="8066087" cy="54006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defRPr/>
            </a:pPr>
            <a:r>
              <a:rPr lang="en-US" sz="2800" dirty="0" smtClean="0"/>
              <a:t>high rate of pupils, who do not achieve satisfactory level of functional literacy;</a:t>
            </a:r>
            <a:endParaRPr lang="ru-RU" sz="2800" dirty="0" smtClean="0"/>
          </a:p>
          <a:p>
            <a:pPr fontAlgn="auto">
              <a:spcBef>
                <a:spcPts val="0"/>
              </a:spcBef>
              <a:spcAft>
                <a:spcPts val="0"/>
              </a:spcAft>
              <a:defRPr/>
            </a:pPr>
            <a:r>
              <a:rPr lang="en-US" sz="2800" dirty="0" smtClean="0"/>
              <a:t>considerable gap between the least successful and the most successful groups of learners;</a:t>
            </a:r>
            <a:endParaRPr lang="ru-RU" sz="2800" dirty="0" smtClean="0"/>
          </a:p>
          <a:p>
            <a:pPr fontAlgn="auto">
              <a:spcBef>
                <a:spcPts val="0"/>
              </a:spcBef>
              <a:spcAft>
                <a:spcPts val="0"/>
              </a:spcAft>
              <a:defRPr/>
            </a:pPr>
            <a:r>
              <a:rPr lang="en-US" sz="2800" dirty="0" smtClean="0"/>
              <a:t>growing gap in quality of education throughout different schools and regions;</a:t>
            </a:r>
            <a:endParaRPr lang="ru-RU" sz="2800" dirty="0" smtClean="0"/>
          </a:p>
          <a:p>
            <a:pPr fontAlgn="auto">
              <a:spcBef>
                <a:spcPts val="0"/>
              </a:spcBef>
              <a:spcAft>
                <a:spcPts val="0"/>
              </a:spcAft>
              <a:defRPr/>
            </a:pPr>
            <a:r>
              <a:rPr lang="en-US" sz="2800" dirty="0" smtClean="0"/>
              <a:t>insufficient development of social competence and positive social attitude among school graduates;</a:t>
            </a:r>
            <a:endParaRPr lang="ru-RU" sz="2800" dirty="0" smtClean="0"/>
          </a:p>
          <a:p>
            <a:pPr fontAlgn="auto">
              <a:spcBef>
                <a:spcPts val="0"/>
              </a:spcBef>
              <a:spcAft>
                <a:spcPts val="0"/>
              </a:spcAft>
              <a:defRPr/>
            </a:pPr>
            <a:r>
              <a:rPr lang="en-US" sz="2800" dirty="0" smtClean="0"/>
              <a:t>constantly low PISA results (ability to apply received knowledge and skills);</a:t>
            </a:r>
            <a:endParaRPr lang="ru-RU" sz="2800" dirty="0" smtClean="0"/>
          </a:p>
          <a:p>
            <a:pPr fontAlgn="auto">
              <a:spcBef>
                <a:spcPts val="0"/>
              </a:spcBef>
              <a:spcAft>
                <a:spcPts val="0"/>
              </a:spcAft>
              <a:defRPr/>
            </a:pPr>
            <a:r>
              <a:rPr lang="en-US" sz="2800" dirty="0" smtClean="0"/>
              <a:t>decline </a:t>
            </a:r>
            <a:r>
              <a:rPr lang="en-US" sz="2800" dirty="0" smtClean="0"/>
              <a:t>of motivation to </a:t>
            </a:r>
            <a:r>
              <a:rPr lang="en-US" sz="2800" dirty="0" smtClean="0"/>
              <a:t>study </a:t>
            </a:r>
            <a:r>
              <a:rPr lang="en-US" sz="2800" dirty="0" smtClean="0"/>
              <a:t>among pupils</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Effect transition="in" filter="wipe(down)">
                                      <p:cBhvr>
                                        <p:cTn id="7" dur="5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4400">
                <a:solidFill>
                  <a:srgbClr val="000000"/>
                </a:solidFill>
              </a:rPr>
              <a:t>  </a:t>
            </a:r>
          </a:p>
        </p:txBody>
      </p:sp>
      <p:sp>
        <p:nvSpPr>
          <p:cNvPr id="1229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4963">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sz="3200">
                <a:solidFill>
                  <a:srgbClr val="000000"/>
                </a:solidFill>
              </a:rPr>
              <a:t>  </a:t>
            </a:r>
          </a:p>
        </p:txBody>
      </p:sp>
      <p:sp>
        <p:nvSpPr>
          <p:cNvPr id="12291" name="Text Box 3"/>
          <p:cNvSpPr txBox="1">
            <a:spLocks noChangeArrowheads="1"/>
          </p:cNvSpPr>
          <p:nvPr/>
        </p:nvSpPr>
        <p:spPr bwMode="auto">
          <a:xfrm>
            <a:off x="1384300" y="139700"/>
            <a:ext cx="7248525" cy="857250"/>
          </a:xfrm>
          <a:prstGeom prst="rect">
            <a:avLst/>
          </a:prstGeom>
          <a:noFill/>
          <a:ln w="9525">
            <a:noFill/>
            <a:round/>
            <a:headEnd/>
            <a:tailEnd/>
          </a:ln>
          <a:effectLst/>
        </p:spPr>
        <p:txBody>
          <a:bodyPr lIns="90000" tIns="46800" rIns="90000" bIns="46800" anchor="ctr"/>
          <a:lstStyle/>
          <a:p>
            <a:pPr eaLnBrk="0" hangingPunc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00"/>
                </a:solidFill>
                <a:ea typeface="ＭＳ Ｐゴシック" charset="-128"/>
              </a:rPr>
              <a:t>Bridging </a:t>
            </a:r>
            <a:r>
              <a:rPr lang="en-US" sz="2800" b="1" dirty="0">
                <a:solidFill>
                  <a:srgbClr val="000000"/>
                </a:solidFill>
                <a:ea typeface="ＭＳ Ｐゴシック" charset="-128"/>
              </a:rPr>
              <a:t>the </a:t>
            </a:r>
            <a:r>
              <a:rPr lang="en-US" sz="2800" b="1" dirty="0" smtClean="0">
                <a:solidFill>
                  <a:srgbClr val="000000"/>
                </a:solidFill>
                <a:ea typeface="ＭＳ Ｐゴシック" charset="-128"/>
              </a:rPr>
              <a:t>labor market </a:t>
            </a:r>
            <a:r>
              <a:rPr lang="en-US" sz="2800" b="1" dirty="0">
                <a:solidFill>
                  <a:srgbClr val="000000"/>
                </a:solidFill>
                <a:ea typeface="ＭＳ Ｐゴシック" charset="-128"/>
              </a:rPr>
              <a:t>and </a:t>
            </a:r>
            <a:r>
              <a:rPr lang="en-US" sz="2800" b="1" dirty="0" smtClean="0">
                <a:solidFill>
                  <a:srgbClr val="000000"/>
                </a:solidFill>
                <a:ea typeface="ＭＳ Ｐゴシック" charset="-128"/>
              </a:rPr>
              <a:t>tertiary education</a:t>
            </a:r>
            <a:endParaRPr lang="en-US" sz="2800" b="1" dirty="0">
              <a:solidFill>
                <a:srgbClr val="000000"/>
              </a:solidFill>
              <a:ea typeface="ＭＳ Ｐゴシック" charset="-128"/>
            </a:endParaRPr>
          </a:p>
        </p:txBody>
      </p:sp>
      <p:sp>
        <p:nvSpPr>
          <p:cNvPr id="12293" name="Text Box 5"/>
          <p:cNvSpPr txBox="1">
            <a:spLocks noChangeArrowheads="1"/>
          </p:cNvSpPr>
          <p:nvPr/>
        </p:nvSpPr>
        <p:spPr bwMode="auto">
          <a:xfrm>
            <a:off x="6553200" y="6356350"/>
            <a:ext cx="2133600" cy="365125"/>
          </a:xfrm>
          <a:prstGeom prst="rect">
            <a:avLst/>
          </a:prstGeom>
          <a:noFill/>
          <a:ln w="9525">
            <a:noFill/>
            <a:round/>
            <a:headEnd/>
            <a:tailEnd/>
          </a:ln>
          <a:effectLst/>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657DCEB-D4F0-40B5-8206-D81AE27BA8F1}" type="slidenum">
              <a:rPr lang="en-US" sz="1200">
                <a:solidFill>
                  <a:srgbClr val="898989"/>
                </a:solidFill>
                <a:ea typeface="ＭＳ Ｐゴシック" charset="-128"/>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40</a:t>
            </a:fld>
            <a:endParaRPr lang="en-US" sz="1200">
              <a:solidFill>
                <a:srgbClr val="898989"/>
              </a:solidFill>
              <a:ea typeface="ＭＳ Ｐゴシック" charset="-128"/>
            </a:endParaRPr>
          </a:p>
        </p:txBody>
      </p:sp>
      <p:graphicFrame>
        <p:nvGraphicFramePr>
          <p:cNvPr id="7" name="Схема 6"/>
          <p:cNvGraphicFramePr/>
          <p:nvPr/>
        </p:nvGraphicFramePr>
        <p:xfrm>
          <a:off x="179512" y="1124744"/>
          <a:ext cx="871296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404813"/>
            <a:ext cx="7610475" cy="936625"/>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Нашивка 12"/>
          <p:cNvSpPr/>
          <p:nvPr/>
        </p:nvSpPr>
        <p:spPr>
          <a:xfrm>
            <a:off x="7250113" y="404813"/>
            <a:ext cx="936625" cy="936625"/>
          </a:xfrm>
          <a:prstGeom prst="chevron">
            <a:avLst>
              <a:gd name="adj" fmla="val 52930"/>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18436" name="Рисунок 15"/>
          <p:cNvPicPr>
            <a:picLocks noChangeAspect="1"/>
          </p:cNvPicPr>
          <p:nvPr/>
        </p:nvPicPr>
        <p:blipFill>
          <a:blip r:embed="rId2" cstate="print"/>
          <a:srcRect/>
          <a:stretch>
            <a:fillRect/>
          </a:stretch>
        </p:blipFill>
        <p:spPr bwMode="auto">
          <a:xfrm>
            <a:off x="107950" y="593725"/>
            <a:ext cx="576263" cy="612775"/>
          </a:xfrm>
          <a:prstGeom prst="rect">
            <a:avLst/>
          </a:prstGeom>
          <a:noFill/>
          <a:ln w="9525">
            <a:noFill/>
            <a:miter lim="800000"/>
            <a:headEnd/>
            <a:tailEnd/>
          </a:ln>
        </p:spPr>
      </p:pic>
      <p:sp>
        <p:nvSpPr>
          <p:cNvPr id="18437" name="Содержимое 2"/>
          <p:cNvSpPr txBox="1">
            <a:spLocks/>
          </p:cNvSpPr>
          <p:nvPr/>
        </p:nvSpPr>
        <p:spPr bwMode="auto">
          <a:xfrm>
            <a:off x="250825" y="1484313"/>
            <a:ext cx="8229600" cy="507365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ru-RU" sz="2300">
              <a:latin typeface="Calibri" pitchFamily="34" charset="0"/>
            </a:endParaRPr>
          </a:p>
          <a:p>
            <a:pPr marL="342900" indent="-342900">
              <a:spcBef>
                <a:spcPct val="20000"/>
              </a:spcBef>
              <a:buFont typeface="Arial" pitchFamily="34" charset="0"/>
              <a:buChar char="•"/>
            </a:pPr>
            <a:endParaRPr lang="ru-RU" sz="2300">
              <a:latin typeface="Calibri" pitchFamily="34" charset="0"/>
            </a:endParaRPr>
          </a:p>
        </p:txBody>
      </p:sp>
      <p:sp>
        <p:nvSpPr>
          <p:cNvPr id="14" name="Заголовок 2"/>
          <p:cNvSpPr txBox="1">
            <a:spLocks/>
          </p:cNvSpPr>
          <p:nvPr/>
        </p:nvSpPr>
        <p:spPr>
          <a:xfrm>
            <a:off x="865188" y="457200"/>
            <a:ext cx="5688012" cy="8842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chemeClr val="bg1"/>
                </a:solidFill>
              </a:rPr>
              <a:t>Problems: Outdated quality of Russian education</a:t>
            </a:r>
            <a:endParaRPr lang="ru-RU" sz="2400" b="1" dirty="0" smtClean="0">
              <a:solidFill>
                <a:schemeClr val="bg1"/>
              </a:solidFill>
              <a:effectLst>
                <a:outerShdw blurRad="38100" dist="38100" dir="2700000" algn="tl">
                  <a:srgbClr val="000000">
                    <a:alpha val="43137"/>
                  </a:srgbClr>
                </a:outerShdw>
              </a:effectLst>
              <a:latin typeface="Franklin Gothic Book" pitchFamily="34" charset="0"/>
            </a:endParaRPr>
          </a:p>
        </p:txBody>
      </p:sp>
      <p:sp>
        <p:nvSpPr>
          <p:cNvPr id="18439" name="Текст 6"/>
          <p:cNvSpPr txBox="1">
            <a:spLocks/>
          </p:cNvSpPr>
          <p:nvPr/>
        </p:nvSpPr>
        <p:spPr bwMode="auto">
          <a:xfrm>
            <a:off x="533400" y="5334000"/>
            <a:ext cx="4038600" cy="1295400"/>
          </a:xfrm>
          <a:prstGeom prst="rect">
            <a:avLst/>
          </a:prstGeom>
          <a:solidFill>
            <a:schemeClr val="bg1"/>
          </a:solidFill>
          <a:ln w="28575">
            <a:solidFill>
              <a:srgbClr val="FF0000"/>
            </a:solidFill>
            <a:miter lim="800000"/>
            <a:headEnd/>
            <a:tailEnd/>
          </a:ln>
        </p:spPr>
        <p:txBody>
          <a:bodyPr/>
          <a:lstStyle/>
          <a:p>
            <a:pPr algn="ctr">
              <a:spcBef>
                <a:spcPct val="20000"/>
              </a:spcBef>
              <a:buFont typeface="Arial" pitchFamily="34" charset="0"/>
              <a:buNone/>
            </a:pPr>
            <a:r>
              <a:rPr lang="en-US" sz="2000" b="1">
                <a:latin typeface="Calibri" pitchFamily="34" charset="0"/>
              </a:rPr>
              <a:t>One fifth of Russian students constantly score below the threshold level of reading literacy </a:t>
            </a:r>
            <a:endParaRPr lang="ru-RU" sz="1900" b="1">
              <a:latin typeface="Calibri" pitchFamily="34" charset="0"/>
            </a:endParaRPr>
          </a:p>
        </p:txBody>
      </p:sp>
      <p:sp>
        <p:nvSpPr>
          <p:cNvPr id="18440" name="Текст 7"/>
          <p:cNvSpPr txBox="1">
            <a:spLocks/>
          </p:cNvSpPr>
          <p:nvPr/>
        </p:nvSpPr>
        <p:spPr bwMode="auto">
          <a:xfrm>
            <a:off x="4876800" y="5334000"/>
            <a:ext cx="3813175" cy="1295400"/>
          </a:xfrm>
          <a:prstGeom prst="rect">
            <a:avLst/>
          </a:prstGeom>
          <a:solidFill>
            <a:schemeClr val="bg1"/>
          </a:solidFill>
          <a:ln w="28575">
            <a:solidFill>
              <a:srgbClr val="FF0000"/>
            </a:solidFill>
            <a:miter lim="800000"/>
            <a:headEnd/>
            <a:tailEnd/>
          </a:ln>
        </p:spPr>
        <p:txBody>
          <a:bodyPr/>
          <a:lstStyle/>
          <a:p>
            <a:pPr algn="ctr">
              <a:spcBef>
                <a:spcPct val="20000"/>
              </a:spcBef>
              <a:buFont typeface="Arial" pitchFamily="34" charset="0"/>
              <a:buNone/>
            </a:pPr>
            <a:r>
              <a:rPr lang="en-US" sz="2000" b="1">
                <a:latin typeface="Calibri" pitchFamily="34" charset="0"/>
              </a:rPr>
              <a:t>Percentage of “advanced” pupils is lower than the OECD average and much lower than in leading countries</a:t>
            </a:r>
            <a:endParaRPr lang="ru-RU" sz="2000" b="1">
              <a:latin typeface="Calibri" pitchFamily="34" charset="0"/>
            </a:endParaRPr>
          </a:p>
        </p:txBody>
      </p:sp>
      <p:graphicFrame>
        <p:nvGraphicFramePr>
          <p:cNvPr id="20" name="Содержимое 9"/>
          <p:cNvGraphicFramePr>
            <a:graphicFrameLocks/>
          </p:cNvGraphicFramePr>
          <p:nvPr/>
        </p:nvGraphicFramePr>
        <p:xfrm>
          <a:off x="4568825" y="2313966"/>
          <a:ext cx="4575175"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Содержимое 10"/>
          <p:cNvGraphicFramePr>
            <a:graphicFrameLocks/>
          </p:cNvGraphicFramePr>
          <p:nvPr/>
        </p:nvGraphicFramePr>
        <p:xfrm>
          <a:off x="54532" y="2174875"/>
          <a:ext cx="4495800" cy="3159125"/>
        </p:xfrm>
        <a:graphic>
          <a:graphicData uri="http://schemas.openxmlformats.org/drawingml/2006/chart">
            <c:chart xmlns:c="http://schemas.openxmlformats.org/drawingml/2006/chart" xmlns:r="http://schemas.openxmlformats.org/officeDocument/2006/relationships" r:id="rId4"/>
          </a:graphicData>
        </a:graphic>
      </p:graphicFrame>
      <p:sp>
        <p:nvSpPr>
          <p:cNvPr id="18443" name="TextBox 21"/>
          <p:cNvSpPr txBox="1">
            <a:spLocks noChangeArrowheads="1"/>
          </p:cNvSpPr>
          <p:nvPr/>
        </p:nvSpPr>
        <p:spPr bwMode="auto">
          <a:xfrm>
            <a:off x="533400" y="1371600"/>
            <a:ext cx="4038600" cy="923925"/>
          </a:xfrm>
          <a:prstGeom prst="rect">
            <a:avLst/>
          </a:prstGeom>
          <a:noFill/>
          <a:ln w="9525">
            <a:noFill/>
            <a:miter lim="800000"/>
            <a:headEnd/>
            <a:tailEnd/>
          </a:ln>
        </p:spPr>
        <p:txBody>
          <a:bodyPr>
            <a:spAutoFit/>
          </a:bodyPr>
          <a:lstStyle/>
          <a:p>
            <a:r>
              <a:rPr lang="en-US" b="1">
                <a:latin typeface="Calibri" pitchFamily="34" charset="0"/>
              </a:rPr>
              <a:t>Percentage of students who have not achieved the second level of PISA reading literacy</a:t>
            </a:r>
            <a:endParaRPr lang="ru-RU" b="1">
              <a:latin typeface="Calibri" pitchFamily="34" charset="0"/>
            </a:endParaRPr>
          </a:p>
        </p:txBody>
      </p:sp>
      <p:sp>
        <p:nvSpPr>
          <p:cNvPr id="18444" name="TextBox 23"/>
          <p:cNvSpPr txBox="1">
            <a:spLocks noChangeArrowheads="1"/>
          </p:cNvSpPr>
          <p:nvPr/>
        </p:nvSpPr>
        <p:spPr bwMode="auto">
          <a:xfrm>
            <a:off x="4800600" y="1371600"/>
            <a:ext cx="4038600" cy="646113"/>
          </a:xfrm>
          <a:prstGeom prst="rect">
            <a:avLst/>
          </a:prstGeom>
          <a:noFill/>
          <a:ln w="9525">
            <a:noFill/>
            <a:miter lim="800000"/>
            <a:headEnd/>
            <a:tailEnd/>
          </a:ln>
        </p:spPr>
        <p:txBody>
          <a:bodyPr>
            <a:spAutoFit/>
          </a:bodyPr>
          <a:lstStyle/>
          <a:p>
            <a:r>
              <a:rPr lang="en-US" b="1">
                <a:latin typeface="Calibri" pitchFamily="34" charset="0"/>
              </a:rPr>
              <a:t>Percentage of students who have scored highest in three competence fields</a:t>
            </a:r>
            <a:endParaRPr lang="ru-RU" b="1">
              <a:latin typeface="Calibri" pitchFamily="34" charset="0"/>
            </a:endParaRPr>
          </a:p>
        </p:txBody>
      </p:sp>
      <p:sp>
        <p:nvSpPr>
          <p:cNvPr id="18445" name="TextBox 18"/>
          <p:cNvSpPr txBox="1">
            <a:spLocks noChangeArrowheads="1"/>
          </p:cNvSpPr>
          <p:nvPr/>
        </p:nvSpPr>
        <p:spPr bwMode="auto">
          <a:xfrm>
            <a:off x="4468813" y="4516438"/>
            <a:ext cx="663575" cy="307975"/>
          </a:xfrm>
          <a:prstGeom prst="rect">
            <a:avLst/>
          </a:prstGeom>
          <a:solidFill>
            <a:schemeClr val="bg1"/>
          </a:solidFill>
          <a:ln w="9525">
            <a:noFill/>
            <a:miter lim="800000"/>
            <a:headEnd/>
            <a:tailEnd/>
          </a:ln>
        </p:spPr>
        <p:txBody>
          <a:bodyPr>
            <a:spAutoFit/>
          </a:bodyPr>
          <a:lstStyle/>
          <a:p>
            <a:r>
              <a:rPr lang="en-US" sz="1400" b="1">
                <a:latin typeface="Calibri" pitchFamily="34" charset="0"/>
              </a:rPr>
              <a:t>Russia</a:t>
            </a:r>
            <a:endParaRPr lang="ru-RU" sz="1400" b="1">
              <a:latin typeface="Calibri" pitchFamily="34" charset="0"/>
            </a:endParaRPr>
          </a:p>
        </p:txBody>
      </p:sp>
      <p:sp>
        <p:nvSpPr>
          <p:cNvPr id="18446" name="TextBox 22"/>
          <p:cNvSpPr txBox="1">
            <a:spLocks noChangeArrowheads="1"/>
          </p:cNvSpPr>
          <p:nvPr/>
        </p:nvSpPr>
        <p:spPr bwMode="auto">
          <a:xfrm>
            <a:off x="1331913" y="2303463"/>
            <a:ext cx="577850" cy="246062"/>
          </a:xfrm>
          <a:prstGeom prst="rect">
            <a:avLst/>
          </a:prstGeom>
          <a:solidFill>
            <a:schemeClr val="bg1"/>
          </a:solidFill>
          <a:ln w="9525">
            <a:noFill/>
            <a:miter lim="800000"/>
            <a:headEnd/>
            <a:tailEnd/>
          </a:ln>
        </p:spPr>
        <p:txBody>
          <a:bodyPr>
            <a:spAutoFit/>
          </a:bodyPr>
          <a:lstStyle/>
          <a:p>
            <a:pPr algn="r"/>
            <a:r>
              <a:rPr lang="en-US" sz="1000" b="1">
                <a:latin typeface="Calibri" pitchFamily="34" charset="0"/>
              </a:rPr>
              <a:t>OECD</a:t>
            </a:r>
            <a:endParaRPr lang="ru-RU" sz="1000" b="1">
              <a:latin typeface="Calibri" pitchFamily="34" charset="0"/>
            </a:endParaRPr>
          </a:p>
        </p:txBody>
      </p:sp>
      <p:sp>
        <p:nvSpPr>
          <p:cNvPr id="18447" name="TextBox 24"/>
          <p:cNvSpPr txBox="1">
            <a:spLocks noChangeArrowheads="1"/>
          </p:cNvSpPr>
          <p:nvPr/>
        </p:nvSpPr>
        <p:spPr bwMode="auto">
          <a:xfrm>
            <a:off x="2522538" y="2270125"/>
            <a:ext cx="806450" cy="277813"/>
          </a:xfrm>
          <a:prstGeom prst="rect">
            <a:avLst/>
          </a:prstGeom>
          <a:solidFill>
            <a:schemeClr val="bg1"/>
          </a:solidFill>
          <a:ln w="9525">
            <a:noFill/>
            <a:miter lim="800000"/>
            <a:headEnd/>
            <a:tailEnd/>
          </a:ln>
        </p:spPr>
        <p:txBody>
          <a:bodyPr>
            <a:spAutoFit/>
          </a:bodyPr>
          <a:lstStyle/>
          <a:p>
            <a:r>
              <a:rPr lang="en-US" sz="1200" b="1">
                <a:latin typeface="Calibri" pitchFamily="34" charset="0"/>
              </a:rPr>
              <a:t>Russia</a:t>
            </a:r>
            <a:endParaRPr lang="ru-RU" sz="1200" b="1">
              <a:latin typeface="Calibri" pitchFamily="34" charset="0"/>
            </a:endParaRPr>
          </a:p>
        </p:txBody>
      </p:sp>
      <p:sp>
        <p:nvSpPr>
          <p:cNvPr id="18448" name="TextBox 25"/>
          <p:cNvSpPr txBox="1">
            <a:spLocks noChangeArrowheads="1"/>
          </p:cNvSpPr>
          <p:nvPr/>
        </p:nvSpPr>
        <p:spPr bwMode="auto">
          <a:xfrm>
            <a:off x="4468813" y="3687763"/>
            <a:ext cx="663575" cy="307975"/>
          </a:xfrm>
          <a:prstGeom prst="rect">
            <a:avLst/>
          </a:prstGeom>
          <a:solidFill>
            <a:schemeClr val="bg1"/>
          </a:solidFill>
          <a:ln w="9525">
            <a:noFill/>
            <a:miter lim="800000"/>
            <a:headEnd/>
            <a:tailEnd/>
          </a:ln>
        </p:spPr>
        <p:txBody>
          <a:bodyPr>
            <a:spAutoFit/>
          </a:bodyPr>
          <a:lstStyle/>
          <a:p>
            <a:r>
              <a:rPr lang="en-US" sz="1400" b="1">
                <a:latin typeface="Calibri" pitchFamily="34" charset="0"/>
              </a:rPr>
              <a:t>OECD</a:t>
            </a:r>
            <a:endParaRPr lang="ru-RU" sz="1400" b="1">
              <a:latin typeface="Calibri" pitchFamily="34" charset="0"/>
            </a:endParaRPr>
          </a:p>
        </p:txBody>
      </p:sp>
      <p:sp>
        <p:nvSpPr>
          <p:cNvPr id="18449" name="TextBox 26"/>
          <p:cNvSpPr txBox="1">
            <a:spLocks noChangeArrowheads="1"/>
          </p:cNvSpPr>
          <p:nvPr/>
        </p:nvSpPr>
        <p:spPr bwMode="auto">
          <a:xfrm>
            <a:off x="4422775" y="2778125"/>
            <a:ext cx="755650" cy="307975"/>
          </a:xfrm>
          <a:prstGeom prst="rect">
            <a:avLst/>
          </a:prstGeom>
          <a:solidFill>
            <a:schemeClr val="bg1"/>
          </a:solidFill>
          <a:ln w="9525">
            <a:noFill/>
            <a:miter lim="800000"/>
            <a:headEnd/>
            <a:tailEnd/>
          </a:ln>
        </p:spPr>
        <p:txBody>
          <a:bodyPr>
            <a:spAutoFit/>
          </a:bodyPr>
          <a:lstStyle/>
          <a:p>
            <a:r>
              <a:rPr lang="en-US" sz="1400" b="1">
                <a:latin typeface="Calibri" pitchFamily="34" charset="0"/>
              </a:rPr>
              <a:t>Leaders</a:t>
            </a:r>
            <a:endParaRPr lang="ru-RU" sz="1400" b="1">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404813"/>
            <a:ext cx="7610475" cy="936625"/>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Нашивка 12"/>
          <p:cNvSpPr/>
          <p:nvPr/>
        </p:nvSpPr>
        <p:spPr>
          <a:xfrm>
            <a:off x="7250113" y="404813"/>
            <a:ext cx="936625" cy="936625"/>
          </a:xfrm>
          <a:prstGeom prst="chevron">
            <a:avLst>
              <a:gd name="adj" fmla="val 52930"/>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20484" name="Рисунок 15"/>
          <p:cNvPicPr>
            <a:picLocks noChangeAspect="1"/>
          </p:cNvPicPr>
          <p:nvPr/>
        </p:nvPicPr>
        <p:blipFill>
          <a:blip r:embed="rId2" cstate="print"/>
          <a:srcRect/>
          <a:stretch>
            <a:fillRect/>
          </a:stretch>
        </p:blipFill>
        <p:spPr bwMode="auto">
          <a:xfrm>
            <a:off x="107950" y="593725"/>
            <a:ext cx="576263" cy="612775"/>
          </a:xfrm>
          <a:prstGeom prst="rect">
            <a:avLst/>
          </a:prstGeom>
          <a:noFill/>
          <a:ln w="9525">
            <a:noFill/>
            <a:miter lim="800000"/>
            <a:headEnd/>
            <a:tailEnd/>
          </a:ln>
        </p:spPr>
      </p:pic>
      <p:sp>
        <p:nvSpPr>
          <p:cNvPr id="20485" name="Содержимое 2"/>
          <p:cNvSpPr txBox="1">
            <a:spLocks/>
          </p:cNvSpPr>
          <p:nvPr/>
        </p:nvSpPr>
        <p:spPr bwMode="auto">
          <a:xfrm>
            <a:off x="250825" y="1484313"/>
            <a:ext cx="8229600" cy="507365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ru-RU" sz="2300">
              <a:latin typeface="Calibri" pitchFamily="34" charset="0"/>
            </a:endParaRPr>
          </a:p>
          <a:p>
            <a:pPr marL="342900" indent="-342900">
              <a:spcBef>
                <a:spcPct val="20000"/>
              </a:spcBef>
              <a:buFont typeface="Arial" pitchFamily="34" charset="0"/>
              <a:buChar char="•"/>
            </a:pPr>
            <a:endParaRPr lang="ru-RU" sz="2300">
              <a:latin typeface="Calibri" pitchFamily="34" charset="0"/>
            </a:endParaRPr>
          </a:p>
        </p:txBody>
      </p:sp>
      <p:sp>
        <p:nvSpPr>
          <p:cNvPr id="11" name="Заголовок 1"/>
          <p:cNvSpPr txBox="1">
            <a:spLocks/>
          </p:cNvSpPr>
          <p:nvPr/>
        </p:nvSpPr>
        <p:spPr>
          <a:xfrm>
            <a:off x="889000" y="404813"/>
            <a:ext cx="6350000" cy="936625"/>
          </a:xfrm>
          <a:prstGeom prst="rect">
            <a:avLst/>
          </a:prstGeom>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dirty="0">
                <a:solidFill>
                  <a:schemeClr val="bg1"/>
                </a:solidFill>
              </a:rPr>
              <a:t>Problems: 	Educational inequality – “weak schools”</a:t>
            </a:r>
            <a:endParaRPr lang="ru-RU" sz="3000" b="1" dirty="0" smtClean="0">
              <a:solidFill>
                <a:schemeClr val="bg1"/>
              </a:solidFill>
            </a:endParaRPr>
          </a:p>
        </p:txBody>
      </p:sp>
      <p:graphicFrame>
        <p:nvGraphicFramePr>
          <p:cNvPr id="16" name="Таблица 15"/>
          <p:cNvGraphicFramePr>
            <a:graphicFrameLocks noGrp="1"/>
          </p:cNvGraphicFramePr>
          <p:nvPr/>
        </p:nvGraphicFramePr>
        <p:xfrm>
          <a:off x="774700" y="1397000"/>
          <a:ext cx="8140700" cy="640080"/>
        </p:xfrm>
        <a:graphic>
          <a:graphicData uri="http://schemas.openxmlformats.org/drawingml/2006/table">
            <a:tbl>
              <a:tblPr firstRow="1" bandRow="1">
                <a:tableStyleId>{2D5ABB26-0587-4C30-8999-92F81FD0307C}</a:tableStyleId>
              </a:tblPr>
              <a:tblGrid>
                <a:gridCol w="4070350"/>
                <a:gridCol w="4070350"/>
              </a:tblGrid>
              <a:tr h="370840">
                <a:tc>
                  <a:txBody>
                    <a:bodyPr/>
                    <a:lstStyle/>
                    <a:p>
                      <a:r>
                        <a:rPr lang="ru-RU" b="1" dirty="0" smtClean="0"/>
                        <a:t>     </a:t>
                      </a:r>
                      <a:r>
                        <a:rPr lang="en-US" sz="1800" b="1" kern="1200" dirty="0" smtClean="0">
                          <a:solidFill>
                            <a:schemeClr val="tx1"/>
                          </a:solidFill>
                          <a:effectLst/>
                          <a:latin typeface="+mn-lt"/>
                          <a:ea typeface="+mn-ea"/>
                          <a:cs typeface="+mn-cs"/>
                        </a:rPr>
                        <a:t>Groups of students</a:t>
                      </a:r>
                      <a:endParaRPr lang="ru-RU" b="1" dirty="0"/>
                    </a:p>
                  </a:txBody>
                  <a:tcPr anchor="ctr"/>
                </a:tc>
                <a:tc>
                  <a:txBody>
                    <a:bodyPr/>
                    <a:lstStyle/>
                    <a:p>
                      <a:pPr algn="ctr"/>
                      <a:r>
                        <a:rPr lang="en-US" sz="1800" b="1" kern="1200" dirty="0" smtClean="0">
                          <a:solidFill>
                            <a:schemeClr val="tx1"/>
                          </a:solidFill>
                          <a:effectLst/>
                          <a:latin typeface="+mn-lt"/>
                          <a:ea typeface="+mn-ea"/>
                          <a:cs typeface="+mn-cs"/>
                        </a:rPr>
                        <a:t>Resource limitations and educational technologies</a:t>
                      </a:r>
                      <a:endParaRPr lang="ru-RU" b="1" dirty="0"/>
                    </a:p>
                  </a:txBody>
                  <a:tcPr/>
                </a:tc>
              </a:tr>
            </a:tbl>
          </a:graphicData>
        </a:graphic>
      </p:graphicFrame>
      <p:grpSp>
        <p:nvGrpSpPr>
          <p:cNvPr id="20490" name="Группа 1"/>
          <p:cNvGrpSpPr>
            <a:grpSpLocks/>
          </p:cNvGrpSpPr>
          <p:nvPr/>
        </p:nvGrpSpPr>
        <p:grpSpPr bwMode="auto">
          <a:xfrm>
            <a:off x="0" y="2133600"/>
            <a:ext cx="8763000" cy="4464050"/>
            <a:chOff x="0" y="2133600"/>
            <a:chExt cx="8763000" cy="4463752"/>
          </a:xfrm>
        </p:grpSpPr>
        <p:graphicFrame>
          <p:nvGraphicFramePr>
            <p:cNvPr id="14" name="Диаграмма 13"/>
            <p:cNvGraphicFramePr>
              <a:graphicFrameLocks/>
            </p:cNvGraphicFramePr>
            <p:nvPr/>
          </p:nvGraphicFramePr>
          <p:xfrm>
            <a:off x="0" y="2286000"/>
            <a:ext cx="4495800" cy="4239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Диаграмма 17"/>
            <p:cNvGraphicFramePr>
              <a:graphicFrameLocks/>
            </p:cNvGraphicFramePr>
            <p:nvPr/>
          </p:nvGraphicFramePr>
          <p:xfrm>
            <a:off x="4587625" y="2133600"/>
            <a:ext cx="4175375" cy="4463752"/>
          </p:xfrm>
          <a:graphic>
            <a:graphicData uri="http://schemas.openxmlformats.org/drawingml/2006/chart">
              <c:chart xmlns:c="http://schemas.openxmlformats.org/drawingml/2006/chart" xmlns:r="http://schemas.openxmlformats.org/officeDocument/2006/relationships" r:id="rId4"/>
            </a:graphicData>
          </a:graphic>
        </p:graphicFrame>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noGrp="1"/>
          </p:cNvGraphicFramePr>
          <p:nvPr>
            <p:extLst>
              <p:ext uri="{D42A27DB-BD31-4B8C-83A1-F6EECF244321}">
                <p14:modId xmlns:p14="http://schemas.microsoft.com/office/powerpoint/2010/main" val="2601464838"/>
              </p:ext>
            </p:extLst>
          </p:nvPr>
        </p:nvGraphicFramePr>
        <p:xfrm>
          <a:off x="179512" y="0"/>
          <a:ext cx="8712968" cy="6093295"/>
        </p:xfrm>
        <a:graphic>
          <a:graphicData uri="http://schemas.openxmlformats.org/drawingml/2006/chart">
            <c:chart xmlns:c="http://schemas.openxmlformats.org/drawingml/2006/chart" xmlns:r="http://schemas.openxmlformats.org/officeDocument/2006/relationships" r:id="rId3"/>
          </a:graphicData>
        </a:graphic>
      </p:graphicFrame>
      <p:grpSp>
        <p:nvGrpSpPr>
          <p:cNvPr id="21506" name="Группа 2"/>
          <p:cNvGrpSpPr>
            <a:grpSpLocks/>
          </p:cNvGrpSpPr>
          <p:nvPr/>
        </p:nvGrpSpPr>
        <p:grpSpPr bwMode="auto">
          <a:xfrm>
            <a:off x="1258888" y="5876925"/>
            <a:ext cx="6985000" cy="431800"/>
            <a:chOff x="1080120" y="6394757"/>
            <a:chExt cx="6984776" cy="432048"/>
          </a:xfrm>
        </p:grpSpPr>
        <p:sp>
          <p:nvSpPr>
            <p:cNvPr id="4" name="Прямоугольник 3"/>
            <p:cNvSpPr/>
            <p:nvPr/>
          </p:nvSpPr>
          <p:spPr>
            <a:xfrm>
              <a:off x="1080120" y="6394757"/>
              <a:ext cx="100803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sz="1600" b="1" dirty="0" smtClean="0">
                  <a:solidFill>
                    <a:schemeClr val="tx1"/>
                  </a:solidFill>
                  <a:latin typeface="Arial" pitchFamily="34" charset="0"/>
                  <a:cs typeface="Arial" pitchFamily="34" charset="0"/>
                </a:rPr>
                <a:t>Russia</a:t>
              </a:r>
              <a:endParaRPr lang="ru-RU" sz="1600" b="1" dirty="0">
                <a:solidFill>
                  <a:schemeClr val="tx1"/>
                </a:solidFill>
                <a:latin typeface="Arial" pitchFamily="34" charset="0"/>
                <a:cs typeface="Arial" pitchFamily="34" charset="0"/>
              </a:endParaRPr>
            </a:p>
          </p:txBody>
        </p:sp>
        <p:sp>
          <p:nvSpPr>
            <p:cNvPr id="5" name="Прямоугольник 4"/>
            <p:cNvSpPr/>
            <p:nvPr/>
          </p:nvSpPr>
          <p:spPr>
            <a:xfrm>
              <a:off x="2375478" y="6394757"/>
              <a:ext cx="936595"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sz="1600" b="1" dirty="0" smtClean="0">
                  <a:solidFill>
                    <a:schemeClr val="tx1"/>
                  </a:solidFill>
                  <a:latin typeface="Arial" pitchFamily="34" charset="0"/>
                  <a:cs typeface="Arial" pitchFamily="34" charset="0"/>
                </a:rPr>
                <a:t>OECD</a:t>
              </a:r>
              <a:endParaRPr lang="ru-RU" sz="1600" b="1" dirty="0">
                <a:solidFill>
                  <a:schemeClr val="tx1"/>
                </a:solidFill>
                <a:latin typeface="Arial" pitchFamily="34" charset="0"/>
                <a:cs typeface="Arial" pitchFamily="34" charset="0"/>
              </a:endParaRPr>
            </a:p>
          </p:txBody>
        </p:sp>
        <p:sp>
          <p:nvSpPr>
            <p:cNvPr id="6" name="Прямоугольник 5"/>
            <p:cNvSpPr/>
            <p:nvPr/>
          </p:nvSpPr>
          <p:spPr>
            <a:xfrm>
              <a:off x="3600989" y="6409053"/>
              <a:ext cx="1943038" cy="35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sz="1600" b="1" dirty="0">
                  <a:solidFill>
                    <a:schemeClr val="tx1"/>
                  </a:solidFill>
                </a:rPr>
                <a:t>Linear (Russia)</a:t>
              </a:r>
              <a:endParaRPr lang="ru-RU" sz="1600" b="1" dirty="0">
                <a:solidFill>
                  <a:schemeClr val="tx1"/>
                </a:solidFill>
                <a:latin typeface="Arial" pitchFamily="34" charset="0"/>
                <a:cs typeface="Arial" pitchFamily="34" charset="0"/>
              </a:endParaRPr>
            </a:p>
          </p:txBody>
        </p:sp>
        <p:sp>
          <p:nvSpPr>
            <p:cNvPr id="7" name="Прямоугольник 6"/>
            <p:cNvSpPr/>
            <p:nvPr/>
          </p:nvSpPr>
          <p:spPr>
            <a:xfrm>
              <a:off x="6120270" y="6409053"/>
              <a:ext cx="1944626" cy="35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sz="1600" b="1" dirty="0">
                  <a:solidFill>
                    <a:schemeClr val="tx1"/>
                  </a:solidFill>
                </a:rPr>
                <a:t>Linear </a:t>
              </a:r>
              <a:r>
                <a:rPr lang="en-US" sz="1600" b="1" dirty="0" smtClean="0">
                  <a:solidFill>
                    <a:schemeClr val="tx1"/>
                  </a:solidFill>
                </a:rPr>
                <a:t>(OECD)</a:t>
              </a:r>
              <a:endParaRPr lang="ru-RU" sz="1600" b="1"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0" y="404813"/>
            <a:ext cx="7610475" cy="936625"/>
          </a:xfrm>
          <a:prstGeom prst="homePlate">
            <a:avLst>
              <a:gd name="adj" fmla="val 51791"/>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Нашивка 12"/>
          <p:cNvSpPr/>
          <p:nvPr/>
        </p:nvSpPr>
        <p:spPr>
          <a:xfrm>
            <a:off x="7250113" y="404813"/>
            <a:ext cx="936625" cy="936625"/>
          </a:xfrm>
          <a:prstGeom prst="chevron">
            <a:avLst>
              <a:gd name="adj" fmla="val 52930"/>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рямоугольник 14"/>
          <p:cNvSpPr/>
          <p:nvPr/>
        </p:nvSpPr>
        <p:spPr>
          <a:xfrm>
            <a:off x="774700" y="549275"/>
            <a:ext cx="90488" cy="6477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24580" name="Рисунок 15"/>
          <p:cNvPicPr>
            <a:picLocks noChangeAspect="1"/>
          </p:cNvPicPr>
          <p:nvPr/>
        </p:nvPicPr>
        <p:blipFill>
          <a:blip r:embed="rId2" cstate="print"/>
          <a:srcRect/>
          <a:stretch>
            <a:fillRect/>
          </a:stretch>
        </p:blipFill>
        <p:spPr bwMode="auto">
          <a:xfrm>
            <a:off x="107950" y="593725"/>
            <a:ext cx="576263" cy="612775"/>
          </a:xfrm>
          <a:prstGeom prst="rect">
            <a:avLst/>
          </a:prstGeom>
          <a:noFill/>
          <a:ln w="9525">
            <a:noFill/>
            <a:miter lim="800000"/>
            <a:headEnd/>
            <a:tailEnd/>
          </a:ln>
        </p:spPr>
      </p:pic>
      <p:sp>
        <p:nvSpPr>
          <p:cNvPr id="24581" name="Содержимое 2"/>
          <p:cNvSpPr txBox="1">
            <a:spLocks/>
          </p:cNvSpPr>
          <p:nvPr/>
        </p:nvSpPr>
        <p:spPr bwMode="auto">
          <a:xfrm>
            <a:off x="250825" y="1484313"/>
            <a:ext cx="8229600" cy="507365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ru-RU" sz="2300">
              <a:latin typeface="Calibri" pitchFamily="34" charset="0"/>
            </a:endParaRPr>
          </a:p>
          <a:p>
            <a:pPr marL="342900" indent="-342900">
              <a:spcBef>
                <a:spcPct val="20000"/>
              </a:spcBef>
              <a:buFont typeface="Arial" pitchFamily="34" charset="0"/>
              <a:buChar char="•"/>
            </a:pPr>
            <a:endParaRPr lang="ru-RU" sz="2300">
              <a:latin typeface="Calibri" pitchFamily="34" charset="0"/>
            </a:endParaRPr>
          </a:p>
        </p:txBody>
      </p:sp>
      <p:sp>
        <p:nvSpPr>
          <p:cNvPr id="11" name="Заголовок 1"/>
          <p:cNvSpPr txBox="1">
            <a:spLocks/>
          </p:cNvSpPr>
          <p:nvPr/>
        </p:nvSpPr>
        <p:spPr>
          <a:xfrm>
            <a:off x="889000" y="404813"/>
            <a:ext cx="6350000" cy="936625"/>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800" b="1" dirty="0">
                <a:solidFill>
                  <a:schemeClr val="bg1"/>
                </a:solidFill>
              </a:rPr>
              <a:t>Problems: educational inequality – </a:t>
            </a:r>
            <a:r>
              <a:rPr lang="en-US" sz="2800" b="1" dirty="0" smtClean="0">
                <a:solidFill>
                  <a:schemeClr val="bg1"/>
                </a:solidFill>
              </a:rPr>
              <a:t>selective schools</a:t>
            </a:r>
            <a:endParaRPr lang="ru-RU" sz="3000" b="1" dirty="0">
              <a:solidFill>
                <a:schemeClr val="bg1"/>
              </a:solidFill>
            </a:endParaRPr>
          </a:p>
        </p:txBody>
      </p:sp>
      <p:pic>
        <p:nvPicPr>
          <p:cNvPr id="24583" name="Объект 5"/>
          <p:cNvPicPr>
            <a:picLocks noChangeAspect="1"/>
          </p:cNvPicPr>
          <p:nvPr/>
        </p:nvPicPr>
        <p:blipFill>
          <a:blip r:embed="rId3" cstate="print"/>
          <a:srcRect t="3207" r="8916"/>
          <a:stretch>
            <a:fillRect/>
          </a:stretch>
        </p:blipFill>
        <p:spPr bwMode="auto">
          <a:xfrm>
            <a:off x="457200" y="1676400"/>
            <a:ext cx="7467600" cy="1981200"/>
          </a:xfrm>
          <a:prstGeom prst="rect">
            <a:avLst/>
          </a:prstGeom>
          <a:noFill/>
          <a:ln w="9525">
            <a:noFill/>
            <a:miter lim="800000"/>
            <a:headEnd/>
            <a:tailEnd/>
          </a:ln>
        </p:spPr>
      </p:pic>
      <p:pic>
        <p:nvPicPr>
          <p:cNvPr id="24584" name="Рисунок 15"/>
          <p:cNvPicPr>
            <a:picLocks noChangeAspect="1"/>
          </p:cNvPicPr>
          <p:nvPr/>
        </p:nvPicPr>
        <p:blipFill>
          <a:blip r:embed="rId4" cstate="print"/>
          <a:srcRect/>
          <a:stretch>
            <a:fillRect/>
          </a:stretch>
        </p:blipFill>
        <p:spPr bwMode="auto">
          <a:xfrm>
            <a:off x="684213" y="3746500"/>
            <a:ext cx="5229225" cy="2800350"/>
          </a:xfrm>
          <a:prstGeom prst="rect">
            <a:avLst/>
          </a:prstGeom>
          <a:noFill/>
          <a:ln w="9525">
            <a:noFill/>
            <a:miter lim="800000"/>
            <a:headEnd/>
            <a:tailEnd/>
          </a:ln>
        </p:spPr>
      </p:pic>
      <p:graphicFrame>
        <p:nvGraphicFramePr>
          <p:cNvPr id="2" name="Таблица 1"/>
          <p:cNvGraphicFramePr>
            <a:graphicFrameLocks noGrp="1"/>
          </p:cNvGraphicFramePr>
          <p:nvPr/>
        </p:nvGraphicFramePr>
        <p:xfrm>
          <a:off x="0" y="4021138"/>
          <a:ext cx="2195736" cy="991679"/>
        </p:xfrm>
        <a:graphic>
          <a:graphicData uri="http://schemas.openxmlformats.org/drawingml/2006/table">
            <a:tbl>
              <a:tblPr firstRow="1" firstCol="1" bandRow="1">
                <a:tableStyleId>{5C22544A-7EE6-4342-B048-85BDC9FD1C3A}</a:tableStyleId>
              </a:tblPr>
              <a:tblGrid>
                <a:gridCol w="2195736"/>
              </a:tblGrid>
              <a:tr h="193515">
                <a:tc>
                  <a:txBody>
                    <a:bodyPr/>
                    <a:lstStyle/>
                    <a:p>
                      <a:pPr algn="ctr">
                        <a:lnSpc>
                          <a:spcPct val="115000"/>
                        </a:lnSpc>
                        <a:spcAft>
                          <a:spcPts val="0"/>
                        </a:spcAft>
                      </a:pPr>
                      <a:r>
                        <a:rPr lang="en-US" sz="1100" dirty="0">
                          <a:solidFill>
                            <a:schemeClr val="tx1"/>
                          </a:solidFill>
                          <a:effectLst/>
                        </a:rPr>
                        <a:t>Quantity of countries</a:t>
                      </a:r>
                      <a:endParaRPr lang="ru-RU" sz="1100" dirty="0">
                        <a:solidFill>
                          <a:schemeClr val="tx1"/>
                        </a:solidFill>
                        <a:effectLst/>
                        <a:latin typeface="Calibri"/>
                        <a:ea typeface="Calibri"/>
                        <a:cs typeface="Times New Roman"/>
                      </a:endParaRPr>
                    </a:p>
                  </a:txBody>
                  <a:tcPr marL="68580" marR="68580" marT="0" marB="0">
                    <a:solidFill>
                      <a:schemeClr val="bg1"/>
                    </a:solidFill>
                  </a:tcPr>
                </a:tc>
              </a:tr>
              <a:tr h="604649">
                <a:tc>
                  <a:txBody>
                    <a:bodyPr/>
                    <a:lstStyle/>
                    <a:p>
                      <a:pPr algn="ctr">
                        <a:lnSpc>
                          <a:spcPct val="115000"/>
                        </a:lnSpc>
                        <a:spcAft>
                          <a:spcPts val="0"/>
                        </a:spcAft>
                      </a:pPr>
                      <a:endParaRPr lang="en-US" sz="800" dirty="0" smtClean="0">
                        <a:solidFill>
                          <a:schemeClr val="tx1"/>
                        </a:solidFill>
                        <a:effectLst/>
                      </a:endParaRPr>
                    </a:p>
                    <a:p>
                      <a:pPr algn="ctr">
                        <a:lnSpc>
                          <a:spcPct val="115000"/>
                        </a:lnSpc>
                        <a:spcAft>
                          <a:spcPts val="0"/>
                        </a:spcAft>
                      </a:pPr>
                      <a:r>
                        <a:rPr lang="en-US" sz="1100" dirty="0" smtClean="0">
                          <a:solidFill>
                            <a:schemeClr val="tx1"/>
                          </a:solidFill>
                          <a:effectLst/>
                        </a:rPr>
                        <a:t>The </a:t>
                      </a:r>
                      <a:r>
                        <a:rPr lang="en-US" sz="1100" dirty="0">
                          <a:solidFill>
                            <a:schemeClr val="tx1"/>
                          </a:solidFill>
                          <a:effectLst/>
                        </a:rPr>
                        <a:t>position of Russia (considering measurement errors)</a:t>
                      </a:r>
                      <a:endParaRPr lang="ru-RU" sz="1100" dirty="0">
                        <a:solidFill>
                          <a:schemeClr val="tx1"/>
                        </a:solidFill>
                        <a:effectLst/>
                        <a:latin typeface="Calibri"/>
                        <a:ea typeface="Calibri"/>
                        <a:cs typeface="Times New Roman"/>
                      </a:endParaRPr>
                    </a:p>
                  </a:txBody>
                  <a:tcPr marL="68580" marR="68580" marT="0" marB="0">
                    <a:solidFill>
                      <a:schemeClr val="bg1"/>
                    </a:solidFill>
                  </a:tcPr>
                </a:tc>
              </a:tr>
              <a:tr h="193515">
                <a:tc>
                  <a:txBody>
                    <a:bodyPr/>
                    <a:lstStyle/>
                    <a:p>
                      <a:pPr algn="ctr">
                        <a:lnSpc>
                          <a:spcPct val="115000"/>
                        </a:lnSpc>
                        <a:spcAft>
                          <a:spcPts val="0"/>
                        </a:spcAft>
                      </a:pPr>
                      <a:r>
                        <a:rPr lang="en-US" sz="1100" dirty="0">
                          <a:solidFill>
                            <a:schemeClr val="tx1"/>
                          </a:solidFill>
                          <a:effectLst/>
                        </a:rPr>
                        <a:t>Average score in Russia</a:t>
                      </a:r>
                      <a:endParaRPr lang="ru-RU" sz="1100" dirty="0">
                        <a:solidFill>
                          <a:schemeClr val="tx1"/>
                        </a:solidFill>
                        <a:effectLst/>
                        <a:latin typeface="Calibri"/>
                        <a:ea typeface="Calibri"/>
                        <a:cs typeface="Times New Roman"/>
                      </a:endParaRPr>
                    </a:p>
                  </a:txBody>
                  <a:tcPr marL="68580" marR="68580" marT="0" marB="0">
                    <a:solidFill>
                      <a:schemeClr val="bg1"/>
                    </a:solidFill>
                  </a:tcPr>
                </a:tc>
              </a:tr>
            </a:tbl>
          </a:graphicData>
        </a:graphic>
      </p:graphicFrame>
      <p:grpSp>
        <p:nvGrpSpPr>
          <p:cNvPr id="24595" name="Группа 4"/>
          <p:cNvGrpSpPr>
            <a:grpSpLocks/>
          </p:cNvGrpSpPr>
          <p:nvPr/>
        </p:nvGrpSpPr>
        <p:grpSpPr bwMode="auto">
          <a:xfrm>
            <a:off x="1143000" y="1600200"/>
            <a:ext cx="7970838" cy="3687763"/>
            <a:chOff x="1143000" y="1600200"/>
            <a:chExt cx="7970585" cy="3687405"/>
          </a:xfrm>
        </p:grpSpPr>
        <p:sp>
          <p:nvSpPr>
            <p:cNvPr id="24604" name="TextBox 21"/>
            <p:cNvSpPr txBox="1">
              <a:spLocks noChangeArrowheads="1"/>
            </p:cNvSpPr>
            <p:nvPr/>
          </p:nvSpPr>
          <p:spPr bwMode="auto">
            <a:xfrm>
              <a:off x="7997969" y="2451557"/>
              <a:ext cx="1115616" cy="430887"/>
            </a:xfrm>
            <a:prstGeom prst="rect">
              <a:avLst/>
            </a:prstGeom>
            <a:noFill/>
            <a:ln w="9525">
              <a:noFill/>
              <a:miter lim="800000"/>
              <a:headEnd/>
              <a:tailEnd/>
            </a:ln>
          </p:spPr>
          <p:txBody>
            <a:bodyPr>
              <a:spAutoFit/>
            </a:bodyPr>
            <a:lstStyle/>
            <a:p>
              <a:r>
                <a:rPr lang="en-US" sz="1100" b="1">
                  <a:latin typeface="Calibri" pitchFamily="34" charset="0"/>
                </a:rPr>
                <a:t>Gymnasiums</a:t>
              </a:r>
              <a:endParaRPr lang="ru-RU" sz="1100" b="1">
                <a:latin typeface="Calibri" pitchFamily="34" charset="0"/>
              </a:endParaRPr>
            </a:p>
            <a:p>
              <a:r>
                <a:rPr lang="en-US" sz="1100" b="1">
                  <a:latin typeface="Calibri" pitchFamily="34" charset="0"/>
                </a:rPr>
                <a:t>Lyceums</a:t>
              </a:r>
              <a:endParaRPr lang="ru-RU" sz="1100" b="1">
                <a:latin typeface="Calibri" pitchFamily="34" charset="0"/>
              </a:endParaRPr>
            </a:p>
          </p:txBody>
        </p:sp>
        <p:sp>
          <p:nvSpPr>
            <p:cNvPr id="24" name="TextBox 23"/>
            <p:cNvSpPr txBox="1"/>
            <p:nvPr/>
          </p:nvSpPr>
          <p:spPr>
            <a:xfrm>
              <a:off x="6156166" y="3885978"/>
              <a:ext cx="2590718" cy="646050"/>
            </a:xfrm>
            <a:prstGeom prst="rect">
              <a:avLst/>
            </a:prstGeom>
            <a:noFill/>
          </p:spPr>
          <p:txBody>
            <a:bodyPr>
              <a:spAutoFit/>
            </a:bodyPr>
            <a:lstStyle/>
            <a:p>
              <a:pPr fontAlgn="auto">
                <a:spcBef>
                  <a:spcPts val="0"/>
                </a:spcBef>
                <a:spcAft>
                  <a:spcPts val="0"/>
                </a:spcAft>
                <a:defRPr/>
              </a:pPr>
              <a:r>
                <a:rPr lang="en-US" dirty="0">
                  <a:latin typeface="+mn-lt"/>
                </a:rPr>
                <a:t>PISA results of Russian students, by year</a:t>
              </a:r>
              <a:endParaRPr lang="ru-RU" dirty="0">
                <a:latin typeface="+mj-lt"/>
                <a:cs typeface="Times New Roman" pitchFamily="18" charset="0"/>
              </a:endParaRPr>
            </a:p>
          </p:txBody>
        </p:sp>
        <p:sp>
          <p:nvSpPr>
            <p:cNvPr id="25" name="TextBox 24"/>
            <p:cNvSpPr txBox="1"/>
            <p:nvPr/>
          </p:nvSpPr>
          <p:spPr>
            <a:xfrm>
              <a:off x="1143000" y="1600200"/>
              <a:ext cx="3581286" cy="646050"/>
            </a:xfrm>
            <a:prstGeom prst="rect">
              <a:avLst/>
            </a:prstGeom>
            <a:noFill/>
          </p:spPr>
          <p:txBody>
            <a:bodyPr>
              <a:spAutoFit/>
            </a:bodyPr>
            <a:lstStyle/>
            <a:p>
              <a:pPr fontAlgn="auto">
                <a:spcBef>
                  <a:spcPts val="0"/>
                </a:spcBef>
                <a:spcAft>
                  <a:spcPts val="0"/>
                </a:spcAft>
                <a:defRPr/>
              </a:pPr>
              <a:r>
                <a:rPr lang="en-US" dirty="0">
                  <a:latin typeface="+mn-lt"/>
                </a:rPr>
                <a:t>Quantity of </a:t>
              </a:r>
              <a:r>
                <a:rPr lang="en-US" dirty="0" smtClean="0">
                  <a:latin typeface="+mn-lt"/>
                </a:rPr>
                <a:t>selective</a:t>
              </a:r>
              <a:r>
                <a:rPr lang="en-US" dirty="0" smtClean="0">
                  <a:latin typeface="+mn-lt"/>
                </a:rPr>
                <a:t> schools </a:t>
              </a:r>
              <a:r>
                <a:rPr lang="en-US" dirty="0">
                  <a:latin typeface="+mn-lt"/>
                </a:rPr>
                <a:t>in Russia, by year</a:t>
              </a:r>
              <a:endParaRPr lang="ru-RU" dirty="0">
                <a:latin typeface="+mj-lt"/>
                <a:cs typeface="Times New Roman" pitchFamily="18" charset="0"/>
              </a:endParaRPr>
            </a:p>
          </p:txBody>
        </p:sp>
        <p:sp>
          <p:nvSpPr>
            <p:cNvPr id="24607" name="Прямоугольник 2"/>
            <p:cNvSpPr>
              <a:spLocks noChangeArrowheads="1"/>
            </p:cNvSpPr>
            <p:nvPr/>
          </p:nvSpPr>
          <p:spPr bwMode="auto">
            <a:xfrm>
              <a:off x="1634479" y="5010606"/>
              <a:ext cx="3329194" cy="276999"/>
            </a:xfrm>
            <a:prstGeom prst="rect">
              <a:avLst/>
            </a:prstGeom>
            <a:solidFill>
              <a:schemeClr val="bg1"/>
            </a:solidFill>
            <a:ln w="9525">
              <a:noFill/>
              <a:miter lim="800000"/>
              <a:headEnd/>
              <a:tailEnd/>
            </a:ln>
          </p:spPr>
          <p:txBody>
            <a:bodyPr>
              <a:spAutoFit/>
            </a:bodyPr>
            <a:lstStyle/>
            <a:p>
              <a:r>
                <a:rPr lang="en-US" sz="1200" b="1">
                  <a:latin typeface="Calibri" pitchFamily="34" charset="0"/>
                </a:rPr>
                <a:t>Comparison of PISA member states</a:t>
              </a:r>
              <a:endParaRPr lang="ru-RU" sz="1200" b="1">
                <a:latin typeface="Calibri" pitchFamily="34" charset="0"/>
              </a:endParaRPr>
            </a:p>
          </p:txBody>
        </p:sp>
      </p:grpSp>
      <p:graphicFrame>
        <p:nvGraphicFramePr>
          <p:cNvPr id="4" name="Таблица 3"/>
          <p:cNvGraphicFramePr>
            <a:graphicFrameLocks noGrp="1"/>
          </p:cNvGraphicFramePr>
          <p:nvPr/>
        </p:nvGraphicFramePr>
        <p:xfrm>
          <a:off x="0" y="5287963"/>
          <a:ext cx="2195736" cy="1164974"/>
        </p:xfrm>
        <a:graphic>
          <a:graphicData uri="http://schemas.openxmlformats.org/drawingml/2006/table">
            <a:tbl>
              <a:tblPr firstRow="1" firstCol="1" bandRow="1">
                <a:tableStyleId>{5C22544A-7EE6-4342-B048-85BDC9FD1C3A}</a:tableStyleId>
              </a:tblPr>
              <a:tblGrid>
                <a:gridCol w="2195736"/>
              </a:tblGrid>
              <a:tr h="582487">
                <a:tc>
                  <a:txBody>
                    <a:bodyPr/>
                    <a:lstStyle/>
                    <a:p>
                      <a:pPr algn="ctr">
                        <a:lnSpc>
                          <a:spcPct val="115000"/>
                        </a:lnSpc>
                        <a:spcAft>
                          <a:spcPts val="0"/>
                        </a:spcAft>
                      </a:pPr>
                      <a:r>
                        <a:rPr lang="en-US" sz="1100" dirty="0">
                          <a:solidFill>
                            <a:schemeClr val="tx1"/>
                          </a:solidFill>
                          <a:effectLst/>
                        </a:rPr>
                        <a:t>Quantity of countries where the results are </a:t>
                      </a:r>
                      <a:r>
                        <a:rPr lang="en-US" sz="1100" u="sng" dirty="0">
                          <a:solidFill>
                            <a:schemeClr val="tx1"/>
                          </a:solidFill>
                          <a:effectLst/>
                        </a:rPr>
                        <a:t>higher </a:t>
                      </a:r>
                      <a:r>
                        <a:rPr lang="en-US" sz="1100" dirty="0">
                          <a:solidFill>
                            <a:schemeClr val="tx1"/>
                          </a:solidFill>
                          <a:effectLst/>
                        </a:rPr>
                        <a:t> than  the Russian ones</a:t>
                      </a:r>
                      <a:endParaRPr lang="ru-RU" sz="1100" dirty="0">
                        <a:solidFill>
                          <a:schemeClr val="tx1"/>
                        </a:solidFill>
                        <a:effectLst/>
                        <a:latin typeface="Calibri"/>
                        <a:ea typeface="Calibri"/>
                        <a:cs typeface="Times New Roman"/>
                      </a:endParaRPr>
                    </a:p>
                  </a:txBody>
                  <a:tcPr marL="68580" marR="68580" marT="0" marB="0">
                    <a:solidFill>
                      <a:schemeClr val="bg1"/>
                    </a:solidFill>
                  </a:tcPr>
                </a:tc>
              </a:tr>
              <a:tr h="582487">
                <a:tc>
                  <a:txBody>
                    <a:bodyPr/>
                    <a:lstStyle/>
                    <a:p>
                      <a:pPr algn="ctr">
                        <a:lnSpc>
                          <a:spcPct val="115000"/>
                        </a:lnSpc>
                        <a:spcAft>
                          <a:spcPts val="0"/>
                        </a:spcAft>
                      </a:pPr>
                      <a:r>
                        <a:rPr lang="en-US" sz="1100" dirty="0">
                          <a:solidFill>
                            <a:schemeClr val="tx1"/>
                          </a:solidFill>
                          <a:effectLst/>
                        </a:rPr>
                        <a:t>Quantity of countries where the results are </a:t>
                      </a:r>
                      <a:r>
                        <a:rPr lang="en-US" sz="1100" u="sng" dirty="0">
                          <a:solidFill>
                            <a:schemeClr val="tx1"/>
                          </a:solidFill>
                          <a:effectLst/>
                        </a:rPr>
                        <a:t>comparable</a:t>
                      </a:r>
                      <a:r>
                        <a:rPr lang="en-US" sz="1100" dirty="0">
                          <a:solidFill>
                            <a:schemeClr val="tx1"/>
                          </a:solidFill>
                          <a:effectLst/>
                        </a:rPr>
                        <a:t> with the ones in Russia</a:t>
                      </a:r>
                      <a:endParaRPr lang="ru-RU" sz="1100" dirty="0">
                        <a:solidFill>
                          <a:schemeClr val="tx1"/>
                        </a:solidFill>
                        <a:effectLst/>
                        <a:latin typeface="Calibri"/>
                        <a:ea typeface="Calibri"/>
                        <a:cs typeface="Times New Roman"/>
                      </a:endParaRPr>
                    </a:p>
                  </a:txBody>
                  <a:tcPr marL="68580" marR="68580" marT="0" marB="0">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Нижний колонтитул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ru-RU" smtClean="0">
                <a:solidFill>
                  <a:srgbClr val="898989"/>
                </a:solidFill>
              </a:rPr>
              <a:t>Март 2012 г.</a:t>
            </a:r>
          </a:p>
        </p:txBody>
      </p:sp>
      <p:sp>
        <p:nvSpPr>
          <p:cNvPr id="26626" name="Номер слайда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ru-RU">
              <a:solidFill>
                <a:srgbClr val="898989"/>
              </a:solidFill>
            </a:endParaRPr>
          </a:p>
        </p:txBody>
      </p:sp>
      <p:pic>
        <p:nvPicPr>
          <p:cNvPr id="26627" name="Picture 2"/>
          <p:cNvPicPr>
            <a:picLocks noGrp="1" noChangeAspect="1" noChangeArrowheads="1"/>
          </p:cNvPicPr>
          <p:nvPr>
            <p:ph idx="1"/>
          </p:nvPr>
        </p:nvPicPr>
        <p:blipFill>
          <a:blip r:embed="rId2" cstate="print"/>
          <a:srcRect l="30006" t="35394" r="26961" b="10945"/>
          <a:stretch>
            <a:fillRect/>
          </a:stretch>
        </p:blipFill>
        <p:spPr>
          <a:xfrm>
            <a:off x="4114800" y="2133600"/>
            <a:ext cx="4816475" cy="3754438"/>
          </a:xfrm>
        </p:spPr>
      </p:pic>
      <p:pic>
        <p:nvPicPr>
          <p:cNvPr id="26628" name="Picture 3"/>
          <p:cNvPicPr>
            <a:picLocks noChangeAspect="1" noChangeArrowheads="1"/>
          </p:cNvPicPr>
          <p:nvPr/>
        </p:nvPicPr>
        <p:blipFill>
          <a:blip r:embed="rId3" cstate="print"/>
          <a:srcRect l="53751" t="43158" r="19473" b="26105"/>
          <a:stretch>
            <a:fillRect/>
          </a:stretch>
        </p:blipFill>
        <p:spPr bwMode="auto">
          <a:xfrm>
            <a:off x="304800" y="2438400"/>
            <a:ext cx="4048125" cy="2905125"/>
          </a:xfrm>
          <a:prstGeom prst="rect">
            <a:avLst/>
          </a:prstGeom>
          <a:noFill/>
          <a:ln w="9525">
            <a:noFill/>
            <a:miter lim="800000"/>
            <a:headEnd/>
            <a:tailEnd/>
          </a:ln>
        </p:spPr>
      </p:pic>
      <p:sp>
        <p:nvSpPr>
          <p:cNvPr id="10" name="Пятиугольник 9"/>
          <p:cNvSpPr/>
          <p:nvPr/>
        </p:nvSpPr>
        <p:spPr>
          <a:xfrm>
            <a:off x="266700" y="369888"/>
            <a:ext cx="7610475" cy="936625"/>
          </a:xfrm>
          <a:prstGeom prst="homePlate">
            <a:avLst>
              <a:gd name="adj" fmla="val 51791"/>
            </a:avLst>
          </a:prstGeom>
          <a:solidFill>
            <a:srgbClr val="4F81BD">
              <a:lumMod val="75000"/>
            </a:srgbClr>
          </a:solidFill>
          <a:ln w="19050" cap="flat" cmpd="sng" algn="ctr">
            <a:solidFill>
              <a:srgbClr val="4F81BD">
                <a:lumMod val="50000"/>
              </a:srgbClr>
            </a:solidFill>
            <a:prstDash val="solid"/>
          </a:ln>
          <a:effectLst/>
        </p:spPr>
        <p:txBody>
          <a:bodyPr anchor="ctr"/>
          <a:lstStyle/>
          <a:p>
            <a:pPr algn="ctr" fontAlgn="auto">
              <a:spcBef>
                <a:spcPts val="0"/>
              </a:spcBef>
              <a:spcAft>
                <a:spcPts val="0"/>
              </a:spcAft>
              <a:defRPr/>
            </a:pPr>
            <a:endParaRPr lang="ru-RU" kern="0" dirty="0">
              <a:solidFill>
                <a:prstClr val="white"/>
              </a:solidFill>
              <a:latin typeface="Calibri"/>
            </a:endParaRPr>
          </a:p>
        </p:txBody>
      </p:sp>
      <p:sp>
        <p:nvSpPr>
          <p:cNvPr id="11" name="Нашивка 10"/>
          <p:cNvSpPr/>
          <p:nvPr/>
        </p:nvSpPr>
        <p:spPr>
          <a:xfrm>
            <a:off x="7467600" y="381000"/>
            <a:ext cx="936625" cy="936625"/>
          </a:xfrm>
          <a:prstGeom prst="chevron">
            <a:avLst>
              <a:gd name="adj" fmla="val 52930"/>
            </a:avLst>
          </a:prstGeom>
          <a:solidFill>
            <a:srgbClr val="4F81BD">
              <a:lumMod val="60000"/>
              <a:lumOff val="40000"/>
            </a:srgbClr>
          </a:solidFill>
          <a:ln w="19050" cap="flat" cmpd="sng" algn="ctr">
            <a:solidFill>
              <a:srgbClr val="4F81BD">
                <a:lumMod val="75000"/>
              </a:srgbClr>
            </a:solidFill>
            <a:prstDash val="solid"/>
          </a:ln>
          <a:effectLst/>
        </p:spPr>
        <p:txBody>
          <a:bodyPr anchor="ctr"/>
          <a:lstStyle/>
          <a:p>
            <a:pPr algn="ctr" fontAlgn="auto">
              <a:spcBef>
                <a:spcPts val="0"/>
              </a:spcBef>
              <a:spcAft>
                <a:spcPts val="0"/>
              </a:spcAft>
              <a:defRPr/>
            </a:pPr>
            <a:endParaRPr lang="ru-RU" kern="0" dirty="0">
              <a:solidFill>
                <a:prstClr val="white"/>
              </a:solidFill>
              <a:latin typeface="Calibri"/>
            </a:endParaRPr>
          </a:p>
        </p:txBody>
      </p:sp>
      <p:sp>
        <p:nvSpPr>
          <p:cNvPr id="26631" name="Заголовок 1"/>
          <p:cNvSpPr txBox="1">
            <a:spLocks/>
          </p:cNvSpPr>
          <p:nvPr/>
        </p:nvSpPr>
        <p:spPr bwMode="auto">
          <a:xfrm>
            <a:off x="1016000" y="425450"/>
            <a:ext cx="6348413" cy="936625"/>
          </a:xfrm>
          <a:prstGeom prst="rect">
            <a:avLst/>
          </a:prstGeom>
          <a:noFill/>
          <a:ln w="9525">
            <a:noFill/>
            <a:miter lim="800000"/>
            <a:headEnd/>
            <a:tailEnd/>
          </a:ln>
        </p:spPr>
        <p:txBody>
          <a:bodyPr anchor="ctr"/>
          <a:lstStyle/>
          <a:p>
            <a:pPr algn="ctr"/>
            <a:r>
              <a:rPr lang="en-US" sz="3200" b="1">
                <a:solidFill>
                  <a:schemeClr val="bg1"/>
                </a:solidFill>
                <a:latin typeface="Calibri" pitchFamily="34" charset="0"/>
              </a:rPr>
              <a:t>Problems: migrants’ children</a:t>
            </a:r>
            <a:endParaRPr lang="ru-RU" sz="3200" b="1">
              <a:solidFill>
                <a:schemeClr val="bg1"/>
              </a:solidFill>
              <a:latin typeface="Calibri" pitchFamily="34" charset="0"/>
            </a:endParaRPr>
          </a:p>
        </p:txBody>
      </p:sp>
      <p:pic>
        <p:nvPicPr>
          <p:cNvPr id="26632" name="Рисунок 15"/>
          <p:cNvPicPr>
            <a:picLocks noChangeAspect="1"/>
          </p:cNvPicPr>
          <p:nvPr/>
        </p:nvPicPr>
        <p:blipFill>
          <a:blip r:embed="rId4" cstate="print"/>
          <a:srcRect/>
          <a:stretch>
            <a:fillRect/>
          </a:stretch>
        </p:blipFill>
        <p:spPr bwMode="auto">
          <a:xfrm>
            <a:off x="395288" y="566738"/>
            <a:ext cx="577850" cy="612775"/>
          </a:xfrm>
          <a:prstGeom prst="rect">
            <a:avLst/>
          </a:prstGeom>
          <a:noFill/>
          <a:ln w="9525">
            <a:noFill/>
            <a:miter lim="800000"/>
            <a:headEnd/>
            <a:tailEnd/>
          </a:ln>
        </p:spPr>
      </p:pic>
      <p:grpSp>
        <p:nvGrpSpPr>
          <p:cNvPr id="26633" name="Группа 16"/>
          <p:cNvGrpSpPr>
            <a:grpSpLocks/>
          </p:cNvGrpSpPr>
          <p:nvPr/>
        </p:nvGrpSpPr>
        <p:grpSpPr bwMode="auto">
          <a:xfrm>
            <a:off x="277813" y="1368425"/>
            <a:ext cx="8343900" cy="5013325"/>
            <a:chOff x="277181" y="1368063"/>
            <a:chExt cx="8345243" cy="5013265"/>
          </a:xfrm>
        </p:grpSpPr>
        <p:grpSp>
          <p:nvGrpSpPr>
            <p:cNvPr id="26634" name="Группа 7"/>
            <p:cNvGrpSpPr>
              <a:grpSpLocks/>
            </p:cNvGrpSpPr>
            <p:nvPr/>
          </p:nvGrpSpPr>
          <p:grpSpPr bwMode="auto">
            <a:xfrm>
              <a:off x="277181" y="1368063"/>
              <a:ext cx="8345243" cy="5013265"/>
              <a:chOff x="277181" y="1368063"/>
              <a:chExt cx="8345243" cy="5013265"/>
            </a:xfrm>
          </p:grpSpPr>
          <p:sp>
            <p:nvSpPr>
              <p:cNvPr id="26636" name="TextBox 6"/>
              <p:cNvSpPr txBox="1">
                <a:spLocks noChangeArrowheads="1"/>
              </p:cNvSpPr>
              <p:nvPr/>
            </p:nvSpPr>
            <p:spPr bwMode="auto">
              <a:xfrm>
                <a:off x="4377428" y="1368063"/>
                <a:ext cx="4130841" cy="830997"/>
              </a:xfrm>
              <a:prstGeom prst="rect">
                <a:avLst/>
              </a:prstGeom>
              <a:noFill/>
              <a:ln w="9525">
                <a:noFill/>
                <a:miter lim="800000"/>
                <a:headEnd/>
                <a:tailEnd/>
              </a:ln>
            </p:spPr>
            <p:txBody>
              <a:bodyPr>
                <a:spAutoFit/>
              </a:bodyPr>
              <a:lstStyle/>
              <a:p>
                <a:pPr defTabSz="457200"/>
                <a:r>
                  <a:rPr lang="en-US" sz="1600">
                    <a:latin typeface="Calibri" pitchFamily="34" charset="0"/>
                  </a:rPr>
                  <a:t>Migrants’ children who moved to Russia after the age of 7 show considerably lower academic progress than their coevals</a:t>
                </a:r>
                <a:endParaRPr lang="ru-RU" sz="1600">
                  <a:solidFill>
                    <a:srgbClr val="000000"/>
                  </a:solidFill>
                  <a:latin typeface="Calibri" pitchFamily="34" charset="0"/>
                </a:endParaRPr>
              </a:p>
            </p:txBody>
          </p:sp>
          <p:sp>
            <p:nvSpPr>
              <p:cNvPr id="26637" name="TextBox 8"/>
              <p:cNvSpPr txBox="1">
                <a:spLocks noChangeArrowheads="1"/>
              </p:cNvSpPr>
              <p:nvPr/>
            </p:nvSpPr>
            <p:spPr bwMode="auto">
              <a:xfrm>
                <a:off x="457201" y="1417639"/>
                <a:ext cx="3124200" cy="830997"/>
              </a:xfrm>
              <a:prstGeom prst="rect">
                <a:avLst/>
              </a:prstGeom>
              <a:noFill/>
              <a:ln w="9525">
                <a:noFill/>
                <a:miter lim="800000"/>
                <a:headEnd/>
                <a:tailEnd/>
              </a:ln>
            </p:spPr>
            <p:txBody>
              <a:bodyPr>
                <a:spAutoFit/>
              </a:bodyPr>
              <a:lstStyle/>
              <a:p>
                <a:pPr defTabSz="457200"/>
                <a:r>
                  <a:rPr lang="en-US" sz="1600">
                    <a:latin typeface="Calibri" pitchFamily="34" charset="0"/>
                  </a:rPr>
                  <a:t>Poll’s results in six municipal districts in Moscow region and Saint Petersburg:</a:t>
                </a:r>
                <a:endParaRPr lang="ru-RU" sz="1600">
                  <a:solidFill>
                    <a:srgbClr val="000000"/>
                  </a:solidFill>
                  <a:latin typeface="Calibri" pitchFamily="34" charset="0"/>
                </a:endParaRPr>
              </a:p>
            </p:txBody>
          </p:sp>
          <p:sp>
            <p:nvSpPr>
              <p:cNvPr id="2" name="Прямоугольник 1"/>
              <p:cNvSpPr/>
              <p:nvPr/>
            </p:nvSpPr>
            <p:spPr>
              <a:xfrm>
                <a:off x="4376766" y="5660612"/>
                <a:ext cx="1490902" cy="720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born in St. Petersburg</a:t>
                </a:r>
                <a:endParaRPr lang="ru-RU" sz="1600" dirty="0">
                  <a:solidFill>
                    <a:schemeClr val="tx1"/>
                  </a:solidFill>
                </a:endParaRPr>
              </a:p>
              <a:p>
                <a:pPr algn="ctr" fontAlgn="auto">
                  <a:spcBef>
                    <a:spcPts val="0"/>
                  </a:spcBef>
                  <a:spcAft>
                    <a:spcPts val="0"/>
                  </a:spcAft>
                  <a:defRPr/>
                </a:pPr>
                <a:endParaRPr lang="ru-RU" dirty="0">
                  <a:solidFill>
                    <a:schemeClr val="tx1"/>
                  </a:solidFill>
                </a:endParaRPr>
              </a:p>
            </p:txBody>
          </p:sp>
          <p:sp>
            <p:nvSpPr>
              <p:cNvPr id="14" name="Прямоугольник 13"/>
              <p:cNvSpPr/>
              <p:nvPr/>
            </p:nvSpPr>
            <p:spPr>
              <a:xfrm>
                <a:off x="5697778" y="5660612"/>
                <a:ext cx="1490902" cy="433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came before the age of 7</a:t>
                </a:r>
                <a:endParaRPr lang="ru-RU" sz="1600" dirty="0">
                  <a:solidFill>
                    <a:schemeClr val="tx1"/>
                  </a:solidFill>
                </a:endParaRPr>
              </a:p>
            </p:txBody>
          </p:sp>
          <p:sp>
            <p:nvSpPr>
              <p:cNvPr id="15" name="Прямоугольник 14"/>
              <p:cNvSpPr/>
              <p:nvPr/>
            </p:nvSpPr>
            <p:spPr>
              <a:xfrm>
                <a:off x="7131521" y="5660612"/>
                <a:ext cx="1490903" cy="433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came after the age of 7</a:t>
                </a:r>
                <a:endParaRPr lang="ru-RU" sz="1600" dirty="0">
                  <a:solidFill>
                    <a:schemeClr val="tx1"/>
                  </a:solidFill>
                </a:endParaRPr>
              </a:p>
            </p:txBody>
          </p:sp>
          <p:sp>
            <p:nvSpPr>
              <p:cNvPr id="3" name="Прямоугольник 2"/>
              <p:cNvSpPr/>
              <p:nvPr/>
            </p:nvSpPr>
            <p:spPr>
              <a:xfrm>
                <a:off x="683646" y="4868459"/>
                <a:ext cx="2897653" cy="474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 migrants at school</a:t>
                </a:r>
                <a:endParaRPr lang="ru-RU" sz="1600" b="1" dirty="0">
                  <a:solidFill>
                    <a:schemeClr val="tx1"/>
                  </a:solidFill>
                </a:endParaRPr>
              </a:p>
            </p:txBody>
          </p:sp>
          <p:sp>
            <p:nvSpPr>
              <p:cNvPr id="6" name="Прямоугольник 5"/>
              <p:cNvSpPr/>
              <p:nvPr/>
            </p:nvSpPr>
            <p:spPr>
              <a:xfrm>
                <a:off x="277181" y="2708920"/>
                <a:ext cx="36003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600" b="1" dirty="0">
                    <a:solidFill>
                      <a:schemeClr val="tx1"/>
                    </a:solidFill>
                  </a:rPr>
                  <a:t>Number of schools</a:t>
                </a:r>
                <a:endParaRPr lang="ru-RU" sz="1600" b="1" dirty="0">
                  <a:solidFill>
                    <a:schemeClr val="tx1"/>
                  </a:solidFill>
                </a:endParaRPr>
              </a:p>
              <a:p>
                <a:pPr algn="ctr" fontAlgn="auto">
                  <a:spcBef>
                    <a:spcPts val="0"/>
                  </a:spcBef>
                  <a:spcAft>
                    <a:spcPts val="0"/>
                  </a:spcAft>
                  <a:defRPr/>
                </a:pPr>
                <a:endParaRPr lang="ru-RU" sz="1600" b="1" dirty="0">
                  <a:solidFill>
                    <a:schemeClr val="tx1"/>
                  </a:solidFill>
                </a:endParaRPr>
              </a:p>
            </p:txBody>
          </p:sp>
        </p:grpSp>
        <p:sp>
          <p:nvSpPr>
            <p:cNvPr id="16" name="Прямоугольник 15"/>
            <p:cNvSpPr/>
            <p:nvPr/>
          </p:nvSpPr>
          <p:spPr>
            <a:xfrm>
              <a:off x="6804443" y="4652562"/>
              <a:ext cx="1295609" cy="454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rPr>
                <a:t>Ethnic majority</a:t>
              </a:r>
            </a:p>
            <a:p>
              <a:pPr algn="ctr" fontAlgn="auto">
                <a:spcBef>
                  <a:spcPts val="0"/>
                </a:spcBef>
                <a:spcAft>
                  <a:spcPts val="0"/>
                </a:spcAft>
                <a:defRPr/>
              </a:pPr>
              <a:r>
                <a:rPr lang="en-US" sz="1200" dirty="0">
                  <a:solidFill>
                    <a:schemeClr val="tx1"/>
                  </a:solidFill>
                </a:rPr>
                <a:t>Ethnic minority</a:t>
              </a:r>
              <a:endParaRPr lang="ru-RU" sz="1200" dirty="0">
                <a:solidFill>
                  <a:schemeClr val="tx1"/>
                </a:solidFill>
              </a:endParaRPr>
            </a:p>
          </p:txBody>
        </p:sp>
      </p:grpSp>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1369</TotalTime>
  <Words>3163</Words>
  <Application>Microsoft Office PowerPoint</Application>
  <PresentationFormat>Экран (4:3)</PresentationFormat>
  <Paragraphs>552</Paragraphs>
  <Slides>40</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OECD EDU – September 18, 2012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Causes of aggravating problems: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Raising access to preschool education:</vt:lpstr>
      <vt:lpstr>Ensuring success of each child</vt:lpstr>
      <vt:lpstr>Renewing teaching staff  and teachers’ skills</vt:lpstr>
      <vt:lpstr>Modernization of pedagogical education</vt:lpstr>
      <vt:lpstr>Modernization of content and methods of teaching</vt:lpstr>
      <vt:lpstr>Developing the sphere of out-of-school education and socialization:</vt:lpstr>
      <vt:lpstr>Modernization stages:</vt:lpstr>
      <vt:lpstr>Презентация PowerPoint</vt:lpstr>
      <vt:lpstr>Key Labor Market Challenges in 2020</vt:lpstr>
      <vt:lpstr>Презентация PowerPoint</vt:lpstr>
      <vt:lpstr>Презентация PowerPoint</vt:lpstr>
      <vt:lpstr>Funds Allocated for Financing Secondary and Higher Education in Russia and Other Countries of the World  (Per Capita Expenses)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90</cp:revision>
  <dcterms:created xsi:type="dcterms:W3CDTF">2012-04-12T07:54:58Z</dcterms:created>
  <dcterms:modified xsi:type="dcterms:W3CDTF">2012-09-17T22:38:50Z</dcterms:modified>
</cp:coreProperties>
</file>