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4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C1A74-7D93-4232-ACC0-38653FC277DA}" type="datetimeFigureOut">
              <a:rPr lang="ru-RU" smtClean="0"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6491F-A3AE-4E3C-8CF5-FE218FC7F90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начало зимы.jpg"/>
          <p:cNvPicPr>
            <a:picLocks noChangeAspect="1"/>
          </p:cNvPicPr>
          <p:nvPr/>
        </p:nvPicPr>
        <p:blipFill>
          <a:blip r:embed="rId2" cstate="print">
            <a:lum bright="-14000"/>
          </a:blip>
          <a:stretch>
            <a:fillRect/>
          </a:stretch>
        </p:blipFill>
        <p:spPr>
          <a:xfrm>
            <a:off x="467544" y="476672"/>
            <a:ext cx="8208912" cy="583264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851920" y="908720"/>
            <a:ext cx="4536504" cy="115212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«Методические среды»</a:t>
            </a:r>
          </a:p>
          <a:p>
            <a:pPr algn="ctr"/>
            <a:r>
              <a:rPr lang="ru-RU" dirty="0" smtClean="0"/>
              <a:t>28 ноября 2011 года</a:t>
            </a:r>
          </a:p>
          <a:p>
            <a:pPr algn="ctr"/>
            <a:r>
              <a:rPr lang="ru-RU" dirty="0" smtClean="0"/>
              <a:t>Семинар «Определение компетенций, развиваемых в рамках  дисциплины»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4005064"/>
            <a:ext cx="6408712" cy="2016224"/>
          </a:xfrm>
          <a:prstGeom prst="rect">
            <a:avLst/>
          </a:prstGeom>
          <a:solidFill>
            <a:schemeClr val="accent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Место </a:t>
            </a:r>
            <a:r>
              <a:rPr lang="ru-RU" sz="2000" b="1" dirty="0"/>
              <a:t>дисциплины в структуре образовательных результатов ООП и </a:t>
            </a:r>
            <a:r>
              <a:rPr lang="ru-RU" sz="2000" b="1" dirty="0" err="1"/>
              <a:t>компетентностная</a:t>
            </a:r>
            <a:r>
              <a:rPr lang="ru-RU" sz="2000" b="1" dirty="0"/>
              <a:t> карта </a:t>
            </a:r>
            <a:r>
              <a:rPr lang="ru-RU" sz="2000" b="1" dirty="0" smtClean="0"/>
              <a:t>дисциплины</a:t>
            </a:r>
          </a:p>
          <a:p>
            <a:pPr algn="r"/>
            <a:r>
              <a:rPr lang="ru-RU" b="1" dirty="0" smtClean="0"/>
              <a:t>А.В.Серова, начальник </a:t>
            </a:r>
          </a:p>
          <a:p>
            <a:pPr algn="r"/>
            <a:r>
              <a:rPr lang="ru-RU" b="1" dirty="0" smtClean="0"/>
              <a:t>методического управления</a:t>
            </a:r>
          </a:p>
          <a:p>
            <a:pPr algn="r"/>
            <a:r>
              <a:rPr lang="ru-RU" b="1" dirty="0" smtClean="0"/>
              <a:t>НИУ ВШЭ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2400" dirty="0" smtClean="0">
                <a:solidFill>
                  <a:srgbClr val="C00000"/>
                </a:solidFill>
              </a:rPr>
              <a:t>Образовательные результаты ООП </a:t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и учебных дисциплин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рябин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1505631" cy="1127770"/>
          </a:xfrm>
        </p:spPr>
      </p:pic>
      <p:sp>
        <p:nvSpPr>
          <p:cNvPr id="8" name="Прямоугольник 7"/>
          <p:cNvSpPr/>
          <p:nvPr/>
        </p:nvSpPr>
        <p:spPr>
          <a:xfrm>
            <a:off x="971600" y="1772816"/>
            <a:ext cx="2808312" cy="7200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Образовательная программа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2708920"/>
            <a:ext cx="2808312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Системные компетенции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3861048"/>
            <a:ext cx="280831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Профессиональные компетенции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44008" y="2708920"/>
            <a:ext cx="3024336" cy="136815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Учебные (предметные) знания, умения, навыки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644008" y="1700808"/>
            <a:ext cx="302433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Учебная дисциплина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5085184"/>
            <a:ext cx="2808312" cy="72008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Личностные качества, </a:t>
            </a:r>
            <a:r>
              <a:rPr lang="ru-RU" dirty="0" err="1" smtClean="0"/>
              <a:t>внеучебный</a:t>
            </a:r>
            <a:r>
              <a:rPr lang="ru-RU" dirty="0" smtClean="0"/>
              <a:t> опыт 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644008" y="4077072"/>
            <a:ext cx="3024336" cy="16561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Компетенции</a:t>
            </a:r>
            <a:endParaRPr lang="ru-RU" dirty="0"/>
          </a:p>
        </p:txBody>
      </p:sp>
      <p:sp>
        <p:nvSpPr>
          <p:cNvPr id="15" name="Двойная стрелка влево/вправо 14"/>
          <p:cNvSpPr/>
          <p:nvPr/>
        </p:nvSpPr>
        <p:spPr>
          <a:xfrm>
            <a:off x="3707904" y="3212976"/>
            <a:ext cx="1008112" cy="360040"/>
          </a:xfrm>
          <a:prstGeom prst="left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войная стрелка влево/вправо 15"/>
          <p:cNvSpPr/>
          <p:nvPr/>
        </p:nvSpPr>
        <p:spPr>
          <a:xfrm rot="1404362">
            <a:off x="3266864" y="3746634"/>
            <a:ext cx="1607701" cy="360040"/>
          </a:xfrm>
          <a:prstGeom prst="left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войная стрелка влево/вправо 16"/>
          <p:cNvSpPr/>
          <p:nvPr/>
        </p:nvSpPr>
        <p:spPr>
          <a:xfrm>
            <a:off x="3347864" y="4437112"/>
            <a:ext cx="1440160" cy="360040"/>
          </a:xfrm>
          <a:prstGeom prst="left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войная стрелка влево/вправо 17"/>
          <p:cNvSpPr/>
          <p:nvPr/>
        </p:nvSpPr>
        <p:spPr>
          <a:xfrm>
            <a:off x="3707904" y="5229200"/>
            <a:ext cx="1008112" cy="360040"/>
          </a:xfrm>
          <a:prstGeom prst="left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067944" y="5157192"/>
            <a:ext cx="360040" cy="57606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?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rgbClr val="C00000"/>
                </a:solidFill>
              </a:rPr>
              <a:t>Место дисциплины в структуре ООП и ее образовательные результаты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рябин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1463915" cy="1152128"/>
          </a:xfrm>
        </p:spPr>
      </p:pic>
      <p:sp>
        <p:nvSpPr>
          <p:cNvPr id="6" name="Прямоугольник 5"/>
          <p:cNvSpPr/>
          <p:nvPr/>
        </p:nvSpPr>
        <p:spPr>
          <a:xfrm>
            <a:off x="611560" y="1916832"/>
            <a:ext cx="2880320" cy="41044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Образовательная программа:</a:t>
            </a:r>
          </a:p>
          <a:p>
            <a:pPr algn="ctr"/>
            <a:endParaRPr lang="ru-RU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Базовая часть</a:t>
            </a:r>
          </a:p>
          <a:p>
            <a:pPr algn="ctr"/>
            <a:endParaRPr lang="ru-RU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Элективная часть:</a:t>
            </a: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профильная, индивидуальная</a:t>
            </a:r>
          </a:p>
          <a:p>
            <a:pPr algn="ctr"/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Факультативная часть</a:t>
            </a:r>
          </a:p>
          <a:p>
            <a:pPr algn="ctr"/>
            <a:endParaRPr lang="ru-RU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НИС, НИР</a:t>
            </a:r>
          </a:p>
          <a:p>
            <a:pPr algn="ctr"/>
            <a:endParaRPr lang="ru-RU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Практика</a:t>
            </a:r>
          </a:p>
          <a:p>
            <a:pPr algn="ctr"/>
            <a:endParaRPr lang="ru-RU" sz="10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ИГА</a:t>
            </a:r>
          </a:p>
          <a:p>
            <a:pPr algn="ctr"/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23928" y="3933056"/>
            <a:ext cx="280831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Учебная дисциплина  3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020272" y="2924944"/>
            <a:ext cx="187220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ПК </a:t>
            </a:r>
          </a:p>
          <a:p>
            <a:pPr algn="ctr"/>
            <a:r>
              <a:rPr lang="ru-RU" dirty="0" smtClean="0"/>
              <a:t>(СК возможно)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23928" y="2996952"/>
            <a:ext cx="273630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Учебная дисциплина 2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23928" y="1916832"/>
            <a:ext cx="273630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Учебная дисциплина 1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948264" y="1916832"/>
            <a:ext cx="187220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СК, ПК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020272" y="3861048"/>
            <a:ext cx="187220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СК, ПК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923928" y="4941168"/>
            <a:ext cx="280831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НИС, практикум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020272" y="4941168"/>
            <a:ext cx="187220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ПК,СК</a:t>
            </a:r>
            <a:endParaRPr lang="ru-RU" dirty="0"/>
          </a:p>
        </p:txBody>
      </p:sp>
      <p:sp>
        <p:nvSpPr>
          <p:cNvPr id="15" name="Стрелка влево 14"/>
          <p:cNvSpPr/>
          <p:nvPr/>
        </p:nvSpPr>
        <p:spPr>
          <a:xfrm>
            <a:off x="3203848" y="2636912"/>
            <a:ext cx="792088" cy="189735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лево 15"/>
          <p:cNvSpPr/>
          <p:nvPr/>
        </p:nvSpPr>
        <p:spPr>
          <a:xfrm>
            <a:off x="3131840" y="3284984"/>
            <a:ext cx="792088" cy="189735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лево 16"/>
          <p:cNvSpPr/>
          <p:nvPr/>
        </p:nvSpPr>
        <p:spPr>
          <a:xfrm>
            <a:off x="3203848" y="4221088"/>
            <a:ext cx="792088" cy="189735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лево 17"/>
          <p:cNvSpPr/>
          <p:nvPr/>
        </p:nvSpPr>
        <p:spPr>
          <a:xfrm>
            <a:off x="3131840" y="4941168"/>
            <a:ext cx="792088" cy="189735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ьная выноска 18"/>
          <p:cNvSpPr/>
          <p:nvPr/>
        </p:nvSpPr>
        <p:spPr>
          <a:xfrm>
            <a:off x="4499992" y="1412776"/>
            <a:ext cx="2498576" cy="1152128"/>
          </a:xfrm>
          <a:prstGeom prst="wedgeEllipseCallout">
            <a:avLst>
              <a:gd name="adj1" fmla="val 89021"/>
              <a:gd name="adj2" fmla="val 38264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Весь набор базовых УД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=весь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набор СК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Стрелка влево 19"/>
          <p:cNvSpPr/>
          <p:nvPr/>
        </p:nvSpPr>
        <p:spPr>
          <a:xfrm>
            <a:off x="3131840" y="5445224"/>
            <a:ext cx="792088" cy="189735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ьная выноска 20"/>
          <p:cNvSpPr/>
          <p:nvPr/>
        </p:nvSpPr>
        <p:spPr>
          <a:xfrm>
            <a:off x="4427984" y="2420888"/>
            <a:ext cx="2498576" cy="1152128"/>
          </a:xfrm>
          <a:prstGeom prst="wedgeEllipseCallout">
            <a:avLst>
              <a:gd name="adj1" fmla="val 89021"/>
              <a:gd name="adj2" fmla="val 38264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Весь набор</a:t>
            </a: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УД-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элективов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=избыточный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набор ПК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Овальная выноска 21"/>
          <p:cNvSpPr/>
          <p:nvPr/>
        </p:nvSpPr>
        <p:spPr>
          <a:xfrm>
            <a:off x="4572000" y="3356992"/>
            <a:ext cx="2498576" cy="1152128"/>
          </a:xfrm>
          <a:prstGeom prst="wedgeEllipseCallout">
            <a:avLst>
              <a:gd name="adj1" fmla="val 89021"/>
              <a:gd name="adj2" fmla="val 38264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Восполнение, расширение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Овальная выноска 22"/>
          <p:cNvSpPr/>
          <p:nvPr/>
        </p:nvSpPr>
        <p:spPr>
          <a:xfrm>
            <a:off x="4427984" y="4437112"/>
            <a:ext cx="2498576" cy="1152128"/>
          </a:xfrm>
          <a:prstGeom prst="wedgeEllipseCallout">
            <a:avLst>
              <a:gd name="adj1" fmla="val 89021"/>
              <a:gd name="adj2" fmla="val 38264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Ситуации формирования и проявления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rgbClr val="C00000"/>
                </a:solidFill>
              </a:rPr>
              <a:t>Уровни «претензии» дисциплины 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на образовательный результат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рябин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1463915" cy="1152128"/>
          </a:xfrm>
        </p:spPr>
      </p:pic>
      <p:sp>
        <p:nvSpPr>
          <p:cNvPr id="5" name="Прямоугольник 4"/>
          <p:cNvSpPr/>
          <p:nvPr/>
        </p:nvSpPr>
        <p:spPr>
          <a:xfrm>
            <a:off x="683568" y="1844824"/>
            <a:ext cx="331236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Уровни формирования компетенции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2852936"/>
            <a:ext cx="3312368" cy="936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Мотивационно-ценностная</a:t>
            </a:r>
            <a:r>
              <a:rPr lang="ru-RU" dirty="0" smtClean="0">
                <a:solidFill>
                  <a:srgbClr val="C00000"/>
                </a:solidFill>
              </a:rPr>
              <a:t> составляющая (МЦ)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3933056"/>
            <a:ext cx="3312368" cy="12241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Способы деятельности/действий (СД)</a:t>
            </a:r>
          </a:p>
          <a:p>
            <a:pPr algn="ctr"/>
            <a:r>
              <a:rPr lang="ru-RU" b="1" dirty="0" err="1" smtClean="0"/>
              <a:t>Метапредметные</a:t>
            </a:r>
            <a:r>
              <a:rPr lang="ru-RU" b="1" dirty="0" smtClean="0"/>
              <a:t> умения, широкие навыки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5373216"/>
            <a:ext cx="3312368" cy="10801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Ресурсная база (РБ)</a:t>
            </a:r>
            <a:r>
              <a:rPr lang="ru-RU" b="1" dirty="0" smtClean="0"/>
              <a:t> </a:t>
            </a:r>
          </a:p>
          <a:p>
            <a:pPr algn="ctr"/>
            <a:r>
              <a:rPr lang="ru-RU" dirty="0" smtClean="0"/>
              <a:t>Знания,</a:t>
            </a:r>
            <a:endParaRPr lang="ru-RU" dirty="0" smtClean="0"/>
          </a:p>
          <a:p>
            <a:pPr algn="ctr"/>
            <a:r>
              <a:rPr lang="ru-RU" dirty="0" smtClean="0"/>
              <a:t>предметные, учебные </a:t>
            </a:r>
          </a:p>
          <a:p>
            <a:pPr algn="ctr"/>
            <a:r>
              <a:rPr lang="ru-RU" dirty="0" smtClean="0"/>
              <a:t>умения, навыки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60032" y="5301208"/>
            <a:ext cx="3312368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Информационная среда, информирование-понимание- демонстрация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88024" y="4005064"/>
            <a:ext cx="3384376" cy="9361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Ситуации действия,   среда для оценивания и </a:t>
            </a:r>
            <a:r>
              <a:rPr lang="ru-RU" dirty="0" err="1" smtClean="0">
                <a:solidFill>
                  <a:schemeClr val="tx2"/>
                </a:solidFill>
              </a:rPr>
              <a:t>самооценивания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88024" y="2780928"/>
            <a:ext cx="3312368" cy="9361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/>
                </a:solidFill>
              </a:rPr>
              <a:t>Рефлексивная среда, постановка целей, обсуждение ценностей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88024" y="1844824"/>
            <a:ext cx="331236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«Обязательства»</a:t>
            </a:r>
            <a:endParaRPr lang="ru-RU" dirty="0"/>
          </a:p>
        </p:txBody>
      </p:sp>
      <p:sp>
        <p:nvSpPr>
          <p:cNvPr id="13" name="Стрелка вверх 12"/>
          <p:cNvSpPr/>
          <p:nvPr/>
        </p:nvSpPr>
        <p:spPr>
          <a:xfrm>
            <a:off x="4283968" y="2564904"/>
            <a:ext cx="216024" cy="3600400"/>
          </a:xfrm>
          <a:prstGeom prst="up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rgbClr val="C00000"/>
                </a:solidFill>
              </a:rPr>
              <a:t>Противоречия/трудности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рябин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1463915" cy="1152128"/>
          </a:xfrm>
        </p:spPr>
      </p:pic>
      <p:sp>
        <p:nvSpPr>
          <p:cNvPr id="5" name="Прямоугольник 4"/>
          <p:cNvSpPr/>
          <p:nvPr/>
        </p:nvSpPr>
        <p:spPr>
          <a:xfrm>
            <a:off x="827584" y="1844824"/>
            <a:ext cx="7848872" cy="44644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Надпредметный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характер компетенций – предметный характер дисциплин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Поле формирования – дисциплина, поле проявления – практика, НИС, НИР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Оценка по итогу (компетенция) – оценка в процессе (дисциплина)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Общий подход к результатам ООП – индивидуальная ответственность преподавателя за дисциплину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rgbClr val="C00000"/>
                </a:solidFill>
              </a:rPr>
              <a:t>Где фиксируются результаты дисциплины?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рябин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1463915" cy="1152128"/>
          </a:xfrm>
        </p:spPr>
      </p:pic>
      <p:sp>
        <p:nvSpPr>
          <p:cNvPr id="5" name="Прямоугольник 4"/>
          <p:cNvSpPr/>
          <p:nvPr/>
        </p:nvSpPr>
        <p:spPr>
          <a:xfrm>
            <a:off x="1259632" y="1772816"/>
            <a:ext cx="67687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Программа учебной дисциплины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3356992"/>
            <a:ext cx="67687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Структура образовательной программы 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5085184"/>
            <a:ext cx="67687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/>
              <a:t>Компетентностная</a:t>
            </a:r>
            <a:r>
              <a:rPr lang="ru-RU" sz="2800" dirty="0" smtClean="0"/>
              <a:t> карта профиля ООП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rgbClr val="C00000"/>
                </a:solidFill>
              </a:rPr>
              <a:t>Что дает </a:t>
            </a:r>
            <a:r>
              <a:rPr lang="ru-RU" sz="2800" dirty="0" err="1" smtClean="0">
                <a:solidFill>
                  <a:srgbClr val="C00000"/>
                </a:solidFill>
              </a:rPr>
              <a:t>компетентностная</a:t>
            </a:r>
            <a:r>
              <a:rPr lang="ru-RU" sz="2800" dirty="0" smtClean="0">
                <a:solidFill>
                  <a:srgbClr val="C00000"/>
                </a:solidFill>
              </a:rPr>
              <a:t> карта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(КК) дисциплины?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рябин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1463915" cy="1152128"/>
          </a:xfrm>
        </p:spPr>
      </p:pic>
      <p:sp>
        <p:nvSpPr>
          <p:cNvPr id="5" name="Прямоугольник 4"/>
          <p:cNvSpPr/>
          <p:nvPr/>
        </p:nvSpPr>
        <p:spPr>
          <a:xfrm>
            <a:off x="755576" y="1844824"/>
            <a:ext cx="7992888" cy="41764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Более четкое понимание образовательных результатов дисциплины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Распределение ответственности между дисциплинами /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</a:rPr>
              <a:t>единсвто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образовательной программы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Обоснование места дисциплины в структуре ООП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Связь результата – методов формирования – методов оценивания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rgbClr val="C00000"/>
                </a:solidFill>
              </a:rPr>
              <a:t>Дескрипторы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рябин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60648"/>
            <a:ext cx="1463915" cy="1152128"/>
          </a:xfrm>
        </p:spPr>
      </p:pic>
      <p:sp>
        <p:nvSpPr>
          <p:cNvPr id="5" name="Прямоугольник 4"/>
          <p:cNvSpPr/>
          <p:nvPr/>
        </p:nvSpPr>
        <p:spPr>
          <a:xfrm>
            <a:off x="611560" y="1772816"/>
            <a:ext cx="7848872" cy="4392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«Часть» компетенции на каждом уровне формирования, которую будут формировать и оценивать в пределах данной дисциплины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Конкретное выражение общих формулировок компетенций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Разделение «состава» и «уровневой структуры» компетенции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ОТКУДА ВЗЯТЬ??????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инал рябин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9"/>
            <a:ext cx="8280919" cy="6192688"/>
          </a:xfrm>
        </p:spPr>
      </p:pic>
      <p:sp>
        <p:nvSpPr>
          <p:cNvPr id="5" name="Прямоугольник 4"/>
          <p:cNvSpPr/>
          <p:nvPr/>
        </p:nvSpPr>
        <p:spPr>
          <a:xfrm>
            <a:off x="971600" y="476672"/>
            <a:ext cx="4248472" cy="144016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Спасибо за внимание!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84168" y="5445224"/>
            <a:ext cx="2448272" cy="79208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aserova@hse.ru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332</Words>
  <Application>Microsoft Office PowerPoint</Application>
  <PresentationFormat>Экран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Образовательные результаты ООП  и учебных дисциплин</vt:lpstr>
      <vt:lpstr>Место дисциплины в структуре ООП и ее образовательные результаты</vt:lpstr>
      <vt:lpstr>Уровни «претензии» дисциплины  на образовательный результат</vt:lpstr>
      <vt:lpstr>Противоречия/трудности</vt:lpstr>
      <vt:lpstr>Где фиксируются результаты дисциплины?</vt:lpstr>
      <vt:lpstr>Что дает компетентностная карта (КК) дисциплины?</vt:lpstr>
      <vt:lpstr>Дескрипторы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33</cp:revision>
  <dcterms:created xsi:type="dcterms:W3CDTF">2012-11-28T09:15:42Z</dcterms:created>
  <dcterms:modified xsi:type="dcterms:W3CDTF">2012-11-28T11:04:24Z</dcterms:modified>
</cp:coreProperties>
</file>