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0" r:id="rId3"/>
    <p:sldId id="257" r:id="rId4"/>
    <p:sldId id="258" r:id="rId5"/>
    <p:sldId id="273" r:id="rId6"/>
    <p:sldId id="271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«I Wish I had 100 Dollars a Month … »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en-US" sz="2800" b="1" dirty="0" smtClean="0"/>
              <a:t>The Intergenerational Transfer of Poverty in Mongolia</a:t>
            </a:r>
            <a:endParaRPr lang="en-GB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/>
          <a:p>
            <a:r>
              <a:rPr lang="en-GB" dirty="0" smtClean="0"/>
              <a:t>Francesco Pastore</a:t>
            </a:r>
          </a:p>
          <a:p>
            <a:r>
              <a:rPr lang="en-GB" dirty="0" err="1" smtClean="0"/>
              <a:t>Seconda</a:t>
            </a:r>
            <a:r>
              <a:rPr lang="en-GB" dirty="0" smtClean="0"/>
              <a:t> </a:t>
            </a:r>
            <a:r>
              <a:rPr lang="en-GB" dirty="0" err="1" smtClean="0"/>
              <a:t>Università</a:t>
            </a:r>
            <a:r>
              <a:rPr lang="en-GB" dirty="0" smtClean="0"/>
              <a:t> di Napoli and IZA </a:t>
            </a:r>
            <a:endParaRPr lang="en-GB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1166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b="1" dirty="0" smtClean="0"/>
              <a:t>IZA/Higher School of Economics Workshop: </a:t>
            </a:r>
          </a:p>
          <a:p>
            <a:pPr lvl="0" algn="ctr">
              <a:spcBef>
                <a:spcPct val="0"/>
              </a:spcBef>
            </a:pPr>
            <a:r>
              <a:rPr lang="en-US" sz="2000" b="1" dirty="0" smtClean="0"/>
              <a:t>Labor Market Adjustment in the Commonwealth of Independent States, Central Asia and China in the Wake of the Great Recession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755577" y="764705"/>
          <a:ext cx="7992887" cy="5232578"/>
        </p:xfrm>
        <a:graphic>
          <a:graphicData uri="http://schemas.openxmlformats.org/drawingml/2006/table">
            <a:tbl>
              <a:tblPr/>
              <a:tblGrid>
                <a:gridCol w="4073470"/>
                <a:gridCol w="1326899"/>
                <a:gridCol w="1306473"/>
                <a:gridCol w="1286045"/>
              </a:tblGrid>
              <a:tr h="4158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Main goal in life* 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(baseline: Being successful at work)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Making a contribution to the society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0.5832**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0.5797*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0.5799*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Participating in community affairs 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1.4447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1.6893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1.3108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Upholding religious faith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2.1298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1.4872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3.0329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lot of money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1.7202***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2.1276***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1.4707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good family life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1.3656**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1.3895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1.3610*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good education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0.4301***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0.4707***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0.3980***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Gaining work experience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1.4863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1.0553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1.9004*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Living meaningful and intended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0.7885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0.7395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0.7775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Being self-confident and achieving goals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0.8573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0.9111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0.7681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Gain a reputation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2.7880**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2.8735*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2.5856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Live freely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1.6416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1.0998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2.1504*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 work in overseas 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1.1248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1.3855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0.9861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Location (baseline: Ulaanbaatar)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Aimag centre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1.075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0.9702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1.1803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Soum centre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1.6366***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1.412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1.7285***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Rural area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6.8143***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5.0353***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8.8833***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0.0134***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0.0119***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0.0179***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observations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6301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3145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3098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dropouts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1339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810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of dropouts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21.3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26.2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Pseudo-R</a:t>
                      </a:r>
                      <a:r>
                        <a:rPr lang="en-GB" sz="1200" b="1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0.377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0.367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0.379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Correctly classified cases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86.1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0.88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84.7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Area under the ROC curve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it-IT" sz="16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0.89</a:t>
                      </a:r>
                      <a:endParaRPr lang="it-IT" sz="16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863" marR="598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4457" y="107921"/>
            <a:ext cx="4295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524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of dropping out of school</a:t>
            </a:r>
          </a:p>
          <a:p>
            <a:pPr lvl="0" indent="2524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cs typeface="Times New Roman" pitchFamily="18" charset="0"/>
              </a:rPr>
              <a:t>Cont’d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68" y="1412776"/>
          <a:ext cx="6729805" cy="975360"/>
        </p:xfrm>
        <a:graphic>
          <a:graphicData uri="http://schemas.openxmlformats.org/drawingml/2006/table">
            <a:tbl>
              <a:tblPr/>
              <a:tblGrid>
                <a:gridCol w="1345814"/>
                <a:gridCol w="1345081"/>
                <a:gridCol w="1345814"/>
                <a:gridCol w="1346548"/>
                <a:gridCol w="1346548"/>
              </a:tblGrid>
              <a:tr h="0">
                <a:tc rowSpan="2"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Country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Age Group: 20-24 years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Age Group: 25-29 years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Mongolia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Primary (23.5%)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Basic (33.7%)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Primary (20.4%)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Basic (28.7%)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607478"/>
            <a:ext cx="82809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Table 10. The type of diploma that leads to educational marginalization, by age group and gender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2636911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Note: the educationally marginalized are those young people holding a type of diploma that the lowest 20% holds. It means that we identify the lowest type of diploma that is possessed by at least 20% of the sample population. We only consider those individuals aged 20-29 years who are not students any more.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Source: own elaboration on the Mongolian SWTS.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908720"/>
          <a:ext cx="7704856" cy="4907280"/>
        </p:xfrm>
        <a:graphic>
          <a:graphicData uri="http://schemas.openxmlformats.org/drawingml/2006/table">
            <a:tbl>
              <a:tblPr/>
              <a:tblGrid>
                <a:gridCol w="4353008"/>
                <a:gridCol w="1080018"/>
                <a:gridCol w="1191812"/>
                <a:gridCol w="1080018"/>
              </a:tblGrid>
              <a:tr h="153939"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Mongolia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3939"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All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Women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Women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11.9546***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Age (baseline: aged 25-29 year-old)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Young teenagers (15-19 year-old)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6.5422***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21.9641***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1.5709**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Young adults (20-24 year-old)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1.1885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1.245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1.1951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Civil status (Baseline: single)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Woman married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0.5836***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0.8019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Man married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2.9461***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1.3802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Woman divorced, separeted, widow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0.7764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1.0639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Man divorced, separeted, widow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5.4443*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1.5781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Man with children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1.1676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1.401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Woman with children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0.9725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0.5891**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Poverty (baseline: more than $100)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From $60 to $100 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1.3682***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1.4105**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1.3272*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From $30 to $60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1.5241***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1.6853***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1.4667*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Less than $30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2.4366***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2.5334***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2.3829***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Number of household members (baseline: 3 or less)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4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1.5152***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1.6279***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1.3501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939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1.2554*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1.2509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1.3599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1.4578**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1.3868*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1.5533*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1.4460*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1.3997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1.7580**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2.0826***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2.4562***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2.1472*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 or more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1.4957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1.8528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1.421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Has no father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1.5545**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1.5448*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1.4731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Has no mother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1.8475***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1.9200**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2.2395*</a:t>
                      </a:r>
                      <a:endParaRPr lang="it-IT" sz="18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80652" y="74711"/>
            <a:ext cx="9305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Table 11. Mongolia: Odds ratios of the probability of being educationally marginalized (aged 25-29 years)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836712"/>
          <a:ext cx="6411223" cy="5090160"/>
        </p:xfrm>
        <a:graphic>
          <a:graphicData uri="http://schemas.openxmlformats.org/drawingml/2006/table">
            <a:tbl>
              <a:tblPr/>
              <a:tblGrid>
                <a:gridCol w="3622146"/>
                <a:gridCol w="898684"/>
                <a:gridCol w="991709"/>
                <a:gridCol w="898684"/>
              </a:tblGrid>
              <a:tr h="200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Father education (Baseline: Tertiary or above)</a:t>
                      </a:r>
                      <a:endParaRPr lang="it-IT" sz="28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Uneducated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1.6586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1.4127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2.0616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Primary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1.5808*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1.6697*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1.4283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Basic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1.5797**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1.7098*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1.3647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Secondary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1.1082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1.0988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1.0179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Vocational tecnical education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1.1891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1.508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0.9004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Specialized secondary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1.1195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1.3499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0.7237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Father education (Baseline: Tertiary or above)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Uneducated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4.9487***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3.1167**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7.0653***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Primary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3.4453***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2.8751***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4.6067***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Basic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1.6536**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1.8459**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1.8904*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Secondary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1.028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0.9689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1.2239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Vocational tecnical education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1.2429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1.0263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2.0023*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Specialized secondary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1.0369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0.9937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1.1762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Worked while studying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As a clerk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0.692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0.2261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0.6111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Part time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0.3425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0.2318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(omitted)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 services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0.2161*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0.1345*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(omitted)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 agriculture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2.8087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1.6546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2.0999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Other type of work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1.5588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0.7369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1.0001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Family and business</a:t>
                      </a:r>
                      <a:endParaRPr lang="it-IT" sz="28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1.2927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0.466</a:t>
                      </a:r>
                      <a:endParaRPr lang="it-IT" sz="2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(omitted)</a:t>
                      </a:r>
                      <a:endParaRPr lang="it-IT" sz="28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63836" y="97468"/>
            <a:ext cx="5816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of educational marginalization (aged 25-29 years)</a:t>
            </a: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Times New Roman" pitchFamily="18" charset="0"/>
              </a:rPr>
              <a:t>Cont’d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755576" y="1196752"/>
          <a:ext cx="7200800" cy="4632960"/>
        </p:xfrm>
        <a:graphic>
          <a:graphicData uri="http://schemas.openxmlformats.org/drawingml/2006/table">
            <a:tbl>
              <a:tblPr/>
              <a:tblGrid>
                <a:gridCol w="4068233"/>
                <a:gridCol w="1009362"/>
                <a:gridCol w="1113843"/>
                <a:gridCol w="1009362"/>
              </a:tblGrid>
              <a:tr h="2129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Main goal in life* 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(baseline: Being successful at work)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Making a contribution to the society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0.7038*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0.6665*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0.7473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Participating in community affairs 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1.8807**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2.6651**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1.3815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Upholding religious faith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2.0762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2.0635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2.5151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467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Having a lot of money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1.5592**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1.8201**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1.5440*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Having a good family life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1.4178***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1.2679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1.5790**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Having a good education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0.9753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1.0041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0.8162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Gaining work experience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1.1998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1.1871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1.478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Living meaningful and intended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0.9071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0.914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0.9267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Being self-confident and achieving goals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1.0759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0.9824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1.1683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Gain a reputation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2.2819*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1.502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2.7022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Live freely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1.7122*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1.1741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2.2597*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 work in overseas 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0.7862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1.0645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0.2644*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Location (baseline: Ulaanbaatar)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Aimag centre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1.3320**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1.6701***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0.9886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Soum centre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1.9934***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2.5128***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1.4488*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Rural area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4.9166***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6.0498***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3.7652***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Constant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0.0036***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0.0897**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0.0118***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Number of observations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6280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3192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2976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Number of educationally marginalized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575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1,392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1,967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 of educationally marginalized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18.56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43.46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31.22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Pseudo-R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0.2944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0.3247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0.2212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4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Correctly classified cases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78.93%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77.73%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82.49%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Area under the ROC curve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0.7972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0.8599</a:t>
                      </a:r>
                      <a:endParaRPr lang="it-IT" sz="180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0.8204</a:t>
                      </a:r>
                      <a:endParaRPr lang="it-IT" sz="18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9887" marR="598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691680" y="116632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of educational marginalization (aged 25-29 years)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Cont’d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39552" y="476672"/>
          <a:ext cx="7560839" cy="5221452"/>
        </p:xfrm>
        <a:graphic>
          <a:graphicData uri="http://schemas.openxmlformats.org/drawingml/2006/table">
            <a:tbl>
              <a:tblPr/>
              <a:tblGrid>
                <a:gridCol w="4219784"/>
                <a:gridCol w="1113685"/>
                <a:gridCol w="1113685"/>
                <a:gridCol w="1113685"/>
              </a:tblGrid>
              <a:tr h="133509"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Women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Women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5.7959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 (baseline: Basic education or below)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Secondary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0.4709***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0.4410**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0.3971**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Vocational tecnical secondary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0.3597**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0.2148**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0.3603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Specialized secondary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0.3089*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0.2272*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0.2211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University or above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0.1289***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0.0647***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0.3827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(baseline: aged 25-29 year-old)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Young teenagers (15-19 year-old)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1.9616**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1.4038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2.2410*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Young adults (20-24 year-old)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1.3827*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1.3533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1.3202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Civil status (Baseline: single)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Woman married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1.0441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1.1417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 married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0.6788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0.6019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Woman divorced, separeted, widow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2.7956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3.6039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 divorced, separeted, widow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 with children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1.4031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1.5296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Woman with children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0.8527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0.9351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Poverty (baseline: more than $100)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From $60 to $100 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2.8887***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3.1810***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2.9506***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From $30 to $60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4.7311***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4.3032***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5.6383***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Less than $30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20.0065***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14.6536***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34.8068***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household members (baseline: 3 or less)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1.6002*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1.0224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2.1747**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1.3834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1.4368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1.3995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2.2536**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2.0718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2.6753**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1.9897*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6.7037**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1.3063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1.6041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6.9019**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0.5269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or more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3.0465*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0.8943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12.7132***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 no father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0.4813***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0.3839**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0.5791*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 no mother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1.8e+04***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1.4358</a:t>
                      </a:r>
                      <a:endParaRPr lang="it-IT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1.1e+04***</a:t>
                      </a:r>
                      <a:endParaRPr lang="it-IT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063" marR="480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16312" y="59323"/>
            <a:ext cx="8311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Table 12. Logistic regression of the determinants of working poverty in Mongolia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11352" y="107921"/>
            <a:ext cx="3394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working poverty</a:t>
            </a: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Times New Roman" pitchFamily="18" charset="0"/>
              </a:rPr>
              <a:t>Cont’d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67544" y="980728"/>
          <a:ext cx="7200800" cy="2712720"/>
        </p:xfrm>
        <a:graphic>
          <a:graphicData uri="http://schemas.openxmlformats.org/drawingml/2006/table">
            <a:tbl>
              <a:tblPr/>
              <a:tblGrid>
                <a:gridCol w="4018844"/>
                <a:gridCol w="1060652"/>
                <a:gridCol w="1060652"/>
                <a:gridCol w="1060652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Father education (Baseline: basic education or below)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1.0342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0.5816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1.8217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Vocational tecnica 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0.6184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0.3861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1.0159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Specialized 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1.4477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2.0803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1.1099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University or above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0.746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1.0808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0.3402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Master 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1.3905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1.2716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Mother education (Baseline: basic education or below)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1.0199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2.2483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0.5756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Vocational tecnica 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2.6489**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2.8683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1.9212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Specialized secondary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0.8465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0.9906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0.8126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University or above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1.8444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4.248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1.0667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Master 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1.2672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3.6694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 missing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Working while studying 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1.3331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0.8176</a:t>
                      </a:r>
                      <a:endParaRPr lang="it-IT" sz="20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11353" y="107921"/>
            <a:ext cx="3394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524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working poverty</a:t>
            </a:r>
          </a:p>
          <a:p>
            <a:pPr lvl="0" indent="2524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cs typeface="Times New Roman" pitchFamily="18" charset="0"/>
              </a:rPr>
              <a:t>Cont’d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67544" y="836712"/>
          <a:ext cx="7200801" cy="4611715"/>
        </p:xfrm>
        <a:graphic>
          <a:graphicData uri="http://schemas.openxmlformats.org/drawingml/2006/table">
            <a:tbl>
              <a:tblPr/>
              <a:tblGrid>
                <a:gridCol w="4018845"/>
                <a:gridCol w="1060652"/>
                <a:gridCol w="1060652"/>
                <a:gridCol w="1060652"/>
              </a:tblGrid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Main goal in life (Baseline: being successful at work)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Making a contribution to the society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1.4249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2.1163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1.2199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Participating in community affairs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0.6725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2.4795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0.2294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Upholding religious faith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0.8482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2.639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0.3794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lot of money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1.0387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2.8585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0.5966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good family life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1.6517**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2.4783**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1.2806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Having a good education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0.9121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1.3565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0.8265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Gaining work experience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0.738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1.8415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0.3558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Living meaningful and intended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1.6959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7.6468**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0.7276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Being self-confident and achieving goals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0.864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1.4494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0.6046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Gain a reputation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1.8441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1.0576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Live freely or wantonly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0.7658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1.544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0.403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 work in overseas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1.0578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11.5026**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0.2888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Location (baseline: Ulaanbaatar)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Aimag centre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1.8397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2.1449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2.2397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Soum centre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3.3654***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6.3473**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3.8476**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Rural area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17.9021***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69.5968***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11.0000***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0.0066***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0.0080***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0.0096***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2150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1140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Pseudo-R2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0.43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Correctly classified cases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87.1%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88.5%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85.8%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Area under ROC curve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0.91</a:t>
                      </a:r>
                      <a:endParaRPr lang="it-IT" sz="2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9685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Weak household background seems to be associated with a high risk of poverty, hinting at massive processes of intergenerational transfers of poverty</a:t>
            </a:r>
          </a:p>
          <a:p>
            <a:r>
              <a:rPr lang="en-GB" dirty="0" smtClean="0"/>
              <a:t>All household characteristics appear to importantly affect the youth poverty status, suggesting that poverty traps might be in place. </a:t>
            </a:r>
          </a:p>
          <a:p>
            <a:r>
              <a:rPr lang="en-GB" dirty="0" smtClean="0"/>
              <a:t>One finding stands out: A young person born in a household living out of $1 a day has a probability </a:t>
            </a:r>
          </a:p>
          <a:p>
            <a:pPr lvl="1"/>
            <a:r>
              <a:rPr lang="en-GB" dirty="0" smtClean="0"/>
              <a:t>about 4 times greater of dropping out of school, </a:t>
            </a:r>
          </a:p>
          <a:p>
            <a:pPr lvl="1"/>
            <a:r>
              <a:rPr lang="en-GB" dirty="0" smtClean="0"/>
              <a:t>2.5 times greater of being educationally marginalized </a:t>
            </a:r>
          </a:p>
          <a:p>
            <a:pPr lvl="1"/>
            <a:r>
              <a:rPr lang="en-GB" dirty="0" smtClean="0"/>
              <a:t>and 20 times greater of being a working poor than a young person born in a family living out of more than $3 a day. </a:t>
            </a:r>
          </a:p>
          <a:p>
            <a:r>
              <a:rPr lang="en-GB" dirty="0" smtClean="0"/>
              <a:t>Special financial support should be provided to those young people who were born in households </a:t>
            </a:r>
            <a:r>
              <a:rPr lang="en-GB" smtClean="0"/>
              <a:t>living on $1 </a:t>
            </a:r>
            <a:r>
              <a:rPr lang="en-GB" dirty="0" smtClean="0"/>
              <a:t>a day.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/>
          <a:lstStyle/>
          <a:p>
            <a:r>
              <a:rPr lang="en-GB" dirty="0" smtClean="0"/>
              <a:t>Inequality and Poverty in Mongolia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/>
          <a:lstStyle/>
          <a:p>
            <a:r>
              <a:rPr lang="en-GB" dirty="0" smtClean="0"/>
              <a:t>Mongolia ranks: </a:t>
            </a:r>
          </a:p>
          <a:p>
            <a:pPr lvl="1"/>
            <a:r>
              <a:rPr lang="en-GB" dirty="0" smtClean="0"/>
              <a:t>116 in the Human Development Index, but only </a:t>
            </a:r>
          </a:p>
          <a:p>
            <a:pPr lvl="1"/>
            <a:r>
              <a:rPr lang="en-GB" dirty="0" smtClean="0"/>
              <a:t>42 in the Human Poverty Index</a:t>
            </a:r>
          </a:p>
          <a:p>
            <a:r>
              <a:rPr lang="en-GB" dirty="0" smtClean="0"/>
              <a:t>The median household income, once excluding the 10</a:t>
            </a:r>
            <a:r>
              <a:rPr lang="en-GB" baseline="30000" dirty="0" smtClean="0"/>
              <a:t>th</a:t>
            </a:r>
            <a:r>
              <a:rPr lang="en-GB" dirty="0" smtClean="0"/>
              <a:t> and 90</a:t>
            </a:r>
            <a:r>
              <a:rPr lang="en-GB" baseline="30000" dirty="0" smtClean="0"/>
              <a:t>th</a:t>
            </a:r>
            <a:r>
              <a:rPr lang="en-GB" dirty="0" smtClean="0"/>
              <a:t> deciles, equals TUGs 100,000 (US$ 85.9 or € 63.8)</a:t>
            </a:r>
            <a:endParaRPr lang="it-IT" dirty="0" smtClean="0"/>
          </a:p>
          <a:p>
            <a:r>
              <a:rPr lang="en-GB" dirty="0" smtClean="0"/>
              <a:t>Poverty: </a:t>
            </a:r>
          </a:p>
          <a:p>
            <a:pPr lvl="1"/>
            <a:r>
              <a:rPr lang="en-GB" dirty="0" smtClean="0"/>
              <a:t>10.1 % live on US$ 30 a month or less</a:t>
            </a:r>
          </a:p>
          <a:p>
            <a:pPr lvl="1"/>
            <a:r>
              <a:rPr lang="en-GB" dirty="0" smtClean="0"/>
              <a:t>32.9 % live on US$ 30 through 60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Assessing the importance of the UN MDG 1: “eradicating poverty and hunger” in Mongolia, one of the 50 poorest countries of the world by:</a:t>
            </a:r>
          </a:p>
          <a:p>
            <a:pPr lvl="1"/>
            <a:r>
              <a:rPr lang="en-GB" dirty="0" smtClean="0"/>
              <a:t>Measuring the impact of household poverty on the next generation poverty measured as:</a:t>
            </a:r>
          </a:p>
          <a:p>
            <a:pPr lvl="2"/>
            <a:r>
              <a:rPr lang="en-GB" dirty="0" smtClean="0"/>
              <a:t>Dropout from school</a:t>
            </a:r>
          </a:p>
          <a:p>
            <a:pPr lvl="2"/>
            <a:r>
              <a:rPr lang="en-GB" dirty="0" smtClean="0"/>
              <a:t>Educational marginalization</a:t>
            </a:r>
          </a:p>
          <a:p>
            <a:pPr lvl="2"/>
            <a:r>
              <a:rPr lang="en-GB" dirty="0" smtClean="0"/>
              <a:t>Working poverty</a:t>
            </a:r>
          </a:p>
          <a:p>
            <a:pPr lvl="1"/>
            <a:r>
              <a:rPr lang="en-GB" dirty="0" smtClean="0"/>
              <a:t>Hinting at the existence of poverty traps;</a:t>
            </a:r>
          </a:p>
          <a:p>
            <a:pPr lvl="1"/>
            <a:r>
              <a:rPr lang="en-GB" dirty="0" smtClean="0"/>
              <a:t>Suggesting the possible implication of cash transfers as a policy tool in the poorest countries to eradicate poverty;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/>
          <a:lstStyle/>
          <a:p>
            <a:r>
              <a:rPr lang="en-GB" dirty="0" smtClean="0"/>
              <a:t>Methodology</a:t>
            </a:r>
          </a:p>
          <a:p>
            <a:r>
              <a:rPr lang="en-GB" dirty="0" smtClean="0"/>
              <a:t>The data used </a:t>
            </a:r>
          </a:p>
          <a:p>
            <a:r>
              <a:rPr lang="en-GB" dirty="0" smtClean="0"/>
              <a:t>Determinants of </a:t>
            </a:r>
          </a:p>
          <a:p>
            <a:pPr lvl="1"/>
            <a:r>
              <a:rPr lang="en-GB" dirty="0" smtClean="0"/>
              <a:t>Dropping out of school</a:t>
            </a:r>
          </a:p>
          <a:p>
            <a:pPr lvl="1"/>
            <a:r>
              <a:rPr lang="en-GB" dirty="0" smtClean="0"/>
              <a:t>Educational marginalization</a:t>
            </a:r>
          </a:p>
          <a:p>
            <a:pPr lvl="1"/>
            <a:r>
              <a:rPr lang="en-GB" dirty="0" smtClean="0"/>
              <a:t>Working poverty</a:t>
            </a:r>
          </a:p>
          <a:p>
            <a:r>
              <a:rPr lang="en-GB" dirty="0" smtClean="0"/>
              <a:t>Concluding remarks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P</a:t>
            </a:r>
            <a:r>
              <a:rPr lang="en-GB" baseline="-25000" dirty="0" smtClean="0"/>
              <a:t>i</a:t>
            </a:r>
            <a:r>
              <a:rPr lang="en-GB" dirty="0" smtClean="0"/>
              <a:t> is one of the three indicators of poverty:</a:t>
            </a:r>
          </a:p>
          <a:p>
            <a:pPr lvl="1"/>
            <a:r>
              <a:rPr lang="en-GB" dirty="0" smtClean="0"/>
              <a:t>Dropping out of school</a:t>
            </a:r>
          </a:p>
          <a:p>
            <a:pPr lvl="1"/>
            <a:r>
              <a:rPr lang="en-GB" dirty="0" smtClean="0"/>
              <a:t>Educational marginalization </a:t>
            </a:r>
          </a:p>
          <a:p>
            <a:pPr lvl="1"/>
            <a:r>
              <a:rPr lang="en-GB" dirty="0" smtClean="0"/>
              <a:t>Working poverty</a:t>
            </a:r>
          </a:p>
          <a:p>
            <a:pPr>
              <a:buNone/>
            </a:pPr>
            <a:r>
              <a:rPr lang="en-GB" dirty="0" err="1" smtClean="0"/>
              <a:t>HI</a:t>
            </a:r>
            <a:r>
              <a:rPr lang="en-GB" baseline="-25000" dirty="0" err="1" smtClean="0"/>
              <a:t>j</a:t>
            </a:r>
            <a:r>
              <a:rPr lang="en-GB" dirty="0" smtClean="0"/>
              <a:t> </a:t>
            </a:r>
            <a:r>
              <a:rPr lang="en-GB" dirty="0" smtClean="0"/>
              <a:t>is household income, </a:t>
            </a:r>
            <a:r>
              <a:rPr lang="en-GB" dirty="0" smtClean="0"/>
              <a:t>the variables of interest, namely </a:t>
            </a:r>
            <a:r>
              <a:rPr lang="en-GB" dirty="0" smtClean="0"/>
              <a:t>households </a:t>
            </a:r>
            <a:r>
              <a:rPr lang="en-GB" dirty="0" smtClean="0"/>
              <a:t>living on </a:t>
            </a:r>
            <a:r>
              <a:rPr lang="en-GB" dirty="0" smtClean="0"/>
              <a:t>US$ </a:t>
            </a:r>
            <a:r>
              <a:rPr lang="en-GB" dirty="0" smtClean="0"/>
              <a:t>1, 2 and 3 a day</a:t>
            </a:r>
          </a:p>
          <a:p>
            <a:pPr>
              <a:buNone/>
            </a:pPr>
            <a:r>
              <a:rPr lang="en-GB" dirty="0" err="1" smtClean="0"/>
              <a:t>HC</a:t>
            </a:r>
            <a:r>
              <a:rPr lang="en-GB" baseline="-25000" dirty="0" err="1" smtClean="0"/>
              <a:t>k</a:t>
            </a:r>
            <a:r>
              <a:rPr lang="en-GB" dirty="0" smtClean="0"/>
              <a:t> are other family characteristics, such as number of siblings, being a orphan, parents’ education</a:t>
            </a:r>
          </a:p>
          <a:p>
            <a:pPr>
              <a:buNone/>
            </a:pPr>
            <a:r>
              <a:rPr lang="en-GB" dirty="0" err="1" smtClean="0"/>
              <a:t>X</a:t>
            </a:r>
            <a:r>
              <a:rPr lang="en-GB" baseline="-25000" dirty="0" err="1" smtClean="0"/>
              <a:t>m</a:t>
            </a:r>
            <a:r>
              <a:rPr lang="en-GB" dirty="0" smtClean="0"/>
              <a:t> is a set of individual characteristics </a:t>
            </a:r>
            <a:r>
              <a:rPr lang="en-GB" dirty="0" smtClean="0"/>
              <a:t>(age, civil </a:t>
            </a:r>
            <a:r>
              <a:rPr lang="en-GB" dirty="0" smtClean="0"/>
              <a:t>status, </a:t>
            </a:r>
            <a:r>
              <a:rPr lang="en-GB" dirty="0" smtClean="0"/>
              <a:t>working </a:t>
            </a:r>
            <a:r>
              <a:rPr lang="en-GB" dirty="0" smtClean="0"/>
              <a:t>while at school, main goals in life, </a:t>
            </a:r>
            <a:r>
              <a:rPr lang="en-GB" dirty="0" smtClean="0"/>
              <a:t>place of residence)</a:t>
            </a:r>
            <a:endParaRPr lang="en-GB" dirty="0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403648" y="836712"/>
          <a:ext cx="6270032" cy="576064"/>
        </p:xfrm>
        <a:graphic>
          <a:graphicData uri="http://schemas.openxmlformats.org/presentationml/2006/ole">
            <p:oleObj spid="_x0000_s30721" name="Equazione" r:id="rId3" imgW="325116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data used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rmAutofit fontScale="92500"/>
          </a:bodyPr>
          <a:lstStyle/>
          <a:p>
            <a:r>
              <a:rPr lang="en-GB" i="1" dirty="0" smtClean="0"/>
              <a:t>Ad hoc</a:t>
            </a:r>
            <a:r>
              <a:rPr lang="en-GB" dirty="0" smtClean="0"/>
              <a:t> (and unique) SWTS on 6871 young people aged 15-29 years carried out in 2006</a:t>
            </a:r>
          </a:p>
          <a:p>
            <a:r>
              <a:rPr lang="en-GB" dirty="0" smtClean="0"/>
              <a:t>The questionnaire captures both quantitative and qualitative information: </a:t>
            </a:r>
          </a:p>
          <a:p>
            <a:pPr lvl="1"/>
            <a:r>
              <a:rPr lang="en-GB" dirty="0" smtClean="0"/>
              <a:t>education and training, </a:t>
            </a:r>
          </a:p>
          <a:p>
            <a:pPr lvl="1"/>
            <a:r>
              <a:rPr lang="en-GB" dirty="0" smtClean="0"/>
              <a:t>family's influence in career choice, </a:t>
            </a:r>
          </a:p>
          <a:p>
            <a:pPr lvl="1"/>
            <a:r>
              <a:rPr lang="en-GB" dirty="0" smtClean="0"/>
              <a:t>perceptions and aspirations in terms of employment and life goals and values, </a:t>
            </a:r>
          </a:p>
          <a:p>
            <a:pPr lvl="1"/>
            <a:r>
              <a:rPr lang="en-GB" dirty="0" smtClean="0"/>
              <a:t>job search processes, </a:t>
            </a:r>
          </a:p>
          <a:p>
            <a:pPr lvl="1"/>
            <a:r>
              <a:rPr lang="en-GB" dirty="0" smtClean="0"/>
              <a:t>barriers to and supports for entry into the labour market, </a:t>
            </a:r>
          </a:p>
          <a:p>
            <a:pPr lvl="1"/>
            <a:r>
              <a:rPr lang="en-GB" dirty="0" smtClean="0"/>
              <a:t>wage versus self-employment preference, </a:t>
            </a:r>
          </a:p>
          <a:p>
            <a:pPr lvl="1"/>
            <a:r>
              <a:rPr lang="en-GB" dirty="0" smtClean="0"/>
              <a:t>working conditions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250202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GB" sz="16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Reasons to leave school for the uneducated by age and gender (in %)</a:t>
            </a:r>
            <a:endParaRPr lang="en-GB" sz="1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3294856"/>
          <a:ext cx="7920882" cy="2438400"/>
        </p:xfrm>
        <a:graphic>
          <a:graphicData uri="http://schemas.openxmlformats.org/drawingml/2006/table">
            <a:tbl>
              <a:tblPr/>
              <a:tblGrid>
                <a:gridCol w="3492344"/>
                <a:gridCol w="627266"/>
                <a:gridCol w="627266"/>
                <a:gridCol w="800565"/>
                <a:gridCol w="791147"/>
                <a:gridCol w="791147"/>
                <a:gridCol w="791147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Men 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Women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15-19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20-24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25-29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Failed examinations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2.82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2.56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Did not enjoy schooling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26.55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26.5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26.67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27.27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Do not like schooling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2.26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3.42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Wanted to work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2.26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2.56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1.67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5.19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Parents did not allow to continue school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6.78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3.42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17.5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Economic reasons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9.04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11.11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5.19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Takes care of livestock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26.55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28.21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23.33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29.87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23.73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22.22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26.67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24.68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Number of observations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15121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Dropouts are here all those individuals who left school before completion of high secondary school not for normal causes, including having achieved the desired educational level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548680"/>
          <a:ext cx="7272809" cy="6065520"/>
        </p:xfrm>
        <a:graphic>
          <a:graphicData uri="http://schemas.openxmlformats.org/drawingml/2006/table">
            <a:tbl>
              <a:tblPr/>
              <a:tblGrid>
                <a:gridCol w="3706492"/>
                <a:gridCol w="1207358"/>
                <a:gridCol w="1188773"/>
                <a:gridCol w="1170186"/>
              </a:tblGrid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Women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Women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1.5633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0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group (baseline: Young old: aged 25-29 years)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Young teenager (aged 15-19 years)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0.4527***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0.6182*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0.3519***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Young adults (aged 20-24 years)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1.2378*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1.6989**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0.9538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Civil status (baseline: single)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Married woman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0.8314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0.9038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Married man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1.6526*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1.523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Divorced, separated, widowed woman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1.4841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1.6756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Divorced, separated, widowed man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0.5871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0.4906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 with children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1.1613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1.1877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Woman with children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0.5655**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0.5122***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Household income classes</a:t>
                      </a:r>
                      <a:r>
                        <a:rPr lang="en-GB" sz="1400" b="1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¥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(baseline is more than $100)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From $60 to $100 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1.5330***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1.5811**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1.5441**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From $30 to $60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2.0296***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1.8019***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2.3699***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Less than $30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3.8510***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4.1203***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3.6441***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household members 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(baseline is 3 members or less)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1.0196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0.9985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1.0618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1.113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1.249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1.0104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1.3707*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1.1837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1.5401*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1.5716**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1.4427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1.7249*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2.3631***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2.0269*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2.8781***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or more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2.0079**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1.9899*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2.1081*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 no father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2.6100***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3.1482**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2.0695*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Has no mother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4.4310***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9.0158***</a:t>
                      </a:r>
                      <a:endParaRPr lang="it-IT" sz="20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3.5079***</a:t>
                      </a:r>
                      <a:endParaRPr lang="it-IT" sz="20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34" marR="55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628" y="59323"/>
            <a:ext cx="90407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Table 9. Determinants of dropping out of school in Mongolia by gender 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Logit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estimates)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39552" y="839688"/>
          <a:ext cx="7848870" cy="5181600"/>
        </p:xfrm>
        <a:graphic>
          <a:graphicData uri="http://schemas.openxmlformats.org/drawingml/2006/table">
            <a:tbl>
              <a:tblPr/>
              <a:tblGrid>
                <a:gridCol w="4000074"/>
                <a:gridCol w="1302990"/>
                <a:gridCol w="1282933"/>
                <a:gridCol w="1262873"/>
              </a:tblGrid>
              <a:tr h="1766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Father education (baseline: tertiary or above)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Uneducated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3.1475***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2.7080*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3.4955*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Primary education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2.2804***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2.2613*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2.1086*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Basic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2.3453***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2.2034*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2.3080**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1.381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1.2409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1.3632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Vocational technical 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1.7586*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1.5415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1.721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Specialized 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1.5007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1.857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1.2198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Mother education (baseline: tertiary or above)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Uneducated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9.6755***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16.5055***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8.7084***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Primary education 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6.6310***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13.6128***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5.2242***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Basic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4.8750***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11.0010***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3.3084***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2.3189**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3.3401*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2.1452*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Vocational technical 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2.1391*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3.1545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2.059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Specialized secondary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1.5468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2.9026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1.2993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Worked while at school (baseline: did not work at school)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600">
                        <a:solidFill>
                          <a:srgbClr val="365F91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 a clerk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0.5676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0.6434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0.6154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Part time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0.1936**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0.1594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0.2008*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services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0.0843***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0.1169*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agriculture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1.3544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0.7397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1.4678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 a commercial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0.1288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(omitted)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0.413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types of work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0.2508**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0.4138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0.1785**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Family run business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0.3308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0.5876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0.2426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 a volunteer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0.6131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1.1942</a:t>
                      </a:r>
                      <a:endParaRPr lang="it-IT" sz="2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0.2974</a:t>
                      </a:r>
                      <a:endParaRPr lang="it-IT" sz="2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4456" y="107921"/>
            <a:ext cx="4295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Determinants of dropping out of school</a:t>
            </a:r>
          </a:p>
          <a:p>
            <a:pPr lvl="0" indent="25241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cs typeface="Times New Roman" pitchFamily="18" charset="0"/>
              </a:rPr>
              <a:t>Cont’d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2399</Words>
  <Application>Microsoft Office PowerPoint</Application>
  <PresentationFormat>Presentazione su schermo (4:3)</PresentationFormat>
  <Paragraphs>896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0" baseType="lpstr">
      <vt:lpstr>Tema di Office</vt:lpstr>
      <vt:lpstr>Equazione</vt:lpstr>
      <vt:lpstr>«I Wish I had 100 Dollars a Month … » The Intergenerational Transfer of Poverty in Mongolia</vt:lpstr>
      <vt:lpstr>Inequality and Poverty in Mongolia</vt:lpstr>
      <vt:lpstr>Motivation</vt:lpstr>
      <vt:lpstr>Outline</vt:lpstr>
      <vt:lpstr>Methodology</vt:lpstr>
      <vt:lpstr>The data used</vt:lpstr>
      <vt:lpstr>Reasons to leave school for the uneducated by age and gender (in %)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Concluding 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«I Wish I had 100 Dollars a Month … » The Intergenerational Transfer of Poverty in Mongolia</dc:title>
  <dc:creator>prof</dc:creator>
  <cp:lastModifiedBy>prof</cp:lastModifiedBy>
  <cp:revision>27</cp:revision>
  <dcterms:created xsi:type="dcterms:W3CDTF">2012-10-04T20:57:46Z</dcterms:created>
  <dcterms:modified xsi:type="dcterms:W3CDTF">2012-10-06T04:41:22Z</dcterms:modified>
</cp:coreProperties>
</file>