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2"/>
  </p:notesMasterIdLst>
  <p:handoutMasterIdLst>
    <p:handoutMasterId r:id="rId63"/>
  </p:handoutMasterIdLst>
  <p:sldIdLst>
    <p:sldId id="256" r:id="rId2"/>
    <p:sldId id="325" r:id="rId3"/>
    <p:sldId id="329" r:id="rId4"/>
    <p:sldId id="330" r:id="rId5"/>
    <p:sldId id="331" r:id="rId6"/>
    <p:sldId id="257" r:id="rId7"/>
    <p:sldId id="259" r:id="rId8"/>
    <p:sldId id="261" r:id="rId9"/>
    <p:sldId id="260" r:id="rId10"/>
    <p:sldId id="302" r:id="rId11"/>
    <p:sldId id="262" r:id="rId12"/>
    <p:sldId id="303" r:id="rId13"/>
    <p:sldId id="263" r:id="rId14"/>
    <p:sldId id="304" r:id="rId15"/>
    <p:sldId id="265" r:id="rId16"/>
    <p:sldId id="266" r:id="rId17"/>
    <p:sldId id="301" r:id="rId18"/>
    <p:sldId id="268" r:id="rId19"/>
    <p:sldId id="269" r:id="rId20"/>
    <p:sldId id="270" r:id="rId21"/>
    <p:sldId id="271" r:id="rId22"/>
    <p:sldId id="272" r:id="rId23"/>
    <p:sldId id="305" r:id="rId24"/>
    <p:sldId id="274" r:id="rId25"/>
    <p:sldId id="275" r:id="rId26"/>
    <p:sldId id="276" r:id="rId27"/>
    <p:sldId id="323" r:id="rId28"/>
    <p:sldId id="279" r:id="rId29"/>
    <p:sldId id="317" r:id="rId30"/>
    <p:sldId id="280" r:id="rId31"/>
    <p:sldId id="318" r:id="rId32"/>
    <p:sldId id="281" r:id="rId33"/>
    <p:sldId id="286" r:id="rId34"/>
    <p:sldId id="287" r:id="rId35"/>
    <p:sldId id="288" r:id="rId36"/>
    <p:sldId id="289" r:id="rId37"/>
    <p:sldId id="290" r:id="rId38"/>
    <p:sldId id="291" r:id="rId39"/>
    <p:sldId id="309" r:id="rId40"/>
    <p:sldId id="293" r:id="rId41"/>
    <p:sldId id="295" r:id="rId42"/>
    <p:sldId id="315" r:id="rId43"/>
    <p:sldId id="316" r:id="rId44"/>
    <p:sldId id="319" r:id="rId45"/>
    <p:sldId id="320" r:id="rId46"/>
    <p:sldId id="294" r:id="rId47"/>
    <p:sldId id="321" r:id="rId48"/>
    <p:sldId id="296" r:id="rId49"/>
    <p:sldId id="322" r:id="rId50"/>
    <p:sldId id="297" r:id="rId51"/>
    <p:sldId id="310" r:id="rId52"/>
    <p:sldId id="306" r:id="rId53"/>
    <p:sldId id="307" r:id="rId54"/>
    <p:sldId id="308" r:id="rId55"/>
    <p:sldId id="311" r:id="rId56"/>
    <p:sldId id="312" r:id="rId57"/>
    <p:sldId id="313" r:id="rId58"/>
    <p:sldId id="314" r:id="rId59"/>
    <p:sldId id="300" r:id="rId60"/>
    <p:sldId id="324" r:id="rId6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CCFF"/>
    <a:srgbClr val="99FF66"/>
    <a:srgbClr val="66FFFF"/>
    <a:srgbClr val="66FF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93" autoAdjust="0"/>
    <p:restoredTop sz="90929"/>
  </p:normalViewPr>
  <p:slideViewPr>
    <p:cSldViewPr>
      <p:cViewPr>
        <p:scale>
          <a:sx n="41" d="100"/>
          <a:sy n="41" d="100"/>
        </p:scale>
        <p:origin x="-146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8E1BD-23EC-4F1D-9139-2731E5A1243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227DC28-9FBB-4D04-9FC1-D97BC6CCB98C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Digital Library &amp; Distance Learning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3A1F41CA-FC82-4867-AFA8-079649DF5E7A}" type="parTrans" cxnId="{14CB2E52-8052-4C0A-A7BE-BECE804A16DF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30112C71-DA0F-46E5-8C4D-D0D57A34D4C5}" type="sibTrans" cxnId="{14CB2E52-8052-4C0A-A7BE-BECE804A16DF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24520156-B09B-4367-B8DA-EDDB81A6B75D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Formal Methods in Software Engineering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FC6E049F-83B8-4472-96AE-27462F62171E}" type="parTrans" cxnId="{AA46DD18-655D-4EAB-A031-0A3EE269AE36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2D009764-9374-45CA-B6A5-AE6C4DB6D83A}" type="sibTrans" cxnId="{AA46DD18-655D-4EAB-A031-0A3EE269AE36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7E16083C-0C97-4B11-8C50-53F98D373DC0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Computer Networks, Architecture &amp; HPC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F1A5CC49-7DDF-4E18-8614-10F106D267BE}" type="parTrans" cxnId="{38DE8428-EB9A-47AB-90F2-4958A904E767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636C0622-7839-456D-A4B3-A956B3A26325}" type="sibTrans" cxnId="{38DE8428-EB9A-47AB-90F2-4958A904E767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AC193077-350B-483C-858E-F99A36CFDBA9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Pattern Recognition &amp; Image Processing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5A29B51D-D7B7-4DF5-9BAB-71A8B8C53952}" type="parTrans" cxnId="{59DD4F07-2829-4622-BF76-9139EACD7EFF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EC324E9A-C6AA-4853-B6BB-913F83C15D27}" type="sibTrans" cxnId="{59DD4F07-2829-4622-BF76-9139EACD7EFF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8A20BACA-B8B3-4F0F-BE30-2167C586F98F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Information Retrieval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5DCF70FD-B17B-48CD-88A5-42E44B93840B}" type="parTrans" cxnId="{41C06EF0-E435-4309-9103-32203D8823E5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C7F850A0-4129-408D-AA4A-27E3E69AE781}" type="sibTrans" cxnId="{41C06EF0-E435-4309-9103-32203D8823E5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4F8F7F72-D685-45B2-B653-DFCA985B9631}">
      <dgm:prSet custT="1"/>
      <dgm:spPr/>
      <dgm:t>
        <a:bodyPr/>
        <a:lstStyle/>
        <a:p>
          <a:pPr algn="ctr" rtl="0"/>
          <a:r>
            <a:rPr lang="en-US" sz="2800" dirty="0" smtClean="0">
              <a:latin typeface="Calibri" pitchFamily="34" charset="0"/>
            </a:rPr>
            <a:t>IT Governance</a:t>
          </a:r>
          <a:endParaRPr lang="en-US" sz="2800" dirty="0">
            <a:latin typeface="Calibri" pitchFamily="34" charset="0"/>
          </a:endParaRPr>
        </a:p>
      </dgm:t>
    </dgm:pt>
    <dgm:pt modelId="{DD462063-DDA5-4614-9C17-2DCB93900184}" type="parTrans" cxnId="{4F1021C6-9978-44D4-9037-30E558242D9B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59D2DC54-00B0-4DF9-823D-94E2F519D325}" type="sibTrans" cxnId="{4F1021C6-9978-44D4-9037-30E558242D9B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EC489F76-C551-428C-9A6C-2D7489A7B56F}">
      <dgm:prSet custT="1"/>
      <dgm:spPr/>
      <dgm:t>
        <a:bodyPr/>
        <a:lstStyle/>
        <a:p>
          <a:pPr algn="ctr" rtl="0"/>
          <a:r>
            <a:rPr lang="en-US" sz="2800" dirty="0" smtClean="0">
              <a:latin typeface="Calibri" pitchFamily="34" charset="0"/>
            </a:rPr>
            <a:t>E-Government</a:t>
          </a:r>
          <a:endParaRPr lang="en-US" sz="2800" dirty="0">
            <a:latin typeface="Calibri" pitchFamily="34" charset="0"/>
          </a:endParaRPr>
        </a:p>
      </dgm:t>
    </dgm:pt>
    <dgm:pt modelId="{771ED707-BB97-4A88-BC46-B29CC9D9F408}" type="parTrans" cxnId="{7DB8FCF8-8809-4616-9A97-E47CC0E88650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03A8270E-ACC9-49C2-9EE7-9BA4DA70CFCA}" type="sibTrans" cxnId="{7DB8FCF8-8809-4616-9A97-E47CC0E88650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1DB13121-5414-4712-BE1F-B81E33E059A7}">
      <dgm:prSet custT="1"/>
      <dgm:spPr/>
      <dgm:t>
        <a:bodyPr/>
        <a:lstStyle/>
        <a:p>
          <a:pPr algn="ctr" rtl="0"/>
          <a:r>
            <a:rPr lang="en-US" sz="2800" baseline="0" dirty="0" smtClean="0">
              <a:solidFill>
                <a:schemeClr val="bg2"/>
              </a:solidFill>
              <a:latin typeface="Calibri" pitchFamily="34" charset="0"/>
            </a:rPr>
            <a:t>Enterprise Computing</a:t>
          </a:r>
          <a:endParaRPr lang="en-US" sz="2800" baseline="0" dirty="0">
            <a:solidFill>
              <a:schemeClr val="bg2"/>
            </a:solidFill>
            <a:latin typeface="Calibri" pitchFamily="34" charset="0"/>
          </a:endParaRPr>
        </a:p>
      </dgm:t>
    </dgm:pt>
    <dgm:pt modelId="{287FE14B-ED36-4ADB-BE0B-C40DF990F2F2}" type="sibTrans" cxnId="{0C94CD22-FF2A-455A-9C73-9404C4B262B5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0C6F1614-1F16-4095-BB8F-DEE45B26283D}" type="parTrans" cxnId="{0C94CD22-FF2A-455A-9C73-9404C4B262B5}">
      <dgm:prSet/>
      <dgm:spPr/>
      <dgm:t>
        <a:bodyPr/>
        <a:lstStyle/>
        <a:p>
          <a:pPr algn="ctr"/>
          <a:endParaRPr lang="en-US" sz="2800">
            <a:latin typeface="Calibri" pitchFamily="34" charset="0"/>
          </a:endParaRPr>
        </a:p>
      </dgm:t>
    </dgm:pt>
    <dgm:pt modelId="{C723F4E7-7053-4415-A849-224A197826F4}" type="pres">
      <dgm:prSet presAssocID="{7DF8E1BD-23EC-4F1D-9139-2731E5A124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82AE60-AEE3-4B72-ADA1-528BF199905A}" type="pres">
      <dgm:prSet presAssocID="{3227DC28-9FBB-4D04-9FC1-D97BC6CCB98C}" presName="parentText" presStyleLbl="node1" presStyleIdx="0" presStyleCnt="8" custLinFactY="-8829" custLinFactNeighborX="-10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87D89-FB73-4676-86BB-6E55C75F86FA}" type="pres">
      <dgm:prSet presAssocID="{30112C71-DA0F-46E5-8C4D-D0D57A34D4C5}" presName="spacer" presStyleCnt="0"/>
      <dgm:spPr/>
    </dgm:pt>
    <dgm:pt modelId="{B7AD08C8-EB88-431C-A10C-501C1FFBA5A5}" type="pres">
      <dgm:prSet presAssocID="{24520156-B09B-4367-B8DA-EDDB81A6B75D}" presName="parentText" presStyleLbl="node1" presStyleIdx="1" presStyleCnt="8" custLinFactNeighborX="0" custLinFactNeighborY="106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3D28E-7D6E-4737-BF84-96AF6C903A05}" type="pres">
      <dgm:prSet presAssocID="{2D009764-9374-45CA-B6A5-AE6C4DB6D83A}" presName="spacer" presStyleCnt="0"/>
      <dgm:spPr/>
    </dgm:pt>
    <dgm:pt modelId="{E7244796-2A92-41A1-B0AE-6D351DB3ED7F}" type="pres">
      <dgm:prSet presAssocID="{7E16083C-0C97-4B11-8C50-53F98D373DC0}" presName="parentText" presStyleLbl="node1" presStyleIdx="2" presStyleCnt="8" custLinFactNeighborX="0" custLinFactNeighborY="-556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34D44-D2F4-4972-A31C-8D0447DA4D76}" type="pres">
      <dgm:prSet presAssocID="{636C0622-7839-456D-A4B3-A956B3A26325}" presName="spacer" presStyleCnt="0"/>
      <dgm:spPr/>
    </dgm:pt>
    <dgm:pt modelId="{145C4629-D2DD-4D96-967E-2F6D43341C12}" type="pres">
      <dgm:prSet presAssocID="{AC193077-350B-483C-858E-F99A36CFDBA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03492-70E6-45E5-947E-012DFDD57754}" type="pres">
      <dgm:prSet presAssocID="{EC324E9A-C6AA-4853-B6BB-913F83C15D27}" presName="spacer" presStyleCnt="0"/>
      <dgm:spPr/>
    </dgm:pt>
    <dgm:pt modelId="{11BFC768-C548-46B8-974D-2AAC17862FDE}" type="pres">
      <dgm:prSet presAssocID="{8A20BACA-B8B3-4F0F-BE30-2167C586F98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8AFC1-29B5-48A6-9E50-57D268CB91C7}" type="pres">
      <dgm:prSet presAssocID="{C7F850A0-4129-408D-AA4A-27E3E69AE781}" presName="spacer" presStyleCnt="0"/>
      <dgm:spPr/>
    </dgm:pt>
    <dgm:pt modelId="{6E9441DC-756D-4606-A5A2-E43022AB1A56}" type="pres">
      <dgm:prSet presAssocID="{1DB13121-5414-4712-BE1F-B81E33E059A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8C676-EC93-424D-BDE8-26B6686EBC7E}" type="pres">
      <dgm:prSet presAssocID="{287FE14B-ED36-4ADB-BE0B-C40DF990F2F2}" presName="spacer" presStyleCnt="0"/>
      <dgm:spPr/>
    </dgm:pt>
    <dgm:pt modelId="{DF07656D-C566-4767-B3FD-06334890C696}" type="pres">
      <dgm:prSet presAssocID="{4F8F7F72-D685-45B2-B653-DFCA985B963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7547A-7F11-4D43-8C8F-FD3E819815D2}" type="pres">
      <dgm:prSet presAssocID="{59D2DC54-00B0-4DF9-823D-94E2F519D325}" presName="spacer" presStyleCnt="0"/>
      <dgm:spPr/>
    </dgm:pt>
    <dgm:pt modelId="{5E9A5994-FE49-4181-97FF-09F66EBB8E4F}" type="pres">
      <dgm:prSet presAssocID="{EC489F76-C551-428C-9A6C-2D7489A7B56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B8FCF8-8809-4616-9A97-E47CC0E88650}" srcId="{7DF8E1BD-23EC-4F1D-9139-2731E5A12430}" destId="{EC489F76-C551-428C-9A6C-2D7489A7B56F}" srcOrd="7" destOrd="0" parTransId="{771ED707-BB97-4A88-BC46-B29CC9D9F408}" sibTransId="{03A8270E-ACC9-49C2-9EE7-9BA4DA70CFCA}"/>
    <dgm:cxn modelId="{14CB2E52-8052-4C0A-A7BE-BECE804A16DF}" srcId="{7DF8E1BD-23EC-4F1D-9139-2731E5A12430}" destId="{3227DC28-9FBB-4D04-9FC1-D97BC6CCB98C}" srcOrd="0" destOrd="0" parTransId="{3A1F41CA-FC82-4867-AFA8-079649DF5E7A}" sibTransId="{30112C71-DA0F-46E5-8C4D-D0D57A34D4C5}"/>
    <dgm:cxn modelId="{59DD4F07-2829-4622-BF76-9139EACD7EFF}" srcId="{7DF8E1BD-23EC-4F1D-9139-2731E5A12430}" destId="{AC193077-350B-483C-858E-F99A36CFDBA9}" srcOrd="3" destOrd="0" parTransId="{5A29B51D-D7B7-4DF5-9BAB-71A8B8C53952}" sibTransId="{EC324E9A-C6AA-4853-B6BB-913F83C15D27}"/>
    <dgm:cxn modelId="{41C06EF0-E435-4309-9103-32203D8823E5}" srcId="{7DF8E1BD-23EC-4F1D-9139-2731E5A12430}" destId="{8A20BACA-B8B3-4F0F-BE30-2167C586F98F}" srcOrd="4" destOrd="0" parTransId="{5DCF70FD-B17B-48CD-88A5-42E44B93840B}" sibTransId="{C7F850A0-4129-408D-AA4A-27E3E69AE781}"/>
    <dgm:cxn modelId="{BF9321D6-19F4-413D-87C4-D32A87FE8817}" type="presOf" srcId="{7DF8E1BD-23EC-4F1D-9139-2731E5A12430}" destId="{C723F4E7-7053-4415-A849-224A197826F4}" srcOrd="0" destOrd="0" presId="urn:microsoft.com/office/officeart/2005/8/layout/vList2"/>
    <dgm:cxn modelId="{B99C526E-C17F-40F5-9003-089CC7DEBDFF}" type="presOf" srcId="{3227DC28-9FBB-4D04-9FC1-D97BC6CCB98C}" destId="{2B82AE60-AEE3-4B72-ADA1-528BF199905A}" srcOrd="0" destOrd="0" presId="urn:microsoft.com/office/officeart/2005/8/layout/vList2"/>
    <dgm:cxn modelId="{B4A3BEB0-48FE-4530-BE80-6608D55F494C}" type="presOf" srcId="{AC193077-350B-483C-858E-F99A36CFDBA9}" destId="{145C4629-D2DD-4D96-967E-2F6D43341C12}" srcOrd="0" destOrd="0" presId="urn:microsoft.com/office/officeart/2005/8/layout/vList2"/>
    <dgm:cxn modelId="{38DE8428-EB9A-47AB-90F2-4958A904E767}" srcId="{7DF8E1BD-23EC-4F1D-9139-2731E5A12430}" destId="{7E16083C-0C97-4B11-8C50-53F98D373DC0}" srcOrd="2" destOrd="0" parTransId="{F1A5CC49-7DDF-4E18-8614-10F106D267BE}" sibTransId="{636C0622-7839-456D-A4B3-A956B3A26325}"/>
    <dgm:cxn modelId="{0C94CD22-FF2A-455A-9C73-9404C4B262B5}" srcId="{7DF8E1BD-23EC-4F1D-9139-2731E5A12430}" destId="{1DB13121-5414-4712-BE1F-B81E33E059A7}" srcOrd="5" destOrd="0" parTransId="{0C6F1614-1F16-4095-BB8F-DEE45B26283D}" sibTransId="{287FE14B-ED36-4ADB-BE0B-C40DF990F2F2}"/>
    <dgm:cxn modelId="{38CB800C-058B-4440-8F1D-743A80F445A8}" type="presOf" srcId="{8A20BACA-B8B3-4F0F-BE30-2167C586F98F}" destId="{11BFC768-C548-46B8-974D-2AAC17862FDE}" srcOrd="0" destOrd="0" presId="urn:microsoft.com/office/officeart/2005/8/layout/vList2"/>
    <dgm:cxn modelId="{63DE115E-A0D2-4E4B-939B-71EA7408C9A2}" type="presOf" srcId="{1DB13121-5414-4712-BE1F-B81E33E059A7}" destId="{6E9441DC-756D-4606-A5A2-E43022AB1A56}" srcOrd="0" destOrd="0" presId="urn:microsoft.com/office/officeart/2005/8/layout/vList2"/>
    <dgm:cxn modelId="{E01AD949-4203-4288-B3FF-AE3814FEE575}" type="presOf" srcId="{EC489F76-C551-428C-9A6C-2D7489A7B56F}" destId="{5E9A5994-FE49-4181-97FF-09F66EBB8E4F}" srcOrd="0" destOrd="0" presId="urn:microsoft.com/office/officeart/2005/8/layout/vList2"/>
    <dgm:cxn modelId="{AA46DD18-655D-4EAB-A031-0A3EE269AE36}" srcId="{7DF8E1BD-23EC-4F1D-9139-2731E5A12430}" destId="{24520156-B09B-4367-B8DA-EDDB81A6B75D}" srcOrd="1" destOrd="0" parTransId="{FC6E049F-83B8-4472-96AE-27462F62171E}" sibTransId="{2D009764-9374-45CA-B6A5-AE6C4DB6D83A}"/>
    <dgm:cxn modelId="{B11B6E77-1F97-4BB7-A027-DF5ED513DF99}" type="presOf" srcId="{24520156-B09B-4367-B8DA-EDDB81A6B75D}" destId="{B7AD08C8-EB88-431C-A10C-501C1FFBA5A5}" srcOrd="0" destOrd="0" presId="urn:microsoft.com/office/officeart/2005/8/layout/vList2"/>
    <dgm:cxn modelId="{4F1021C6-9978-44D4-9037-30E558242D9B}" srcId="{7DF8E1BD-23EC-4F1D-9139-2731E5A12430}" destId="{4F8F7F72-D685-45B2-B653-DFCA985B9631}" srcOrd="6" destOrd="0" parTransId="{DD462063-DDA5-4614-9C17-2DCB93900184}" sibTransId="{59D2DC54-00B0-4DF9-823D-94E2F519D325}"/>
    <dgm:cxn modelId="{E65648EC-6079-46CC-93A2-C67F62766067}" type="presOf" srcId="{4F8F7F72-D685-45B2-B653-DFCA985B9631}" destId="{DF07656D-C566-4767-B3FD-06334890C696}" srcOrd="0" destOrd="0" presId="urn:microsoft.com/office/officeart/2005/8/layout/vList2"/>
    <dgm:cxn modelId="{8EE9FE83-BAEF-447E-A9AA-B3534BF7A1D8}" type="presOf" srcId="{7E16083C-0C97-4B11-8C50-53F98D373DC0}" destId="{E7244796-2A92-41A1-B0AE-6D351DB3ED7F}" srcOrd="0" destOrd="0" presId="urn:microsoft.com/office/officeart/2005/8/layout/vList2"/>
    <dgm:cxn modelId="{27197227-3344-4C11-9446-88B78E2545A1}" type="presParOf" srcId="{C723F4E7-7053-4415-A849-224A197826F4}" destId="{2B82AE60-AEE3-4B72-ADA1-528BF199905A}" srcOrd="0" destOrd="0" presId="urn:microsoft.com/office/officeart/2005/8/layout/vList2"/>
    <dgm:cxn modelId="{858163F3-FC9C-406B-BCCA-B20B497EE776}" type="presParOf" srcId="{C723F4E7-7053-4415-A849-224A197826F4}" destId="{1A187D89-FB73-4676-86BB-6E55C75F86FA}" srcOrd="1" destOrd="0" presId="urn:microsoft.com/office/officeart/2005/8/layout/vList2"/>
    <dgm:cxn modelId="{8F9F7FF1-C28C-48F9-9DC2-E2DE244122A3}" type="presParOf" srcId="{C723F4E7-7053-4415-A849-224A197826F4}" destId="{B7AD08C8-EB88-431C-A10C-501C1FFBA5A5}" srcOrd="2" destOrd="0" presId="urn:microsoft.com/office/officeart/2005/8/layout/vList2"/>
    <dgm:cxn modelId="{4B0D8EC8-13A7-4979-B4C6-9B9E01BDB757}" type="presParOf" srcId="{C723F4E7-7053-4415-A849-224A197826F4}" destId="{0E03D28E-7D6E-4737-BF84-96AF6C903A05}" srcOrd="3" destOrd="0" presId="urn:microsoft.com/office/officeart/2005/8/layout/vList2"/>
    <dgm:cxn modelId="{844884F3-8122-4B72-996E-7E41A054E302}" type="presParOf" srcId="{C723F4E7-7053-4415-A849-224A197826F4}" destId="{E7244796-2A92-41A1-B0AE-6D351DB3ED7F}" srcOrd="4" destOrd="0" presId="urn:microsoft.com/office/officeart/2005/8/layout/vList2"/>
    <dgm:cxn modelId="{23CE4549-FA92-4B98-B607-370D84D6D125}" type="presParOf" srcId="{C723F4E7-7053-4415-A849-224A197826F4}" destId="{83C34D44-D2F4-4972-A31C-8D0447DA4D76}" srcOrd="5" destOrd="0" presId="urn:microsoft.com/office/officeart/2005/8/layout/vList2"/>
    <dgm:cxn modelId="{D788F235-0CAB-45C8-9160-B13FF03ECAF6}" type="presParOf" srcId="{C723F4E7-7053-4415-A849-224A197826F4}" destId="{145C4629-D2DD-4D96-967E-2F6D43341C12}" srcOrd="6" destOrd="0" presId="urn:microsoft.com/office/officeart/2005/8/layout/vList2"/>
    <dgm:cxn modelId="{A854651D-0650-4830-BBF5-20F11F4D06D3}" type="presParOf" srcId="{C723F4E7-7053-4415-A849-224A197826F4}" destId="{74A03492-70E6-45E5-947E-012DFDD57754}" srcOrd="7" destOrd="0" presId="urn:microsoft.com/office/officeart/2005/8/layout/vList2"/>
    <dgm:cxn modelId="{BECC915E-8BD3-4C57-8A11-9ECA41F66490}" type="presParOf" srcId="{C723F4E7-7053-4415-A849-224A197826F4}" destId="{11BFC768-C548-46B8-974D-2AAC17862FDE}" srcOrd="8" destOrd="0" presId="urn:microsoft.com/office/officeart/2005/8/layout/vList2"/>
    <dgm:cxn modelId="{89F75807-6A09-4D54-88BC-624A33BFCC3F}" type="presParOf" srcId="{C723F4E7-7053-4415-A849-224A197826F4}" destId="{E678AFC1-29B5-48A6-9E50-57D268CB91C7}" srcOrd="9" destOrd="0" presId="urn:microsoft.com/office/officeart/2005/8/layout/vList2"/>
    <dgm:cxn modelId="{0093935B-78A1-40B8-9600-EE71550BF6CD}" type="presParOf" srcId="{C723F4E7-7053-4415-A849-224A197826F4}" destId="{6E9441DC-756D-4606-A5A2-E43022AB1A56}" srcOrd="10" destOrd="0" presId="urn:microsoft.com/office/officeart/2005/8/layout/vList2"/>
    <dgm:cxn modelId="{62455A4B-D6FF-4E4B-8ABF-B31F70314E1E}" type="presParOf" srcId="{C723F4E7-7053-4415-A849-224A197826F4}" destId="{1418C676-EC93-424D-BDE8-26B6686EBC7E}" srcOrd="11" destOrd="0" presId="urn:microsoft.com/office/officeart/2005/8/layout/vList2"/>
    <dgm:cxn modelId="{4938B55B-C10D-4AA7-A559-9672984691BA}" type="presParOf" srcId="{C723F4E7-7053-4415-A849-224A197826F4}" destId="{DF07656D-C566-4767-B3FD-06334890C696}" srcOrd="12" destOrd="0" presId="urn:microsoft.com/office/officeart/2005/8/layout/vList2"/>
    <dgm:cxn modelId="{B2270F8A-253E-461C-990D-D9F71701B5F2}" type="presParOf" srcId="{C723F4E7-7053-4415-A849-224A197826F4}" destId="{D1A7547A-7F11-4D43-8C8F-FD3E819815D2}" srcOrd="13" destOrd="0" presId="urn:microsoft.com/office/officeart/2005/8/layout/vList2"/>
    <dgm:cxn modelId="{DB19591B-B7CE-4ABB-9557-FA5F35ED93C9}" type="presParOf" srcId="{C723F4E7-7053-4415-A849-224A197826F4}" destId="{5E9A5994-FE49-4181-97FF-09F66EBB8E4F}" srcOrd="1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48B0F1-EE15-4D3D-986D-E1B660129FB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78536B65-C13C-402F-A7EB-118B9DB3459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8C4FA-F80E-4286-BC09-53D73C323CF4}" type="slidenum">
              <a:rPr lang="en-GB"/>
              <a:pPr/>
              <a:t>1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1/5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9F83F-C42F-4114-9D4D-6DD9DA01EC5E}" type="slidenum">
              <a:rPr lang="en-GB"/>
              <a:pPr/>
              <a:t>9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fld id="{71ECE526-4DE7-42F1-8C69-EA84274B4D22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5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45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45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964416-B7F9-463B-8A9F-27BA6AF6E5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5976D-B311-450E-BB72-DB90E73980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189B1-570F-494B-B5DD-E08D5EEEE5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2A51-D8DE-44A7-9DC9-CD8E59A037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4C72B-428D-44F9-8296-6986B20B6A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27A44-43BE-4D5A-9A7F-2ABAF006B6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84355-E94C-4721-897B-0070EAF679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1D530-810F-436A-AF45-CB0D2B04A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E95C3-BBBA-4347-8058-5D3B694446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E37BD-2144-4681-9C25-18D15A493B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1C641-960C-4C55-AD42-3E9C6DF63B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d-ID" smtClean="0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154DCE-4419-4726-A54E-53DAE5FF737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-1752600"/>
            <a:ext cx="7772400" cy="4664075"/>
          </a:xfrm>
        </p:spPr>
        <p:txBody>
          <a:bodyPr/>
          <a:lstStyle/>
          <a:p>
            <a:pPr algn="ctr"/>
            <a:r>
              <a:rPr lang="en-US" sz="3600" dirty="0" smtClean="0"/>
              <a:t>Least-squares imputation of missing data entries 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812800" indent="-812800">
              <a:buFontTx/>
              <a:buNone/>
            </a:pPr>
            <a:r>
              <a:rPr lang="en-GB" sz="3600" dirty="0" err="1"/>
              <a:t>I.Wasito</a:t>
            </a:r>
            <a:endParaRPr lang="en-GB" sz="3600" dirty="0"/>
          </a:p>
          <a:p>
            <a:pPr marL="812800" indent="-812800">
              <a:buFontTx/>
              <a:buNone/>
            </a:pPr>
            <a:r>
              <a:rPr lang="en-GB" sz="2400" dirty="0"/>
              <a:t>   </a:t>
            </a:r>
            <a:r>
              <a:rPr lang="id-ID" sz="2400" dirty="0" smtClean="0"/>
              <a:t>Faculty of Computer Science</a:t>
            </a:r>
          </a:p>
          <a:p>
            <a:pPr marL="812800" indent="-812800">
              <a:buFontTx/>
              <a:buNone/>
            </a:pPr>
            <a:r>
              <a:rPr lang="id-ID" sz="2400" dirty="0" smtClean="0"/>
              <a:t>University of  Indonesia</a:t>
            </a:r>
            <a:endParaRPr lang="en-GB" sz="2400" dirty="0"/>
          </a:p>
          <a:p>
            <a:pPr marL="812800" indent="-812800">
              <a:buFontTx/>
              <a:buNone/>
            </a:pPr>
            <a:r>
              <a:rPr lang="en-GB" sz="2400" dirty="0"/>
              <a:t> </a:t>
            </a:r>
            <a:endParaRPr lang="en-GB" dirty="0"/>
          </a:p>
          <a:p>
            <a:pPr marL="812800" indent="-812800">
              <a:buFontTx/>
              <a:buNone/>
            </a:pPr>
            <a:endParaRPr lang="en-GB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Prediction Rules Based Imputation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id-ID" sz="3200" dirty="0" smtClean="0"/>
              <a:t>Multivariate</a:t>
            </a:r>
            <a:r>
              <a:rPr lang="en-GB" dirty="0" smtClean="0"/>
              <a:t>: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Regression </a:t>
            </a:r>
            <a:r>
              <a:rPr lang="en-GB" dirty="0" smtClean="0"/>
              <a:t>(Buck, 1960,     Little and Rubin, 1987, </a:t>
            </a:r>
            <a:r>
              <a:rPr lang="en-GB" dirty="0" err="1" smtClean="0"/>
              <a:t>Laaksonen</a:t>
            </a:r>
            <a:r>
              <a:rPr lang="en-GB" dirty="0" smtClean="0"/>
              <a:t>, 2001</a:t>
            </a:r>
            <a:r>
              <a:rPr lang="en-GB" dirty="0" smtClean="0"/>
              <a:t>)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Tree (</a:t>
            </a:r>
            <a:r>
              <a:rPr lang="en-GB" dirty="0" err="1" smtClean="0"/>
              <a:t>Breiman</a:t>
            </a:r>
            <a:r>
              <a:rPr lang="en-GB" dirty="0" smtClean="0"/>
              <a:t> et. al, 1984, Quinlan, 1989, Mesa et. al, 2000)  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Neural Network    (</a:t>
            </a:r>
            <a:r>
              <a:rPr lang="en-GB" dirty="0" err="1" smtClean="0"/>
              <a:t>Nordbotten</a:t>
            </a:r>
            <a:r>
              <a:rPr lang="en-GB" dirty="0" smtClean="0"/>
              <a:t>, 1999)</a:t>
            </a:r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Maximum Likelihood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Single Imputation</a:t>
            </a:r>
            <a:r>
              <a:rPr lang="en-GB" sz="2400" dirty="0" smtClean="0"/>
              <a:t>:</a:t>
            </a:r>
            <a:endParaRPr lang="id-ID" sz="2400" dirty="0" smtClean="0"/>
          </a:p>
          <a:p>
            <a:pPr>
              <a:lnSpc>
                <a:spcPct val="90000"/>
              </a:lnSpc>
              <a:buNone/>
            </a:pPr>
            <a:endParaRPr lang="en-GB" sz="24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   EM </a:t>
            </a:r>
            <a:r>
              <a:rPr lang="en-GB" sz="2400" dirty="0" smtClean="0"/>
              <a:t>imputation</a:t>
            </a:r>
            <a:r>
              <a:rPr lang="id-ID" sz="2400" dirty="0" smtClean="0"/>
              <a:t> </a:t>
            </a:r>
            <a:r>
              <a:rPr lang="en-GB" sz="2400" dirty="0" smtClean="0"/>
              <a:t> </a:t>
            </a:r>
            <a:r>
              <a:rPr lang="en-GB" sz="2400" dirty="0"/>
              <a:t>(</a:t>
            </a:r>
            <a:r>
              <a:rPr lang="en-GB" sz="2400" dirty="0" err="1"/>
              <a:t>Dempster</a:t>
            </a:r>
            <a:r>
              <a:rPr lang="en-GB" sz="2400" dirty="0"/>
              <a:t> et. al,  </a:t>
            </a:r>
            <a:r>
              <a:rPr lang="en-GB" sz="2400" dirty="0" smtClean="0"/>
              <a:t>1977</a:t>
            </a:r>
            <a:r>
              <a:rPr lang="en-GB" sz="2400" dirty="0"/>
              <a:t>, Little   </a:t>
            </a:r>
            <a:r>
              <a:rPr lang="en-GB" sz="2400" dirty="0" smtClean="0"/>
              <a:t>and </a:t>
            </a:r>
            <a:endParaRPr lang="id-ID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id-ID" sz="2400" dirty="0" smtClean="0"/>
              <a:t>       </a:t>
            </a:r>
            <a:r>
              <a:rPr lang="en-GB" sz="2400" dirty="0" smtClean="0"/>
              <a:t>Rubin</a:t>
            </a:r>
            <a:r>
              <a:rPr lang="en-GB" sz="2400" dirty="0"/>
              <a:t>, 1987,   </a:t>
            </a:r>
            <a:r>
              <a:rPr lang="en-GB" sz="2400" dirty="0" smtClean="0"/>
              <a:t>Schafer</a:t>
            </a:r>
            <a:r>
              <a:rPr lang="en-GB" sz="2400" dirty="0"/>
              <a:t>, 1997</a:t>
            </a:r>
            <a:r>
              <a:rPr lang="en-GB" sz="2400" dirty="0" smtClean="0"/>
              <a:t>)</a:t>
            </a:r>
            <a:endParaRPr lang="id-ID" sz="2400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GB" sz="2400" dirty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   Full Information </a:t>
            </a:r>
            <a:r>
              <a:rPr lang="en-GB" sz="2400" dirty="0" smtClean="0"/>
              <a:t>Maximum </a:t>
            </a:r>
            <a:r>
              <a:rPr lang="en-GB" sz="2400" dirty="0"/>
              <a:t>Likelihood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/>
              <a:t>       (Little and Rubin, </a:t>
            </a:r>
            <a:r>
              <a:rPr lang="en-GB" sz="2400" dirty="0" smtClean="0"/>
              <a:t>1987</a:t>
            </a:r>
            <a:r>
              <a:rPr lang="en-GB" sz="2400" dirty="0"/>
              <a:t>, </a:t>
            </a:r>
            <a:r>
              <a:rPr lang="en-GB" sz="2400" dirty="0" err="1"/>
              <a:t>Myrveit</a:t>
            </a:r>
            <a:r>
              <a:rPr lang="en-GB" sz="2400" dirty="0"/>
              <a:t> et. al,  </a:t>
            </a:r>
            <a:r>
              <a:rPr lang="en-GB" sz="2400" dirty="0" smtClean="0"/>
              <a:t>2001</a:t>
            </a:r>
            <a:r>
              <a:rPr lang="en-GB" sz="2400" dirty="0"/>
              <a:t>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Maximum Likelihood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Multiple Imputation: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  Data Augmentation</a:t>
            </a:r>
          </a:p>
          <a:p>
            <a:pPr>
              <a:buNone/>
            </a:pPr>
            <a:r>
              <a:rPr lang="en-GB" dirty="0" smtClean="0"/>
              <a:t>      (Rubin, 1986, Schafer,  </a:t>
            </a:r>
            <a:r>
              <a:rPr lang="en-GB" dirty="0" smtClean="0"/>
              <a:t> </a:t>
            </a:r>
            <a:r>
              <a:rPr lang="en-GB" dirty="0" smtClean="0"/>
              <a:t>1997)</a:t>
            </a:r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Least Squares Approximation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/>
              <a:t>Iterative Least Squares (ILS</a:t>
            </a:r>
            <a:r>
              <a:rPr lang="en-GB" b="1" dirty="0" smtClean="0"/>
              <a:t>)</a:t>
            </a:r>
            <a:endParaRPr lang="id-ID" b="1" dirty="0" smtClean="0"/>
          </a:p>
          <a:p>
            <a:pPr>
              <a:lnSpc>
                <a:spcPct val="90000"/>
              </a:lnSpc>
              <a:buNone/>
            </a:pPr>
            <a:endParaRPr lang="en-GB" b="1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Approximation of observed data only.   </a:t>
            </a:r>
            <a:endParaRPr lang="id-ID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Interpolate missing values </a:t>
            </a:r>
            <a:endParaRPr lang="id-ID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id-ID" sz="2400" dirty="0" smtClean="0"/>
          </a:p>
          <a:p>
            <a:pPr>
              <a:lnSpc>
                <a:spcPct val="90000"/>
              </a:lnSpc>
              <a:buNone/>
            </a:pPr>
            <a:r>
              <a:rPr lang="id-ID" sz="2400" dirty="0" smtClean="0"/>
              <a:t>    </a:t>
            </a:r>
            <a:r>
              <a:rPr lang="id-ID" sz="2400" dirty="0" smtClean="0"/>
              <a:t>(</a:t>
            </a:r>
            <a:r>
              <a:rPr lang="en-GB" sz="2400" dirty="0" smtClean="0"/>
              <a:t>Wold</a:t>
            </a:r>
            <a:r>
              <a:rPr lang="en-GB" sz="2400" dirty="0"/>
              <a:t>, 1966, Gabriel and </a:t>
            </a:r>
            <a:r>
              <a:rPr lang="en-GB" sz="2400" dirty="0" err="1"/>
              <a:t>Zamir</a:t>
            </a:r>
            <a:r>
              <a:rPr lang="en-GB" sz="2400" dirty="0"/>
              <a:t>, 1979, Shum et. al, 1995, </a:t>
            </a:r>
            <a:r>
              <a:rPr lang="en-GB" sz="2400" dirty="0" err="1"/>
              <a:t>Mirkin</a:t>
            </a:r>
            <a:r>
              <a:rPr lang="en-GB" sz="2400" dirty="0"/>
              <a:t>, 1996, Grunge and </a:t>
            </a:r>
            <a:r>
              <a:rPr lang="en-GB" sz="2400" dirty="0" err="1"/>
              <a:t>Manne</a:t>
            </a:r>
            <a:r>
              <a:rPr lang="en-GB" sz="2400" dirty="0"/>
              <a:t>, 1998)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Least Squares Approximation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/>
              <a:t>Iterative </a:t>
            </a:r>
            <a:r>
              <a:rPr lang="en-GB" b="1" dirty="0" err="1" smtClean="0"/>
              <a:t>Majorization</a:t>
            </a:r>
            <a:r>
              <a:rPr lang="en-GB" b="1" dirty="0" smtClean="0"/>
              <a:t> Least Squares (IMLS)</a:t>
            </a:r>
            <a:endParaRPr lang="id-ID" b="1" dirty="0" smtClean="0"/>
          </a:p>
          <a:p>
            <a:pPr>
              <a:lnSpc>
                <a:spcPct val="90000"/>
              </a:lnSpc>
              <a:buNone/>
            </a:pPr>
            <a:endParaRPr lang="en-GB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Approximation of ad-hoc completed data</a:t>
            </a:r>
            <a:r>
              <a:rPr lang="en-GB" dirty="0" smtClean="0"/>
              <a:t>.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Update the ad-hoc imputed values (Kiers, 1997, Grunge and </a:t>
            </a:r>
            <a:r>
              <a:rPr lang="en-GB" dirty="0" err="1" smtClean="0"/>
              <a:t>Manne</a:t>
            </a:r>
            <a:r>
              <a:rPr lang="en-GB" dirty="0" smtClean="0"/>
              <a:t>, 1998)</a:t>
            </a:r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/>
              <a:t>Data Matrix </a:t>
            </a:r>
            <a:r>
              <a:rPr lang="en-GB" sz="2800" b="1"/>
              <a:t>X;</a:t>
            </a:r>
            <a:r>
              <a:rPr lang="en-GB" sz="2800"/>
              <a:t>  N rows and n columns.</a:t>
            </a:r>
          </a:p>
          <a:p>
            <a:pPr>
              <a:buFont typeface="Wingdings" pitchFamily="2" charset="2"/>
              <a:buNone/>
            </a:pPr>
            <a:endParaRPr lang="en-GB" sz="2800"/>
          </a:p>
          <a:p>
            <a:pPr>
              <a:buFont typeface="Wingdings" pitchFamily="2" charset="2"/>
              <a:buChar char="Ø"/>
            </a:pPr>
            <a:r>
              <a:rPr lang="en-GB" sz="2800"/>
              <a:t>The elements of </a:t>
            </a:r>
            <a:r>
              <a:rPr lang="en-GB" sz="2800" b="1"/>
              <a:t>X</a:t>
            </a:r>
            <a:r>
              <a:rPr lang="en-GB" sz="2800"/>
              <a:t> are </a:t>
            </a:r>
            <a:r>
              <a:rPr lang="en-GB" i="1"/>
              <a:t>x</a:t>
            </a:r>
            <a:r>
              <a:rPr lang="en-GB" i="1" baseline="-25000"/>
              <a:t>ik</a:t>
            </a:r>
            <a:r>
              <a:rPr lang="en-GB" sz="2800" i="1" baseline="-25000"/>
              <a:t>  </a:t>
            </a:r>
            <a:r>
              <a:rPr lang="en-GB" sz="2400" i="1"/>
              <a:t>(i=1,…,N; k=1,…,n</a:t>
            </a:r>
            <a:r>
              <a:rPr lang="en-GB" sz="2800" i="1"/>
              <a:t>).</a:t>
            </a:r>
          </a:p>
          <a:p>
            <a:pPr>
              <a:buFont typeface="Wingdings" pitchFamily="2" charset="2"/>
              <a:buNone/>
            </a:pPr>
            <a:endParaRPr lang="en-GB" sz="2800"/>
          </a:p>
          <a:p>
            <a:pPr>
              <a:buFont typeface="Wingdings" pitchFamily="2" charset="2"/>
              <a:buChar char="Ø"/>
            </a:pPr>
            <a:r>
              <a:rPr lang="en-GB" sz="2800"/>
              <a:t>Pattern of missing entries M= </a:t>
            </a:r>
            <a:r>
              <a:rPr lang="en-GB" sz="2800" i="1"/>
              <a:t>(m</a:t>
            </a:r>
            <a:r>
              <a:rPr lang="en-GB" sz="2800" i="1" baseline="-25000"/>
              <a:t>ik</a:t>
            </a:r>
            <a:r>
              <a:rPr lang="en-GB" sz="2800" i="1"/>
              <a:t>) </a:t>
            </a:r>
            <a:r>
              <a:rPr lang="en-GB" sz="2800"/>
              <a:t> where </a:t>
            </a:r>
            <a:r>
              <a:rPr lang="en-GB" sz="2800" i="1"/>
              <a:t>m</a:t>
            </a:r>
            <a:r>
              <a:rPr lang="en-GB" sz="2800" i="1" baseline="-25000"/>
              <a:t>ik </a:t>
            </a:r>
            <a:r>
              <a:rPr lang="en-GB" sz="2800" i="1"/>
              <a:t>= 0  if</a:t>
            </a:r>
            <a:r>
              <a:rPr lang="en-GB" sz="2800"/>
              <a:t>  X</a:t>
            </a:r>
            <a:r>
              <a:rPr lang="en-GB" sz="2800" baseline="-25000"/>
              <a:t>ik</a:t>
            </a:r>
            <a:r>
              <a:rPr lang="en-GB" sz="2800"/>
              <a:t> is missed and </a:t>
            </a:r>
            <a:r>
              <a:rPr lang="en-GB" sz="2800" i="1"/>
              <a:t>m</a:t>
            </a:r>
            <a:r>
              <a:rPr lang="en-GB" sz="2800" i="1" baseline="-25000"/>
              <a:t>ik  </a:t>
            </a:r>
            <a:r>
              <a:rPr lang="en-GB" sz="2800" i="1"/>
              <a:t>= 1, </a:t>
            </a:r>
            <a:r>
              <a:rPr lang="en-GB" sz="2800"/>
              <a:t>otherwise.</a:t>
            </a:r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 sz="2400"/>
          </a:p>
          <a:p>
            <a:endParaRPr lang="en-GB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Iterative SVD Algorithm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Bilinear model of SVD of data matrix </a:t>
            </a:r>
            <a:r>
              <a:rPr lang="en-GB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   </a:t>
            </a:r>
          </a:p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dirty="0"/>
              <a:t>    </a:t>
            </a:r>
            <a:r>
              <a:rPr lang="en-GB" sz="2400" dirty="0"/>
              <a:t>p=number of factors.</a:t>
            </a:r>
          </a:p>
          <a:p>
            <a:r>
              <a:rPr lang="id-ID" sz="2400" dirty="0" smtClean="0"/>
              <a:t>Least Squares </a:t>
            </a:r>
            <a:r>
              <a:rPr lang="en-GB" sz="2400" dirty="0" smtClean="0"/>
              <a:t>Criterion</a:t>
            </a:r>
            <a:r>
              <a:rPr lang="en-GB" sz="24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590800" y="2743200"/>
          <a:ext cx="3492500" cy="1168400"/>
        </p:xfrm>
        <a:graphic>
          <a:graphicData uri="http://schemas.openxmlformats.org/presentationml/2006/ole">
            <p:oleObj spid="_x0000_s32774" name="Equation" r:id="rId3" imgW="3492360" imgH="1168200" progId="Equation.3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679700" y="4978400"/>
          <a:ext cx="3784600" cy="914400"/>
        </p:xfrm>
        <a:graphic>
          <a:graphicData uri="http://schemas.openxmlformats.org/presentationml/2006/ole">
            <p:oleObj spid="_x0000_s32775" name="Equation" r:id="rId4" imgW="3784320" imgH="91440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Rank One Criterion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Criterion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Char char="Ø"/>
            </a:pPr>
            <a:r>
              <a:rPr lang="en-GB"/>
              <a:t>PCA Method (Jollife, 1986 and Mirkin, 1996), Power SVD Method (Golub, 1986).</a:t>
            </a: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1905000" y="2971800"/>
          <a:ext cx="5016500" cy="965200"/>
        </p:xfrm>
        <a:graphic>
          <a:graphicData uri="http://schemas.openxmlformats.org/presentationml/2006/ole">
            <p:oleObj spid="_x0000_s77828" name="Equation" r:id="rId3" imgW="5016240" imgH="96516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L</a:t>
            </a:r>
            <a:r>
              <a:rPr lang="en-GB" sz="4000" baseline="-25000" dirty="0"/>
              <a:t>2</a:t>
            </a:r>
            <a:r>
              <a:rPr lang="en-GB" sz="4000" dirty="0"/>
              <a:t> Minimization</a:t>
            </a:r>
            <a:endParaRPr lang="en-GB" sz="3600" dirty="0">
              <a:sym typeface="Symbol" pitchFamily="18" charset="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GB" sz="2800" dirty="0"/>
              <a:t>Do iteratively</a:t>
            </a:r>
            <a:r>
              <a:rPr lang="en-GB" sz="2400" dirty="0"/>
              <a:t> : (C,Z) </a:t>
            </a:r>
            <a:r>
              <a:rPr lang="en-GB" sz="2400" dirty="0">
                <a:sym typeface="Symbol" pitchFamily="18" charset="2"/>
              </a:rPr>
              <a:t> (C, Z)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ym typeface="Symbol" pitchFamily="18" charset="2"/>
              </a:rPr>
              <a:t>    </a:t>
            </a:r>
          </a:p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until (</a:t>
            </a:r>
            <a:r>
              <a:rPr lang="en-GB" sz="2400" dirty="0" err="1"/>
              <a:t>c,z</a:t>
            </a:r>
            <a:r>
              <a:rPr lang="en-GB" sz="2400" dirty="0"/>
              <a:t>) stabilises. Take the result as a factor and change X for X-</a:t>
            </a:r>
            <a:r>
              <a:rPr lang="en-GB" sz="2400" dirty="0" err="1"/>
              <a:t>zc</a:t>
            </a:r>
            <a:r>
              <a:rPr lang="en-GB" sz="2400" baseline="30000" dirty="0" err="1"/>
              <a:t>T</a:t>
            </a:r>
            <a:r>
              <a:rPr lang="en-GB" sz="2400" dirty="0"/>
              <a:t>. Note: C’ is normalized. 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857356" y="3071810"/>
          <a:ext cx="2451100" cy="1282700"/>
        </p:xfrm>
        <a:graphic>
          <a:graphicData uri="http://schemas.openxmlformats.org/presentationml/2006/ole">
            <p:oleObj spid="_x0000_s34820" name="Equation" r:id="rId4" imgW="2450880" imgH="128268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714876" y="3071810"/>
          <a:ext cx="2336800" cy="1257300"/>
        </p:xfrm>
        <a:graphic>
          <a:graphicData uri="http://schemas.openxmlformats.org/presentationml/2006/ole">
            <p:oleObj spid="_x0000_s34821" name="Equation" r:id="rId5" imgW="2336760" imgH="125712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ILS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Criterion</a:t>
            </a:r>
            <a:r>
              <a:rPr lang="en-GB" sz="2400" dirty="0" smtClean="0"/>
              <a:t>:</a:t>
            </a:r>
            <a:endParaRPr lang="id-ID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id-ID" sz="2400" dirty="0" smtClean="0"/>
          </a:p>
          <a:p>
            <a:r>
              <a:rPr lang="en-GB" sz="2400" dirty="0" smtClean="0"/>
              <a:t>Formulas </a:t>
            </a:r>
            <a:r>
              <a:rPr lang="en-GB" sz="2400" dirty="0"/>
              <a:t>for updating: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r>
              <a:rPr lang="en-GB" sz="2400" dirty="0"/>
              <a:t>    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785918" y="2643182"/>
          <a:ext cx="5562600" cy="977900"/>
        </p:xfrm>
        <a:graphic>
          <a:graphicData uri="http://schemas.openxmlformats.org/presentationml/2006/ole">
            <p:oleObj spid="_x0000_s35844" name="Equation" r:id="rId3" imgW="5562360" imgH="97776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500166" y="4286256"/>
          <a:ext cx="2705100" cy="1155700"/>
        </p:xfrm>
        <a:graphic>
          <a:graphicData uri="http://schemas.openxmlformats.org/presentationml/2006/ole">
            <p:oleObj spid="_x0000_s35845" name="Equation" r:id="rId4" imgW="2705040" imgH="11556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5000628" y="4286256"/>
          <a:ext cx="2755900" cy="1155700"/>
        </p:xfrm>
        <a:graphic>
          <a:graphicData uri="http://schemas.openxmlformats.org/presentationml/2006/ole">
            <p:oleObj spid="_x0000_s35846" name="Equation" r:id="rId5" imgW="2755800" imgH="115560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F</a:t>
            </a:r>
            <a:r>
              <a:rPr lang="id-ID" sz="3200" dirty="0" smtClean="0"/>
              <a:t>aculty of Computer Science (Fasilkom), University of indonesia</a:t>
            </a:r>
            <a:r>
              <a:rPr lang="en-US" sz="3200" dirty="0" smtClean="0"/>
              <a:t> </a:t>
            </a:r>
            <a:r>
              <a:rPr lang="en-US" sz="3200" dirty="0" smtClean="0"/>
              <a:t>at a glance</a:t>
            </a:r>
            <a:endParaRPr lang="id-ID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Initiated </a:t>
            </a:r>
            <a:r>
              <a:rPr lang="en-US" sz="2800" dirty="0" smtClean="0"/>
              <a:t>as the </a:t>
            </a:r>
            <a:r>
              <a:rPr lang="id-ID" sz="2800" dirty="0" smtClean="0"/>
              <a:t>C</a:t>
            </a:r>
            <a:r>
              <a:rPr lang="en-US" sz="2800" dirty="0" smtClean="0"/>
              <a:t>enter </a:t>
            </a:r>
            <a:r>
              <a:rPr lang="en-US" sz="2800" dirty="0" smtClean="0"/>
              <a:t>of Computer Science (</a:t>
            </a:r>
            <a:r>
              <a:rPr lang="en-US" sz="2800" dirty="0" err="1" smtClean="0"/>
              <a:t>Pusilkom</a:t>
            </a:r>
            <a:r>
              <a:rPr lang="en-US" sz="2800" dirty="0" smtClean="0"/>
              <a:t>) in 1972, and later on was established as a faculty in </a:t>
            </a:r>
            <a:r>
              <a:rPr lang="en-US" sz="2800" dirty="0" smtClean="0"/>
              <a:t>1993</a:t>
            </a:r>
            <a:endParaRPr lang="id-ID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Fasilkom</a:t>
            </a:r>
            <a:r>
              <a:rPr lang="en-US" sz="2800" dirty="0" smtClean="0"/>
              <a:t> and </a:t>
            </a:r>
            <a:r>
              <a:rPr lang="en-US" sz="2800" dirty="0" err="1" smtClean="0"/>
              <a:t>Pusilkom</a:t>
            </a:r>
            <a:r>
              <a:rPr lang="en-US" sz="2800" dirty="0" smtClean="0"/>
              <a:t> now co-existed </a:t>
            </a:r>
            <a:endParaRPr lang="id-ID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Currently around 1000 students and is supported by 50 faculty members</a:t>
            </a:r>
            <a:endParaRPr lang="id-ID" sz="28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Imputing Missing Values with ILS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Filled in </a:t>
            </a:r>
            <a:r>
              <a:rPr lang="en-GB" sz="2400" dirty="0" err="1"/>
              <a:t>x</a:t>
            </a:r>
            <a:r>
              <a:rPr lang="en-GB" sz="2400" baseline="-25000" dirty="0" err="1"/>
              <a:t>ik</a:t>
            </a:r>
            <a:r>
              <a:rPr lang="en-GB" sz="2400" dirty="0"/>
              <a:t> for  </a:t>
            </a:r>
            <a:r>
              <a:rPr lang="en-GB" sz="2400" dirty="0" err="1"/>
              <a:t>m</a:t>
            </a:r>
            <a:r>
              <a:rPr lang="en-GB" sz="2400" baseline="-25000" dirty="0" err="1"/>
              <a:t>ik</a:t>
            </a:r>
            <a:r>
              <a:rPr lang="en-GB" sz="2400" dirty="0"/>
              <a:t>=0 with </a:t>
            </a:r>
            <a:r>
              <a:rPr lang="en-GB" sz="2400" dirty="0" err="1"/>
              <a:t>z</a:t>
            </a:r>
            <a:r>
              <a:rPr lang="en-GB" sz="2400" baseline="-25000" dirty="0" err="1"/>
              <a:t>i</a:t>
            </a:r>
            <a:r>
              <a:rPr lang="en-GB" sz="2400" dirty="0"/>
              <a:t> and c</a:t>
            </a:r>
            <a:r>
              <a:rPr lang="en-GB" sz="2400" baseline="-25000" dirty="0"/>
              <a:t>k</a:t>
            </a:r>
            <a:r>
              <a:rPr lang="en-GB" sz="2400" dirty="0"/>
              <a:t> those to be found such that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 dirty="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GB" sz="2400" dirty="0"/>
              <a:t>Issues: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Convergence: missing configuration and starting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/>
              <a:t>                        point (Gabriel-</a:t>
            </a:r>
            <a:r>
              <a:rPr lang="en-GB" sz="2400" dirty="0" err="1"/>
              <a:t>Zamir</a:t>
            </a:r>
            <a:r>
              <a:rPr lang="en-GB" sz="2400" dirty="0"/>
              <a:t>, 1979</a:t>
            </a:r>
            <a:r>
              <a:rPr lang="en-GB" sz="2400" dirty="0" smtClean="0"/>
              <a:t>).</a:t>
            </a:r>
            <a:endParaRPr lang="id-ID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/>
              <a:t>Number of Factors: p=1</a:t>
            </a:r>
            <a:r>
              <a:rPr lang="en-GB" sz="2400" dirty="0">
                <a:sym typeface="Wingdings" pitchFamily="2" charset="2"/>
              </a:rPr>
              <a:t>NIPALS algorithm (Wold,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>
                <a:sym typeface="Wingdings" pitchFamily="2" charset="2"/>
              </a:rPr>
              <a:t>                                1966).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>
                <a:sym typeface="Wingdings" pitchFamily="2" charset="2"/>
              </a:rPr>
              <a:t>                             </a:t>
            </a:r>
            <a:endParaRPr lang="en-GB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/>
              <a:t> 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464050" y="3194050"/>
          <a:ext cx="215900" cy="469900"/>
        </p:xfrm>
        <a:graphic>
          <a:graphicData uri="http://schemas.openxmlformats.org/presentationml/2006/ole">
            <p:oleObj spid="_x0000_s36868" name="Equation" r:id="rId4" imgW="215640" imgH="46980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505200" y="2667000"/>
          <a:ext cx="2209800" cy="1168400"/>
        </p:xfrm>
        <a:graphic>
          <a:graphicData uri="http://schemas.openxmlformats.org/presentationml/2006/ole">
            <p:oleObj spid="_x0000_s36869" name="Equation" r:id="rId5" imgW="2209680" imgH="116820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Iterative </a:t>
            </a:r>
            <a:r>
              <a:rPr lang="en-GB" dirty="0" err="1"/>
              <a:t>Majorization</a:t>
            </a:r>
            <a:r>
              <a:rPr lang="en-GB" dirty="0"/>
              <a:t> Least Squares (IMLS)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Complete X with zeros into X</a:t>
            </a:r>
            <a:r>
              <a:rPr lang="en-GB" baseline="30000" dirty="0">
                <a:cs typeface="Times New Roman" charset="0"/>
                <a:sym typeface="Symbol" pitchFamily="18" charset="2"/>
              </a:rPr>
              <a:t></a:t>
            </a:r>
            <a:r>
              <a:rPr lang="en-GB" dirty="0">
                <a:cs typeface="Times New Roman" charset="0"/>
              </a:rPr>
              <a:t>.</a:t>
            </a:r>
            <a:endParaRPr lang="en-GB" dirty="0"/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Apply Iterative SVD algorithm with  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>
                <a:sym typeface="Symbol" pitchFamily="18" charset="2"/>
              </a:rPr>
              <a:t>Check a stopping condition.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>
                <a:sym typeface="Symbol" pitchFamily="18" charset="2"/>
              </a:rPr>
              <a:t>Complete X to X</a:t>
            </a:r>
            <a:r>
              <a:rPr lang="en-GB" baseline="30000" dirty="0">
                <a:sym typeface="Symbol" pitchFamily="18" charset="2"/>
              </a:rPr>
              <a:t> </a:t>
            </a:r>
            <a:r>
              <a:rPr lang="en-GB" sz="2400" dirty="0">
                <a:sym typeface="Symbol" pitchFamily="18" charset="2"/>
              </a:rPr>
              <a:t> with the results of 2. Go to 2.</a:t>
            </a:r>
          </a:p>
          <a:p>
            <a:pPr marL="609600" indent="-609600">
              <a:buFont typeface="Wingdings" pitchFamily="2" charset="2"/>
              <a:buNone/>
            </a:pPr>
            <a:endParaRPr lang="en-GB" dirty="0"/>
          </a:p>
          <a:p>
            <a:pPr marL="609600" indent="-609600">
              <a:buFont typeface="Wingdings" pitchFamily="2" charset="2"/>
              <a:buChar char="Ø"/>
            </a:pPr>
            <a:r>
              <a:rPr lang="en-GB" dirty="0"/>
              <a:t>The extension of Kiers Algorithm (1997)</a:t>
            </a:r>
            <a:r>
              <a:rPr lang="en-GB" dirty="0">
                <a:sym typeface="Wingdings" pitchFamily="2" charset="2"/>
              </a:rPr>
              <a:t>p=1 only.</a:t>
            </a:r>
            <a:endParaRPr lang="en-GB" dirty="0"/>
          </a:p>
        </p:txBody>
      </p:sp>
      <p:graphicFrame>
        <p:nvGraphicFramePr>
          <p:cNvPr id="78848" name="Object 2048"/>
          <p:cNvGraphicFramePr>
            <a:graphicFrameLocks noChangeAspect="1"/>
          </p:cNvGraphicFramePr>
          <p:nvPr/>
        </p:nvGraphicFramePr>
        <p:xfrm>
          <a:off x="6629400" y="2590800"/>
          <a:ext cx="825500" cy="419100"/>
        </p:xfrm>
        <a:graphic>
          <a:graphicData uri="http://schemas.openxmlformats.org/presentationml/2006/ole">
            <p:oleObj spid="_x0000_s78848" name="Equation" r:id="rId3" imgW="825480" imgH="41904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Imputation Techniques with Nearest Neighbour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Related work</a:t>
            </a:r>
            <a:r>
              <a:rPr lang="en-GB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Mean </a:t>
            </a:r>
            <a:r>
              <a:rPr lang="en-GB" sz="2400" dirty="0"/>
              <a:t>Imputation with Nearest Neighbour (Hastie et. al., 1999, </a:t>
            </a:r>
            <a:r>
              <a:rPr lang="en-GB" sz="2400" dirty="0" err="1"/>
              <a:t>Troyanskaya</a:t>
            </a:r>
            <a:r>
              <a:rPr lang="en-GB" sz="2400" dirty="0"/>
              <a:t> et. al., 2001</a:t>
            </a:r>
            <a:r>
              <a:rPr lang="en-GB" sz="2400" dirty="0" smtClean="0"/>
              <a:t>).</a:t>
            </a:r>
            <a:endParaRPr lang="id-ID" sz="2400" dirty="0" smtClean="0"/>
          </a:p>
          <a:p>
            <a:pPr>
              <a:buFont typeface="Wingdings" pitchFamily="2" charset="2"/>
              <a:buChar char="Ø"/>
            </a:pPr>
            <a:endParaRPr lang="en-GB" sz="2400" dirty="0"/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Similar  Response (Hot Deck) Pattern Imputation (</a:t>
            </a:r>
            <a:r>
              <a:rPr lang="en-GB" sz="2400" dirty="0" err="1"/>
              <a:t>Myrveit</a:t>
            </a:r>
            <a:r>
              <a:rPr lang="en-GB" sz="2400" dirty="0"/>
              <a:t>, 2001).  </a:t>
            </a:r>
            <a:r>
              <a:rPr lang="en-GB" dirty="0"/>
              <a:t>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en-GB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Proposed Methods ( Wasito and Mirkin, 2002)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endParaRPr lang="en-GB" dirty="0" smtClean="0"/>
          </a:p>
          <a:p>
            <a:pPr>
              <a:buNone/>
            </a:pPr>
            <a:r>
              <a:rPr lang="id-ID" dirty="0" smtClean="0"/>
              <a:t>1. </a:t>
            </a:r>
            <a:r>
              <a:rPr lang="en-GB" dirty="0" smtClean="0"/>
              <a:t>NN-ILS </a:t>
            </a:r>
            <a:r>
              <a:rPr lang="en-GB" dirty="0" smtClean="0">
                <a:sym typeface="Wingdings" pitchFamily="2" charset="2"/>
              </a:rPr>
              <a:t>ILS with NN</a:t>
            </a:r>
            <a:r>
              <a:rPr lang="en-GB" dirty="0" smtClean="0"/>
              <a:t>  </a:t>
            </a:r>
          </a:p>
          <a:p>
            <a:pPr>
              <a:buNone/>
            </a:pPr>
            <a:r>
              <a:rPr lang="id-ID" dirty="0" smtClean="0"/>
              <a:t>2. </a:t>
            </a:r>
            <a:r>
              <a:rPr lang="en-GB" dirty="0" smtClean="0"/>
              <a:t>NN-IMLS </a:t>
            </a:r>
            <a:r>
              <a:rPr lang="en-GB" dirty="0" smtClean="0">
                <a:sym typeface="Wingdings" pitchFamily="2" charset="2"/>
              </a:rPr>
              <a:t> IMLS with NN</a:t>
            </a:r>
            <a:endParaRPr lang="en-GB" dirty="0" smtClean="0"/>
          </a:p>
          <a:p>
            <a:pPr>
              <a:buNone/>
            </a:pPr>
            <a:r>
              <a:rPr lang="id-ID" dirty="0" smtClean="0"/>
              <a:t>3. </a:t>
            </a:r>
            <a:r>
              <a:rPr lang="en-GB" dirty="0" smtClean="0"/>
              <a:t>INI -&gt; Combination of global IMSL and NN-IMLS</a:t>
            </a:r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Least Squares Imputation with Nearest Neighbour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Blip>
                <a:blip r:embed="rId2"/>
              </a:buBlip>
            </a:pPr>
            <a:r>
              <a:rPr lang="en-GB" sz="2400" dirty="0"/>
              <a:t>NN version of LS imputation algorithm A(X,M)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Observe the data, if there is no missing entries, end.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Take the first row that contains missing entry as the target entity, X</a:t>
            </a:r>
            <a:r>
              <a:rPr lang="en-GB" sz="2400" baseline="-25000" dirty="0"/>
              <a:t>i</a:t>
            </a:r>
            <a:r>
              <a:rPr lang="en-GB" sz="2400" dirty="0"/>
              <a:t>.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Find K neighbours of  X</a:t>
            </a:r>
            <a:r>
              <a:rPr lang="en-GB" sz="2800" baseline="-25000" dirty="0"/>
              <a:t>i.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Create data matrix X which consists of X</a:t>
            </a:r>
            <a:r>
              <a:rPr lang="en-GB" sz="2400" baseline="-25000" dirty="0"/>
              <a:t>i</a:t>
            </a:r>
            <a:r>
              <a:rPr lang="en-GB" sz="2400" dirty="0"/>
              <a:t> and K selected neighbours.</a:t>
            </a:r>
          </a:p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2400" dirty="0"/>
              <a:t>Apply imputation algorithm A(X,M), impute missing values in X</a:t>
            </a:r>
            <a:r>
              <a:rPr lang="en-GB" sz="2400" baseline="-25000" dirty="0"/>
              <a:t>i</a:t>
            </a:r>
            <a:r>
              <a:rPr lang="en-GB" sz="2400" dirty="0"/>
              <a:t> and go back to 1.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Global-Local Least Squares Imputation (INI)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Apply IMLS with p&gt;1 to X and denote the completed data as X</a:t>
            </a:r>
            <a:r>
              <a:rPr lang="en-GB" sz="2400" b="1" baseline="30000"/>
              <a:t>*.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Take  the first row of X</a:t>
            </a:r>
            <a:r>
              <a:rPr lang="en-GB" sz="2400" b="1"/>
              <a:t> </a:t>
            </a:r>
            <a:r>
              <a:rPr lang="en-GB" sz="2400"/>
              <a:t>that contains missing entry as the target entry X</a:t>
            </a:r>
            <a:r>
              <a:rPr lang="en-GB" sz="2400" b="1" baseline="-25000"/>
              <a:t>i</a:t>
            </a:r>
            <a:r>
              <a:rPr lang="en-GB" sz="2400" b="1" baseline="30000"/>
              <a:t>.</a:t>
            </a:r>
            <a:endParaRPr lang="en-GB" sz="2400" baseline="3000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Find K neighbours of X</a:t>
            </a:r>
            <a:r>
              <a:rPr lang="en-GB" sz="2400" b="1" baseline="-25000"/>
              <a:t>i</a:t>
            </a:r>
            <a:r>
              <a:rPr lang="en-GB" sz="2400" b="1"/>
              <a:t>  </a:t>
            </a:r>
            <a:r>
              <a:rPr lang="en-GB" sz="2400"/>
              <a:t>on matrix X</a:t>
            </a:r>
            <a:r>
              <a:rPr lang="en-GB" sz="2400" b="1" baseline="30000"/>
              <a:t>*</a:t>
            </a:r>
            <a:r>
              <a:rPr lang="en-GB" sz="2400" baseline="30000"/>
              <a:t>.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Create data matrix X</a:t>
            </a:r>
            <a:r>
              <a:rPr lang="en-GB" sz="2400" b="1" baseline="-25000"/>
              <a:t>c  </a:t>
            </a:r>
            <a:r>
              <a:rPr lang="en-GB" sz="2400"/>
              <a:t>consisting of X</a:t>
            </a:r>
            <a:r>
              <a:rPr lang="en-GB" sz="2400" b="1" baseline="-25000"/>
              <a:t>i </a:t>
            </a:r>
            <a:r>
              <a:rPr lang="en-GB" sz="2400" b="1"/>
              <a:t> </a:t>
            </a:r>
            <a:r>
              <a:rPr lang="en-GB" sz="2400"/>
              <a:t>and rows of X corresponding to K selected neighbours.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Apply IMLS with p=1 to X</a:t>
            </a:r>
            <a:r>
              <a:rPr lang="en-GB" sz="2400" b="1" baseline="-25000"/>
              <a:t>c</a:t>
            </a:r>
            <a:r>
              <a:rPr lang="en-GB" sz="2400" baseline="-25000"/>
              <a:t> </a:t>
            </a:r>
            <a:r>
              <a:rPr lang="en-GB" sz="2400"/>
              <a:t>and</a:t>
            </a:r>
            <a:r>
              <a:rPr lang="en-GB" sz="2400" b="1" baseline="-25000"/>
              <a:t> </a:t>
            </a:r>
            <a:r>
              <a:rPr lang="en-GB" sz="2400" baseline="-25000"/>
              <a:t> </a:t>
            </a:r>
            <a:r>
              <a:rPr lang="en-GB" sz="2400"/>
              <a:t>impute missing values</a:t>
            </a:r>
            <a:r>
              <a:rPr lang="en-GB" sz="2400" b="1"/>
              <a:t> </a:t>
            </a:r>
            <a:r>
              <a:rPr lang="en-GB" sz="2400"/>
              <a:t>in X</a:t>
            </a:r>
            <a:r>
              <a:rPr lang="en-GB" sz="2400" b="1" baseline="-25000"/>
              <a:t>i</a:t>
            </a:r>
            <a:r>
              <a:rPr lang="en-GB" sz="2400" baseline="-25000"/>
              <a:t> </a:t>
            </a:r>
            <a:r>
              <a:rPr lang="en-GB" sz="2400"/>
              <a:t>of X.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GB" sz="2400"/>
              <a:t>If no missing entry, stop; otherwise back to step 2. 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None/>
            </a:pPr>
            <a:endParaRPr lang="en-GB" sz="2400"/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GB" sz="2000" b="1"/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Experimental Study of LS Imputation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Selection of Algorithms: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NIPALS: ILS with p=1.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ILS-4: ILS with p=4.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GZ: ILS with Gabriel-Zamir Initialization.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IMLS-1: ILS with p=1.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IMLS-4: IMLS with p=4.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N-ILS: NN based ILS with p=1.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N-IMLS: NN based IMLS with p=1.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INI:  NN based IMLS-1 with distance from IMLS-4.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/>
              <a:t>Mean and NN-Mean.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/>
              <a:t>   </a:t>
            </a:r>
            <a:endParaRPr lang="en-GB" sz="20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Rank one data model</a:t>
            </a:r>
            <a:endParaRPr lang="id-ID" dirty="0"/>
          </a:p>
        </p:txBody>
      </p:sp>
      <p:pic>
        <p:nvPicPr>
          <p:cNvPr id="942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85817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NetLab Gaussian Mixture Data Models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GB" sz="2400"/>
              <a:t>NetLab Software (Ian T. Nabney, 1999)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Gaussian Mixture with Probabilistic PCA covariance matrix (Tipping and Bishop, 1999).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Dimension: n-3.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First factor contributes too much.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One single linkage clusters.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764386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Current Enrolment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6097151"/>
              </p:ext>
            </p:extLst>
          </p:nvPr>
        </p:nvGraphicFramePr>
        <p:xfrm>
          <a:off x="1143000" y="1785925"/>
          <a:ext cx="7715304" cy="45720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71480"/>
                <a:gridCol w="3286172"/>
                <a:gridCol w="1928826"/>
                <a:gridCol w="1928826"/>
              </a:tblGrid>
              <a:tr h="703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No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Calibri" pitchFamily="34" charset="0"/>
                        </a:rPr>
                        <a:t>Study Program</a:t>
                      </a:r>
                      <a:endParaRPr lang="id-ID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Student body</a:t>
                      </a:r>
                      <a:r>
                        <a:rPr lang="en-GB" sz="20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2000" dirty="0" smtClean="0">
                          <a:latin typeface="Calibri" pitchFamily="34" charset="0"/>
                        </a:rPr>
                        <a:t>(Dec 2008</a:t>
                      </a:r>
                      <a:r>
                        <a:rPr lang="en-GB" sz="2000" dirty="0">
                          <a:latin typeface="Calibri" pitchFamily="34" charset="0"/>
                        </a:rPr>
                        <a:t>)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 pitchFamily="34" charset="0"/>
                        </a:rPr>
                        <a:t>Graduates</a:t>
                      </a:r>
                      <a:endParaRPr lang="id-ID" sz="2800" dirty="0"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(cumulative)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1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latin typeface="Calibri" pitchFamily="34" charset="0"/>
                        </a:rPr>
                        <a:t>B.Sc in CS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476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1019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2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 pitchFamily="34" charset="0"/>
                        </a:rPr>
                        <a:t>B.Inf.Tech (joint with UQ-Australia)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 pitchFamily="34" charset="0"/>
                        </a:rPr>
                        <a:t>40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 pitchFamily="34" charset="0"/>
                        </a:rPr>
                        <a:t>13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3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smtClean="0">
                          <a:latin typeface="Calibri" pitchFamily="34" charset="0"/>
                        </a:rPr>
                        <a:t>B.Sc in IS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 pitchFamily="34" charset="0"/>
                        </a:rPr>
                        <a:t>128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 pitchFamily="34" charset="0"/>
                        </a:rPr>
                        <a:t>-</a:t>
                      </a:r>
                      <a:endParaRPr lang="de-DE" sz="20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4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smtClean="0">
                          <a:latin typeface="Calibri" pitchFamily="34" charset="0"/>
                        </a:rPr>
                        <a:t>B.Sc</a:t>
                      </a:r>
                      <a:r>
                        <a:rPr lang="de-DE" sz="2000" baseline="0" smtClean="0">
                          <a:latin typeface="Calibri" pitchFamily="34" charset="0"/>
                        </a:rPr>
                        <a:t> in IS (Ext)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 pitchFamily="34" charset="0"/>
                        </a:rPr>
                        <a:t>67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 pitchFamily="34" charset="0"/>
                        </a:rPr>
                        <a:t>-</a:t>
                      </a:r>
                      <a:endParaRPr lang="de-DE" sz="20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5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latin typeface="Calibri" pitchFamily="34" charset="0"/>
                        </a:rPr>
                        <a:t>M.Sc in CS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45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211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6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latin typeface="Calibri" pitchFamily="34" charset="0"/>
                        </a:rPr>
                        <a:t>M.Sc in IT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256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697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7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latin typeface="Calibri" pitchFamily="34" charset="0"/>
                        </a:rPr>
                        <a:t>Ph.D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18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13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1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Total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 pitchFamily="34" charset="0"/>
                        </a:rPr>
                        <a:t>1030</a:t>
                      </a:r>
                      <a:endParaRPr lang="id-ID" sz="28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 pitchFamily="34" charset="0"/>
                        </a:rPr>
                        <a:t>1953</a:t>
                      </a:r>
                      <a:endParaRPr lang="id-ID" sz="2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Scaled NetLab Gaussian Mixture Data Model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The Modification: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Scaling covariance and mean for each class.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Dimension=[n/2].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More structured data set 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Contribution of the first factor is small.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Showing </a:t>
            </a:r>
            <a:r>
              <a:rPr lang="id-ID" sz="2400" dirty="0" smtClean="0"/>
              <a:t>m</a:t>
            </a:r>
            <a:r>
              <a:rPr lang="en-GB" sz="2400" dirty="0" smtClean="0"/>
              <a:t>ore </a:t>
            </a:r>
            <a:r>
              <a:rPr lang="en-GB" sz="2400" dirty="0"/>
              <a:t>than one single linkage cluster. </a:t>
            </a:r>
            <a:endParaRPr lang="en-GB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77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42955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Experiments on Gaussian Mixture  Data Models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Generation of Complete Random Missings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Random Uniform Distribution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Level of Missing: 1%, 5%, 10%, 15%, 20% and 25%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GB" sz="2400"/>
              <a:t>Evaluation of Performances:</a:t>
            </a:r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676400" y="3886200"/>
          <a:ext cx="6159500" cy="1625600"/>
        </p:xfrm>
        <a:graphic>
          <a:graphicData uri="http://schemas.openxmlformats.org/presentationml/2006/ole">
            <p:oleObj spid="_x0000_s50180" name="Equation" r:id="rId4" imgW="6159240" imgH="1625400" progId="Equation.3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 on NetLab Gaussian Mixture Data Model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7348" name="Picture 1028" descr="C:\research\document\persentation\stnetgm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7696200" cy="426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57353" name="Line 1033"/>
          <p:cNvSpPr>
            <a:spLocks noChangeShapeType="1"/>
          </p:cNvSpPr>
          <p:nvPr/>
        </p:nvSpPr>
        <p:spPr bwMode="auto">
          <a:xfrm>
            <a:off x="2438400" y="4648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57354" name="Line 1034"/>
          <p:cNvSpPr>
            <a:spLocks noChangeShapeType="1"/>
          </p:cNvSpPr>
          <p:nvPr/>
        </p:nvSpPr>
        <p:spPr bwMode="auto">
          <a:xfrm>
            <a:off x="2438400" y="4648200"/>
            <a:ext cx="60960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57357" name="Line 1037"/>
          <p:cNvSpPr>
            <a:spLocks noChangeShapeType="1"/>
          </p:cNvSpPr>
          <p:nvPr/>
        </p:nvSpPr>
        <p:spPr bwMode="auto">
          <a:xfrm>
            <a:off x="2438400" y="4495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Pair-Wise Comparison on NetLab GM Data Model with 1% Missing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8372" name="Picture 4" descr="C:\research\document\persentation\prnetgmm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79248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/>
              <a:t>Pair-Wise Comparison on NetLab GM Data Model with 5% and 15% Missing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9396" name="Picture 4" descr="C:\research\document\persentation\prnetgmm1525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05000"/>
            <a:ext cx="76962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 on Scaled Netlab GM Data Model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0420" name="Picture 4" descr="C:\research\document\persentation\stscgm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76962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Pair-Wise Comparison with 1%-10%  Missing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44" name="Picture 4" descr="C:\research\document\persentation\prscgmm11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78486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Pair-Wise Comparison with 15%-25% Missing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2468" name="Picture 4" descr="C:\research\document\persentation\prscgmm152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77724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Publication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I.  Wasito and B. Mirkin. 2005. Nearest Neighbour Approach in the Least Squares Data   Imputation. </a:t>
            </a:r>
            <a:r>
              <a:rPr lang="id-ID" b="1" dirty="0" smtClean="0"/>
              <a:t>Information Sciences</a:t>
            </a:r>
            <a:r>
              <a:rPr lang="id-ID" dirty="0" smtClean="0"/>
              <a:t>, Vol. 169, pp 1-25, </a:t>
            </a:r>
            <a:r>
              <a:rPr lang="id-ID" b="1" i="1" dirty="0" smtClean="0"/>
              <a:t>Elsevier.</a:t>
            </a:r>
            <a:r>
              <a:rPr lang="id-ID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labs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3216009"/>
              </p:ext>
            </p:extLst>
          </p:nvPr>
        </p:nvGraphicFramePr>
        <p:xfrm>
          <a:off x="1143000" y="2143116"/>
          <a:ext cx="6553200" cy="4257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3438" y="5143513"/>
            <a:ext cx="4286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latin typeface="Calibri" pitchFamily="34" charset="0"/>
              </a:rPr>
              <a:t>Unifying theme:</a:t>
            </a:r>
          </a:p>
          <a:p>
            <a:pPr>
              <a:defRPr/>
            </a:pPr>
            <a:r>
              <a:rPr lang="en-US" sz="2800" b="1">
                <a:latin typeface="Calibri" pitchFamily="34" charset="0"/>
              </a:rPr>
              <a:t>Intelligent Multimedia Information Processing</a:t>
            </a:r>
          </a:p>
        </p:txBody>
      </p:sp>
    </p:spTree>
  </p:cSld>
  <p:clrMapOvr>
    <a:masterClrMapping/>
  </p:clrMapOvr>
  <p:transition advClick="0" advTm="20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Mechanisms for Missing Data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400" dirty="0" smtClean="0"/>
              <a:t>Restricted Random pattern</a:t>
            </a:r>
            <a:endParaRPr lang="en-GB" sz="2400" dirty="0"/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   </a:t>
            </a:r>
            <a:r>
              <a:rPr lang="id-ID" sz="2400" dirty="0" smtClean="0"/>
              <a:t>S</a:t>
            </a:r>
            <a:r>
              <a:rPr lang="en-GB" sz="2400" dirty="0" err="1" smtClean="0">
                <a:sym typeface="Wingdings" pitchFamily="2" charset="2"/>
              </a:rPr>
              <a:t>ensitive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Issue Pattern: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sym typeface="Wingdings" pitchFamily="2" charset="2"/>
              </a:rPr>
              <a:t>Select proportion c of sensitive issues (columns).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sym typeface="Wingdings" pitchFamily="2" charset="2"/>
              </a:rPr>
              <a:t>Select proportion r of sensitive respondents (rows).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sym typeface="Wingdings" pitchFamily="2" charset="2"/>
              </a:rPr>
              <a:t>Given proportion p of missing </a:t>
            </a:r>
            <a:r>
              <a:rPr lang="en-GB" sz="2400" dirty="0" err="1">
                <a:sym typeface="Wingdings" pitchFamily="2" charset="2"/>
              </a:rPr>
              <a:t>s.t</a:t>
            </a:r>
            <a:r>
              <a:rPr lang="en-GB" sz="2400" dirty="0">
                <a:sym typeface="Wingdings" pitchFamily="2" charset="2"/>
              </a:rPr>
              <a:t> p &lt; </a:t>
            </a:r>
            <a:r>
              <a:rPr lang="en-GB" sz="2400" dirty="0" err="1">
                <a:sym typeface="Wingdings" pitchFamily="2" charset="2"/>
              </a:rPr>
              <a:t>cr</a:t>
            </a:r>
            <a:r>
              <a:rPr lang="en-GB" sz="2400" dirty="0"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ym typeface="Wingdings" pitchFamily="2" charset="2"/>
              </a:rPr>
              <a:t>    10% &lt; c &lt; 50% , 25% &lt;r  &lt;50% for p=1%.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ym typeface="Wingdings" pitchFamily="2" charset="2"/>
              </a:rPr>
              <a:t>    20% &lt; c &lt; 50%,  25% &lt; r &lt;50% for p=5%.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sym typeface="Wingdings" pitchFamily="2" charset="2"/>
              </a:rPr>
              <a:t>    30% &lt; c  &lt;50%,  40% &lt; r &lt;80% for p=10%.  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Mechanisms for Missing Data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GB" sz="2400">
                <a:sym typeface="Wingdings" pitchFamily="2" charset="2"/>
              </a:rPr>
              <a:t>Merged Database Pattern</a:t>
            </a:r>
          </a:p>
          <a:p>
            <a:pPr>
              <a:buFont typeface="Wingdings" pitchFamily="2" charset="2"/>
              <a:buChar char="Ø"/>
            </a:pPr>
            <a:r>
              <a:rPr lang="en-GB" sz="2400">
                <a:sym typeface="Wingdings" pitchFamily="2" charset="2"/>
              </a:rPr>
              <a:t>Missing from one database</a:t>
            </a:r>
          </a:p>
          <a:p>
            <a:pPr>
              <a:buFont typeface="Wingdings" pitchFamily="2" charset="2"/>
              <a:buChar char="Ø"/>
            </a:pPr>
            <a:r>
              <a:rPr lang="en-GB" sz="2400">
                <a:sym typeface="Wingdings" pitchFamily="2" charset="2"/>
              </a:rPr>
              <a:t>Missing from two databases:</a:t>
            </a:r>
          </a:p>
          <a:p>
            <a:pPr>
              <a:buFont typeface="Wingdings" pitchFamily="2" charset="2"/>
              <a:buChar char="Ø"/>
            </a:pPr>
            <a:endParaRPr lang="en-GB" sz="240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en-GB" sz="240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GB" sz="240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752600" y="3429000"/>
            <a:ext cx="3276600" cy="1905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752600" y="4419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>
            <a:off x="44196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2362200" y="4419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44196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1812925" y="4529138"/>
            <a:ext cx="85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2286000" y="3657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Observed</a:t>
            </a:r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752600" y="4419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 flipH="1">
            <a:off x="1828800" y="44958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H="1">
            <a:off x="4419600" y="34290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4419600" y="34290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3413125" y="4529138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Observed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50108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1162"/>
            <a:ext cx="7929618" cy="68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684730"/>
            <a:ext cx="7929618" cy="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8358213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64386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64386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Results on Random Patterns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Complete Random: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err="1"/>
              <a:t>NetLab</a:t>
            </a:r>
            <a:r>
              <a:rPr lang="en-GB" sz="2400" dirty="0"/>
              <a:t> GM: INI for all level of </a:t>
            </a:r>
            <a:r>
              <a:rPr lang="en-GB" sz="2400" dirty="0" err="1"/>
              <a:t>missings</a:t>
            </a:r>
            <a:r>
              <a:rPr lang="en-GB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Scaled </a:t>
            </a:r>
            <a:r>
              <a:rPr lang="en-GB" sz="2400" dirty="0" err="1"/>
              <a:t>NetLab</a:t>
            </a:r>
            <a:r>
              <a:rPr lang="en-GB" sz="2400" dirty="0"/>
              <a:t> GM:  </a:t>
            </a:r>
            <a:r>
              <a:rPr lang="en-GB" sz="2400" dirty="0">
                <a:sym typeface="Wingdings" pitchFamily="2" charset="2"/>
              </a:rPr>
              <a:t>1%-10% -&gt; INI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                            15%-25% -&gt; N-IMLS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id-ID" sz="2400" dirty="0" smtClean="0"/>
              <a:t>Restricted  Random</a:t>
            </a:r>
            <a:r>
              <a:rPr lang="en-GB" sz="2400" dirty="0" smtClean="0"/>
              <a:t> </a:t>
            </a:r>
            <a:r>
              <a:rPr lang="en-GB" sz="2400" dirty="0"/>
              <a:t>Pattern: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err="1"/>
              <a:t>NetLab</a:t>
            </a:r>
            <a:r>
              <a:rPr lang="en-GB" sz="2400" dirty="0"/>
              <a:t> GM: </a:t>
            </a:r>
            <a:r>
              <a:rPr lang="en-GB" sz="2400" dirty="0" smtClean="0"/>
              <a:t>INI </a:t>
            </a:r>
            <a:endParaRPr lang="en-GB" sz="2400" dirty="0"/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Scaled </a:t>
            </a:r>
            <a:r>
              <a:rPr lang="en-GB" sz="2400" dirty="0" err="1"/>
              <a:t>NetLab</a:t>
            </a:r>
            <a:r>
              <a:rPr lang="en-GB" sz="2400" dirty="0"/>
              <a:t> GM</a:t>
            </a:r>
            <a:r>
              <a:rPr lang="en-GB" dirty="0"/>
              <a:t>: </a:t>
            </a:r>
            <a:r>
              <a:rPr lang="en-GB" sz="2400" dirty="0"/>
              <a:t>N-IMLS</a:t>
            </a:r>
          </a:p>
          <a:p>
            <a:pPr>
              <a:buFont typeface="Wingdings" pitchFamily="2" charset="2"/>
              <a:buChar char="Ø"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8072462" cy="57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Sensitive Issue pattern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Sensitive Issue: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NetLab GM:  1% -&gt; N-IMLS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                     5% -&gt; N-IMLS and INI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                    10% -&gt; INI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Scaled NetLab GM: 1% -&gt;INI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                               5%-10%  -&gt; N-IMLS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764386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95407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Services &amp; Venture</a:t>
            </a:r>
            <a:endParaRPr lang="id-ID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82688" y="1714488"/>
            <a:ext cx="7772400" cy="4418025"/>
          </a:xfrm>
        </p:spPr>
        <p:txBody>
          <a:bodyPr/>
          <a:lstStyle/>
          <a:p>
            <a:r>
              <a:rPr lang="id-ID" dirty="0" smtClean="0"/>
              <a:t>Center of Computer Service</a:t>
            </a:r>
            <a:r>
              <a:rPr lang="en-US" dirty="0" smtClean="0"/>
              <a:t> </a:t>
            </a:r>
            <a:r>
              <a:rPr lang="en-US" dirty="0" smtClean="0"/>
              <a:t>as the academic venture of </a:t>
            </a:r>
            <a:r>
              <a:rPr lang="en-US" dirty="0" err="1" smtClean="0"/>
              <a:t>Fa</a:t>
            </a:r>
            <a:r>
              <a:rPr lang="id-ID" dirty="0" smtClean="0"/>
              <a:t>culty of </a:t>
            </a:r>
            <a:r>
              <a:rPr lang="id-ID" dirty="0" smtClean="0"/>
              <a:t>C</a:t>
            </a:r>
            <a:r>
              <a:rPr lang="id-ID" dirty="0" smtClean="0"/>
              <a:t>omputer Science</a:t>
            </a:r>
            <a:endParaRPr lang="en-US" dirty="0" smtClean="0"/>
          </a:p>
          <a:p>
            <a:r>
              <a:rPr lang="en-US" dirty="0" smtClean="0"/>
              <a:t>It provides consultancies and services to external stakeholders in the areas of:</a:t>
            </a:r>
          </a:p>
          <a:p>
            <a:pPr lvl="1"/>
            <a:r>
              <a:rPr lang="en-US" dirty="0" smtClean="0"/>
              <a:t>IT Strategic Planning &amp; IT Governance</a:t>
            </a:r>
          </a:p>
          <a:p>
            <a:pPr lvl="1"/>
            <a:r>
              <a:rPr lang="en-US" dirty="0" smtClean="0"/>
              <a:t>Application System integrator and development</a:t>
            </a:r>
          </a:p>
          <a:p>
            <a:pPr lvl="1"/>
            <a:r>
              <a:rPr lang="en-US" dirty="0" smtClean="0"/>
              <a:t>Trainings and personnel development</a:t>
            </a:r>
          </a:p>
          <a:p>
            <a:r>
              <a:rPr lang="en-US" dirty="0" smtClean="0"/>
              <a:t>Annual revenue (2008): </a:t>
            </a:r>
            <a:r>
              <a:rPr lang="id-ID" dirty="0" smtClean="0"/>
              <a:t>US$</a:t>
            </a:r>
            <a:r>
              <a:rPr lang="en-US" dirty="0" smtClean="0"/>
              <a:t>.1 </a:t>
            </a:r>
            <a:r>
              <a:rPr lang="id-ID" dirty="0" smtClean="0"/>
              <a:t>Million</a:t>
            </a:r>
            <a:endParaRPr lang="id-ID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Merged Database Pattern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Missing from One Database</a:t>
            </a:r>
            <a:r>
              <a:rPr lang="en-GB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 NetLab GM: INI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 Scaled NetLab GM: INI/N-IMLS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Missing  from Two Databases: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 NetLab GM:  N-IMLS/INI.</a:t>
            </a:r>
          </a:p>
          <a:p>
            <a:pPr>
              <a:buFont typeface="Wingdings" pitchFamily="2" charset="2"/>
              <a:buChar char="Ø"/>
            </a:pPr>
            <a:r>
              <a:rPr lang="en-GB" sz="2400"/>
              <a:t> Scaled NetLab GM: ILS and IMLS</a:t>
            </a:r>
            <a:r>
              <a:rPr lang="en-GB" sz="2400">
                <a:sym typeface="Wingdings" pitchFamily="2" charset="2"/>
              </a:rPr>
              <a:t>the only one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                                NN-Versions lose.</a:t>
            </a:r>
          </a:p>
          <a:p>
            <a:pPr>
              <a:buFont typeface="Wingdings" pitchFamily="2" charset="2"/>
              <a:buNone/>
            </a:pPr>
            <a:endParaRPr lang="en-GB" sz="24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Publication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I. Wasito and B. Mirkin. 2006. Least Squares Data Imputation with Nearest Neighbour  Approach with Different Missing Patterns. </a:t>
            </a:r>
            <a:r>
              <a:rPr lang="id-ID" b="1" dirty="0" smtClean="0"/>
              <a:t>Computational Statistics and Data Analysis</a:t>
            </a:r>
            <a:r>
              <a:rPr lang="id-ID" i="1" dirty="0" smtClean="0"/>
              <a:t>, </a:t>
            </a:r>
            <a:r>
              <a:rPr lang="id-ID" dirty="0" smtClean="0"/>
              <a:t> Vol. 50,pp. 926-949., </a:t>
            </a:r>
            <a:r>
              <a:rPr lang="id-ID" b="1" i="1" dirty="0" smtClean="0"/>
              <a:t>Elsevier.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Experimental Comparisons on </a:t>
            </a:r>
            <a:r>
              <a:rPr lang="id-ID" dirty="0" smtClean="0"/>
              <a:t>Microarray DNA</a:t>
            </a:r>
            <a:r>
              <a:rPr lang="id-ID" dirty="0" smtClean="0"/>
              <a:t> </a:t>
            </a:r>
            <a:r>
              <a:rPr lang="id-ID" dirty="0" smtClean="0"/>
              <a:t>Application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r>
              <a:rPr lang="id-ID" dirty="0" smtClean="0"/>
              <a:t>: </a:t>
            </a:r>
            <a:r>
              <a:rPr lang="en-US" dirty="0" smtClean="0"/>
              <a:t> to compare</a:t>
            </a:r>
            <a:r>
              <a:rPr lang="id-ID" dirty="0" smtClean="0"/>
              <a:t> </a:t>
            </a:r>
            <a:r>
              <a:rPr lang="en-US" dirty="0" smtClean="0"/>
              <a:t>various KNN based imputation methods </a:t>
            </a:r>
            <a:r>
              <a:rPr lang="id-ID" dirty="0" smtClean="0"/>
              <a:t>on</a:t>
            </a:r>
            <a:r>
              <a:rPr lang="en-US" dirty="0" smtClean="0"/>
              <a:t>  </a:t>
            </a:r>
            <a:r>
              <a:rPr lang="en-US" dirty="0" smtClean="0"/>
              <a:t>DNA microarrays gene expression data</a:t>
            </a:r>
            <a:r>
              <a:rPr lang="id-ID" dirty="0" smtClean="0"/>
              <a:t> sets within simulation framework.</a:t>
            </a:r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Selection of algorithms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d-ID" dirty="0" smtClean="0"/>
              <a:t>1.KNNimpute ( </a:t>
            </a:r>
            <a:r>
              <a:rPr lang="id-ID" dirty="0" smtClean="0"/>
              <a:t>Troyanskaya, 2003)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</a:t>
            </a:r>
            <a:r>
              <a:rPr lang="id-ID" dirty="0" smtClean="0"/>
              <a:t>Local Least Squares </a:t>
            </a:r>
            <a:r>
              <a:rPr lang="id-ID" dirty="0" smtClean="0"/>
              <a:t>( Kim, Golub and Park, 2004)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3. INI (Wasito and Mirkin, 2005)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Description of Data 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Experimental s</a:t>
            </a:r>
            <a:r>
              <a:rPr lang="en-US" dirty="0" err="1" smtClean="0"/>
              <a:t>tudy</a:t>
            </a:r>
            <a:r>
              <a:rPr lang="en-US" dirty="0" smtClean="0"/>
              <a:t> in identification of diffuse large </a:t>
            </a:r>
            <a:r>
              <a:rPr lang="en-US" i="1" dirty="0" smtClean="0"/>
              <a:t>B-cell</a:t>
            </a:r>
            <a:r>
              <a:rPr lang="id-ID" i="1" dirty="0" smtClean="0"/>
              <a:t> lymphoma [Alizadeh et al, Nature</a:t>
            </a:r>
            <a:r>
              <a:rPr lang="id-ID" dirty="0" smtClean="0"/>
              <a:t>  403 (2000) 503-</a:t>
            </a:r>
          </a:p>
          <a:p>
            <a:pPr>
              <a:buNone/>
            </a:pPr>
            <a:r>
              <a:rPr lang="id-ID" dirty="0" smtClean="0"/>
              <a:t>   511].</a:t>
            </a:r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Generation of Missings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Firstly, the rows and columns containing missing</a:t>
            </a:r>
            <a:r>
              <a:rPr lang="id-ID" dirty="0" smtClean="0"/>
              <a:t> values are removed.</a:t>
            </a:r>
          </a:p>
          <a:p>
            <a:r>
              <a:rPr lang="id-ID" dirty="0" smtClean="0"/>
              <a:t>From this ”complete” </a:t>
            </a:r>
            <a:r>
              <a:rPr lang="en-US" dirty="0" smtClean="0"/>
              <a:t>matrices, the </a:t>
            </a:r>
            <a:r>
              <a:rPr lang="en-US" dirty="0" err="1" smtClean="0"/>
              <a:t>missings</a:t>
            </a:r>
            <a:r>
              <a:rPr lang="en-US" dirty="0" smtClean="0"/>
              <a:t> are generated randomly</a:t>
            </a:r>
          </a:p>
          <a:p>
            <a:pPr>
              <a:buNone/>
            </a:pPr>
            <a:r>
              <a:rPr lang="id-ID" dirty="0" smtClean="0"/>
              <a:t>   O</a:t>
            </a:r>
            <a:r>
              <a:rPr lang="en-US" dirty="0" smtClean="0"/>
              <a:t>n the original real data set at </a:t>
            </a:r>
            <a:r>
              <a:rPr lang="id-ID" dirty="0" smtClean="0"/>
              <a:t>5%</a:t>
            </a:r>
            <a:r>
              <a:rPr lang="en-US" dirty="0" smtClean="0"/>
              <a:t> level of </a:t>
            </a:r>
            <a:r>
              <a:rPr lang="en-US" dirty="0" err="1" smtClean="0"/>
              <a:t>missings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Samples generation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This experiment utilizes 100 samples (size: 250</a:t>
            </a:r>
            <a:r>
              <a:rPr lang="id-ID" i="1" dirty="0" smtClean="0"/>
              <a:t>x </a:t>
            </a:r>
            <a:r>
              <a:rPr lang="en-US" dirty="0" smtClean="0"/>
              <a:t>30) which each rows and columns are generated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Evaluation of Results</a:t>
            </a:r>
            <a:endParaRPr lang="id-ID" dirty="0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421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65008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57242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sz="2400" dirty="0"/>
              <a:t>Two Approaches of LS Imputation</a:t>
            </a:r>
            <a:r>
              <a:rPr lang="en-GB" dirty="0"/>
              <a:t>: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GB" sz="2400" dirty="0"/>
              <a:t>ILS -&gt;</a:t>
            </a:r>
            <a:r>
              <a:rPr lang="en-GB" dirty="0"/>
              <a:t> </a:t>
            </a:r>
            <a:r>
              <a:rPr lang="en-GB" sz="2400" dirty="0"/>
              <a:t>Fitting available data only.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GB" sz="2400" dirty="0"/>
              <a:t>IMLS -&gt; Updating ad-hoc completed data</a:t>
            </a:r>
            <a:r>
              <a:rPr lang="en-GB" sz="2400" dirty="0" smtClean="0"/>
              <a:t>.</a:t>
            </a:r>
            <a:endParaRPr lang="id-ID" sz="2400" dirty="0" smtClean="0"/>
          </a:p>
          <a:p>
            <a:pPr marL="609600" indent="-609600">
              <a:buFont typeface="Wingdings" pitchFamily="2" charset="2"/>
              <a:buChar char="Ø"/>
            </a:pPr>
            <a:endParaRPr lang="en-GB" sz="2400" dirty="0"/>
          </a:p>
          <a:p>
            <a:pPr marL="609600" indent="-609600">
              <a:buFont typeface="Wingdings" pitchFamily="2" charset="2"/>
              <a:buBlip>
                <a:blip r:embed="rId2"/>
              </a:buBlip>
            </a:pPr>
            <a:r>
              <a:rPr lang="en-GB" sz="2400" dirty="0"/>
              <a:t>NN versions of LS surpass the global LS except in missing from two databases pattern with Scaled GM data model.</a:t>
            </a:r>
          </a:p>
          <a:p>
            <a:pPr marL="609600" indent="-609600">
              <a:buFont typeface="Wingdings" pitchFamily="2" charset="2"/>
              <a:buBlip>
                <a:blip r:embed="rId3"/>
              </a:buBlip>
            </a:pPr>
            <a:endParaRPr lang="en-GB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2800" dirty="0"/>
              <a:t>Missing problem</a:t>
            </a:r>
            <a:r>
              <a:rPr lang="en-GB" sz="2800" dirty="0" smtClean="0"/>
              <a:t>:</a:t>
            </a:r>
            <a:endParaRPr lang="id-ID" sz="2800" dirty="0" smtClean="0"/>
          </a:p>
          <a:p>
            <a:pPr algn="just">
              <a:buNone/>
            </a:pPr>
            <a:endParaRPr lang="en-GB" sz="2800" dirty="0"/>
          </a:p>
          <a:p>
            <a:pPr algn="just">
              <a:buFont typeface="Wingdings" pitchFamily="2" charset="2"/>
              <a:buNone/>
            </a:pPr>
            <a:r>
              <a:rPr lang="en-GB" sz="2800" dirty="0"/>
              <a:t>    - Editing of Survey Data</a:t>
            </a:r>
          </a:p>
          <a:p>
            <a:pPr algn="just">
              <a:buFont typeface="Wingdings" pitchFamily="2" charset="2"/>
              <a:buNone/>
            </a:pPr>
            <a:r>
              <a:rPr lang="en-GB" sz="2800" dirty="0"/>
              <a:t>    - Marketing Research</a:t>
            </a:r>
          </a:p>
          <a:p>
            <a:pPr algn="just">
              <a:buFont typeface="Wingdings" pitchFamily="2" charset="2"/>
              <a:buNone/>
            </a:pPr>
            <a:r>
              <a:rPr lang="en-GB" sz="2800" dirty="0"/>
              <a:t>    - Medical </a:t>
            </a:r>
            <a:r>
              <a:rPr lang="en-GB" sz="2800" dirty="0" smtClean="0"/>
              <a:t>Documentation</a:t>
            </a:r>
            <a:endParaRPr lang="id-ID" sz="2800" dirty="0" smtClean="0"/>
          </a:p>
          <a:p>
            <a:pPr algn="just">
              <a:buFont typeface="Wingdings" pitchFamily="2" charset="2"/>
              <a:buNone/>
            </a:pPr>
            <a:r>
              <a:rPr lang="id-ID" sz="2800" dirty="0" smtClean="0"/>
              <a:t> </a:t>
            </a:r>
            <a:r>
              <a:rPr lang="id-ID" sz="2800" dirty="0" smtClean="0"/>
              <a:t>   - Microarray DNA Clustering/Classification</a:t>
            </a:r>
            <a:endParaRPr lang="en-GB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      Thank You for your attention</a:t>
            </a:r>
            <a:endParaRPr lang="id-ID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r>
              <a:rPr lang="id-ID" smtClean="0"/>
              <a:t> of the Talk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2800" dirty="0"/>
              <a:t>To </a:t>
            </a:r>
            <a:r>
              <a:rPr lang="id-ID" sz="2800" dirty="0" smtClean="0"/>
              <a:t>introduce </a:t>
            </a:r>
            <a:r>
              <a:rPr lang="en-GB" sz="2800" dirty="0" smtClean="0"/>
              <a:t>nearest </a:t>
            </a:r>
            <a:r>
              <a:rPr lang="en-GB" sz="2800" dirty="0"/>
              <a:t>neighbour </a:t>
            </a:r>
            <a:r>
              <a:rPr lang="id-ID" sz="2800" dirty="0" smtClean="0"/>
              <a:t>(NN) </a:t>
            </a:r>
            <a:r>
              <a:rPr lang="en-GB" sz="2800" dirty="0" smtClean="0"/>
              <a:t>versions  </a:t>
            </a:r>
            <a:r>
              <a:rPr lang="en-GB" sz="2800" dirty="0"/>
              <a:t>of </a:t>
            </a:r>
            <a:r>
              <a:rPr lang="id-ID" sz="2800" dirty="0" smtClean="0"/>
              <a:t>least squares (LS)</a:t>
            </a:r>
            <a:r>
              <a:rPr lang="en-GB" sz="2800" dirty="0" smtClean="0"/>
              <a:t> </a:t>
            </a:r>
            <a:r>
              <a:rPr lang="id-ID" sz="2800" dirty="0" smtClean="0"/>
              <a:t>imputation </a:t>
            </a:r>
            <a:r>
              <a:rPr lang="en-GB" sz="2800" dirty="0" smtClean="0"/>
              <a:t>algorithms.</a:t>
            </a:r>
            <a:endParaRPr lang="id-ID" sz="2800" dirty="0" smtClean="0"/>
          </a:p>
          <a:p>
            <a:pPr algn="just">
              <a:buNone/>
            </a:pPr>
            <a:endParaRPr lang="en-GB" sz="2800" dirty="0"/>
          </a:p>
          <a:p>
            <a:pPr algn="just"/>
            <a:r>
              <a:rPr lang="en-GB" sz="2800" dirty="0"/>
              <a:t>To </a:t>
            </a:r>
            <a:r>
              <a:rPr lang="id-ID" sz="2800" dirty="0" smtClean="0"/>
              <a:t>demonstrate</a:t>
            </a:r>
            <a:r>
              <a:rPr lang="en-GB" sz="2800" dirty="0" smtClean="0"/>
              <a:t> </a:t>
            </a:r>
            <a:r>
              <a:rPr lang="en-GB" sz="2800" dirty="0"/>
              <a:t>a framework  for setting experiments involving: data model, missing patterns and level of missing.  </a:t>
            </a:r>
            <a:endParaRPr lang="id-ID" sz="2800" dirty="0" smtClean="0"/>
          </a:p>
          <a:p>
            <a:pPr algn="just">
              <a:buNone/>
            </a:pPr>
            <a:endParaRPr lang="en-GB" sz="2800" dirty="0"/>
          </a:p>
          <a:p>
            <a:pPr algn="just"/>
            <a:r>
              <a:rPr lang="en-GB" sz="2800" dirty="0"/>
              <a:t>To </a:t>
            </a:r>
            <a:r>
              <a:rPr lang="id-ID" sz="2800" dirty="0" smtClean="0"/>
              <a:t>show</a:t>
            </a:r>
            <a:r>
              <a:rPr lang="en-GB" sz="2800" dirty="0" smtClean="0"/>
              <a:t> </a:t>
            </a:r>
            <a:r>
              <a:rPr lang="en-GB" sz="2800" dirty="0"/>
              <a:t>the performance of ordinary and </a:t>
            </a:r>
            <a:r>
              <a:rPr lang="id-ID" sz="2800" dirty="0" smtClean="0"/>
              <a:t>NN </a:t>
            </a:r>
            <a:r>
              <a:rPr lang="en-GB" sz="2800" dirty="0" smtClean="0"/>
              <a:t>versions </a:t>
            </a:r>
            <a:r>
              <a:rPr lang="en-GB" sz="2800" dirty="0"/>
              <a:t>of LS imputation.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Principal Approaches for Data Imputation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Prediction </a:t>
            </a:r>
            <a:r>
              <a:rPr lang="en-GB" sz="2800" dirty="0" smtClean="0"/>
              <a:t>rules</a:t>
            </a:r>
            <a:endParaRPr lang="id-ID" sz="2800" dirty="0" smtClean="0"/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Maximum </a:t>
            </a:r>
            <a:r>
              <a:rPr lang="en-GB" sz="2800" dirty="0" smtClean="0">
                <a:latin typeface="Antique Olive" pitchFamily="34" charset="0"/>
              </a:rPr>
              <a:t>likelihood</a:t>
            </a:r>
            <a:endParaRPr lang="id-ID" sz="2800" dirty="0" smtClean="0">
              <a:latin typeface="Antique Olive" pitchFamily="34" charset="0"/>
            </a:endParaRPr>
          </a:p>
          <a:p>
            <a:pPr>
              <a:buNone/>
            </a:pPr>
            <a:endParaRPr lang="en-GB" sz="2800" dirty="0">
              <a:latin typeface="Antique Olive" pitchFamily="34" charset="0"/>
            </a:endParaRPr>
          </a:p>
          <a:p>
            <a:r>
              <a:rPr lang="en-GB" sz="2800" dirty="0"/>
              <a:t>Least-squares approximation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Prediction Rules Based Imputation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604154" cy="4114800"/>
          </a:xfrm>
        </p:spPr>
        <p:txBody>
          <a:bodyPr/>
          <a:lstStyle/>
          <a:p>
            <a:pPr algn="just">
              <a:buFont typeface="Wingdings" pitchFamily="2" charset="2"/>
              <a:buBlip>
                <a:blip r:embed="rId3"/>
              </a:buBlip>
            </a:pPr>
            <a:r>
              <a:rPr lang="en-GB" sz="2400" dirty="0"/>
              <a:t>Simple: </a:t>
            </a:r>
            <a:endParaRPr lang="id-ID" sz="2400" dirty="0" smtClean="0"/>
          </a:p>
          <a:p>
            <a:pPr algn="just">
              <a:buFont typeface="Wingdings" pitchFamily="2" charset="2"/>
              <a:buBlip>
                <a:blip r:embed="rId3"/>
              </a:buBlip>
            </a:pPr>
            <a:endParaRPr lang="en-GB" sz="2400" dirty="0"/>
          </a:p>
          <a:p>
            <a:pPr algn="just">
              <a:buFont typeface="Wingdings" pitchFamily="2" charset="2"/>
              <a:buChar char="Ø"/>
            </a:pPr>
            <a:r>
              <a:rPr lang="en-GB" sz="2400" dirty="0"/>
              <a:t>Mean </a:t>
            </a:r>
            <a:endParaRPr lang="id-ID" sz="2400" dirty="0" smtClean="0"/>
          </a:p>
          <a:p>
            <a:pPr algn="just">
              <a:buFont typeface="Wingdings" pitchFamily="2" charset="2"/>
              <a:buChar char="Ø"/>
            </a:pPr>
            <a:endParaRPr lang="en-GB" sz="2400" dirty="0"/>
          </a:p>
          <a:p>
            <a:pPr algn="just">
              <a:buFont typeface="Wingdings" pitchFamily="2" charset="2"/>
              <a:buChar char="Ø"/>
            </a:pPr>
            <a:r>
              <a:rPr lang="en-GB" sz="2400" dirty="0"/>
              <a:t>Hot/Cold Deck  </a:t>
            </a:r>
            <a:r>
              <a:rPr lang="en-GB" sz="2400" dirty="0" smtClean="0"/>
              <a:t> </a:t>
            </a:r>
            <a:r>
              <a:rPr lang="en-GB" sz="2400" dirty="0"/>
              <a:t>(Little and Rubin, 1987</a:t>
            </a:r>
            <a:r>
              <a:rPr lang="en-GB" sz="2400" dirty="0" smtClean="0"/>
              <a:t>)</a:t>
            </a:r>
            <a:endParaRPr lang="id-ID" sz="2400" dirty="0" smtClean="0"/>
          </a:p>
          <a:p>
            <a:pPr algn="just">
              <a:buNone/>
            </a:pPr>
            <a:endParaRPr lang="en-GB" sz="2400" dirty="0"/>
          </a:p>
          <a:p>
            <a:pPr>
              <a:buFont typeface="Wingdings" pitchFamily="2" charset="2"/>
              <a:buChar char="Ø"/>
            </a:pPr>
            <a:r>
              <a:rPr lang="en-GB" sz="2400" dirty="0"/>
              <a:t>NN-Mean (Hastie et.       al.,  1999, </a:t>
            </a:r>
            <a:r>
              <a:rPr lang="en-GB" sz="2400" dirty="0" err="1"/>
              <a:t>Troyanskaya</a:t>
            </a:r>
            <a:r>
              <a:rPr lang="en-GB" sz="2400" dirty="0"/>
              <a:t> et.  al.,  2001).</a:t>
            </a:r>
          </a:p>
          <a:p>
            <a:pPr>
              <a:buFont typeface="Wingdings" pitchFamily="2" charset="2"/>
              <a:buNone/>
            </a:pPr>
            <a:r>
              <a:rPr lang="en-GB" sz="2000" dirty="0"/>
              <a:t>              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4">
      <a:dk1>
        <a:srgbClr val="000094"/>
      </a:dk1>
      <a:lt1>
        <a:srgbClr val="FFFFFF"/>
      </a:lt1>
      <a:dk2>
        <a:srgbClr val="0000CC"/>
      </a:dk2>
      <a:lt2>
        <a:srgbClr val="FFFFCC"/>
      </a:lt2>
      <a:accent1>
        <a:srgbClr val="3193FF"/>
      </a:accent1>
      <a:accent2>
        <a:srgbClr val="9900FF"/>
      </a:accent2>
      <a:accent3>
        <a:srgbClr val="AAAAE2"/>
      </a:accent3>
      <a:accent4>
        <a:srgbClr val="DADADA"/>
      </a:accent4>
      <a:accent5>
        <a:srgbClr val="ADC8FF"/>
      </a:accent5>
      <a:accent6>
        <a:srgbClr val="8A00E7"/>
      </a:accent6>
      <a:hlink>
        <a:srgbClr val="FF3399"/>
      </a:hlink>
      <a:folHlink>
        <a:srgbClr val="FFCC0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2344</TotalTime>
  <Words>1816</Words>
  <Application>Microsoft PowerPoint</Application>
  <PresentationFormat>On-screen Show (4:3)</PresentationFormat>
  <Paragraphs>325</Paragraphs>
  <Slides>60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Blends</vt:lpstr>
      <vt:lpstr>Equation</vt:lpstr>
      <vt:lpstr>Least-squares imputation of missing data entries  </vt:lpstr>
      <vt:lpstr>Faculty of Computer Science (Fasilkom), University of indonesia at a glance</vt:lpstr>
      <vt:lpstr>Current Enrolment</vt:lpstr>
      <vt:lpstr>Research labs</vt:lpstr>
      <vt:lpstr>Services &amp; Venture</vt:lpstr>
      <vt:lpstr>Background</vt:lpstr>
      <vt:lpstr>Objectives of the Talk</vt:lpstr>
      <vt:lpstr>Principal Approaches for Data Imputation</vt:lpstr>
      <vt:lpstr>Prediction Rules Based Imputation </vt:lpstr>
      <vt:lpstr>Prediction Rules Based Imputation </vt:lpstr>
      <vt:lpstr>Maximum Likelihood</vt:lpstr>
      <vt:lpstr>Maximum Likelihood</vt:lpstr>
      <vt:lpstr>Least Squares Approximation</vt:lpstr>
      <vt:lpstr>Least Squares Approximation</vt:lpstr>
      <vt:lpstr>Notation</vt:lpstr>
      <vt:lpstr>Iterative SVD Algorithm</vt:lpstr>
      <vt:lpstr>Rank One Criterion</vt:lpstr>
      <vt:lpstr>L2 Minimization</vt:lpstr>
      <vt:lpstr>ILS Algorithm</vt:lpstr>
      <vt:lpstr>Imputing Missing Values with ILS Algorithm</vt:lpstr>
      <vt:lpstr>Iterative Majorization Least Squares (IMLS)</vt:lpstr>
      <vt:lpstr>Imputation Techniques with Nearest Neighbour</vt:lpstr>
      <vt:lpstr>Proposed Methods ( Wasito and Mirkin, 2002)</vt:lpstr>
      <vt:lpstr>Least Squares Imputation with Nearest Neighbour </vt:lpstr>
      <vt:lpstr>Global-Local Least Squares Imputation (INI) Algorithm</vt:lpstr>
      <vt:lpstr>Experimental Study of LS Imputation</vt:lpstr>
      <vt:lpstr>Rank one data model</vt:lpstr>
      <vt:lpstr>NetLab Gaussian Mixture Data Models</vt:lpstr>
      <vt:lpstr>Slide 29</vt:lpstr>
      <vt:lpstr>Scaled NetLab Gaussian Mixture Data Model</vt:lpstr>
      <vt:lpstr>Slide 31</vt:lpstr>
      <vt:lpstr>Experiments on Gaussian Mixture  Data Models</vt:lpstr>
      <vt:lpstr>Results on NetLab Gaussian Mixture Data Model</vt:lpstr>
      <vt:lpstr>Pair-Wise Comparison on NetLab GM Data Model with 1% Missing</vt:lpstr>
      <vt:lpstr>Pair-Wise Comparison on NetLab GM Data Model with 5% and 15% Missing</vt:lpstr>
      <vt:lpstr>Results on Scaled Netlab GM Data Model</vt:lpstr>
      <vt:lpstr>Pair-Wise Comparison with 1%-10%  Missing</vt:lpstr>
      <vt:lpstr>Pair-Wise Comparison with 15%-25% Missing</vt:lpstr>
      <vt:lpstr>Publication</vt:lpstr>
      <vt:lpstr>Different Mechanisms for Missing Data </vt:lpstr>
      <vt:lpstr>Different Mechanisms for Missing Data </vt:lpstr>
      <vt:lpstr>Slide 42</vt:lpstr>
      <vt:lpstr>Slide 43</vt:lpstr>
      <vt:lpstr>Slide 44</vt:lpstr>
      <vt:lpstr>Slide 45</vt:lpstr>
      <vt:lpstr>Results on Random Patterns</vt:lpstr>
      <vt:lpstr>Slide 47</vt:lpstr>
      <vt:lpstr>Sensitive Issue pattern</vt:lpstr>
      <vt:lpstr>Slide 49</vt:lpstr>
      <vt:lpstr>Merged Database Pattern</vt:lpstr>
      <vt:lpstr>Publication</vt:lpstr>
      <vt:lpstr>Experimental Comparisons on Microarray DNA Application</vt:lpstr>
      <vt:lpstr>Selection of algorithms</vt:lpstr>
      <vt:lpstr>Description of Data Set</vt:lpstr>
      <vt:lpstr>Generation of Missings</vt:lpstr>
      <vt:lpstr>Samples generation</vt:lpstr>
      <vt:lpstr>Evaluation of Results</vt:lpstr>
      <vt:lpstr>Slide 58</vt:lpstr>
      <vt:lpstr>Conclusions</vt:lpstr>
      <vt:lpstr>Slide 60</vt:lpstr>
    </vt:vector>
  </TitlesOfParts>
  <Company>Birkbeck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Squares Data Imputation within Nearest Neighbour Framework I. Wasito</dc:title>
  <dc:creator>dwasi01</dc:creator>
  <cp:lastModifiedBy>User</cp:lastModifiedBy>
  <cp:revision>202</cp:revision>
  <dcterms:created xsi:type="dcterms:W3CDTF">2003-03-07T15:23:53Z</dcterms:created>
  <dcterms:modified xsi:type="dcterms:W3CDTF">2012-12-13T05:21:26Z</dcterms:modified>
</cp:coreProperties>
</file>