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63" d="100"/>
          <a:sy n="63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Mixed Tools for Markets Graph Analysis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Median’ information on the USA market sorted by the cluster’s size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268761"/>
          <a:ext cx="8784977" cy="5400601"/>
        </p:xfrm>
        <a:graphic>
          <a:graphicData uri="http://schemas.openxmlformats.org/drawingml/2006/table">
            <a:tbl>
              <a:tblPr/>
              <a:tblGrid>
                <a:gridCol w="1177498"/>
                <a:gridCol w="1009284"/>
                <a:gridCol w="3671271"/>
                <a:gridCol w="1867176"/>
                <a:gridCol w="1059748"/>
              </a:tblGrid>
              <a:tr h="176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Stock number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Stock Name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Clustter Size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VB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Vanguard Small-Cap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IJS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iShares S&amp;P SmallCap 600 Value Index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IWC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iShares Russell Microcap Index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iShares Russell Midcap Growth Index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Vanguard Total World Stock Index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 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IWS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Russell Midcap Value Index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S&amp;P North Amer Natural Resources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3224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VWO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Vanguard MSCI Emerging Markets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IYJ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Dow Jones US Industrial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XSD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S&amp;P Semiconductor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XRT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S&amp;P Retail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3107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ProShares Ultra Real Estate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1724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KRE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S&amp;P Regional Banking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VHT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Vanguard Health Care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3159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VFH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Vanguard Financials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XOP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S&amp;P Oil &amp; Gas Exploration &amp; Prod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Encore Energy Partners LP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IDU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Dow Jones US Utilities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PBW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PowerShares WilderHill Clean Energy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VDC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Vanguard Consumer Staples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XBI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S&amp;P Biotech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RJI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ELEMENTS Rogers Intl Commodity ETN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1214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Market Vectors Gold Miners ETF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ITB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Dow Jones US Home Construction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PST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ProShares UltraShort 7-10 Year Treasury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EWJ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iShares MSCI Japan Index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DBP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PowerShares DB Precious Metals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UDN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PowerShares DB US Dollar Index Bearish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AIQ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Alliance Healthcare Services, Inc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2925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TFI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SPDR Nuveen Barclays Capital Muni Bond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3041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TWM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ProShares UltraShort Russell2000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48" marR="7048" marT="7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hony\Dropbox\pMedianProblem\pMedianProblem\bin\Release\USA\35trees_31medi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613620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MSF of 35 Trees for 31 clusters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Medium trees are homogeneous</a:t>
            </a:r>
          </a:p>
          <a:p>
            <a:r>
              <a:rPr lang="en-US" dirty="0" smtClean="0"/>
              <a:t>The biggest tree connects biggest clusters</a:t>
            </a:r>
          </a:p>
          <a:p>
            <a:r>
              <a:rPr lang="en-US" dirty="0" smtClean="0"/>
              <a:t>It includes </a:t>
            </a:r>
            <a:r>
              <a:rPr lang="en-US" smtClean="0"/>
              <a:t>very long paths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669674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vertex – a stock on a certain market</a:t>
            </a:r>
          </a:p>
          <a:p>
            <a:r>
              <a:rPr lang="en-US" sz="2800" dirty="0" smtClean="0"/>
              <a:t>Two stocks are colored in the same color if they belong to the same cluster (the star) </a:t>
            </a:r>
          </a:p>
          <a:p>
            <a:r>
              <a:rPr lang="en-US" sz="2800" dirty="0" smtClean="0"/>
              <a:t>A vertex’s text color is white if the stock is a median (a center of the cluster)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600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92896"/>
            <a:ext cx="1137295" cy="86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73016"/>
            <a:ext cx="2000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hony\Dropbox\pMedianProblem\pMedianProblem\bin\Release\Russia\7st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065" y="764704"/>
            <a:ext cx="5802935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208912" cy="1470025"/>
          </a:xfrm>
        </p:spPr>
        <p:txBody>
          <a:bodyPr/>
          <a:lstStyle/>
          <a:p>
            <a:r>
              <a:rPr lang="en-US" dirty="0" smtClean="0"/>
              <a:t>7 clusters for Russian market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57600"/>
            <a:ext cx="3347864" cy="36004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Includes 2 big clusters corresponding to energy industry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cluster with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stock as a centre is an unstable one because it’s not presented among trees of MSF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347864" y="2636912"/>
            <a:ext cx="936104" cy="14401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052736"/>
            <a:ext cx="377991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/>
              <a:t>1 – AFKS – AFK</a:t>
            </a:r>
            <a:r>
              <a:rPr lang="ru-RU" sz="3200" dirty="0" smtClean="0"/>
              <a:t> “</a:t>
            </a:r>
            <a:r>
              <a:rPr lang="en-US" sz="3200" dirty="0" err="1" smtClean="0"/>
              <a:t>Sistema</a:t>
            </a:r>
            <a:r>
              <a:rPr lang="ru-RU" sz="3200" dirty="0" smtClean="0"/>
              <a:t>" </a:t>
            </a:r>
            <a:r>
              <a:rPr lang="en-US" sz="3200" dirty="0" smtClean="0"/>
              <a:t>– Investment</a:t>
            </a:r>
            <a:endParaRPr lang="ru-RU" sz="3200" dirty="0" smtClean="0"/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9</a:t>
            </a:r>
            <a:r>
              <a:rPr lang="en-US" sz="3200" dirty="0" smtClean="0"/>
              <a:t> – AVAZ – AVTOVAZ – Automobile production</a:t>
            </a:r>
            <a:endParaRPr lang="ru-RU" sz="3200" dirty="0" smtClean="0"/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27</a:t>
            </a:r>
            <a:r>
              <a:rPr lang="en-US" sz="3200" dirty="0" smtClean="0"/>
              <a:t> – GAZP – GAZPROM – Oil &amp; Gas</a:t>
            </a:r>
            <a:endParaRPr lang="ru-RU" sz="3200" dirty="0" smtClean="0"/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65</a:t>
            </a:r>
            <a:r>
              <a:rPr lang="en-US" sz="3200" dirty="0" smtClean="0"/>
              <a:t> – MRKU – MRSK </a:t>
            </a:r>
            <a:r>
              <a:rPr lang="en-US" sz="3200" dirty="0" err="1" smtClean="0"/>
              <a:t>Urala</a:t>
            </a:r>
            <a:r>
              <a:rPr lang="en-US" sz="3200" dirty="0" smtClean="0"/>
              <a:t> – Power industry</a:t>
            </a:r>
            <a:endParaRPr lang="ru-RU" sz="3200" dirty="0" smtClean="0"/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76</a:t>
            </a:r>
            <a:r>
              <a:rPr lang="en-US" sz="3200" dirty="0" smtClean="0"/>
              <a:t> – NKNCP – </a:t>
            </a:r>
            <a:r>
              <a:rPr lang="en-US" sz="3200" dirty="0" err="1" smtClean="0"/>
              <a:t>Nizhnekamskneftechim</a:t>
            </a:r>
            <a:r>
              <a:rPr lang="en-US" sz="3200" dirty="0" smtClean="0"/>
              <a:t> – Chemistry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84</a:t>
            </a:r>
            <a:r>
              <a:rPr lang="en-US" sz="3200" dirty="0" smtClean="0"/>
              <a:t> – OGKB – OGK-2 – Power  industry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131</a:t>
            </a:r>
            <a:r>
              <a:rPr lang="en-US" sz="3200" dirty="0" smtClean="0"/>
              <a:t> – TORSP – </a:t>
            </a:r>
            <a:r>
              <a:rPr lang="en-US" sz="3200" dirty="0" err="1" smtClean="0"/>
              <a:t>Tomskaya</a:t>
            </a:r>
            <a:r>
              <a:rPr lang="en-US" sz="3200" dirty="0" smtClean="0"/>
              <a:t> </a:t>
            </a:r>
            <a:r>
              <a:rPr lang="en-US" sz="3200" dirty="0" err="1" smtClean="0"/>
              <a:t>paspr</a:t>
            </a:r>
            <a:r>
              <a:rPr lang="en-US" sz="3200" dirty="0" smtClean="0"/>
              <a:t>. </a:t>
            </a:r>
            <a:r>
              <a:rPr lang="en-US" sz="3200" dirty="0" err="1" smtClean="0"/>
              <a:t>Kompania</a:t>
            </a:r>
            <a:r>
              <a:rPr lang="en-US" sz="3200" dirty="0" smtClean="0"/>
              <a:t> – Power industry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thony\Dropbox\pMedianProblem\pMedianProblem\bin\Release\Russia\7trees_7medi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5489639" cy="5328592"/>
          </a:xfrm>
          <a:prstGeom prst="rect">
            <a:avLst/>
          </a:prstGeom>
          <a:noFill/>
        </p:spPr>
      </p:pic>
      <p:pic>
        <p:nvPicPr>
          <p:cNvPr id="4" name="Picture 2" descr="C:\Users\Anthony\Dropbox\pMedianProblem\pMedianProblem\bin\Release\Russia\7_7Medi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214" y="764704"/>
            <a:ext cx="3604338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Minimum Spanning Forest of 7 Trees for 7 Medians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2924944"/>
            <a:ext cx="2952328" cy="37444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Almost all trees correspond exactly to one star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One tree connects two stars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763688" y="5157192"/>
            <a:ext cx="439248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15 clusters for Russian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1052736"/>
            <a:ext cx="2530624" cy="18722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Stable clustering</a:t>
            </a:r>
          </a:p>
          <a:p>
            <a:r>
              <a:rPr lang="en-US" dirty="0" smtClean="0"/>
              <a:t>Two large strong clusters presented Oil &amp; Gas and power industries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C:\Users\Anthony\Dropbox\pMedianProblem\pMedianProblem\bin\Release\Russia\15st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9" y="1052736"/>
            <a:ext cx="5740603" cy="561662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940152" y="2924944"/>
            <a:ext cx="3203848" cy="393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1 – AFKS – AFK “</a:t>
            </a:r>
            <a:r>
              <a:rPr lang="en-US" sz="1200" dirty="0" err="1" smtClean="0"/>
              <a:t>Sistema</a:t>
            </a:r>
            <a:r>
              <a:rPr lang="en-US" sz="1200" dirty="0" smtClean="0"/>
              <a:t>" – Investment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9 – AVAZ – AVTOVAZ – Automobile production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12 – BLNG – </a:t>
            </a:r>
            <a:r>
              <a:rPr lang="en-US" sz="1200" dirty="0" err="1" smtClean="0"/>
              <a:t>Belon</a:t>
            </a:r>
            <a:r>
              <a:rPr lang="en-US" sz="1200" dirty="0" smtClean="0"/>
              <a:t> – Building materials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21 – DIXY – DIXY Group – Retail trade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27 – GAZP – GAZPROM – Oil &amp; Gas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37 – KBSB – </a:t>
            </a:r>
            <a:r>
              <a:rPr lang="en-US" sz="1200" dirty="0" err="1" smtClean="0"/>
              <a:t>Kubanenergosbut</a:t>
            </a:r>
            <a:r>
              <a:rPr lang="en-US" sz="1200" dirty="0" smtClean="0"/>
              <a:t> – Power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51 – LSRG – </a:t>
            </a:r>
            <a:r>
              <a:rPr lang="en-US" sz="1200" dirty="0" err="1" smtClean="0"/>
              <a:t>Gruppa</a:t>
            </a:r>
            <a:r>
              <a:rPr lang="en-US" sz="1200" dirty="0" smtClean="0"/>
              <a:t> LSR – Building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60 – MRKHP – Holding MRSK – Power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65 – MRKU – MRSK </a:t>
            </a:r>
            <a:r>
              <a:rPr lang="en-US" sz="1200" dirty="0" err="1" smtClean="0"/>
              <a:t>Urala</a:t>
            </a:r>
            <a:r>
              <a:rPr lang="en-US" sz="1200" dirty="0" smtClean="0"/>
              <a:t> – Power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76 – NKNCP – </a:t>
            </a:r>
            <a:r>
              <a:rPr lang="en-US" sz="1200" dirty="0" err="1" smtClean="0"/>
              <a:t>Nizhnekamskneftechim</a:t>
            </a:r>
            <a:r>
              <a:rPr lang="en-US" sz="1200" dirty="0" smtClean="0"/>
              <a:t> –Chemistry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84 – OGKB – OGK-2 – Power 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89 - PIKK - Companies Group PIK Building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125	TGKE - TGK-5 Power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131 – TORSP – </a:t>
            </a:r>
            <a:r>
              <a:rPr lang="en-US" sz="1200" dirty="0" err="1" smtClean="0"/>
              <a:t>Tomskaya</a:t>
            </a:r>
            <a:r>
              <a:rPr lang="en-US" sz="1200" dirty="0" smtClean="0"/>
              <a:t> </a:t>
            </a:r>
            <a:r>
              <a:rPr lang="en-US" sz="1200" dirty="0" err="1" smtClean="0"/>
              <a:t>paspr</a:t>
            </a:r>
            <a:r>
              <a:rPr lang="en-US" sz="1200" dirty="0" smtClean="0"/>
              <a:t>. </a:t>
            </a:r>
            <a:r>
              <a:rPr lang="en-US" sz="1200" dirty="0" err="1" smtClean="0"/>
              <a:t>Kompania</a:t>
            </a:r>
            <a:r>
              <a:rPr lang="en-US" sz="1200" dirty="0" smtClean="0"/>
              <a:t> –Power industry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141	VRAOP - RAO ES </a:t>
            </a:r>
            <a:r>
              <a:rPr lang="en-US" sz="1200" dirty="0" err="1" smtClean="0"/>
              <a:t>Vostoka</a:t>
            </a:r>
            <a:r>
              <a:rPr lang="en-US" sz="1200" dirty="0" smtClean="0"/>
              <a:t> Power industry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nthony\Dropbox\pMedianProblem\pMedianProblem\bin\Release\Russia\7_15Medi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3" y="908720"/>
            <a:ext cx="4700215" cy="3690772"/>
          </a:xfrm>
          <a:prstGeom prst="rect">
            <a:avLst/>
          </a:prstGeom>
          <a:noFill/>
        </p:spPr>
      </p:pic>
      <p:pic>
        <p:nvPicPr>
          <p:cNvPr id="4098" name="Picture 2" descr="C:\Users\Anthony\Dropbox\pMedianProblem\pMedianProblem\bin\Release\Russia\7trees_15medi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51" y="986581"/>
            <a:ext cx="5967825" cy="58267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4149080"/>
            <a:ext cx="3131840" cy="2708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Every tree corresponds to one star</a:t>
            </a:r>
          </a:p>
          <a:p>
            <a:r>
              <a:rPr lang="en-US" dirty="0" smtClean="0"/>
              <a:t>Almost all trees include medians</a:t>
            </a:r>
          </a:p>
          <a:p>
            <a:r>
              <a:rPr lang="en-US" dirty="0" smtClean="0"/>
              <a:t>7-tree MSF and 15-Medians Clustering are good characteristics for Russian market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Minimum Spanning Forest of 7 Trees for 15 Medians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12 clusters on Swedish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3096344" cy="157363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Stable clustering</a:t>
            </a:r>
          </a:p>
          <a:p>
            <a:r>
              <a:rPr lang="en-US" dirty="0" smtClean="0"/>
              <a:t>Many big clusters</a:t>
            </a:r>
          </a:p>
          <a:p>
            <a:r>
              <a:rPr lang="en-US" dirty="0" smtClean="0"/>
              <a:t>Difference in clusters’ size is not so large like on Russian market</a:t>
            </a:r>
          </a:p>
          <a:p>
            <a:r>
              <a:rPr lang="en-US" dirty="0" smtClean="0"/>
              <a:t>Any cluster doesn’t belong to a certain industry sector</a:t>
            </a:r>
          </a:p>
          <a:p>
            <a:r>
              <a:rPr lang="en-US" dirty="0" smtClean="0"/>
              <a:t>Companies present a large number of different industries</a:t>
            </a:r>
            <a:endParaRPr lang="ru-RU" dirty="0"/>
          </a:p>
        </p:txBody>
      </p:sp>
      <p:pic>
        <p:nvPicPr>
          <p:cNvPr id="5123" name="Picture 3" descr="C:\Users\Anthony\Dropbox\pMedianProblem\pMedianProblem\bin\Release\Sweden\12st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16634"/>
            <a:ext cx="6228184" cy="5596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8032" y="2717626"/>
            <a:ext cx="3203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33 – Bili-A.st – Bilia AB – Automobile production</a:t>
            </a:r>
          </a:p>
          <a:p>
            <a:r>
              <a:rPr lang="fr-FR" sz="1200" dirty="0" smtClean="0"/>
              <a:t>79 – Fag.st – Fagerhult, AB – Electronics</a:t>
            </a:r>
          </a:p>
          <a:p>
            <a:r>
              <a:rPr lang="fr-FR" sz="1200" dirty="0" smtClean="0"/>
              <a:t>111 – Indu-C.st – IND.VAERDEN	</a:t>
            </a:r>
          </a:p>
          <a:p>
            <a:r>
              <a:rPr lang="fr-FR" sz="1200" dirty="0" smtClean="0"/>
              <a:t>114 – Inve-B.st	Investor AB – Investments</a:t>
            </a:r>
          </a:p>
          <a:p>
            <a:r>
              <a:rPr lang="fr-FR" sz="1200" dirty="0" smtClean="0"/>
              <a:t>122 – Kinv-B.st – Investment AB Kinnevik -  Investments</a:t>
            </a:r>
          </a:p>
          <a:p>
            <a:r>
              <a:rPr lang="fr-FR" sz="1200" dirty="0" smtClean="0"/>
              <a:t>147 – Mson-A.st – Midsona A – Pharmaceutics</a:t>
            </a:r>
          </a:p>
          <a:p>
            <a:r>
              <a:rPr lang="fr-FR" sz="1200" dirty="0" smtClean="0"/>
              <a:t>152 – Mtro-SDB-B.st – Metro International S.A. – Media</a:t>
            </a:r>
          </a:p>
          <a:p>
            <a:r>
              <a:rPr lang="fr-FR" sz="1200" dirty="0" smtClean="0"/>
              <a:t>159 – NCC-B.st – NCC AB – Building</a:t>
            </a:r>
          </a:p>
          <a:p>
            <a:r>
              <a:rPr lang="fr-FR" sz="1200" dirty="0" smtClean="0"/>
              <a:t>181 – Orti-B.st	 – Ortivus AB – Medical equipment</a:t>
            </a:r>
          </a:p>
          <a:p>
            <a:r>
              <a:rPr lang="fr-FR" sz="1200" dirty="0" smtClean="0"/>
              <a:t>234 – SSAB-B.st – SSAB Swedish Steel AB – Ferrous metallurgy</a:t>
            </a:r>
          </a:p>
          <a:p>
            <a:r>
              <a:rPr lang="fr-FR" sz="1200" dirty="0" smtClean="0"/>
              <a:t>242 – Svol-B.st	 – Svolder AB – Investments</a:t>
            </a:r>
          </a:p>
          <a:p>
            <a:r>
              <a:rPr lang="fr-FR" sz="1200" dirty="0" smtClean="0"/>
              <a:t>262 – Vnil-SDB.st – Vostok Nafta Investment Ltd. – Oil&amp;Gas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MSF of 10 Trees for 12 clusters</a:t>
            </a:r>
            <a:endParaRPr lang="ru-RU" dirty="0"/>
          </a:p>
        </p:txBody>
      </p:sp>
      <p:pic>
        <p:nvPicPr>
          <p:cNvPr id="6146" name="Picture 2" descr="C:\Users\Anthony\Dropbox\pMedianProblem\pMedianProblem\bin\Release\Sweden\10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409950" cy="2219325"/>
          </a:xfrm>
          <a:prstGeom prst="rect">
            <a:avLst/>
          </a:prstGeom>
          <a:noFill/>
        </p:spPr>
      </p:pic>
      <p:pic>
        <p:nvPicPr>
          <p:cNvPr id="6147" name="Picture 3" descr="C:\Users\Anthony\Dropbox\pMedianProblem\pMedianProblem\bin\Release\Sweden\10trees_12medi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039100" cy="1781175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39552" y="3789040"/>
            <a:ext cx="4824536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simple structure of trees</a:t>
            </a:r>
          </a:p>
          <a:p>
            <a:r>
              <a:rPr lang="en-US" dirty="0" smtClean="0"/>
              <a:t>Only 3 of the biggest clusters are presented here</a:t>
            </a:r>
          </a:p>
          <a:p>
            <a:r>
              <a:rPr lang="en-US" dirty="0" smtClean="0"/>
              <a:t>These 3 clusters are the strongest on Swedish market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hony\Dropbox\pMedianProblem\pMedianProblem\bin\Release\USA\31st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7244"/>
            <a:ext cx="7704856" cy="6400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Stable clustering for the USA market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732</Words>
  <Application>Microsoft Office PowerPoint</Application>
  <PresentationFormat>Diavoorstelling (4:3)</PresentationFormat>
  <Paragraphs>228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Тема Office</vt:lpstr>
      <vt:lpstr>Mixed Tools for Markets Graph Analysis</vt:lpstr>
      <vt:lpstr>Notations</vt:lpstr>
      <vt:lpstr>7 clusters for Russian market</vt:lpstr>
      <vt:lpstr>Minimum Spanning Forest of 7 Trees for 7 Medians</vt:lpstr>
      <vt:lpstr>15 clusters for Russian market</vt:lpstr>
      <vt:lpstr>Dia 6</vt:lpstr>
      <vt:lpstr>12 clusters on Swedish market</vt:lpstr>
      <vt:lpstr>MSF of 10 Trees for 12 clusters</vt:lpstr>
      <vt:lpstr>Stable clustering for the USA market</vt:lpstr>
      <vt:lpstr>Median’ information on the USA market sorted by the cluster’s size</vt:lpstr>
      <vt:lpstr>MSF of 35 Trees for 31 clusters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Anthony</dc:creator>
  <cp:lastModifiedBy>BORIS  GOLDENGORIN</cp:lastModifiedBy>
  <cp:revision>85</cp:revision>
  <dcterms:created xsi:type="dcterms:W3CDTF">2012-12-07T14:13:43Z</dcterms:created>
  <dcterms:modified xsi:type="dcterms:W3CDTF">2012-12-14T08:26:17Z</dcterms:modified>
</cp:coreProperties>
</file>