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3" r:id="rId4"/>
    <p:sldId id="265" r:id="rId5"/>
    <p:sldId id="264" r:id="rId6"/>
    <p:sldId id="268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11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111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1111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211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3287671232901"/>
          <c:y val="1.4326647564469899E-2"/>
          <c:w val="0.69178082191780799"/>
          <c:h val="0.974212034383953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12953">
              <a:noFill/>
              <a:prstDash val="solid"/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DD2D32"/>
              </a:solidFill>
              <a:ln w="12953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0.114706331970445"/>
                  <c:y val="4.263426008135039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134586219865707E-2"/>
                  <c:y val="1.240820277055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56773473423679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802482316829002E-2"/>
                  <c:y val="2.4816405541118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370976547808260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474612668793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3700787401575"/>
                  <c:y val="1.6066218527025999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13963335476748"/>
                  <c:y val="2.7077018577665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22553170838239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1682709923201"/>
                  <c:y val="2.1317130040675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906">
                <a:noFill/>
              </a:ln>
            </c:spPr>
            <c:txPr>
              <a:bodyPr/>
              <a:lstStyle/>
              <a:p>
                <a:pPr>
                  <a:defRPr sz="91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""0"";""\-""#\ ##0"";""0""</c:formatCode>
                <c:ptCount val="10"/>
                <c:pt idx="0" formatCode="&quot;&quot;#\ ##0.0&quot;&quot;;&quot;&quot;\-&quot;&quot;#\ ##0.0&quot;&quot;;&quot;&quot;0&quot;&quot;">
                  <c:v>0.61468352413563199</c:v>
                </c:pt>
                <c:pt idx="1">
                  <c:v>4.45932867763561E-2</c:v>
                </c:pt>
                <c:pt idx="2" formatCode="&quot;&quot;#\ ##0.0&quot;&quot;;&quot;&quot;\-&quot;&quot;#\ ##0.0&quot;&quot;;&quot;&quot;0&quot;&quot;">
                  <c:v>2.194696025649217</c:v>
                </c:pt>
                <c:pt idx="3" formatCode="&quot;&quot;#\ ##0.0&quot;&quot;;&quot;&quot;\-&quot;&quot;#\ ##0.0&quot;&quot;;&quot;&quot;0&quot;&quot;">
                  <c:v>0.26669487936344599</c:v>
                </c:pt>
                <c:pt idx="4" formatCode="&quot;&quot;#\ ##0.0&quot;&quot;;&quot;&quot;\-&quot;&quot;#\ ##0.0&quot;&quot;;&quot;&quot;0&quot;&quot;">
                  <c:v>3.0655093241349558</c:v>
                </c:pt>
                <c:pt idx="5" formatCode="&quot;&quot;#\ ##0.0&quot;&quot;;&quot;&quot;\-&quot;&quot;#\ ##0.0&quot;&quot;;&quot;&quot;0&quot;&quot;">
                  <c:v>0.59512199365503504</c:v>
                </c:pt>
                <c:pt idx="6" formatCode="&quot;&quot;#\ ##0.0&quot;&quot;;&quot;&quot;\-&quot;&quot;#\ ##0.0&quot;&quot;;&quot;&quot;0&quot;&quot;">
                  <c:v>0.92325333740909599</c:v>
                </c:pt>
                <c:pt idx="7" formatCode="&quot;&quot;#\ ##0.0&quot;&quot;;&quot;&quot;\-&quot;&quot;#\ ##0.0&quot;&quot;;&quot;&quot;0&quot;&quot;">
                  <c:v>0.58776869779690899</c:v>
                </c:pt>
                <c:pt idx="8" formatCode="&quot;&quot;#\ ##0.0&quot;&quot;;&quot;&quot;\-&quot;&quot;#\ ##0.0&quot;&quot;;&quot;&quot;0&quot;&quot;">
                  <c:v>0.242474075838156</c:v>
                </c:pt>
                <c:pt idx="9" formatCode="&quot;&quot;#\ ##0.0&quot;&quot;;&quot;&quot;\-&quot;&quot;#\ ##0.0&quot;&quot;;&quot;&quot;0&quot;&quot;">
                  <c:v>0.61468352413563199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1060736"/>
        <c:axId val="201063040"/>
      </c:barChart>
      <c:catAx>
        <c:axId val="20106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859">
            <a:solidFill>
              <a:srgbClr val="000000"/>
            </a:solidFill>
            <a:prstDash val="solid"/>
          </a:ln>
        </c:spPr>
        <c:crossAx val="2010630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1063040"/>
        <c:scaling>
          <c:orientation val="minMax"/>
          <c:max val="3.0655093241400002"/>
          <c:min val="-0.18546473430999999"/>
        </c:scaling>
        <c:delete val="0"/>
        <c:axPos val="t"/>
        <c:numFmt formatCode="&quot;&quot;#\ ##0.0&quot;&quot;;&quot;&quot;\-&quot;&quot;#\ ##0.0&quot;&quot;;&quot;&quot;0&quot;&quot;" sourceLinked="1"/>
        <c:majorTickMark val="none"/>
        <c:minorTickMark val="none"/>
        <c:tickLblPos val="none"/>
        <c:spPr>
          <a:ln w="9715">
            <a:noFill/>
          </a:ln>
        </c:spPr>
        <c:crossAx val="201060736"/>
        <c:crosses val="autoZero"/>
        <c:crossBetween val="between"/>
      </c:valAx>
      <c:spPr>
        <a:noFill/>
        <a:ln w="259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92125984251995E-2"/>
          <c:y val="1.4326647564469899E-2"/>
          <c:w val="0.77952755905511795"/>
          <c:h val="0.974212034383953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12910">
              <a:noFill/>
              <a:prstDash val="solid"/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DD2D32"/>
              </a:solidFill>
              <a:ln w="12910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0.25643491656226802"/>
                  <c:y val="6.4294375657074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1056900234330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409825307912019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452155509577601"/>
                  <c:y val="6.42943756603486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490227267532069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27539608600071"/>
                  <c:y val="-7.484850433725699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5288805333145999"/>
                  <c:y val="3.214718782830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2546920656797200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218105577959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819">
                <a:noFill/>
              </a:ln>
            </c:spPr>
            <c:txPr>
              <a:bodyPr/>
              <a:lstStyle/>
              <a:p>
                <a:pPr>
                  <a:defRPr sz="91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Sheet1!$B$2:$B$11</c:f>
              <c:numCache>
                <c:formatCode>""#\ ##0.0"";""\-""#\ ##0.0"";""0""</c:formatCode>
                <c:ptCount val="10"/>
                <c:pt idx="0">
                  <c:v>4.3084670079152492</c:v>
                </c:pt>
                <c:pt idx="1">
                  <c:v>1.282936713669204</c:v>
                </c:pt>
                <c:pt idx="2">
                  <c:v>8.2025280512698195</c:v>
                </c:pt>
                <c:pt idx="3">
                  <c:v>1.8464400646036041</c:v>
                </c:pt>
                <c:pt idx="4">
                  <c:v>9.0465219454435104</c:v>
                </c:pt>
                <c:pt idx="5">
                  <c:v>1.910234510846748</c:v>
                </c:pt>
                <c:pt idx="6">
                  <c:v>3.90583259893751</c:v>
                </c:pt>
                <c:pt idx="7">
                  <c:v>1.8444686558099259</c:v>
                </c:pt>
                <c:pt idx="8">
                  <c:v>4.2073600159944107</c:v>
                </c:pt>
                <c:pt idx="9">
                  <c:v>1.6161823531756501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9371392"/>
        <c:axId val="65261568"/>
      </c:barChart>
      <c:catAx>
        <c:axId val="49371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729">
            <a:solidFill>
              <a:srgbClr val="000000"/>
            </a:solidFill>
            <a:prstDash val="solid"/>
          </a:ln>
        </c:spPr>
        <c:crossAx val="652615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5261568"/>
        <c:scaling>
          <c:orientation val="minMax"/>
          <c:max val="9.0465219454499977"/>
          <c:min val="0"/>
        </c:scaling>
        <c:delete val="0"/>
        <c:axPos val="t"/>
        <c:numFmt formatCode="&quot;&quot;#\ ##0.0&quot;&quot;;&quot;&quot;\-&quot;&quot;#\ ##0.0&quot;&quot;;&quot;&quot;0&quot;&quot;" sourceLinked="1"/>
        <c:majorTickMark val="none"/>
        <c:minorTickMark val="none"/>
        <c:tickLblPos val="none"/>
        <c:spPr>
          <a:ln w="9682">
            <a:noFill/>
          </a:ln>
        </c:spPr>
        <c:crossAx val="49371392"/>
        <c:crosses val="autoZero"/>
        <c:crossBetween val="between"/>
      </c:valAx>
      <c:spPr>
        <a:noFill/>
        <a:ln w="258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2063492063502E-2"/>
          <c:y val="1.7094017094017099E-2"/>
          <c:w val="0.79365079365079405"/>
          <c:h val="0.97435897435897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12952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2362914577090899E-3"/>
                  <c:y val="4.5892724915119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429971459135E-2"/>
                  <c:y val="2.8087510429680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813496088413599E-2"/>
                  <c:y val="3.87702042013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6338499120881E-3"/>
                  <c:y val="2.096498971593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414573468759095E-3"/>
                  <c:y val="3.1576549976064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407792343047E-2"/>
                  <c:y val="1.3842469002193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3450219558254E-2"/>
                  <c:y val="2.45251627738867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8021935640656898E-3"/>
                  <c:y val="6.719948288445569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034279819214E-2"/>
                  <c:y val="4.5892670550168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280666904510098E-3"/>
                  <c:y val="2.808745606473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94924456834692195"/>
                  <c:y val="3.8770149836431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94924456834692195"/>
                  <c:y val="2.09649353509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95718107628342997"/>
                  <c:y val="3.15760063266168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94924456834692195"/>
                  <c:y val="1.3842414637249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spPr>
              <a:noFill/>
              <a:ln w="25904">
                <a:noFill/>
              </a:ln>
            </c:spPr>
            <c:txPr>
              <a:bodyPr/>
              <a:lstStyle/>
              <a:p>
                <a:pPr>
                  <a:defRPr sz="91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""#\ ##0"";""\-""#\ ##0"";""0""</c:formatCode>
                <c:ptCount val="10"/>
                <c:pt idx="0" formatCode="General">
                  <c:v>19</c:v>
                </c:pt>
                <c:pt idx="1">
                  <c:v>31.700000000003602</c:v>
                </c:pt>
                <c:pt idx="2">
                  <c:v>22.31542400000254</c:v>
                </c:pt>
                <c:pt idx="3">
                  <c:v>18.92521100000215</c:v>
                </c:pt>
                <c:pt idx="4">
                  <c:v>18.82700000000214</c:v>
                </c:pt>
                <c:pt idx="5">
                  <c:v>14.86174524718067</c:v>
                </c:pt>
                <c:pt idx="6">
                  <c:v>11.83570800000134</c:v>
                </c:pt>
                <c:pt idx="7">
                  <c:v>11.811488823475459</c:v>
                </c:pt>
                <c:pt idx="8">
                  <c:v>5.0864180000005668</c:v>
                </c:pt>
                <c:pt idx="9">
                  <c:v>3.442725135063101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DD2D32"/>
            </a:solidFill>
            <a:ln w="12952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2394407170323595E-3"/>
                  <c:y val="1.473131170745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126741159959399E-3"/>
                  <c:y val="2.54161257120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769881519057394E-3"/>
                  <c:y val="3.6098819483736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837526793376197E-3"/>
                  <c:y val="1.8293604998304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691152194481305E-3"/>
                  <c:y val="4.862702799679489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744268629616E-2"/>
                  <c:y val="3.9661112774584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5184971979544E-2"/>
                  <c:y val="2.1853778056249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7387015005737E-2"/>
                  <c:y val="4.04856357081761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034279819214E-2"/>
                  <c:y val="4.32212858325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280666904510098E-3"/>
                  <c:y val="2.5416071347097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95718107628342997"/>
                  <c:y val="7.608736628773590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94924456834692195"/>
                  <c:y val="1.8293550633361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95718107628342997"/>
                  <c:y val="2.89762444050544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94924456834692195"/>
                  <c:y val="1.1171029919611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94924456834692195"/>
                  <c:y val="2.18537236913052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904">
                <a:noFill/>
              </a:ln>
            </c:spPr>
            <c:txPr>
              <a:bodyPr/>
              <a:lstStyle/>
              <a:p>
                <a:pPr>
                  <a:defRPr sz="91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""#\ ##0"";""\-""#\ ##0"";""0""</c:formatCode>
                <c:ptCount val="10"/>
                <c:pt idx="0">
                  <c:v>11.551900000001311</c:v>
                </c:pt>
                <c:pt idx="1">
                  <c:v>13.221169000001501</c:v>
                </c:pt>
                <c:pt idx="2">
                  <c:v>22.31542400000254</c:v>
                </c:pt>
                <c:pt idx="3">
                  <c:v>8.3637100000009497</c:v>
                </c:pt>
                <c:pt idx="4">
                  <c:v>15.09600000000172</c:v>
                </c:pt>
                <c:pt idx="5">
                  <c:v>7.8252000000008897</c:v>
                </c:pt>
                <c:pt idx="6">
                  <c:v>6.1366520000006961</c:v>
                </c:pt>
                <c:pt idx="7">
                  <c:v>11.811488823475459</c:v>
                </c:pt>
                <c:pt idx="8">
                  <c:v>5.0864180000005703</c:v>
                </c:pt>
                <c:pt idx="9">
                  <c:v>3.442725135063101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5418112"/>
        <c:axId val="125428096"/>
      </c:barChart>
      <c:catAx>
        <c:axId val="125418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855">
            <a:solidFill>
              <a:srgbClr val="000000"/>
            </a:solidFill>
            <a:prstDash val="solid"/>
          </a:ln>
        </c:spPr>
        <c:crossAx val="1254280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5428096"/>
        <c:scaling>
          <c:orientation val="minMax"/>
          <c:max val="31.7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714">
            <a:noFill/>
          </a:ln>
        </c:spPr>
        <c:crossAx val="125418112"/>
        <c:crosses val="autoZero"/>
        <c:crossBetween val="between"/>
      </c:valAx>
      <c:spPr>
        <a:noFill/>
        <a:ln w="259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7920792079195E-2"/>
          <c:y val="1.97628458498024E-2"/>
          <c:w val="0.77227722772277196"/>
          <c:h val="0.968379446640316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0.31590709228403202"/>
                  <c:y val="9.34047210565750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0.25887688611380799"/>
                  <c:y val="9.34057160432050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9392638397698001"/>
                  <c:y val="1.32930424461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9392638397698001"/>
                  <c:y val="9.3406711029839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""#\ ##0"";""\-""#\ ##0"";""0""</c:formatCode>
                <c:ptCount val="5"/>
                <c:pt idx="0">
                  <c:v>57.000000000006473</c:v>
                </c:pt>
                <c:pt idx="1">
                  <c:v>100</c:v>
                </c:pt>
                <c:pt idx="2">
                  <c:v>41.000000000004647</c:v>
                </c:pt>
                <c:pt idx="3">
                  <c:v>55.000000000006253</c:v>
                </c:pt>
                <c:pt idx="4">
                  <c:v>55.000000000006253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3755648"/>
        <c:axId val="133757184"/>
      </c:barChart>
      <c:catAx>
        <c:axId val="133755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crossAx val="1337571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3757184"/>
        <c:scaling>
          <c:orientation val="minMax"/>
          <c:max val="100"/>
          <c:min val="0"/>
        </c:scaling>
        <c:delete val="0"/>
        <c:axPos val="t"/>
        <c:numFmt formatCode="&quot;&quot;#\ ##0&quot;&quot;;&quot;&quot;\-&quot;&quot;#\ ##0&quot;&quot;;&quot;&quot;0&quot;&quot;" sourceLinked="1"/>
        <c:majorTickMark val="none"/>
        <c:minorTickMark val="none"/>
        <c:tickLblPos val="none"/>
        <c:crossAx val="13375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7920792079195E-2"/>
          <c:y val="1.97628458498024E-2"/>
          <c:w val="0.71287128712871295"/>
          <c:h val="0.968379446640316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0.41552746231067"/>
                  <c:y val="9.34047210565750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8575659392354"/>
                  <c:y val="1.3292942947527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4679357320518298"/>
                  <c:y val="9.34057160432050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7331802924970497"/>
                  <c:y val="1.32930424461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1552746231067"/>
                  <c:y val="9.3406711029839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""#\ ##0"";""\-""#\ ##0"";""0""</c:formatCode>
                <c:ptCount val="5"/>
                <c:pt idx="0">
                  <c:v>35.000000000003979</c:v>
                </c:pt>
                <c:pt idx="1">
                  <c:v>19.00000000000216</c:v>
                </c:pt>
                <c:pt idx="2">
                  <c:v>38.00000000000432</c:v>
                </c:pt>
                <c:pt idx="3">
                  <c:v>30.000000000003411</c:v>
                </c:pt>
                <c:pt idx="4">
                  <c:v>35.000000000003979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3833472"/>
        <c:axId val="133835008"/>
      </c:barChart>
      <c:catAx>
        <c:axId val="133833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crossAx val="1338350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3835008"/>
        <c:scaling>
          <c:orientation val="minMax"/>
          <c:max val="38"/>
          <c:min val="0"/>
        </c:scaling>
        <c:delete val="0"/>
        <c:axPos val="t"/>
        <c:numFmt formatCode="&quot;&quot;#\ ##0&quot;&quot;;&quot;&quot;\-&quot;&quot;#\ ##0&quot;&quot;;&quot;&quot;0&quot;&quot;" sourceLinked="1"/>
        <c:majorTickMark val="none"/>
        <c:minorTickMark val="none"/>
        <c:tickLblPos val="none"/>
        <c:crossAx val="13383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404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r>
                      <a:rPr lang="en-US" smtClean="0"/>
                      <a:t>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Лист1!$C$4:$C$9</c:f>
              <c:strCache>
                <c:ptCount val="6"/>
                <c:pt idx="0">
                  <c:v>Москва</c:v>
                </c:pt>
                <c:pt idx="1">
                  <c:v>Лондон</c:v>
                </c:pt>
                <c:pt idx="2">
                  <c:v>Нью-Йорк</c:v>
                </c:pt>
                <c:pt idx="3">
                  <c:v>Париж</c:v>
                </c:pt>
                <c:pt idx="4">
                  <c:v>Берлин</c:v>
                </c:pt>
                <c:pt idx="5">
                  <c:v>Токио</c:v>
                </c:pt>
              </c:strCache>
            </c:strRef>
          </c:cat>
          <c:val>
            <c:numRef>
              <c:f>Лист1!$D$4:$D$9</c:f>
              <c:numCache>
                <c:formatCode>General</c:formatCode>
                <c:ptCount val="6"/>
                <c:pt idx="0">
                  <c:v>3.3</c:v>
                </c:pt>
                <c:pt idx="1">
                  <c:v>0.3</c:v>
                </c:pt>
                <c:pt idx="2">
                  <c:v>12.4</c:v>
                </c:pt>
                <c:pt idx="3">
                  <c:v>15</c:v>
                </c:pt>
                <c:pt idx="4">
                  <c:v>9.6</c:v>
                </c:pt>
                <c:pt idx="5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57760"/>
        <c:axId val="65238528"/>
      </c:barChart>
      <c:catAx>
        <c:axId val="65157760"/>
        <c:scaling>
          <c:orientation val="minMax"/>
        </c:scaling>
        <c:delete val="0"/>
        <c:axPos val="l"/>
        <c:majorTickMark val="out"/>
        <c:minorTickMark val="none"/>
        <c:tickLblPos val="nextTo"/>
        <c:crossAx val="65238528"/>
        <c:crosses val="autoZero"/>
        <c:auto val="1"/>
        <c:lblAlgn val="ctr"/>
        <c:lblOffset val="100"/>
        <c:noMultiLvlLbl val="0"/>
      </c:catAx>
      <c:valAx>
        <c:axId val="65238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515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404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Токио</c:v>
                </c:pt>
                <c:pt idx="1">
                  <c:v>Париж</c:v>
                </c:pt>
                <c:pt idx="2">
                  <c:v>Лондон</c:v>
                </c:pt>
                <c:pt idx="3">
                  <c:v>Берлин</c:v>
                </c:pt>
                <c:pt idx="4">
                  <c:v>Москва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</c:v>
                </c:pt>
                <c:pt idx="1">
                  <c:v>1.4</c:v>
                </c:pt>
                <c:pt idx="2">
                  <c:v>1.2</c:v>
                </c:pt>
                <c:pt idx="3">
                  <c:v>1.5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08192"/>
        <c:axId val="93633536"/>
      </c:barChart>
      <c:catAx>
        <c:axId val="93608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3633536"/>
        <c:crosses val="autoZero"/>
        <c:auto val="1"/>
        <c:lblAlgn val="ctr"/>
        <c:lblOffset val="100"/>
        <c:noMultiLvlLbl val="0"/>
      </c:catAx>
      <c:valAx>
        <c:axId val="93633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360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0.1996</cdr:x>
      <cdr:y>0.63897</cdr:y>
    </cdr:from>
    <cdr:to>
      <cdr:x>0.55633</cdr:x>
      <cdr:y>0.68916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5515" y="1471645"/>
          <a:ext cx="1368152" cy="1156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0.58463</cdr:x>
      <cdr:y>0.63897</cdr:y>
    </cdr:from>
    <cdr:to>
      <cdr:x>0.69238</cdr:x>
      <cdr:y>0.71798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42221" y="1471645"/>
          <a:ext cx="413241" cy="18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ru-RU" sz="1000" dirty="0" smtClean="0"/>
            <a:t>9,3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9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2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497246"/>
            <a:ext cx="9144000" cy="41048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lIns="65270" tIns="32635" rIns="65270" bIns="32635"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5"/>
          </p:nvPr>
        </p:nvSpPr>
        <p:spPr>
          <a:xfrm>
            <a:off x="303336" y="6356351"/>
            <a:ext cx="1315915" cy="365125"/>
          </a:xfrm>
        </p:spPr>
        <p:txBody>
          <a:bodyPr/>
          <a:lstStyle>
            <a:lvl1pPr algn="l">
              <a:defRPr sz="900">
                <a:latin typeface="Verdana"/>
                <a:cs typeface="Verdana"/>
              </a:defRPr>
            </a:lvl1pPr>
          </a:lstStyle>
          <a:p>
            <a:pPr>
              <a:defRPr/>
            </a:pPr>
            <a:fld id="{4D8E078F-C780-1448-B644-99E10216B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5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8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A2EF-F3CE-494C-A081-7779D0DB5B68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6A9A-24DD-4186-B0B2-A6BA56DA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chart" Target="../charts/chart1.xml"/><Relationship Id="rId63" Type="http://schemas.openxmlformats.org/officeDocument/2006/relationships/image" Target="../media/image6.jpeg"/><Relationship Id="rId68" Type="http://schemas.openxmlformats.org/officeDocument/2006/relationships/image" Target="../media/image11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image" Target="../media/image1.jpeg"/><Relationship Id="rId66" Type="http://schemas.openxmlformats.org/officeDocument/2006/relationships/image" Target="../media/image9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chart" Target="../charts/chart3.xml"/><Relationship Id="rId61" Type="http://schemas.openxmlformats.org/officeDocument/2006/relationships/image" Target="../media/image4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3.jpeg"/><Relationship Id="rId65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chart" Target="../charts/chart2.xml"/><Relationship Id="rId64" Type="http://schemas.openxmlformats.org/officeDocument/2006/relationships/image" Target="../media/image7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2.jpeg"/><Relationship Id="rId67" Type="http://schemas.openxmlformats.org/officeDocument/2006/relationships/image" Target="../media/image10.emf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slideLayout" Target="../slideLayouts/slideLayout12.xml"/><Relationship Id="rId6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14.png"/><Relationship Id="rId3" Type="http://schemas.openxmlformats.org/officeDocument/2006/relationships/tags" Target="../tags/tag56.xml"/><Relationship Id="rId21" Type="http://schemas.openxmlformats.org/officeDocument/2006/relationships/chart" Target="../charts/chart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13.png"/><Relationship Id="rId2" Type="http://schemas.openxmlformats.org/officeDocument/2006/relationships/tags" Target="../tags/tag55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1.png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12.xml"/><Relationship Id="rId23" Type="http://schemas.openxmlformats.org/officeDocument/2006/relationships/image" Target="../media/image10.emf"/><Relationship Id="rId10" Type="http://schemas.openxmlformats.org/officeDocument/2006/relationships/tags" Target="../tags/tag63.xml"/><Relationship Id="rId19" Type="http://schemas.openxmlformats.org/officeDocument/2006/relationships/image" Target="../media/image15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Москва и мировые города: общая характеристика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D8E078F-C780-1448-B644-99E10216B88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4458" y="6288243"/>
            <a:ext cx="844155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800" dirty="0" smtClean="0">
                <a:latin typeface="Verdana"/>
                <a:cs typeface="Verdana"/>
              </a:rPr>
              <a:t>1 </a:t>
            </a:r>
            <a:r>
              <a:rPr lang="en-US" sz="800" dirty="0">
                <a:latin typeface="Verdana"/>
                <a:cs typeface="Verdana"/>
              </a:rPr>
              <a:t>MGI </a:t>
            </a:r>
            <a:r>
              <a:rPr lang="ru-RU" sz="800" dirty="0">
                <a:latin typeface="Verdana"/>
                <a:cs typeface="Verdana"/>
              </a:rPr>
              <a:t>использует определение агломерации </a:t>
            </a:r>
            <a:r>
              <a:rPr lang="en-US" sz="800" dirty="0">
                <a:latin typeface="Verdana"/>
                <a:cs typeface="Verdana"/>
              </a:rPr>
              <a:t>Eurostat ESPON </a:t>
            </a:r>
            <a:r>
              <a:rPr lang="ru-RU" sz="800" dirty="0">
                <a:latin typeface="Verdana"/>
                <a:cs typeface="Verdana"/>
              </a:rPr>
              <a:t>для европейских городов, бюро экономического анализа США для </a:t>
            </a:r>
            <a:r>
              <a:rPr lang="ru-RU" sz="800" dirty="0" smtClean="0">
                <a:latin typeface="Verdana"/>
                <a:cs typeface="Verdana"/>
              </a:rPr>
              <a:t>американских</a:t>
            </a:r>
            <a:endParaRPr lang="en-US" sz="800" dirty="0">
              <a:latin typeface="Verdana"/>
              <a:cs typeface="Verdana"/>
            </a:endParaRPr>
          </a:p>
        </p:txBody>
      </p:sp>
      <p:sp>
        <p:nvSpPr>
          <p:cNvPr id="8" name="McK 5. Source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3865" y="6483361"/>
            <a:ext cx="700257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51601" indent="-651601" defTabSz="957040">
              <a:tabLst>
                <a:tab pos="654995" algn="l"/>
              </a:tabLst>
            </a:pPr>
            <a:r>
              <a:rPr lang="ru-RU" sz="800" dirty="0">
                <a:solidFill>
                  <a:srgbClr val="000000"/>
                </a:solidFill>
                <a:latin typeface="Verdana"/>
                <a:cs typeface="Verdana"/>
              </a:rPr>
              <a:t>ИСТОЧНИК</a:t>
            </a:r>
            <a:r>
              <a:rPr lang="en-US" sz="800" dirty="0">
                <a:solidFill>
                  <a:srgbClr val="000000"/>
                </a:solidFill>
                <a:latin typeface="Verdana"/>
                <a:cs typeface="Verdana"/>
              </a:rPr>
              <a:t>: </a:t>
            </a:r>
            <a:r>
              <a:rPr lang="ru-RU" sz="800" dirty="0">
                <a:solidFill>
                  <a:srgbClr val="000000"/>
                </a:solidFill>
                <a:latin typeface="Verdana"/>
                <a:cs typeface="Verdana"/>
              </a:rPr>
              <a:t>исследование института </a:t>
            </a:r>
            <a:r>
              <a:rPr lang="en-US" sz="800" dirty="0">
                <a:solidFill>
                  <a:srgbClr val="000000"/>
                </a:solidFill>
                <a:latin typeface="Verdana"/>
                <a:cs typeface="Verdana"/>
              </a:rPr>
              <a:t>MGI;</a:t>
            </a:r>
            <a:r>
              <a:rPr lang="ru-RU" sz="8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ru-RU" sz="800" dirty="0" err="1">
                <a:solidFill>
                  <a:srgbClr val="000000"/>
                </a:solidFill>
                <a:latin typeface="Verdana"/>
                <a:cs typeface="Verdana"/>
              </a:rPr>
              <a:t>Мерсер</a:t>
            </a:r>
            <a:endParaRPr lang="en-US" sz="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8" name="Rectangle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3271" y="1289086"/>
            <a:ext cx="7311582" cy="52475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76961" tIns="76961" rIns="76961" bIns="76961" anchor="ctr">
            <a:spAutoFit/>
          </a:bodyPr>
          <a:lstStyle/>
          <a:p>
            <a:pPr marL="1696" lvl="1" indent="0" defTabSz="957040">
              <a:buClr>
                <a:schemeClr val="bg1"/>
              </a:buClr>
              <a:buSzPct val="125000"/>
            </a:pPr>
            <a:r>
              <a:rPr lang="ru-RU" sz="1200" b="1" dirty="0">
                <a:solidFill>
                  <a:schemeClr val="bg2"/>
                </a:solidFill>
                <a:latin typeface="Verdana"/>
                <a:cs typeface="Verdana"/>
              </a:rPr>
              <a:t>Города различаются </a:t>
            </a:r>
            <a:r>
              <a:rPr lang="ru-RU" sz="1200" b="1" dirty="0" smtClean="0">
                <a:solidFill>
                  <a:schemeClr val="bg2"/>
                </a:solidFill>
                <a:latin typeface="Verdana"/>
                <a:cs typeface="Verdana"/>
              </a:rPr>
              <a:t>по </a:t>
            </a:r>
            <a:r>
              <a:rPr lang="ru-RU" sz="1200" b="1" dirty="0">
                <a:solidFill>
                  <a:schemeClr val="bg2"/>
                </a:solidFill>
                <a:latin typeface="Verdana"/>
                <a:cs typeface="Verdana"/>
              </a:rPr>
              <a:t>величине, скорости развития </a:t>
            </a:r>
            <a:r>
              <a:rPr lang="ru-RU" sz="1200" b="1" dirty="0" smtClean="0">
                <a:solidFill>
                  <a:schemeClr val="bg2"/>
                </a:solidFill>
                <a:latin typeface="Verdana"/>
                <a:cs typeface="Verdana"/>
              </a:rPr>
              <a:t>и </a:t>
            </a:r>
            <a:r>
              <a:rPr lang="ru-RU" sz="1200" b="1" dirty="0">
                <a:solidFill>
                  <a:schemeClr val="bg2"/>
                </a:solidFill>
                <a:latin typeface="Verdana"/>
                <a:cs typeface="Verdana"/>
              </a:rPr>
              <a:t>степени серьезности стоящих перед ними </a:t>
            </a:r>
            <a:r>
              <a:rPr lang="ru-RU" sz="1200" b="1" dirty="0" smtClean="0">
                <a:solidFill>
                  <a:schemeClr val="bg2"/>
                </a:solidFill>
                <a:latin typeface="Verdana"/>
                <a:cs typeface="Verdana"/>
              </a:rPr>
              <a:t>проблем</a:t>
            </a:r>
            <a:endParaRPr lang="ru-RU" sz="12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6499599" y="5733256"/>
            <a:ext cx="1600968" cy="464868"/>
            <a:chOff x="7833320" y="5507333"/>
            <a:chExt cx="1734382" cy="464868"/>
          </a:xfrm>
        </p:grpSpPr>
        <p:sp>
          <p:nvSpPr>
            <p:cNvPr id="36" name="Rectangle 4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367400" y="5507333"/>
              <a:ext cx="738783" cy="12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57040">
                <a:buClr>
                  <a:schemeClr val="tx2"/>
                </a:buClr>
              </a:pPr>
              <a:r>
                <a:rPr lang="ru-RU" sz="900" dirty="0" smtClean="0">
                  <a:solidFill>
                    <a:srgbClr val="808080"/>
                  </a:solidFill>
                </a:rPr>
                <a:t>Агломерация</a:t>
              </a:r>
              <a:r>
                <a:rPr lang="ru-RU" sz="900" baseline="30000" dirty="0" smtClean="0">
                  <a:solidFill>
                    <a:srgbClr val="808080"/>
                  </a:solidFill>
                </a:rPr>
                <a:t>1</a:t>
              </a:r>
              <a:endParaRPr lang="en-US" sz="900" dirty="0">
                <a:solidFill>
                  <a:srgbClr val="808080"/>
                </a:solidFill>
              </a:endParaRPr>
            </a:p>
          </p:txBody>
        </p:sp>
        <p:sp>
          <p:nvSpPr>
            <p:cNvPr id="37" name="Rectangle 4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8367400" y="5722760"/>
              <a:ext cx="1200302" cy="24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57040">
                <a:buClr>
                  <a:schemeClr val="tx2"/>
                </a:buClr>
              </a:pPr>
              <a:r>
                <a:rPr lang="ru-RU" sz="900" dirty="0">
                  <a:solidFill>
                    <a:srgbClr val="808080"/>
                  </a:solidFill>
                </a:rPr>
                <a:t>Область, для которой </a:t>
              </a:r>
              <a:br>
                <a:rPr lang="ru-RU" sz="900" dirty="0">
                  <a:solidFill>
                    <a:srgbClr val="808080"/>
                  </a:solidFill>
                </a:rPr>
              </a:br>
              <a:r>
                <a:rPr lang="ru-RU" sz="900" dirty="0">
                  <a:solidFill>
                    <a:srgbClr val="808080"/>
                  </a:solidFill>
                </a:rPr>
                <a:t>разрабатывается план</a:t>
              </a:r>
              <a:endParaRPr lang="en-US" sz="900" dirty="0">
                <a:solidFill>
                  <a:srgbClr val="808080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833320" y="5733256"/>
              <a:ext cx="432048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33320" y="5517232"/>
              <a:ext cx="432048" cy="14401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95076" y="1844825"/>
            <a:ext cx="7344356" cy="3971153"/>
            <a:chOff x="861332" y="2032272"/>
            <a:chExt cx="7956386" cy="3971153"/>
          </a:xfrm>
        </p:grpSpPr>
        <p:graphicFrame>
          <p:nvGraphicFramePr>
            <p:cNvPr id="5" name="Object 6"/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438680522"/>
                </p:ext>
              </p:extLst>
            </p:nvPr>
          </p:nvGraphicFramePr>
          <p:xfrm>
            <a:off x="4448944" y="2708920"/>
            <a:ext cx="2060575" cy="3112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5"/>
            </a:graphicData>
          </a:graphic>
        </p:graphicFrame>
        <p:graphicFrame>
          <p:nvGraphicFramePr>
            <p:cNvPr id="6" name="Object 7"/>
            <p:cNvGraphicFramePr>
              <a:graphicFrameLocks/>
            </p:cNvGraphicFramePr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3919299878"/>
                </p:ext>
              </p:extLst>
            </p:nvPr>
          </p:nvGraphicFramePr>
          <p:xfrm>
            <a:off x="6753200" y="2710347"/>
            <a:ext cx="1793613" cy="31106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6"/>
            </a:graphicData>
          </a:graphic>
        </p:graphicFrame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64842" y="2499322"/>
              <a:ext cx="64226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b="1" dirty="0" smtClean="0">
                  <a:solidFill>
                    <a:srgbClr val="808080"/>
                  </a:solidFill>
                </a:rPr>
                <a:t>Город</a:t>
              </a:r>
              <a:endParaRPr lang="en-US" sz="1000" b="1" dirty="0">
                <a:solidFill>
                  <a:srgbClr val="808080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44178" y="2360024"/>
              <a:ext cx="189872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b="1">
                  <a:solidFill>
                    <a:srgbClr val="808080"/>
                  </a:solidFill>
                </a:rPr>
                <a:t>Рост населения</a:t>
              </a:r>
              <a:r>
                <a:rPr lang="ru-RU" sz="1000" b="1" baseline="30000">
                  <a:solidFill>
                    <a:srgbClr val="808080"/>
                  </a:solidFill>
                </a:rPr>
                <a:t>1</a:t>
              </a:r>
              <a:endParaRPr lang="ru-RU" sz="1000" b="1">
                <a:solidFill>
                  <a:srgbClr val="808080"/>
                </a:solidFill>
              </a:endParaRPr>
            </a:p>
            <a:p>
              <a:pPr defTabSz="957040">
                <a:buClr>
                  <a:schemeClr val="tx2"/>
                </a:buClr>
              </a:pPr>
              <a:r>
                <a:rPr lang="ru-RU" sz="1000">
                  <a:solidFill>
                    <a:srgbClr val="808080"/>
                  </a:solidFill>
                </a:rPr>
                <a:t>Проценты в год, 2010-25</a:t>
              </a:r>
              <a:endParaRPr lang="en-US" sz="1000">
                <a:solidFill>
                  <a:srgbClr val="808080"/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864842" y="2703280"/>
              <a:ext cx="79160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56825" y="2360024"/>
              <a:ext cx="18759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b="1" dirty="0">
                  <a:solidFill>
                    <a:srgbClr val="808080"/>
                  </a:solidFill>
                </a:rPr>
                <a:t>Рост ВВП</a:t>
              </a:r>
              <a:r>
                <a:rPr lang="ru-RU" sz="1000" b="1" baseline="30000" dirty="0">
                  <a:solidFill>
                    <a:srgbClr val="808080"/>
                  </a:solidFill>
                </a:rPr>
                <a:t>1</a:t>
              </a:r>
              <a:endParaRPr lang="ru-RU" sz="1000" b="1" dirty="0">
                <a:solidFill>
                  <a:srgbClr val="808080"/>
                </a:solidFill>
              </a:endParaRPr>
            </a:p>
            <a:p>
              <a:pPr defTabSz="957040">
                <a:buClr>
                  <a:schemeClr val="tx2"/>
                </a:buClr>
              </a:pPr>
              <a:r>
                <a:rPr lang="ru-RU" sz="1000" dirty="0">
                  <a:solidFill>
                    <a:srgbClr val="808080"/>
                  </a:solidFill>
                </a:rPr>
                <a:t>Проценты в год, 2010-25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864842" y="3963442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864842" y="4279292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864842" y="4567606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901693" y="3359277"/>
              <a:ext cx="79160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864842" y="3655690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Line 2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864842" y="4883457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892919" y="5497340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Line 2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864842" y="5795373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864842" y="5171772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864842" y="3043427"/>
              <a:ext cx="79160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Rectangle 4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50404" y="2360024"/>
              <a:ext cx="10651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b="1">
                  <a:solidFill>
                    <a:srgbClr val="808080"/>
                  </a:solidFill>
                </a:rPr>
                <a:t>Население</a:t>
              </a:r>
            </a:p>
            <a:p>
              <a:pPr defTabSz="957040">
                <a:buClr>
                  <a:schemeClr val="tx2"/>
                </a:buClr>
              </a:pPr>
              <a:r>
                <a:rPr lang="ru-RU" sz="1000">
                  <a:solidFill>
                    <a:srgbClr val="808080"/>
                  </a:solidFill>
                </a:rPr>
                <a:t>Млн.</a:t>
              </a:r>
              <a:endParaRPr lang="en-US" sz="1000">
                <a:solidFill>
                  <a:srgbClr val="808080"/>
                </a:solidFill>
              </a:endParaRPr>
            </a:p>
          </p:txBody>
        </p:sp>
        <p:graphicFrame>
          <p:nvGraphicFramePr>
            <p:cNvPr id="35" name="Object 45"/>
            <p:cNvGraphicFramePr>
              <a:graphicFrameLocks/>
            </p:cNvGraphicFramePr>
            <p:nvPr>
              <p:custDataLst>
                <p:tags r:id="rId21"/>
              </p:custDataLst>
              <p:extLst>
                <p:ext uri="{D42A27DB-BD31-4B8C-83A1-F6EECF244321}">
                  <p14:modId xmlns:p14="http://schemas.microsoft.com/office/powerpoint/2010/main" val="507052768"/>
                </p:ext>
              </p:extLst>
            </p:nvPr>
          </p:nvGraphicFramePr>
          <p:xfrm>
            <a:off x="2648744" y="2680344"/>
            <a:ext cx="1779587" cy="31406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7"/>
            </a:graphicData>
          </a:graphic>
        </p:graphicFrame>
        <p:grpSp>
          <p:nvGrpSpPr>
            <p:cNvPr id="40" name="Group 52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861332" y="4003934"/>
              <a:ext cx="733518" cy="238102"/>
              <a:chOff x="121" y="1650"/>
              <a:chExt cx="418" cy="147"/>
            </a:xfrm>
          </p:grpSpPr>
          <p:sp>
            <p:nvSpPr>
              <p:cNvPr id="68" name="Oval 53" descr="Picture1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121" y="1650"/>
                <a:ext cx="147" cy="147"/>
              </a:xfrm>
              <a:prstGeom prst="ellipse">
                <a:avLst/>
              </a:prstGeom>
              <a:blipFill dpi="0" rotWithShape="1">
                <a:blip r:embed="rId58"/>
                <a:srcRect/>
                <a:stretch>
                  <a:fillRect r="-10580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28" y="1675"/>
                <a:ext cx="211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>
                    <a:solidFill>
                      <a:srgbClr val="808080"/>
                    </a:solidFill>
                  </a:rPr>
                  <a:t>Пекин</a:t>
                </a:r>
                <a:endParaRPr lang="en-US" sz="1000">
                  <a:solidFill>
                    <a:srgbClr val="808080"/>
                  </a:solidFill>
                </a:endParaRPr>
              </a:p>
            </p:txBody>
          </p:sp>
        </p:grpSp>
        <p:grpSp>
          <p:nvGrpSpPr>
            <p:cNvPr id="41" name="Group 61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861332" y="4608099"/>
              <a:ext cx="1370520" cy="238102"/>
              <a:chOff x="121" y="3214"/>
              <a:chExt cx="781" cy="147"/>
            </a:xfrm>
          </p:grpSpPr>
          <p:sp>
            <p:nvSpPr>
              <p:cNvPr id="66" name="Oval 62" descr="Picture1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121" y="3214"/>
                <a:ext cx="147" cy="147"/>
              </a:xfrm>
              <a:prstGeom prst="ellipse">
                <a:avLst/>
              </a:prstGeom>
              <a:blipFill dpi="0" rotWithShape="1">
                <a:blip r:embed="rId59"/>
                <a:srcRect/>
                <a:stretch>
                  <a:fillRect r="-22296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28" y="3239"/>
                <a:ext cx="574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 dirty="0">
                    <a:solidFill>
                      <a:srgbClr val="808080"/>
                    </a:solidFill>
                  </a:rPr>
                  <a:t>Рио</a:t>
                </a:r>
                <a:r>
                  <a:rPr lang="en-US" sz="1000" dirty="0">
                    <a:solidFill>
                      <a:srgbClr val="808080"/>
                    </a:solidFill>
                  </a:rPr>
                  <a:t>-</a:t>
                </a:r>
                <a:r>
                  <a:rPr lang="ru-RU" sz="1000" dirty="0">
                    <a:solidFill>
                      <a:srgbClr val="808080"/>
                    </a:solidFill>
                  </a:rPr>
                  <a:t>де</a:t>
                </a:r>
                <a:r>
                  <a:rPr lang="en-US" sz="1000" dirty="0">
                    <a:solidFill>
                      <a:srgbClr val="808080"/>
                    </a:solidFill>
                  </a:rPr>
                  <a:t>-</a:t>
                </a:r>
                <a:r>
                  <a:rPr lang="ru-RU" sz="1000" dirty="0">
                    <a:solidFill>
                      <a:srgbClr val="808080"/>
                    </a:solidFill>
                  </a:rPr>
                  <a:t>Жанейро</a:t>
                </a:r>
                <a:endParaRPr lang="en-US" sz="1000" dirty="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42" name="Oval 64" descr="Picture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861332" y="3088779"/>
              <a:ext cx="257960" cy="238102"/>
            </a:xfrm>
            <a:prstGeom prst="ellipse">
              <a:avLst/>
            </a:prstGeom>
            <a:blipFill dpi="0" rotWithShape="1">
              <a:blip r:embed="rId60"/>
              <a:srcRect/>
              <a:stretch>
                <a:fillRect r="-2214"/>
              </a:stretch>
            </a:blip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3" name="Rectangle 6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24581" y="3129272"/>
              <a:ext cx="35252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dirty="0">
                  <a:solidFill>
                    <a:srgbClr val="808080"/>
                  </a:solidFill>
                </a:rPr>
                <a:t>Токио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grpSp>
          <p:nvGrpSpPr>
            <p:cNvPr id="44" name="Group 66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861332" y="4305207"/>
              <a:ext cx="821260" cy="238102"/>
              <a:chOff x="121" y="2237"/>
              <a:chExt cx="468" cy="147"/>
            </a:xfrm>
          </p:grpSpPr>
          <p:sp>
            <p:nvSpPr>
              <p:cNvPr id="64" name="Oval 67" descr="Picture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21" y="2237"/>
                <a:ext cx="147" cy="147"/>
              </a:xfrm>
              <a:prstGeom prst="ellipse">
                <a:avLst/>
              </a:prstGeom>
              <a:blipFill dpi="0" rotWithShape="1">
                <a:blip r:embed="rId61"/>
                <a:srcRect/>
                <a:stretch>
                  <a:fillRect b="-13035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65" name="Rectangle 68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28" y="2262"/>
                <a:ext cx="261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 dirty="0">
                    <a:solidFill>
                      <a:srgbClr val="808080"/>
                    </a:solidFill>
                  </a:rPr>
                  <a:t>Лондон</a:t>
                </a:r>
                <a:endParaRPr lang="en-US" sz="1000" dirty="0">
                  <a:solidFill>
                    <a:srgbClr val="808080"/>
                  </a:solidFill>
                </a:endParaRPr>
              </a:p>
            </p:txBody>
          </p:sp>
        </p:grpSp>
        <p:grpSp>
          <p:nvGrpSpPr>
            <p:cNvPr id="45" name="Group 69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861332" y="3702662"/>
              <a:ext cx="952871" cy="238102"/>
              <a:chOff x="121" y="2823"/>
              <a:chExt cx="543" cy="147"/>
            </a:xfrm>
          </p:grpSpPr>
          <p:sp>
            <p:nvSpPr>
              <p:cNvPr id="62" name="Oval 70" descr="Picture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121" y="2823"/>
                <a:ext cx="147" cy="147"/>
              </a:xfrm>
              <a:prstGeom prst="ellipse">
                <a:avLst/>
              </a:prstGeom>
              <a:blipFill dpi="0" rotWithShape="1">
                <a:blip r:embed="rId62"/>
                <a:srcRect/>
                <a:stretch>
                  <a:fillRect b="-37849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63" name="Rectangle 7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28" y="2848"/>
                <a:ext cx="33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 dirty="0">
                    <a:solidFill>
                      <a:srgbClr val="808080"/>
                    </a:solidFill>
                  </a:rPr>
                  <a:t>Нью-Йорк</a:t>
                </a:r>
                <a:endParaRPr lang="en-US" sz="1000" dirty="0">
                  <a:solidFill>
                    <a:srgbClr val="808080"/>
                  </a:solidFill>
                </a:endParaRPr>
              </a:p>
            </p:txBody>
          </p:sp>
        </p:grpSp>
        <p:grpSp>
          <p:nvGrpSpPr>
            <p:cNvPr id="46" name="Group 75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861332" y="5523255"/>
              <a:ext cx="803711" cy="238102"/>
              <a:chOff x="121" y="1876"/>
              <a:chExt cx="458" cy="147"/>
            </a:xfrm>
          </p:grpSpPr>
          <p:sp>
            <p:nvSpPr>
              <p:cNvPr id="60" name="Oval 76" descr="Picture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21" y="1876"/>
                <a:ext cx="147" cy="147"/>
              </a:xfrm>
              <a:prstGeom prst="ellipse">
                <a:avLst/>
              </a:prstGeom>
              <a:blipFill dpi="0" rotWithShape="1">
                <a:blip r:embed="rId63"/>
                <a:srcRect/>
                <a:stretch>
                  <a:fillRect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Rectangle 7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8" y="1902"/>
                <a:ext cx="251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 dirty="0">
                    <a:solidFill>
                      <a:srgbClr val="808080"/>
                    </a:solidFill>
                  </a:rPr>
                  <a:t>Берлин</a:t>
                </a:r>
                <a:endParaRPr lang="en-US" sz="1000" dirty="0">
                  <a:solidFill>
                    <a:srgbClr val="808080"/>
                  </a:solidFill>
                </a:endParaRPr>
              </a:p>
            </p:txBody>
          </p:sp>
        </p:grpSp>
        <p:grpSp>
          <p:nvGrpSpPr>
            <p:cNvPr id="47" name="Group 81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861332" y="3391671"/>
              <a:ext cx="828278" cy="238102"/>
              <a:chOff x="121" y="1259"/>
              <a:chExt cx="472" cy="147"/>
            </a:xfrm>
          </p:grpSpPr>
          <p:sp>
            <p:nvSpPr>
              <p:cNvPr id="58" name="Oval 82" descr="Picture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21" y="1259"/>
                <a:ext cx="147" cy="147"/>
              </a:xfrm>
              <a:prstGeom prst="ellipse">
                <a:avLst/>
              </a:prstGeom>
              <a:blipFill dpi="0" rotWithShape="1">
                <a:blip r:embed="rId64"/>
                <a:srcRect/>
                <a:stretch>
                  <a:fillRect b="-41941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59" name="Rectangle 8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8" y="1284"/>
                <a:ext cx="265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 dirty="0">
                    <a:solidFill>
                      <a:srgbClr val="808080"/>
                    </a:solidFill>
                  </a:rPr>
                  <a:t>Шанхай</a:t>
                </a:r>
                <a:endParaRPr lang="en-US" sz="1000" dirty="0">
                  <a:solidFill>
                    <a:srgbClr val="808080"/>
                  </a:solidFill>
                </a:endParaRPr>
              </a:p>
            </p:txBody>
          </p:sp>
        </p:grpSp>
        <p:grpSp>
          <p:nvGrpSpPr>
            <p:cNvPr id="48" name="Group 84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861332" y="5223602"/>
              <a:ext cx="917775" cy="238102"/>
              <a:chOff x="121" y="312"/>
              <a:chExt cx="523" cy="147"/>
            </a:xfrm>
          </p:grpSpPr>
          <p:sp>
            <p:nvSpPr>
              <p:cNvPr id="56" name="Oval 85" descr="Picture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21" y="312"/>
                <a:ext cx="147" cy="147"/>
              </a:xfrm>
              <a:prstGeom prst="ellipse">
                <a:avLst/>
              </a:prstGeom>
              <a:blipFill dpi="0" rotWithShape="1">
                <a:blip r:embed="rId60"/>
                <a:srcRect/>
                <a:stretch>
                  <a:fillRect r="-2214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57" name="Rectangle 8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28" y="338"/>
                <a:ext cx="31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 dirty="0">
                    <a:solidFill>
                      <a:srgbClr val="808080"/>
                    </a:solidFill>
                  </a:rPr>
                  <a:t>Сингапур</a:t>
                </a:r>
                <a:endParaRPr lang="en-US" sz="1000" dirty="0">
                  <a:solidFill>
                    <a:srgbClr val="808080"/>
                  </a:solidFill>
                </a:endParaRPr>
              </a:p>
            </p:txBody>
          </p:sp>
        </p:grpSp>
        <p:grpSp>
          <p:nvGrpSpPr>
            <p:cNvPr id="49" name="Group 87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861332" y="4919090"/>
              <a:ext cx="756331" cy="238102"/>
              <a:chOff x="121" y="3019"/>
              <a:chExt cx="431" cy="147"/>
            </a:xfrm>
          </p:grpSpPr>
          <p:sp>
            <p:nvSpPr>
              <p:cNvPr id="54" name="Oval 88" descr="Picture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21" y="3019"/>
                <a:ext cx="147" cy="147"/>
              </a:xfrm>
              <a:prstGeom prst="ellipse">
                <a:avLst/>
              </a:prstGeom>
              <a:blipFill dpi="0" rotWithShape="1">
                <a:blip r:embed="rId65"/>
                <a:srcRect/>
                <a:stretch>
                  <a:fillRect b="-27805"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55" name="Rectangle 8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28" y="3044"/>
                <a:ext cx="224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57040">
                  <a:buClr>
                    <a:schemeClr val="tx2"/>
                  </a:buClr>
                </a:pPr>
                <a:r>
                  <a:rPr lang="ru-RU" sz="1000">
                    <a:solidFill>
                      <a:srgbClr val="808080"/>
                    </a:solidFill>
                  </a:rPr>
                  <a:t>Париж</a:t>
                </a:r>
                <a:endParaRPr lang="en-US" sz="100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51" name="Rectangle 9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043209" y="5695648"/>
              <a:ext cx="123992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</a:rPr>
                <a:t>  </a:t>
              </a:r>
              <a:r>
                <a:rPr lang="ru-RU" sz="1000" dirty="0">
                  <a:solidFill>
                    <a:srgbClr val="808080"/>
                  </a:solidFill>
                </a:rPr>
                <a:t/>
              </a:r>
              <a:br>
                <a:rPr lang="ru-RU" sz="1000" dirty="0">
                  <a:solidFill>
                    <a:srgbClr val="808080"/>
                  </a:solidFill>
                </a:rPr>
              </a:br>
              <a:r>
                <a:rPr lang="ru-RU" sz="1000" dirty="0" smtClean="0">
                  <a:solidFill>
                    <a:srgbClr val="808080"/>
                  </a:solidFill>
                </a:rPr>
                <a:t>*Московский регион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52" name="Rectangle 9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24581" y="2724336"/>
              <a:ext cx="123992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704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</a:rPr>
                <a:t>Москва </a:t>
              </a:r>
              <a:r>
                <a:rPr lang="ru-RU" sz="1000" dirty="0">
                  <a:solidFill>
                    <a:srgbClr val="808080"/>
                  </a:solidFill>
                </a:rPr>
                <a:t/>
              </a:r>
              <a:br>
                <a:rPr lang="ru-RU" sz="1000" dirty="0">
                  <a:solidFill>
                    <a:srgbClr val="808080"/>
                  </a:solidFill>
                </a:rPr>
              </a:br>
              <a:r>
                <a:rPr lang="ru-RU" sz="1000" dirty="0" smtClean="0">
                  <a:solidFill>
                    <a:srgbClr val="808080"/>
                  </a:solidFill>
                </a:rPr>
                <a:t>*Московский регион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53" name="Oval 92" descr="Picture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61332" y="2724336"/>
              <a:ext cx="257960" cy="238102"/>
            </a:xfrm>
            <a:prstGeom prst="ellipse">
              <a:avLst/>
            </a:prstGeom>
            <a:blipFill dpi="0" rotWithShape="1">
              <a:blip r:embed="rId66"/>
              <a:srcRect/>
              <a:stretch>
                <a:fillRect/>
              </a:stretch>
            </a:blip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99667" y="2652687"/>
              <a:ext cx="276465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en-US" sz="1100" dirty="0" smtClean="0"/>
                <a:t>*</a:t>
              </a:r>
              <a:endParaRPr lang="ru-RU" sz="1100" dirty="0" smtClean="0"/>
            </a:p>
          </p:txBody>
        </p:sp>
        <p:sp>
          <p:nvSpPr>
            <p:cNvPr id="73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864842" y="2032272"/>
              <a:ext cx="79160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76" name="Изображение 7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Изображение 8" descr="gerb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857830"/>
            <a:ext cx="9144000" cy="60001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780" name="Picture 4" descr="_Условные Дель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6" y="4818063"/>
            <a:ext cx="1335768" cy="18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3" name="AutoShape 17"/>
          <p:cNvSpPr>
            <a:spLocks noChangeArrowheads="1"/>
          </p:cNvSpPr>
          <p:nvPr/>
        </p:nvSpPr>
        <p:spPr bwMode="auto">
          <a:xfrm>
            <a:off x="7657421" y="3480027"/>
            <a:ext cx="977446" cy="257401"/>
          </a:xfrm>
          <a:prstGeom prst="wedgeRectCallout">
            <a:avLst>
              <a:gd name="adj1" fmla="val 52319"/>
              <a:gd name="adj2" fmla="val 1539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 dirty="0" smtClean="0"/>
              <a:t>3400 </a:t>
            </a:r>
            <a:r>
              <a:rPr lang="en-US" sz="1100" b="1" dirty="0"/>
              <a:t>- </a:t>
            </a:r>
            <a:r>
              <a:rPr lang="en-US" sz="1100" b="1" dirty="0" smtClean="0"/>
              <a:t>1200</a:t>
            </a:r>
            <a:endParaRPr lang="ru-RU" sz="1100" b="1" dirty="0"/>
          </a:p>
        </p:txBody>
      </p:sp>
      <p:sp>
        <p:nvSpPr>
          <p:cNvPr id="75799" name="Rectangle 23"/>
          <p:cNvSpPr>
            <a:spLocks/>
          </p:cNvSpPr>
          <p:nvPr/>
        </p:nvSpPr>
        <p:spPr bwMode="auto">
          <a:xfrm>
            <a:off x="7452179" y="4011839"/>
            <a:ext cx="1492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6" tIns="45597" rIns="91196" bIns="45597" anchor="ctr"/>
          <a:lstStyle/>
          <a:p>
            <a:pPr algn="r" eaLnBrk="0" hangingPunct="0"/>
            <a:r>
              <a:rPr lang="ru-RU" sz="900" b="1">
                <a:ea typeface="Arial" pitchFamily="34" charset="0"/>
                <a:cs typeface="Verdana" pitchFamily="34" charset="0"/>
              </a:rPr>
              <a:t>Размеры движения на проектируемых магистралях в утренний час пик в одном направлении.</a:t>
            </a:r>
            <a:br>
              <a:rPr lang="ru-RU" sz="900" b="1">
                <a:ea typeface="Arial" pitchFamily="34" charset="0"/>
                <a:cs typeface="Verdana" pitchFamily="34" charset="0"/>
              </a:rPr>
            </a:br>
            <a:r>
              <a:rPr lang="ru-RU" sz="900" b="1">
                <a:ea typeface="Arial" pitchFamily="34" charset="0"/>
                <a:cs typeface="Verdana" pitchFamily="34" charset="0"/>
              </a:rPr>
              <a:t>(прив. ед./час)</a:t>
            </a:r>
          </a:p>
        </p:txBody>
      </p:sp>
      <p:pic>
        <p:nvPicPr>
          <p:cNvPr id="75800" name="Picture 24" descr="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"/>
          <a:stretch/>
        </p:blipFill>
        <p:spPr bwMode="auto">
          <a:xfrm>
            <a:off x="868590" y="968188"/>
            <a:ext cx="6429375" cy="58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6217331" y="4334822"/>
            <a:ext cx="977446" cy="257402"/>
          </a:xfrm>
          <a:prstGeom prst="wedgeRectCallout">
            <a:avLst>
              <a:gd name="adj1" fmla="val -118560"/>
              <a:gd name="adj2" fmla="val 1768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3400 - 1200</a:t>
            </a:r>
            <a:endParaRPr lang="ru-RU" sz="1100" b="1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auto">
          <a:xfrm>
            <a:off x="4829403" y="6238688"/>
            <a:ext cx="977446" cy="257401"/>
          </a:xfrm>
          <a:prstGeom prst="wedgeRectCallout">
            <a:avLst>
              <a:gd name="adj1" fmla="val -97333"/>
              <a:gd name="adj2" fmla="val -24779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34</a:t>
            </a:r>
            <a:r>
              <a:rPr lang="ru-RU" sz="1100" b="1"/>
              <a:t>00 – </a:t>
            </a:r>
            <a:r>
              <a:rPr lang="en-US" sz="1100" b="1"/>
              <a:t>45</a:t>
            </a:r>
            <a:r>
              <a:rPr lang="ru-RU" sz="1100" b="1"/>
              <a:t>0</a:t>
            </a:r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>
            <a:off x="971778" y="2535277"/>
            <a:ext cx="977446" cy="257401"/>
          </a:xfrm>
          <a:prstGeom prst="wedgeRectCallout">
            <a:avLst>
              <a:gd name="adj1" fmla="val 69606"/>
              <a:gd name="adj2" fmla="val 3103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1300</a:t>
            </a:r>
            <a:endParaRPr lang="ru-RU" sz="1100" b="1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>
            <a:off x="3492501" y="2020474"/>
            <a:ext cx="977446" cy="257401"/>
          </a:xfrm>
          <a:prstGeom prst="wedgeRectCallout">
            <a:avLst>
              <a:gd name="adj1" fmla="val 57542"/>
              <a:gd name="adj2" fmla="val 240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5200 - 2700</a:t>
            </a:r>
            <a:endParaRPr lang="ru-RU" sz="1100" b="1"/>
          </a:p>
        </p:txBody>
      </p:sp>
      <p:pic>
        <p:nvPicPr>
          <p:cNvPr id="12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8" descr="ger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387550"/>
            <a:ext cx="9144000" cy="665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400" dirty="0"/>
              <a:t>Картограмма </a:t>
            </a:r>
            <a:r>
              <a:rPr lang="ru-RU" sz="1400" dirty="0" smtClean="0"/>
              <a:t>изменения </a:t>
            </a:r>
            <a:r>
              <a:rPr lang="ru-RU" sz="1400" dirty="0"/>
              <a:t>транспортных потоков на 2020-2025г. </a:t>
            </a:r>
            <a:endParaRPr lang="ru-RU" sz="1400" dirty="0" smtClean="0"/>
          </a:p>
          <a:p>
            <a:pPr>
              <a:lnSpc>
                <a:spcPct val="90000"/>
              </a:lnSpc>
            </a:pPr>
            <a:r>
              <a:rPr lang="ru-RU" sz="1400" b="0" dirty="0" smtClean="0"/>
              <a:t>(вариант со строительством вылетных магистралей над железнодорожными путями с учетом промежуточных подключений к сети автодорог региона)</a:t>
            </a:r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</p:spPr>
        <p:txBody>
          <a:bodyPr vert="horz" anchor="b"/>
          <a:lstStyle/>
          <a:p>
            <a:pPr algn="r"/>
            <a:fld id="{A1A44D51-274A-48FA-ABC1-4371BF704371}" type="slidenum">
              <a:rPr lang="ru-RU" sz="1800">
                <a:solidFill>
                  <a:srgbClr val="FFFFFF"/>
                </a:solidFill>
              </a:rPr>
              <a:pPr algn="r"/>
              <a:t>10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0" y="497246"/>
            <a:ext cx="9144000" cy="699506"/>
          </a:xfrm>
        </p:spPr>
        <p:txBody>
          <a:bodyPr/>
          <a:lstStyle/>
          <a:p>
            <a:r>
              <a:rPr lang="ru-RU" dirty="0"/>
              <a:t>При высокой плотности населения Москва уступает мировым </a:t>
            </a:r>
            <a:r>
              <a:rPr lang="ru-RU" dirty="0" smtClean="0"/>
              <a:t>мегаполисам по обеспеченности жильем, офисами и коммерческими  площадями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D8E078F-C780-1448-B644-99E10216B88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17396" y="1694607"/>
            <a:ext cx="5056579" cy="4068737"/>
            <a:chOff x="411032" y="1474813"/>
            <a:chExt cx="5477961" cy="4068737"/>
          </a:xfrm>
        </p:grpSpPr>
        <p:grpSp>
          <p:nvGrpSpPr>
            <p:cNvPr id="25" name="Group 9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957241" y="1474813"/>
              <a:ext cx="1931752" cy="633413"/>
              <a:chOff x="915" y="586"/>
              <a:chExt cx="3371" cy="399"/>
            </a:xfrm>
          </p:grpSpPr>
          <p:cxnSp>
            <p:nvCxnSpPr>
              <p:cNvPr id="42" name="AutoShape 96"/>
              <p:cNvCxnSpPr>
                <a:cxnSpLocks noChangeShapeType="1"/>
                <a:stCxn id="43" idx="4"/>
                <a:endCxn id="43" idx="6"/>
              </p:cNvCxnSpPr>
              <p:nvPr/>
            </p:nvCxnSpPr>
            <p:spPr bwMode="auto">
              <a:xfrm>
                <a:off x="915" y="985"/>
                <a:ext cx="337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3" name="AutoShape 97"/>
              <p:cNvSpPr>
                <a:spLocks noChangeArrowheads="1"/>
              </p:cNvSpPr>
              <p:nvPr/>
            </p:nvSpPr>
            <p:spPr bwMode="auto">
              <a:xfrm>
                <a:off x="915" y="586"/>
                <a:ext cx="3371" cy="39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18288" anchor="b">
                <a:spAutoFit/>
              </a:bodyPr>
              <a:lstStyle/>
              <a:p>
                <a:r>
                  <a:rPr lang="ru-RU" sz="1000" b="1" dirty="0">
                    <a:latin typeface="Verdana"/>
                    <a:cs typeface="Verdana"/>
                  </a:rPr>
                  <a:t>Обеспеченность жильем</a:t>
                </a:r>
              </a:p>
              <a:p>
                <a:r>
                  <a:rPr lang="ru-RU" sz="1000" dirty="0">
                    <a:solidFill>
                      <a:srgbClr val="808080"/>
                    </a:solidFill>
                    <a:latin typeface="Verdana"/>
                    <a:cs typeface="Verdana"/>
                  </a:rPr>
                  <a:t>м</a:t>
                </a:r>
                <a:r>
                  <a:rPr lang="ru-RU" sz="1000" baseline="30000" dirty="0">
                    <a:solidFill>
                      <a:srgbClr val="808080"/>
                    </a:solidFill>
                    <a:latin typeface="Verdana"/>
                    <a:cs typeface="Verdana"/>
                  </a:rPr>
                  <a:t>2</a:t>
                </a:r>
                <a:r>
                  <a:rPr lang="ru-RU" sz="1000" dirty="0">
                    <a:solidFill>
                      <a:srgbClr val="808080"/>
                    </a:solidFill>
                    <a:latin typeface="Verdana"/>
                    <a:cs typeface="Verdana"/>
                  </a:rPr>
                  <a:t>/чел</a:t>
                </a:r>
                <a:r>
                  <a:rPr lang="ru-RU" sz="1000" dirty="0" smtClean="0">
                    <a:solidFill>
                      <a:srgbClr val="808080"/>
                    </a:solidFill>
                    <a:latin typeface="Verdana"/>
                    <a:cs typeface="Verdana"/>
                  </a:rPr>
                  <a:t>.</a:t>
                </a:r>
                <a:endParaRPr lang="en-US" sz="1000" dirty="0" smtClean="0">
                  <a:solidFill>
                    <a:srgbClr val="808080"/>
                  </a:solidFill>
                  <a:latin typeface="Verdana"/>
                  <a:cs typeface="Verdana"/>
                </a:endParaRPr>
              </a:p>
              <a:p>
                <a:endParaRPr lang="ru-RU" sz="1000" dirty="0">
                  <a:solidFill>
                    <a:srgbClr val="808080"/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26" name="Group 101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031074" y="1633538"/>
              <a:ext cx="1769797" cy="479425"/>
              <a:chOff x="915" y="728"/>
              <a:chExt cx="2686" cy="302"/>
            </a:xfrm>
          </p:grpSpPr>
          <p:cxnSp>
            <p:nvCxnSpPr>
              <p:cNvPr id="40" name="AutoShape 102"/>
              <p:cNvCxnSpPr>
                <a:cxnSpLocks noChangeShapeType="1"/>
                <a:stCxn id="41" idx="4"/>
                <a:endCxn id="41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1" name="AutoShape 103"/>
              <p:cNvSpPr>
                <a:spLocks noChangeArrowheads="1"/>
              </p:cNvSpPr>
              <p:nvPr/>
            </p:nvSpPr>
            <p:spPr bwMode="auto">
              <a:xfrm>
                <a:off x="915" y="728"/>
                <a:ext cx="2686" cy="3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>
                    <a:latin typeface="Verdana"/>
                    <a:cs typeface="Verdana"/>
                  </a:rPr>
                  <a:t>Плотность населения</a:t>
                </a:r>
                <a:endParaRPr lang="ru-RU" sz="1000" b="1" dirty="0">
                  <a:solidFill>
                    <a:srgbClr val="808080"/>
                  </a:solidFill>
                  <a:latin typeface="Verdana"/>
                  <a:cs typeface="Verdana"/>
                </a:endParaRPr>
              </a:p>
              <a:p>
                <a:r>
                  <a:rPr lang="ru-RU" sz="1000" dirty="0">
                    <a:solidFill>
                      <a:srgbClr val="808080"/>
                    </a:solidFill>
                    <a:latin typeface="Verdana"/>
                    <a:cs typeface="Verdana"/>
                  </a:rPr>
                  <a:t>(данные </a:t>
                </a:r>
                <a:r>
                  <a:rPr lang="ru-RU" sz="1000" dirty="0" err="1">
                    <a:solidFill>
                      <a:srgbClr val="808080"/>
                    </a:solidFill>
                    <a:latin typeface="Verdana"/>
                    <a:cs typeface="Verdana"/>
                  </a:rPr>
                  <a:t>НИиПИ</a:t>
                </a:r>
                <a:r>
                  <a:rPr lang="ru-RU" sz="1000" dirty="0">
                    <a:solidFill>
                      <a:srgbClr val="808080"/>
                    </a:solidFill>
                    <a:latin typeface="Verdana"/>
                    <a:cs typeface="Verdana"/>
                  </a:rPr>
                  <a:t> Генплана), чел./га</a:t>
                </a:r>
              </a:p>
            </p:txBody>
          </p:sp>
        </p:grpSp>
        <p:pic>
          <p:nvPicPr>
            <p:cNvPr id="27" name="Picture 107" descr="russian_federation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11032" y="3013075"/>
              <a:ext cx="36803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8" descr="fr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11032" y="3665539"/>
              <a:ext cx="368035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9" descr="de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11032" y="4991100"/>
              <a:ext cx="36803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10" descr="uk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11032" y="4318000"/>
              <a:ext cx="36803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1" descr="jp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11032" y="2360614"/>
              <a:ext cx="368035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2" name="Object 67"/>
            <p:cNvGraphicFramePr>
              <a:graphicFrameLocks/>
            </p:cNvGraphicFramePr>
            <p:nvPr>
              <p:custDataLst>
                <p:tags r:id="rId8"/>
              </p:custDataLst>
              <p:extLst>
                <p:ext uri="{D42A27DB-BD31-4B8C-83A1-F6EECF244321}">
                  <p14:modId xmlns:p14="http://schemas.microsoft.com/office/powerpoint/2010/main" val="970421135"/>
                </p:ext>
              </p:extLst>
            </p:nvPr>
          </p:nvGraphicFramePr>
          <p:xfrm>
            <a:off x="1924050" y="2166938"/>
            <a:ext cx="1397000" cy="3376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33" name="Rectangle 1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1936" y="3694113"/>
              <a:ext cx="62084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895350">
                <a:buClr>
                  <a:schemeClr val="tx2"/>
                </a:buClr>
              </a:pPr>
              <a:fld id="{31C63E36-EDC1-4517-8CB8-5FCDD0334844}" type="datetime'Б''о''''ль''''ш''''о''''''''''''й'' ''&#10;Па''''р''''''и''ж'">
                <a:rPr lang="en-US" sz="1000"/>
                <a:pPr defTabSz="895350">
                  <a:buClr>
                    <a:schemeClr val="tx2"/>
                  </a:buClr>
                </a:pPr>
                <a:t>Большой 
Париж</a:t>
              </a:fld>
              <a:endParaRPr lang="en-US" sz="1000"/>
            </a:p>
          </p:txBody>
        </p:sp>
        <p:sp>
          <p:nvSpPr>
            <p:cNvPr id="34" name="Rectangle 1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1935" y="3117850"/>
              <a:ext cx="46950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895350">
                <a:buClr>
                  <a:schemeClr val="tx2"/>
                </a:buClr>
              </a:pPr>
              <a:fld id="{5F2096D4-BC44-4253-A4DC-CADDF20CEE85}" type="datetime'''''''''''''''''''''Мо''''''с''''''к''''''''ва'">
                <a:rPr lang="en-US" sz="1000"/>
                <a:pPr defTabSz="895350">
                  <a:buClr>
                    <a:schemeClr val="tx2"/>
                  </a:buClr>
                </a:pPr>
                <a:t>Москва</a:t>
              </a:fld>
              <a:r>
                <a:rPr lang="ru-RU" sz="1000"/>
                <a:t>*</a:t>
              </a:r>
              <a:endParaRPr lang="en-US" sz="1000"/>
            </a:p>
          </p:txBody>
        </p:sp>
        <p:sp>
          <p:nvSpPr>
            <p:cNvPr id="35" name="Rectangle 1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71935" y="2384425"/>
              <a:ext cx="85989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895350">
                <a:buClr>
                  <a:schemeClr val="tx2"/>
                </a:buClr>
              </a:pPr>
              <a:r>
                <a:rPr lang="en-US" sz="1000"/>
                <a:t>Префектура  </a:t>
              </a:r>
            </a:p>
            <a:p>
              <a:pPr defTabSz="895350">
                <a:buClr>
                  <a:schemeClr val="tx2"/>
                </a:buClr>
              </a:pPr>
              <a:r>
                <a:rPr lang="en-US" sz="1000"/>
                <a:t>Токио</a:t>
              </a:r>
            </a:p>
          </p:txBody>
        </p:sp>
        <p:sp>
          <p:nvSpPr>
            <p:cNvPr id="36" name="Rectangle 1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71935" y="5080000"/>
              <a:ext cx="47638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895350">
                <a:buClr>
                  <a:schemeClr val="tx2"/>
                </a:buClr>
              </a:pPr>
              <a:fld id="{A3656095-5466-405E-B534-6114461C79F6}" type="datetime'''''''''Б''''''''е''''р''л''''''''''''''и''''''н'''''''">
                <a:rPr lang="en-US" sz="1000"/>
                <a:pPr defTabSz="895350">
                  <a:buClr>
                    <a:schemeClr val="tx2"/>
                  </a:buClr>
                </a:pPr>
                <a:t>Берлин</a:t>
              </a:fld>
              <a:endParaRPr lang="en-US" sz="1000"/>
            </a:p>
          </p:txBody>
        </p:sp>
        <p:sp>
          <p:nvSpPr>
            <p:cNvPr id="37" name="Rectangle 1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1935" y="4346575"/>
              <a:ext cx="103703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895350">
                <a:buClr>
                  <a:schemeClr val="tx2"/>
                </a:buClr>
              </a:pPr>
              <a:fld id="{642FAD10-BB09-4782-85BF-5146012DE2BA}" type="datetime'Б''ол''ь''шой  ''   ''''''''  ''  ''  '' &#10;''Л''''онд''о''н'">
                <a:rPr lang="en-US" sz="1000"/>
                <a:pPr defTabSz="895350">
                  <a:buClr>
                    <a:schemeClr val="tx2"/>
                  </a:buClr>
                </a:pPr>
                <a:t>Большой            
Лондон</a:t>
              </a:fld>
              <a:endParaRPr lang="en-US" sz="1000" dirty="0"/>
            </a:p>
          </p:txBody>
        </p:sp>
        <p:graphicFrame>
          <p:nvGraphicFramePr>
            <p:cNvPr id="38" name="Object 68"/>
            <p:cNvGraphicFramePr>
              <a:graphicFrameLocks/>
            </p:cNvGraphicFramePr>
            <p:nvPr>
              <p:custDataLst>
                <p:tags r:id="rId14"/>
              </p:custDataLst>
              <p:extLst>
                <p:ext uri="{D42A27DB-BD31-4B8C-83A1-F6EECF244321}">
                  <p14:modId xmlns:p14="http://schemas.microsoft.com/office/powerpoint/2010/main" val="3106524877"/>
                </p:ext>
              </p:extLst>
            </p:nvPr>
          </p:nvGraphicFramePr>
          <p:xfrm>
            <a:off x="3849688" y="2166938"/>
            <a:ext cx="1398587" cy="3376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080792" y="3068960"/>
              <a:ext cx="465753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en-US" sz="1000" dirty="0" smtClean="0">
                  <a:latin typeface="Verdana"/>
                  <a:cs typeface="Verdana"/>
                </a:rPr>
                <a:t>100</a:t>
              </a:r>
              <a:endParaRPr lang="ru-RU" sz="1000" dirty="0" smtClean="0">
                <a:latin typeface="Verdana"/>
                <a:cs typeface="Verdana"/>
              </a:endParaRPr>
            </a:p>
          </p:txBody>
        </p:sp>
      </p:grpSp>
      <p:sp>
        <p:nvSpPr>
          <p:cNvPr id="44" name="Объект 3"/>
          <p:cNvSpPr txBox="1">
            <a:spLocks/>
          </p:cNvSpPr>
          <p:nvPr/>
        </p:nvSpPr>
        <p:spPr>
          <a:xfrm>
            <a:off x="5901379" y="2328018"/>
            <a:ext cx="2890664" cy="340523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341313" indent="-341313" algn="l" defTabSz="454025" rtl="0" fontAlgn="base">
              <a:lnSpc>
                <a:spcPts val="21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kumimoji="1" sz="1100" kern="1200">
                <a:solidFill>
                  <a:schemeClr val="tx1"/>
                </a:solidFill>
                <a:latin typeface="Helvetica Neue"/>
                <a:ea typeface="Arial" charset="0"/>
                <a:cs typeface="Helvetica Neue"/>
              </a:defRPr>
            </a:lvl1pPr>
            <a:lvl2pPr marL="739775" indent="-282575" algn="l" defTabSz="4540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39825" indent="-225425" algn="l" defTabSz="4540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7025" indent="-225425" algn="l" defTabSz="4540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2638" indent="-225425" algn="l" defTabSz="4540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2637" indent="-228422" algn="l" defTabSz="4568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479" indent="-228422" algn="l" defTabSz="4568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24" indent="-228422" algn="l" defTabSz="4568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66" indent="-228422" algn="l" defTabSz="4568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5350">
              <a:buClr>
                <a:schemeClr val="bg1"/>
              </a:buClr>
            </a:pPr>
            <a:endParaRPr lang="ru-RU" sz="1600" b="1" dirty="0" smtClean="0">
              <a:solidFill>
                <a:schemeClr val="tx2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0" indent="0" defTabSz="895350">
              <a:lnSpc>
                <a:spcPct val="150000"/>
              </a:lnSpc>
              <a:buClr>
                <a:schemeClr val="bg1"/>
              </a:buClr>
            </a:pP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Москва уступает мировым мегаполисам по обеспеченности жильем почти в 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2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раза,  офисами и автодорогами в 3-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5 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раз, при этом в 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2 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раза опережая по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лотности населения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45" name="Изображение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Изображение 8" descr="gerb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Сравнительный анализ улично-дорожной сети в мировых мегаполисах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D8E078F-C780-1448-B644-99E10216B88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Изображение 10"/>
          <p:cNvPicPr>
            <a:picLocks noChangeAspect="1"/>
          </p:cNvPicPr>
          <p:nvPr/>
        </p:nvPicPr>
        <p:blipFill rotWithShape="1">
          <a:blip r:embed="rId2"/>
          <a:srcRect l="7670" t="8657" r="5783" b="70085"/>
          <a:stretch/>
        </p:blipFill>
        <p:spPr>
          <a:xfrm>
            <a:off x="583865" y="1389139"/>
            <a:ext cx="2704981" cy="1270784"/>
          </a:xfrm>
          <a:prstGeom prst="rect">
            <a:avLst/>
          </a:prstGeom>
        </p:spPr>
      </p:pic>
      <p:pic>
        <p:nvPicPr>
          <p:cNvPr id="5" name="Изображение 10"/>
          <p:cNvPicPr>
            <a:picLocks noChangeAspect="1"/>
          </p:cNvPicPr>
          <p:nvPr/>
        </p:nvPicPr>
        <p:blipFill rotWithShape="1">
          <a:blip r:embed="rId2"/>
          <a:srcRect l="7670" t="41032" r="8447" b="37368"/>
          <a:stretch/>
        </p:blipFill>
        <p:spPr>
          <a:xfrm>
            <a:off x="3447743" y="1412777"/>
            <a:ext cx="2505914" cy="1234189"/>
          </a:xfrm>
          <a:prstGeom prst="rect">
            <a:avLst/>
          </a:prstGeom>
        </p:spPr>
      </p:pic>
      <p:pic>
        <p:nvPicPr>
          <p:cNvPr id="6" name="Изображение 10"/>
          <p:cNvPicPr>
            <a:picLocks noChangeAspect="1"/>
          </p:cNvPicPr>
          <p:nvPr/>
        </p:nvPicPr>
        <p:blipFill rotWithShape="1">
          <a:blip r:embed="rId2"/>
          <a:srcRect l="7004" t="74102" r="7781" b="-1"/>
          <a:stretch/>
        </p:blipFill>
        <p:spPr>
          <a:xfrm>
            <a:off x="6094832" y="1390496"/>
            <a:ext cx="2449650" cy="1269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93" y="1037611"/>
            <a:ext cx="2529536" cy="32915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ru-RU" sz="1300" dirty="0">
                <a:latin typeface="Verdana"/>
                <a:cs typeface="Verdana"/>
              </a:rPr>
              <a:t>Нью-</a:t>
            </a:r>
            <a:r>
              <a:rPr lang="ru-RU" sz="1300" dirty="0" smtClean="0">
                <a:latin typeface="Verdana"/>
                <a:cs typeface="Verdana"/>
              </a:rPr>
              <a:t>Йорк</a:t>
            </a:r>
            <a:endParaRPr lang="ru-RU" sz="13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264" y="1081678"/>
            <a:ext cx="2529536" cy="32915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ru-RU" sz="1300" dirty="0" smtClean="0">
                <a:latin typeface="Verdana"/>
                <a:cs typeface="Verdana"/>
              </a:rPr>
              <a:t>Вашингтон</a:t>
            </a:r>
            <a:endParaRPr lang="ru-RU" sz="13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0114" y="1035040"/>
            <a:ext cx="2529536" cy="32915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ru-RU" sz="1300" dirty="0" smtClean="0">
                <a:latin typeface="Verdana"/>
                <a:cs typeface="Verdana"/>
              </a:rPr>
              <a:t>Москва</a:t>
            </a:r>
            <a:endParaRPr lang="ru-RU" sz="13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9204" y="6309321"/>
            <a:ext cx="7561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Индекс времени поездки на автомобиле (</a:t>
            </a:r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TTI) </a:t>
            </a:r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на конец 2012 г.: </a:t>
            </a:r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2.07 </a:t>
            </a:r>
            <a:endParaRPr lang="ru-RU" sz="1400" b="1" dirty="0">
              <a:solidFill>
                <a:schemeClr val="tx2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396" y="2924944"/>
            <a:ext cx="3988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kumimoji="0"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ea typeface="Times New Roman" pitchFamily="18" charset="0"/>
                <a:cs typeface="Verdana"/>
              </a:rPr>
              <a:t>Плотность улично-дорожной сети Москвы</a:t>
            </a:r>
            <a:r>
              <a:rPr kumimoji="0"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ea typeface="Times New Roman" pitchFamily="18" charset="0"/>
                <a:cs typeface="Verdana"/>
              </a:rPr>
              <a:t> </a:t>
            </a:r>
            <a:r>
              <a:rPr kumimoji="0" lang="ru-RU" sz="1400" dirty="0">
                <a:latin typeface="Verdana"/>
                <a:ea typeface="Times New Roman" pitchFamily="18" charset="0"/>
                <a:cs typeface="Verdana"/>
              </a:rPr>
              <a:t>– 4,2 км</a:t>
            </a:r>
            <a:r>
              <a:rPr kumimoji="0" lang="ru-RU" sz="1400" dirty="0" smtClean="0">
                <a:latin typeface="Verdana"/>
                <a:ea typeface="Times New Roman" pitchFamily="18" charset="0"/>
                <a:cs typeface="Verdana"/>
              </a:rPr>
              <a:t>/км</a:t>
            </a:r>
            <a:r>
              <a:rPr kumimoji="0" lang="en-US" sz="1400" baseline="30000" dirty="0" smtClean="0">
                <a:latin typeface="Verdana"/>
                <a:ea typeface="Times New Roman" pitchFamily="18" charset="0"/>
                <a:cs typeface="Verdana"/>
              </a:rPr>
              <a:t>2</a:t>
            </a:r>
            <a:r>
              <a:rPr kumimoji="0" lang="ru-RU" sz="1400" dirty="0" smtClean="0">
                <a:latin typeface="Verdana"/>
                <a:ea typeface="Times New Roman" pitchFamily="18" charset="0"/>
                <a:cs typeface="Verdana"/>
              </a:rPr>
              <a:t>, </a:t>
            </a:r>
            <a:r>
              <a:rPr kumimoji="0" lang="ru-RU" sz="1400" dirty="0">
                <a:latin typeface="Verdana"/>
                <a:ea typeface="Times New Roman" pitchFamily="18" charset="0"/>
                <a:cs typeface="Verdana"/>
              </a:rPr>
              <a:t>в том числе магистральной сети – 1,54 км</a:t>
            </a:r>
            <a:r>
              <a:rPr kumimoji="0" lang="ru-RU" sz="1400" dirty="0" smtClean="0">
                <a:latin typeface="Verdana"/>
                <a:ea typeface="Times New Roman" pitchFamily="18" charset="0"/>
                <a:cs typeface="Verdana"/>
              </a:rPr>
              <a:t>/км</a:t>
            </a:r>
            <a:r>
              <a:rPr kumimoji="0" lang="en-US" sz="1400" baseline="30000" dirty="0" smtClean="0">
                <a:latin typeface="Verdana"/>
                <a:ea typeface="Times New Roman" pitchFamily="18" charset="0"/>
                <a:cs typeface="Verdana"/>
              </a:rPr>
              <a:t>2</a:t>
            </a:r>
            <a:endParaRPr kumimoji="0" lang="en-US" sz="1400" baseline="30000" dirty="0">
              <a:latin typeface="Verdana"/>
              <a:ea typeface="Times New Roman" pitchFamily="18" charset="0"/>
              <a:cs typeface="Verdana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71407" y="2924944"/>
            <a:ext cx="3988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Обеспеченность дорогами </a:t>
            </a:r>
            <a:r>
              <a:rPr lang="ru-RU" sz="1400" dirty="0">
                <a:latin typeface="Verdana"/>
                <a:cs typeface="Verdana"/>
              </a:rPr>
              <a:t>(</a:t>
            </a:r>
            <a:r>
              <a:rPr lang="ru-RU" sz="1400" dirty="0" smtClean="0">
                <a:latin typeface="Verdana"/>
                <a:cs typeface="Verdana"/>
              </a:rPr>
              <a:t>м.</a:t>
            </a:r>
            <a:r>
              <a:rPr lang="ru-RU" sz="1400" dirty="0">
                <a:latin typeface="Verdana"/>
                <a:cs typeface="Verdana"/>
              </a:rPr>
              <a:t>/тыс. чел</a:t>
            </a:r>
            <a:r>
              <a:rPr lang="ru-RU" sz="1400" dirty="0" smtClean="0">
                <a:latin typeface="Verdana"/>
                <a:cs typeface="Verdana"/>
              </a:rPr>
              <a:t>)</a:t>
            </a:r>
            <a:endParaRPr lang="ru-RU" sz="1400" dirty="0">
              <a:latin typeface="Verdana"/>
              <a:cs typeface="Verdana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21650"/>
              </p:ext>
            </p:extLst>
          </p:nvPr>
        </p:nvGraphicFramePr>
        <p:xfrm>
          <a:off x="741332" y="3757555"/>
          <a:ext cx="3540262" cy="230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81531" y="5955387"/>
            <a:ext cx="1007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kumimoji="0" lang="ru-RU" sz="1200" dirty="0">
                <a:latin typeface="Verdana"/>
                <a:ea typeface="Times New Roman" pitchFamily="18" charset="0"/>
                <a:cs typeface="Verdana"/>
              </a:rPr>
              <a:t>км/км</a:t>
            </a:r>
            <a:r>
              <a:rPr kumimoji="0" lang="en-US" sz="1200" baseline="30000" dirty="0">
                <a:latin typeface="Verdana"/>
                <a:ea typeface="Times New Roman" pitchFamily="18" charset="0"/>
                <a:cs typeface="Verdana"/>
              </a:rPr>
              <a:t>2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85899355"/>
              </p:ext>
            </p:extLst>
          </p:nvPr>
        </p:nvGraphicFramePr>
        <p:xfrm>
          <a:off x="5369627" y="3508996"/>
          <a:ext cx="2791695" cy="256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485588" y="5955386"/>
            <a:ext cx="11673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latin typeface="Verdana"/>
                <a:cs typeface="Verdana"/>
              </a:rPr>
              <a:t>м./тыс. чел</a:t>
            </a:r>
            <a:endParaRPr lang="ru-RU" sz="1300" dirty="0"/>
          </a:p>
        </p:txBody>
      </p:sp>
      <p:pic>
        <p:nvPicPr>
          <p:cNvPr id="17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Изображение 8" descr="ger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9" y="332656"/>
            <a:ext cx="919308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8" descr="ger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5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23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84368" y="6381328"/>
            <a:ext cx="108012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8" descr="ger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6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29213" cy="64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8" descr="ger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2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5" y="387550"/>
            <a:ext cx="9153626" cy="6470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22" name="Picture 6" descr="СущП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10806" r="2712" b="6246"/>
          <a:stretch/>
        </p:blipFill>
        <p:spPr bwMode="auto">
          <a:xfrm>
            <a:off x="178726" y="827171"/>
            <a:ext cx="5167717" cy="603082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Усл_1_СущПо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4355" r="4238" b="26965"/>
          <a:stretch/>
        </p:blipFill>
        <p:spPr bwMode="auto">
          <a:xfrm>
            <a:off x="6009640" y="952072"/>
            <a:ext cx="2920192" cy="27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Усл_2_СущПо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36364" r="17821" b="40274"/>
          <a:stretch/>
        </p:blipFill>
        <p:spPr bwMode="auto">
          <a:xfrm>
            <a:off x="5756983" y="3699775"/>
            <a:ext cx="3367768" cy="8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8" descr="ger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</p:spPr>
        <p:txBody>
          <a:bodyPr vert="horz" anchor="b"/>
          <a:lstStyle/>
          <a:p>
            <a:pPr algn="r"/>
            <a:fld id="{A1A44D51-274A-48FA-ABC1-4371BF704371}" type="slidenum">
              <a:rPr lang="ru-RU" sz="1800">
                <a:solidFill>
                  <a:srgbClr val="FFFFFF"/>
                </a:solidFill>
              </a:rPr>
              <a:pPr algn="r"/>
              <a:t>7</a:t>
            </a:fld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87550"/>
            <a:ext cx="9144000" cy="43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600" b="1" dirty="0" smtClean="0"/>
              <a:t>Существующее использование </a:t>
            </a:r>
            <a:r>
              <a:rPr lang="ru-RU" sz="1600" b="1" dirty="0"/>
              <a:t>участков </a:t>
            </a:r>
            <a:r>
              <a:rPr lang="ru-RU" sz="1600" b="1" dirty="0" smtClean="0"/>
              <a:t>территорий вдоль </a:t>
            </a:r>
            <a:br>
              <a:rPr lang="ru-RU" sz="1600" b="1" dirty="0" smtClean="0"/>
            </a:br>
            <a:r>
              <a:rPr lang="ru-RU" sz="1600" b="1" dirty="0" smtClean="0"/>
              <a:t>четырех </a:t>
            </a:r>
            <a:r>
              <a:rPr lang="ru-RU" sz="1600" b="1" dirty="0" smtClean="0"/>
              <a:t>железнодорожных направлений (в границах г. Москвы)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51386"/>
              </p:ext>
            </p:extLst>
          </p:nvPr>
        </p:nvGraphicFramePr>
        <p:xfrm>
          <a:off x="4831883" y="4653815"/>
          <a:ext cx="429286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064"/>
                <a:gridCol w="106380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Использование территории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%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Функциональные зоны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производственные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54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жилые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общественные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 природные и </a:t>
                      </a:r>
                      <a:r>
                        <a:rPr lang="ru-RU" sz="1200" b="0" dirty="0" smtClean="0">
                          <a:effectLst/>
                        </a:rPr>
                        <a:t>озеленительные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общественно-производственные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общественно-жилые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менее 1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Территории инфраструктуры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улицы и дороги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11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водные поверхности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менее 1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 прочие</a:t>
                      </a:r>
                      <a:endParaRPr lang="ru-RU" sz="12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11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6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0" y="857830"/>
            <a:ext cx="9144000" cy="60001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76" name="Picture 16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9" y="867456"/>
            <a:ext cx="7612063" cy="5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9" name="AutoShape 19"/>
          <p:cNvSpPr>
            <a:spLocks noChangeArrowheads="1"/>
          </p:cNvSpPr>
          <p:nvPr/>
        </p:nvSpPr>
        <p:spPr bwMode="auto">
          <a:xfrm>
            <a:off x="5908903" y="4098018"/>
            <a:ext cx="977446" cy="257402"/>
          </a:xfrm>
          <a:prstGeom prst="wedgeRectCallout">
            <a:avLst>
              <a:gd name="adj1" fmla="val -80046"/>
              <a:gd name="adj2" fmla="val 1504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ru-RU" sz="1100" b="1"/>
              <a:t>3</a:t>
            </a:r>
            <a:r>
              <a:rPr lang="en-US" sz="1100" b="1"/>
              <a:t>7</a:t>
            </a:r>
            <a:r>
              <a:rPr lang="ru-RU" sz="1100" b="1"/>
              <a:t>00 - </a:t>
            </a:r>
            <a:r>
              <a:rPr lang="en-US" sz="1100" b="1"/>
              <a:t>27</a:t>
            </a:r>
            <a:r>
              <a:rPr lang="ru-RU" sz="1100" b="1"/>
              <a:t>00</a:t>
            </a:r>
          </a:p>
        </p:txBody>
      </p:sp>
      <p:sp>
        <p:nvSpPr>
          <p:cNvPr id="66580" name="AutoShape 20"/>
          <p:cNvSpPr>
            <a:spLocks noChangeArrowheads="1"/>
          </p:cNvSpPr>
          <p:nvPr/>
        </p:nvSpPr>
        <p:spPr bwMode="auto">
          <a:xfrm>
            <a:off x="4211411" y="1783670"/>
            <a:ext cx="977446" cy="257401"/>
          </a:xfrm>
          <a:prstGeom prst="wedgeRectCallout">
            <a:avLst>
              <a:gd name="adj1" fmla="val 41069"/>
              <a:gd name="adj2" fmla="val 2843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ru-RU" sz="1100" b="1"/>
              <a:t>6500 - </a:t>
            </a:r>
            <a:r>
              <a:rPr lang="en-US" sz="1100" b="1"/>
              <a:t>14</a:t>
            </a:r>
            <a:r>
              <a:rPr lang="ru-RU" sz="1100" b="1"/>
              <a:t>00</a:t>
            </a:r>
          </a:p>
        </p:txBody>
      </p: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1383393" y="2503715"/>
            <a:ext cx="977446" cy="257402"/>
          </a:xfrm>
          <a:prstGeom prst="wedgeRectCallout">
            <a:avLst>
              <a:gd name="adj1" fmla="val 58699"/>
              <a:gd name="adj2" fmla="val 3993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36</a:t>
            </a:r>
            <a:r>
              <a:rPr lang="ru-RU" sz="1100" b="1"/>
              <a:t>00 - </a:t>
            </a:r>
            <a:r>
              <a:rPr lang="en-US" sz="1100" b="1"/>
              <a:t>16</a:t>
            </a:r>
            <a:r>
              <a:rPr lang="ru-RU" sz="1100" b="1"/>
              <a:t>00</a:t>
            </a: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5137831" y="5023304"/>
            <a:ext cx="977446" cy="257402"/>
          </a:xfrm>
          <a:prstGeom prst="wedgeRectCallout">
            <a:avLst>
              <a:gd name="adj1" fmla="val -85963"/>
              <a:gd name="adj2" fmla="val 966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46</a:t>
            </a:r>
            <a:r>
              <a:rPr lang="ru-RU" sz="1100" b="1"/>
              <a:t>00 - 2</a:t>
            </a:r>
            <a:r>
              <a:rPr lang="en-US" sz="1100" b="1"/>
              <a:t>6</a:t>
            </a:r>
            <a:r>
              <a:rPr lang="ru-RU" sz="1100" b="1"/>
              <a:t>00</a:t>
            </a: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6577919" y="1242204"/>
            <a:ext cx="2566081" cy="17904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/>
          <a:lstStyle/>
          <a:p>
            <a:endParaRPr lang="ru-RU"/>
          </a:p>
        </p:txBody>
      </p:sp>
      <p:pic>
        <p:nvPicPr>
          <p:cNvPr id="66584" name="Picture 24" descr="_Условные Загру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22" y="1280195"/>
            <a:ext cx="2211161" cy="10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6628947" y="2428108"/>
            <a:ext cx="861732" cy="257401"/>
          </a:xfrm>
          <a:prstGeom prst="wedgeRectCallout">
            <a:avLst>
              <a:gd name="adj1" fmla="val -28458"/>
              <a:gd name="adj2" fmla="val 943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ru-RU" sz="1050" b="1"/>
              <a:t>3600 - 3200</a:t>
            </a:r>
          </a:p>
        </p:txBody>
      </p:sp>
      <p:sp>
        <p:nvSpPr>
          <p:cNvPr id="66586" name="Rectangle 26"/>
          <p:cNvSpPr>
            <a:spLocks/>
          </p:cNvSpPr>
          <p:nvPr/>
        </p:nvSpPr>
        <p:spPr bwMode="auto">
          <a:xfrm>
            <a:off x="7490679" y="2392930"/>
            <a:ext cx="1440089" cy="5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6" tIns="45597" rIns="91196" bIns="45597" anchor="ctr"/>
          <a:lstStyle/>
          <a:p>
            <a:pPr eaLnBrk="0" hangingPunct="0"/>
            <a:r>
              <a:rPr lang="ru-RU" sz="700" b="1" dirty="0">
                <a:ea typeface="Arial" pitchFamily="34" charset="0"/>
                <a:cs typeface="Verdana" pitchFamily="34" charset="0"/>
              </a:rPr>
              <a:t>Размеры движения на магистралях в утренний час пик в одном направлении.</a:t>
            </a:r>
            <a:br>
              <a:rPr lang="ru-RU" sz="700" b="1" dirty="0">
                <a:ea typeface="Arial" pitchFamily="34" charset="0"/>
                <a:cs typeface="Verdana" pitchFamily="34" charset="0"/>
              </a:rPr>
            </a:br>
            <a:r>
              <a:rPr lang="ru-RU" sz="700" b="1" dirty="0">
                <a:ea typeface="Arial" pitchFamily="34" charset="0"/>
                <a:cs typeface="Verdana" pitchFamily="34" charset="0"/>
              </a:rPr>
              <a:t>(</a:t>
            </a:r>
            <a:r>
              <a:rPr lang="ru-RU" sz="700" b="1" dirty="0" err="1">
                <a:ea typeface="Arial" pitchFamily="34" charset="0"/>
                <a:cs typeface="Verdana" pitchFamily="34" charset="0"/>
              </a:rPr>
              <a:t>прив</a:t>
            </a:r>
            <a:r>
              <a:rPr lang="ru-RU" sz="700" b="1" dirty="0">
                <a:ea typeface="Arial" pitchFamily="34" charset="0"/>
                <a:cs typeface="Verdana" pitchFamily="34" charset="0"/>
              </a:rPr>
              <a:t>. ед./час)</a:t>
            </a:r>
          </a:p>
        </p:txBody>
      </p:sp>
      <p:pic>
        <p:nvPicPr>
          <p:cNvPr id="14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8" descr="ger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</p:spPr>
        <p:txBody>
          <a:bodyPr vert="horz" anchor="b"/>
          <a:lstStyle/>
          <a:p>
            <a:pPr algn="r"/>
            <a:fld id="{A1A44D51-274A-48FA-ABC1-4371BF704371}" type="slidenum">
              <a:rPr lang="ru-RU" sz="1800">
                <a:solidFill>
                  <a:srgbClr val="FFFFFF"/>
                </a:solidFill>
              </a:rPr>
              <a:pPr algn="r"/>
              <a:t>8</a:t>
            </a:fld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7350"/>
            <a:ext cx="9144000" cy="854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600" b="1" dirty="0"/>
              <a:t>Картограмма</a:t>
            </a:r>
            <a:r>
              <a:rPr lang="ru-RU" sz="1800" b="1" dirty="0"/>
              <a:t> расчетных транспортных потоков на 2020-2025г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400" dirty="0" smtClean="0"/>
              <a:t>(вариант без учета строительства вылетных магистралей над железнодорожными путями)</a:t>
            </a:r>
            <a:br>
              <a:rPr lang="ru-RU" sz="1400" dirty="0" smtClean="0"/>
            </a:b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0038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857830"/>
            <a:ext cx="9144000" cy="60001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6" name="Picture 16" descr="_Условные Дель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35" y="4818063"/>
            <a:ext cx="1335768" cy="18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9" name="Picture 1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67" y="1112808"/>
            <a:ext cx="6334125" cy="57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0" name="AutoShape 20"/>
          <p:cNvSpPr>
            <a:spLocks noChangeArrowheads="1"/>
          </p:cNvSpPr>
          <p:nvPr/>
        </p:nvSpPr>
        <p:spPr bwMode="auto">
          <a:xfrm>
            <a:off x="4057197" y="2118301"/>
            <a:ext cx="565831" cy="257402"/>
          </a:xfrm>
          <a:prstGeom prst="wedgeRectCallout">
            <a:avLst>
              <a:gd name="adj1" fmla="val 54810"/>
              <a:gd name="adj2" fmla="val 2169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 dirty="0"/>
              <a:t>29</a:t>
            </a:r>
            <a:r>
              <a:rPr lang="ru-RU" sz="1100" b="1" dirty="0"/>
              <a:t>00</a:t>
            </a: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6269492" y="4200072"/>
            <a:ext cx="977446" cy="257402"/>
          </a:xfrm>
          <a:prstGeom prst="wedgeRectCallout">
            <a:avLst>
              <a:gd name="adj1" fmla="val -113343"/>
              <a:gd name="adj2" fmla="val 2050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17</a:t>
            </a:r>
            <a:r>
              <a:rPr lang="ru-RU" sz="1100" b="1"/>
              <a:t>00</a:t>
            </a:r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>
            <a:off x="5188858" y="5538108"/>
            <a:ext cx="977446" cy="257402"/>
          </a:xfrm>
          <a:prstGeom prst="wedgeRectCallout">
            <a:avLst>
              <a:gd name="adj1" fmla="val -114616"/>
              <a:gd name="adj2" fmla="val 55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15</a:t>
            </a:r>
            <a:r>
              <a:rPr lang="ru-RU" sz="1100" b="1"/>
              <a:t>00</a:t>
            </a:r>
          </a:p>
        </p:txBody>
      </p:sp>
      <p:sp>
        <p:nvSpPr>
          <p:cNvPr id="71703" name="AutoShape 23"/>
          <p:cNvSpPr>
            <a:spLocks noChangeArrowheads="1"/>
          </p:cNvSpPr>
          <p:nvPr/>
        </p:nvSpPr>
        <p:spPr bwMode="auto">
          <a:xfrm>
            <a:off x="1331233" y="2666880"/>
            <a:ext cx="977446" cy="257401"/>
          </a:xfrm>
          <a:prstGeom prst="wedgeRectCallout">
            <a:avLst>
              <a:gd name="adj1" fmla="val 53019"/>
              <a:gd name="adj2" fmla="val 2746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/>
              <a:t>870</a:t>
            </a:r>
            <a:endParaRPr lang="ru-RU" sz="1100" b="1"/>
          </a:p>
        </p:txBody>
      </p:sp>
      <p:sp>
        <p:nvSpPr>
          <p:cNvPr id="71704" name="AutoShape 24"/>
          <p:cNvSpPr>
            <a:spLocks noChangeArrowheads="1"/>
          </p:cNvSpPr>
          <p:nvPr/>
        </p:nvSpPr>
        <p:spPr bwMode="auto">
          <a:xfrm>
            <a:off x="7812768" y="3480027"/>
            <a:ext cx="977446" cy="257401"/>
          </a:xfrm>
          <a:prstGeom prst="wedgeRectCallout">
            <a:avLst>
              <a:gd name="adj1" fmla="val 52319"/>
              <a:gd name="adj2" fmla="val 1539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pPr algn="ctr" defTabSz="653064"/>
            <a:r>
              <a:rPr lang="en-US" sz="1100" b="1" dirty="0" smtClean="0"/>
              <a:t>2900</a:t>
            </a:r>
            <a:endParaRPr lang="ru-RU" sz="1100" b="1" dirty="0"/>
          </a:p>
        </p:txBody>
      </p:sp>
      <p:sp>
        <p:nvSpPr>
          <p:cNvPr id="71705" name="Rectangle 25"/>
          <p:cNvSpPr>
            <a:spLocks/>
          </p:cNvSpPr>
          <p:nvPr/>
        </p:nvSpPr>
        <p:spPr bwMode="auto">
          <a:xfrm>
            <a:off x="7452179" y="4011839"/>
            <a:ext cx="1492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6" tIns="45597" rIns="91196" bIns="45597" anchor="ctr"/>
          <a:lstStyle/>
          <a:p>
            <a:pPr algn="r" eaLnBrk="0" hangingPunct="0"/>
            <a:r>
              <a:rPr lang="ru-RU" sz="900" b="1">
                <a:ea typeface="Arial" pitchFamily="34" charset="0"/>
                <a:cs typeface="Verdana" pitchFamily="34" charset="0"/>
              </a:rPr>
              <a:t>Размеры движения на проектируемых магистралях в утренний час пик в одном направлении.</a:t>
            </a:r>
            <a:br>
              <a:rPr lang="ru-RU" sz="900" b="1">
                <a:ea typeface="Arial" pitchFamily="34" charset="0"/>
                <a:cs typeface="Verdana" pitchFamily="34" charset="0"/>
              </a:rPr>
            </a:br>
            <a:r>
              <a:rPr lang="ru-RU" sz="900" b="1">
                <a:ea typeface="Arial" pitchFamily="34" charset="0"/>
                <a:cs typeface="Verdana" pitchFamily="34" charset="0"/>
              </a:rPr>
              <a:t>(прив. ед./час)</a:t>
            </a:r>
          </a:p>
        </p:txBody>
      </p:sp>
      <p:pic>
        <p:nvPicPr>
          <p:cNvPr id="12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" y="31102"/>
            <a:ext cx="305049" cy="3240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8" descr="ger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8" y="28098"/>
            <a:ext cx="267255" cy="359452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387550"/>
            <a:ext cx="9144000" cy="725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100" dirty="0"/>
              <a:t>Картограмма изменения транспортных потоков на </a:t>
            </a:r>
            <a:r>
              <a:rPr lang="ru-RU" sz="2100" dirty="0" smtClean="0"/>
              <a:t>2020-2025г.</a:t>
            </a:r>
          </a:p>
          <a:p>
            <a:pPr>
              <a:lnSpc>
                <a:spcPct val="110000"/>
              </a:lnSpc>
            </a:pPr>
            <a:r>
              <a:rPr lang="ru-RU" sz="1800" b="0" dirty="0" smtClean="0"/>
              <a:t>(вариант с учетом строительства вылетных магистралей над железнодорожными путями без промежуточных подключений к сети автодорог региона – транзитный вариант)</a:t>
            </a:r>
            <a:endParaRPr lang="ru-RU" sz="1800" b="0" dirty="0"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</p:spPr>
        <p:txBody>
          <a:bodyPr vert="horz" anchor="b"/>
          <a:lstStyle/>
          <a:p>
            <a:pPr algn="r"/>
            <a:fld id="{A1A44D51-274A-48FA-ABC1-4371BF704371}" type="slidenum">
              <a:rPr lang="ru-RU" sz="1800">
                <a:solidFill>
                  <a:srgbClr val="FFFFFF"/>
                </a:solidFill>
              </a:rPr>
              <a:pPr algn="r"/>
              <a:t>9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xwqqUNqnEUGhA_jiH_5K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aDgz35NEm5cFhqVXqyl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0xidipnkqGNR7aSN4s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lhecT66kWzPgXXJ8d2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cVUhqQgUKvm.aAjwji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axqSUhxEG6Im1ZCk.h0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c2e3Mkm0Gj5f2e7DF7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z5QEZnKUCGFPi1eUqz_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Ltq63mrkWDMHRBfAzB5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hsvDlkDEufaQ6VZtlV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VqPOWBpk23_taKQ2jT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c0p5XQPzkKtIaEpkIpW_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qJXbABZEu.q24vQ_tp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1kCrS7mUiZO96cmKWe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.f2vg3FUOtOIJ8_SqY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8yR2rQ3Uqx4qvp7a4FR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uMROUUHEWErcgTc5zV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xDYbA6U0CZc1cyPo7V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i.xc3lCE.Oywl0Onb4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Y1GfrgbE6cgUuV5RBFF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hO8kqhNECGmE50rPFQ7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iAzBshaU6CuPuHslbN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xMMVis2k.MgPbCnAtPI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bszLVlP0OOX5GxEL02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AM.qjP7UK.0q8XNLLU7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XGZVrwmEqtVNgrYqTCv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XGZVrwmEqtVNgrYqTCv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Xn0USPEUqk1zl4Wl.DZ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hbdJvH2kuFISP13h6J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DhBRdpSkuJqi52yCKd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ZipYO4TEKq04NesWbY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QJkTqck0i1GnBN_IcZL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m0y8Pe0UWm53gKVzKZ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Xy1Pl6_kmOiw3rNhnJu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3w0d2Z.U6vJbSRqpl2a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W1AK_ajUWszQPVvr.Z6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6zd4HKu6U64P6zzJwJP.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9iikA.qEqGEnqdo72K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S4XN.v1Eic1R8_2BzR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kCGcPf_kWtD.xZsnbrX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77WtVw5UuCw6bwZRtl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5Bb0.BikKrzk0EI7mCG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aps3Vock.40v3iK2Vh5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fncCvlckuejY707B4S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1D.17lKEeDGLQJOLK3I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SrmbbRbUOrVH4sVT2x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bldW9tGEavCxYitJMA0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XgIViaD0OeIn.IjS41B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l..hBrxEK2jQiAFryAu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GSSX5IZ0OuLO8hK22l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ccjMbT6k6nn_Rdaa30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.7j4HciukSRLrrShGq30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pYg4EQIE.ihJRMV1V2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jCDz9lwkqIHt2OWIPH_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eUAxBma0yATvWX3AIz_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Qncd0A7ku8kRqWFEWiG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cEAc.qHkSSvZeK26u1Z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whCLqjekCXWu8lqlEHW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G_bF4IdUCXOY15l1tkK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lcwEIa0qdP6Z.RH8D3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cw6RS9ZEivdqq4Ffsfz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boEuE17EiuN4.mkcJTs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GvBA0h60Ge_8alzUe1_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Q1nIa4hEqf1Ym9af_W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IxRVwe1UqX6o88o6o9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hbdJvH2kuFISP13h6J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_ThooU_ES_ho1b1dQhs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412</Words>
  <Application>Microsoft Office PowerPoint</Application>
  <PresentationFormat>Экран (4:3)</PresentationFormat>
  <Paragraphs>151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Картограмма расчетных транспортных потоков на 2020-2025г. (вариант без учета строительства вылетных магистралей над железнодорожными путями)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2013-09-24T06:42:34Z</dcterms:created>
  <dcterms:modified xsi:type="dcterms:W3CDTF">2013-09-24T07:00:11Z</dcterms:modified>
</cp:coreProperties>
</file>