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10"/>
  </p:notesMasterIdLst>
  <p:sldIdLst>
    <p:sldId id="274" r:id="rId3"/>
    <p:sldId id="269" r:id="rId4"/>
    <p:sldId id="300" r:id="rId5"/>
    <p:sldId id="301" r:id="rId6"/>
    <p:sldId id="284" r:id="rId7"/>
    <p:sldId id="303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94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89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81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79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74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168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864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558" algn="l" defTabSz="913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4021-2A5F-4867-B4DD-C7313C25B78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43B20-FB12-4C7B-A19F-2DFB4BBED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9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46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95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40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89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36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32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8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7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43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5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B8AE-9E1F-49FB-A58B-2D25B830AC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1456-0041-416B-893A-3083476614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3208-91AF-4688-9BBF-5A657A6E17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7590-CD39-4111-B565-FAF5855B40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7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B3FC-4820-4650-8826-3734B23E41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0031-C4BD-4154-8C7F-4DD18E260A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6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05CD7-2AD9-4BB7-B372-B07EB537EF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FFBB-0EB2-43CF-A441-4F3A2093C1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7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1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8" indent="0">
              <a:buNone/>
              <a:defRPr sz="1600" b="1"/>
            </a:lvl6pPr>
            <a:lvl7pPr marL="2739789" indent="0">
              <a:buNone/>
              <a:defRPr sz="1600" b="1"/>
            </a:lvl7pPr>
            <a:lvl8pPr marL="3196422" indent="0">
              <a:buNone/>
              <a:defRPr sz="1600" b="1"/>
            </a:lvl8pPr>
            <a:lvl9pPr marL="36530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1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8" indent="0">
              <a:buNone/>
              <a:defRPr sz="1600" b="1"/>
            </a:lvl6pPr>
            <a:lvl7pPr marL="2739789" indent="0">
              <a:buNone/>
              <a:defRPr sz="1600" b="1"/>
            </a:lvl7pPr>
            <a:lvl8pPr marL="3196422" indent="0">
              <a:buNone/>
              <a:defRPr sz="1600" b="1"/>
            </a:lvl8pPr>
            <a:lvl9pPr marL="365305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3975-ACED-4B87-B2F5-7CA523FCB0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FC55-D3C0-44B0-83FF-FFDE89CA77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AB4E-30CD-4F89-9516-C206863A4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843A-E5F4-4106-9ECA-A3B086D1A4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4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D2F3-69A8-4895-9533-11E0D0CB2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5BFA-282B-4743-AFD1-560C1C4BA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59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3" indent="0">
              <a:buNone/>
              <a:defRPr sz="1000"/>
            </a:lvl3pPr>
            <a:lvl4pPr marL="1369891" indent="0">
              <a:buNone/>
              <a:defRPr sz="900"/>
            </a:lvl4pPr>
            <a:lvl5pPr marL="1826526" indent="0">
              <a:buNone/>
              <a:defRPr sz="900"/>
            </a:lvl5pPr>
            <a:lvl6pPr marL="2283158" indent="0">
              <a:buNone/>
              <a:defRPr sz="900"/>
            </a:lvl6pPr>
            <a:lvl7pPr marL="2739789" indent="0">
              <a:buNone/>
              <a:defRPr sz="900"/>
            </a:lvl7pPr>
            <a:lvl8pPr marL="3196422" indent="0">
              <a:buNone/>
              <a:defRPr sz="900"/>
            </a:lvl8pPr>
            <a:lvl9pPr marL="36530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163A-2C6E-405F-ACBF-9B33EBFFEF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6403-3AEE-42D9-8D8E-4B4850DB55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6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00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3" indent="0">
              <a:buNone/>
              <a:defRPr sz="2400"/>
            </a:lvl3pPr>
            <a:lvl4pPr marL="1369891" indent="0">
              <a:buNone/>
              <a:defRPr sz="2000"/>
            </a:lvl4pPr>
            <a:lvl5pPr marL="1826526" indent="0">
              <a:buNone/>
              <a:defRPr sz="2000"/>
            </a:lvl5pPr>
            <a:lvl6pPr marL="2283158" indent="0">
              <a:buNone/>
              <a:defRPr sz="2000"/>
            </a:lvl6pPr>
            <a:lvl7pPr marL="2739789" indent="0">
              <a:buNone/>
              <a:defRPr sz="2000"/>
            </a:lvl7pPr>
            <a:lvl8pPr marL="3196422" indent="0">
              <a:buNone/>
              <a:defRPr sz="2000"/>
            </a:lvl8pPr>
            <a:lvl9pPr marL="365305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3" indent="0">
              <a:buNone/>
              <a:defRPr sz="1000"/>
            </a:lvl3pPr>
            <a:lvl4pPr marL="1369891" indent="0">
              <a:buNone/>
              <a:defRPr sz="900"/>
            </a:lvl4pPr>
            <a:lvl5pPr marL="1826526" indent="0">
              <a:buNone/>
              <a:defRPr sz="900"/>
            </a:lvl5pPr>
            <a:lvl6pPr marL="2283158" indent="0">
              <a:buNone/>
              <a:defRPr sz="900"/>
            </a:lvl6pPr>
            <a:lvl7pPr marL="2739789" indent="0">
              <a:buNone/>
              <a:defRPr sz="900"/>
            </a:lvl7pPr>
            <a:lvl8pPr marL="3196422" indent="0">
              <a:buNone/>
              <a:defRPr sz="900"/>
            </a:lvl8pPr>
            <a:lvl9pPr marL="36530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43EA-5EE4-4FF1-8FEC-ADBDFD896F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2006-EE24-41B4-8627-918EA78CA6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3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F0A0-116C-4612-8A25-562F26F4D0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B64A-4599-47A0-8D33-5431343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00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B8A4-E56F-46F3-B2E1-599DE51ABD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1956-13AB-4832-B7BF-10E1CA795B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9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1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5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7" indent="0">
              <a:buNone/>
              <a:defRPr sz="2000" b="1"/>
            </a:lvl2pPr>
            <a:lvl3pPr marL="913516" indent="0">
              <a:buNone/>
              <a:defRPr sz="1800" b="1"/>
            </a:lvl3pPr>
            <a:lvl4pPr marL="1370270" indent="0">
              <a:buNone/>
              <a:defRPr sz="1600" b="1"/>
            </a:lvl4pPr>
            <a:lvl5pPr marL="1827031" indent="0">
              <a:buNone/>
              <a:defRPr sz="1600" b="1"/>
            </a:lvl5pPr>
            <a:lvl6pPr marL="2283789" indent="0">
              <a:buNone/>
              <a:defRPr sz="1600" b="1"/>
            </a:lvl6pPr>
            <a:lvl7pPr marL="2740547" indent="0">
              <a:buNone/>
              <a:defRPr sz="1600" b="1"/>
            </a:lvl7pPr>
            <a:lvl8pPr marL="3197306" indent="0">
              <a:buNone/>
              <a:defRPr sz="1600" b="1"/>
            </a:lvl8pPr>
            <a:lvl9pPr marL="36540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7" indent="0">
              <a:buNone/>
              <a:defRPr sz="2000" b="1"/>
            </a:lvl2pPr>
            <a:lvl3pPr marL="913516" indent="0">
              <a:buNone/>
              <a:defRPr sz="1800" b="1"/>
            </a:lvl3pPr>
            <a:lvl4pPr marL="1370270" indent="0">
              <a:buNone/>
              <a:defRPr sz="1600" b="1"/>
            </a:lvl4pPr>
            <a:lvl5pPr marL="1827031" indent="0">
              <a:buNone/>
              <a:defRPr sz="1600" b="1"/>
            </a:lvl5pPr>
            <a:lvl6pPr marL="2283789" indent="0">
              <a:buNone/>
              <a:defRPr sz="1600" b="1"/>
            </a:lvl6pPr>
            <a:lvl7pPr marL="2740547" indent="0">
              <a:buNone/>
              <a:defRPr sz="1600" b="1"/>
            </a:lvl7pPr>
            <a:lvl8pPr marL="3197306" indent="0">
              <a:buNone/>
              <a:defRPr sz="1600" b="1"/>
            </a:lvl8pPr>
            <a:lvl9pPr marL="36540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6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2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57" indent="0">
              <a:buNone/>
              <a:defRPr sz="1200"/>
            </a:lvl2pPr>
            <a:lvl3pPr marL="913516" indent="0">
              <a:buNone/>
              <a:defRPr sz="1000"/>
            </a:lvl3pPr>
            <a:lvl4pPr marL="1370270" indent="0">
              <a:buNone/>
              <a:defRPr sz="900"/>
            </a:lvl4pPr>
            <a:lvl5pPr marL="1827031" indent="0">
              <a:buNone/>
              <a:defRPr sz="900"/>
            </a:lvl5pPr>
            <a:lvl6pPr marL="2283789" indent="0">
              <a:buNone/>
              <a:defRPr sz="900"/>
            </a:lvl6pPr>
            <a:lvl7pPr marL="2740547" indent="0">
              <a:buNone/>
              <a:defRPr sz="900"/>
            </a:lvl7pPr>
            <a:lvl8pPr marL="3197306" indent="0">
              <a:buNone/>
              <a:defRPr sz="900"/>
            </a:lvl8pPr>
            <a:lvl9pPr marL="36540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57" indent="0">
              <a:buNone/>
              <a:defRPr sz="2800"/>
            </a:lvl2pPr>
            <a:lvl3pPr marL="913516" indent="0">
              <a:buNone/>
              <a:defRPr sz="2400"/>
            </a:lvl3pPr>
            <a:lvl4pPr marL="1370270" indent="0">
              <a:buNone/>
              <a:defRPr sz="2000"/>
            </a:lvl4pPr>
            <a:lvl5pPr marL="1827031" indent="0">
              <a:buNone/>
              <a:defRPr sz="2000"/>
            </a:lvl5pPr>
            <a:lvl6pPr marL="2283789" indent="0">
              <a:buNone/>
              <a:defRPr sz="2000"/>
            </a:lvl6pPr>
            <a:lvl7pPr marL="2740547" indent="0">
              <a:buNone/>
              <a:defRPr sz="2000"/>
            </a:lvl7pPr>
            <a:lvl8pPr marL="3197306" indent="0">
              <a:buNone/>
              <a:defRPr sz="2000"/>
            </a:lvl8pPr>
            <a:lvl9pPr marL="365406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57" indent="0">
              <a:buNone/>
              <a:defRPr sz="1200"/>
            </a:lvl2pPr>
            <a:lvl3pPr marL="913516" indent="0">
              <a:buNone/>
              <a:defRPr sz="1000"/>
            </a:lvl3pPr>
            <a:lvl4pPr marL="1370270" indent="0">
              <a:buNone/>
              <a:defRPr sz="900"/>
            </a:lvl4pPr>
            <a:lvl5pPr marL="1827031" indent="0">
              <a:buNone/>
              <a:defRPr sz="900"/>
            </a:lvl5pPr>
            <a:lvl6pPr marL="2283789" indent="0">
              <a:buNone/>
              <a:defRPr sz="900"/>
            </a:lvl6pPr>
            <a:lvl7pPr marL="2740547" indent="0">
              <a:buNone/>
              <a:defRPr sz="900"/>
            </a:lvl7pPr>
            <a:lvl8pPr marL="3197306" indent="0">
              <a:buNone/>
              <a:defRPr sz="900"/>
            </a:lvl8pPr>
            <a:lvl9pPr marL="36540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51" tIns="45676" rIns="91351" bIns="456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51" tIns="45676" rIns="91351" bIns="456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7"/>
            <a:ext cx="2133600" cy="365125"/>
          </a:xfrm>
          <a:prstGeom prst="rect">
            <a:avLst/>
          </a:prstGeom>
        </p:spPr>
        <p:txBody>
          <a:bodyPr vert="horz" lIns="91351" tIns="45676" rIns="91351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2669-17DB-4EF9-9C22-A5AE2F87F9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51" tIns="45676" rIns="91351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51" tIns="45676" rIns="91351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7881-82D6-4B10-A8DD-43053BDB3D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35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9" indent="-342569" algn="l" defTabSz="913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2" indent="-285470" algn="l" defTabSz="9135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94" indent="-228380" algn="l" defTabSz="9135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52" indent="-228380" algn="l" defTabSz="9135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08" indent="-228380" algn="l" defTabSz="9135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66" indent="-228380" algn="l" defTabSz="9135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27" indent="-228380" algn="l" defTabSz="9135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83" indent="-228380" algn="l" defTabSz="9135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40" indent="-228380" algn="l" defTabSz="9135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7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6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0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1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89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47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06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63" algn="l" defTabSz="9135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5" tIns="45664" rIns="91325" bIns="45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5" tIns="45664" rIns="91325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9"/>
            <a:ext cx="2133600" cy="365125"/>
          </a:xfrm>
          <a:prstGeom prst="rect">
            <a:avLst/>
          </a:prstGeom>
        </p:spPr>
        <p:txBody>
          <a:bodyPr vert="horz" lIns="91325" tIns="45664" rIns="91325" bIns="45664" rtlCol="0" anchor="ctr"/>
          <a:lstStyle>
            <a:lvl1pPr algn="l" defTabSz="91351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AFBDDE-231B-40EE-8410-014F3554B0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25" tIns="45664" rIns="91325" bIns="45664" rtlCol="0" anchor="ctr"/>
          <a:lstStyle>
            <a:lvl1pPr algn="ctr" defTabSz="91351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25" tIns="45664" rIns="91325" bIns="45664" rtlCol="0" anchor="ctr"/>
          <a:lstStyle>
            <a:lvl1pPr algn="r" defTabSz="91351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3E3C4-1E77-4032-86DE-8FDAB0ED31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7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74" indent="-34247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27" indent="-2853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78" indent="-22831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0" indent="-22831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40" indent="-2283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72" indent="-228318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05" indent="-228318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36" indent="-228318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67" indent="-228318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1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8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89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22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__________Microsoft_Excel1.xls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1643044" y="1785926"/>
            <a:ext cx="604837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736752"/>
            <a:ext cx="9144000" cy="15368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11" tIns="41505" rIns="83011" bIns="41505" anchor="ctr"/>
          <a:lstStyle/>
          <a:p>
            <a:pPr algn="ctr" defTabSz="83020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45545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5BFA-282B-4743-AFD1-560C1C4BA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7168"/>
            <a:ext cx="2286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0807" y="1845607"/>
            <a:ext cx="7632848" cy="2238257"/>
          </a:xfrm>
          <a:prstGeom prst="rect">
            <a:avLst/>
          </a:prstGeom>
          <a:noFill/>
        </p:spPr>
        <p:txBody>
          <a:bodyPr wrap="square" lIns="83011" tIns="41505" rIns="83011" bIns="41505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подходов к формированию стоимости строительства автомобильных дорог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зарубежных стран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43044" y="4071942"/>
            <a:ext cx="604837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71670" y="5214950"/>
            <a:ext cx="4714908" cy="1061805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Кельбах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Сергей Валентинович</a:t>
            </a:r>
          </a:p>
          <a:p>
            <a:pPr algn="ctr"/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оябрь 2013 г.</a:t>
            </a:r>
            <a:endParaRPr lang="ru-RU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07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28"/>
            <a:ext cx="2286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03648" y="789645"/>
            <a:ext cx="6719730" cy="1107971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Стоимость строительства 1 км полосы движения </a:t>
            </a:r>
            <a:br>
              <a:rPr lang="ru-RU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(без НДС и учета затрат на подготовку территории) </a:t>
            </a:r>
            <a:br>
              <a:rPr lang="ru-RU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Российской Федерации и зарубежных странах</a:t>
            </a:r>
          </a:p>
          <a:p>
            <a:pPr algn="ctr">
              <a:defRPr/>
            </a:pPr>
            <a:r>
              <a:rPr lang="ru-RU" sz="12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данные Московского автомобильно-дорожного государственного технического университета</a:t>
            </a:r>
            <a:r>
              <a:rPr lang="ru-RU" sz="1200" dirty="0">
                <a:solidFill>
                  <a:srgbClr val="FF6600"/>
                </a:solidFill>
              </a:rPr>
              <a:t> </a:t>
            </a:r>
            <a:endParaRPr lang="ru-RU" sz="12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</p:spPr>
        <p:txBody>
          <a:bodyPr/>
          <a:lstStyle/>
          <a:p>
            <a:pPr>
              <a:defRPr/>
            </a:pPr>
            <a:fld id="{0CE85BFA-282B-4743-AFD1-560C1C4BA480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736752"/>
            <a:ext cx="9144000" cy="15368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11" tIns="41505" rIns="83011" bIns="41505" anchor="ctr"/>
          <a:lstStyle/>
          <a:p>
            <a:pPr algn="ctr" defTabSz="83020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45545F"/>
              </a:solidFill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/>
        </p:nvGraphicFramePr>
        <p:xfrm>
          <a:off x="920750" y="1893888"/>
          <a:ext cx="7626350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7626757" imgH="4682134" progId="Excel.Chart.8">
                  <p:embed/>
                </p:oleObj>
              </mc:Choice>
              <mc:Fallback>
                <p:oleObj r:id="rId5" imgW="7626757" imgH="468213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893888"/>
                        <a:ext cx="7626350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081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286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</p:spPr>
        <p:txBody>
          <a:bodyPr/>
          <a:lstStyle/>
          <a:p>
            <a:pPr>
              <a:defRPr/>
            </a:pPr>
            <a:fld id="{0CE85BFA-282B-4743-AFD1-560C1C4BA480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736752"/>
            <a:ext cx="9144000" cy="15368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11" tIns="41505" rIns="83011" bIns="41505" anchor="ctr"/>
          <a:lstStyle/>
          <a:p>
            <a:pPr algn="ctr" defTabSz="83020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45545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84213" y="836613"/>
            <a:ext cx="7823200" cy="57626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49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390" tIns="72390" rIns="72390" bIns="7239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9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законодательства Российской Федерации в порядок и состав содержания разделов проектной документации</a:t>
            </a:r>
            <a:endParaRPr lang="ru-RU" sz="19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4213" y="1556792"/>
            <a:ext cx="3311723" cy="1582628"/>
            <a:chOff x="-2231925" y="-1080121"/>
            <a:chExt cx="3311723" cy="1582628"/>
          </a:xfrm>
        </p:grpSpPr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-2231925" y="-1080121"/>
              <a:ext cx="3311723" cy="1582628"/>
            </a:xfrm>
            <a:prstGeom prst="round2Diag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2">
                  <a:lumMod val="50000"/>
                </a:scheme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2154668" y="-1002863"/>
              <a:ext cx="3157207" cy="142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341312"/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Российской Федерации от 16 февраля 2008 года №87 </a:t>
              </a:r>
              <a:br>
                <a:rPr lang="ru-RU" sz="1600" b="1" kern="1200" dirty="0" smtClean="0">
                  <a:solidFill>
                    <a:srgbClr val="34131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i="1" kern="1200" dirty="0" smtClean="0">
                  <a:solidFill>
                    <a:srgbClr val="341312"/>
                  </a:solidFill>
                  <a:latin typeface="Times New Roman" pitchFamily="18" charset="0"/>
                  <a:cs typeface="Times New Roman" pitchFamily="18" charset="0"/>
                </a:rPr>
                <a:t>«О составе разделов проектной документации и требованиях </a:t>
              </a:r>
              <a:br>
                <a:rPr lang="ru-RU" sz="1600" b="1" i="1" kern="1200" dirty="0" smtClean="0">
                  <a:solidFill>
                    <a:srgbClr val="34131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i="1" kern="1200" dirty="0" smtClean="0">
                  <a:solidFill>
                    <a:srgbClr val="341312"/>
                  </a:solidFill>
                  <a:latin typeface="Times New Roman" pitchFamily="18" charset="0"/>
                  <a:cs typeface="Times New Roman" pitchFamily="18" charset="0"/>
                </a:rPr>
                <a:t>к их содержанию»</a:t>
              </a:r>
              <a:endParaRPr lang="ru-RU" sz="1600" i="1" kern="1200" dirty="0">
                <a:solidFill>
                  <a:srgbClr val="34131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4139952" y="2298700"/>
            <a:ext cx="612775" cy="433388"/>
          </a:xfrm>
          <a:prstGeom prst="rightArrow">
            <a:avLst/>
          </a:prstGeom>
          <a:solidFill>
            <a:srgbClr val="C4500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43502" y="1563570"/>
            <a:ext cx="3600399" cy="1582628"/>
            <a:chOff x="0" y="773"/>
            <a:chExt cx="3600399" cy="1582628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0" y="773"/>
              <a:ext cx="3600399" cy="1582628"/>
            </a:xfrm>
            <a:prstGeom prst="round2Diag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  <a:ln w="25400">
              <a:solidFill>
                <a:schemeClr val="accent2">
                  <a:lumMod val="50000"/>
                </a:schemeClr>
              </a:solidFill>
            </a:ln>
            <a:effectLst>
              <a:outerShdw blurRad="50800" dist="50800" dir="5400000" rotWithShape="0">
                <a:schemeClr val="accent2">
                  <a:lumMod val="50000"/>
                </a:scheme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77258" y="78031"/>
              <a:ext cx="3445883" cy="1428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Постановление Правительства Российской Федерации </a:t>
              </a:r>
              <a:b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от 22 апреля 2013г. №360 </a:t>
              </a:r>
              <a:b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i="1" kern="1200" dirty="0" smtClean="0">
                  <a:latin typeface="Times New Roman" pitchFamily="18" charset="0"/>
                  <a:cs typeface="Times New Roman" pitchFamily="18" charset="0"/>
                </a:rPr>
                <a:t>«О внесении изменений в Постановление Правительства Российской Федерации </a:t>
              </a:r>
              <a:br>
                <a:rPr lang="ru-RU" sz="1600" b="1" i="1" kern="12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i="1" kern="1200" dirty="0" smtClean="0">
                  <a:latin typeface="Times New Roman" pitchFamily="18" charset="0"/>
                  <a:cs typeface="Times New Roman" pitchFamily="18" charset="0"/>
                </a:rPr>
                <a:t>от 16 февраля 2008г. №87</a:t>
              </a:r>
              <a:endParaRPr lang="ru-RU" sz="16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трелка вниз 15"/>
          <p:cNvSpPr/>
          <p:nvPr/>
        </p:nvSpPr>
        <p:spPr>
          <a:xfrm>
            <a:off x="5064125" y="3240088"/>
            <a:ext cx="431800" cy="3778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82651"/>
              </p:ext>
            </p:extLst>
          </p:nvPr>
        </p:nvGraphicFramePr>
        <p:xfrm>
          <a:off x="684214" y="3716338"/>
          <a:ext cx="7823200" cy="3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2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В ДЕЙСТВУЮЩЕЕ ЗАКОНОДАТЕЛЬСТВО: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581" marB="4558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707404" y="4149080"/>
            <a:ext cx="7800009" cy="472230"/>
            <a:chOff x="0" y="0"/>
            <a:chExt cx="7992244" cy="47223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7992244" cy="47223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23052" y="23052"/>
              <a:ext cx="7946140" cy="42612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2E3917"/>
                  </a:solidFill>
                  <a:latin typeface="+mn-lt"/>
                </a:rPr>
                <a:t>Введение </a:t>
              </a:r>
              <a:r>
                <a:rPr lang="ru-RU" sz="1800" b="1" kern="1200" dirty="0" smtClean="0">
                  <a:solidFill>
                    <a:srgbClr val="2E3917"/>
                  </a:solidFill>
                  <a:latin typeface="+mn-lt"/>
                </a:rPr>
                <a:t>в проектную документацию этапа </a:t>
              </a:r>
              <a:r>
                <a:rPr lang="ru-RU" sz="1800" b="1" kern="1200" dirty="0" smtClean="0">
                  <a:solidFill>
                    <a:srgbClr val="2E3917"/>
                  </a:solidFill>
                  <a:latin typeface="+mn-lt"/>
                </a:rPr>
                <a:t>по комплексу работ </a:t>
              </a:r>
              <a:br>
                <a:rPr lang="ru-RU" sz="1800" b="1" kern="1200" dirty="0" smtClean="0">
                  <a:solidFill>
                    <a:srgbClr val="2E3917"/>
                  </a:solidFill>
                  <a:latin typeface="+mn-lt"/>
                </a:rPr>
              </a:br>
              <a:r>
                <a:rPr lang="ru-RU" b="1" dirty="0" smtClean="0">
                  <a:solidFill>
                    <a:srgbClr val="2E3917"/>
                  </a:solidFill>
                </a:rPr>
                <a:t>«П</a:t>
              </a:r>
              <a:r>
                <a:rPr lang="ru-RU" sz="1800" b="1" kern="1200" dirty="0" smtClean="0">
                  <a:solidFill>
                    <a:srgbClr val="2E3917"/>
                  </a:solidFill>
                  <a:latin typeface="+mn-lt"/>
                </a:rPr>
                <a:t>одготовка </a:t>
              </a:r>
              <a:r>
                <a:rPr lang="ru-RU" sz="1800" b="1" kern="1200" dirty="0" smtClean="0">
                  <a:solidFill>
                    <a:srgbClr val="2E3917"/>
                  </a:solidFill>
                  <a:latin typeface="+mn-lt"/>
                </a:rPr>
                <a:t>территории </a:t>
              </a:r>
              <a:r>
                <a:rPr lang="ru-RU" sz="1800" b="1" kern="1200" dirty="0" smtClean="0">
                  <a:solidFill>
                    <a:srgbClr val="2E3917"/>
                  </a:solidFill>
                  <a:latin typeface="+mn-lt"/>
                </a:rPr>
                <a:t>строительства», включающего:</a:t>
              </a:r>
              <a:endParaRPr lang="ru-RU" sz="1800" b="1" kern="1200" dirty="0">
                <a:solidFill>
                  <a:srgbClr val="2E3917"/>
                </a:solidFill>
                <a:latin typeface="+mn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30456" y="4642566"/>
            <a:ext cx="7776957" cy="372880"/>
            <a:chOff x="0" y="480761"/>
            <a:chExt cx="7992244" cy="37288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480761"/>
              <a:ext cx="7992244" cy="37288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8203" y="498964"/>
              <a:ext cx="7955838" cy="336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изъятие земельных участков, необходимых для размещения автомобильных дорог:</a:t>
              </a:r>
              <a:endParaRPr lang="ru-RU" sz="14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30456" y="5022970"/>
            <a:ext cx="7776957" cy="372880"/>
            <a:chOff x="0" y="861165"/>
            <a:chExt cx="7992244" cy="372880"/>
          </a:xfrm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861165"/>
              <a:ext cx="7992244" cy="372880"/>
            </a:xfrm>
            <a:prstGeom prst="roundRect">
              <a:avLst/>
            </a:prstGeom>
            <a:gradFill flip="none" rotWithShape="1">
              <a:gsLst>
                <a:gs pos="0">
                  <a:srgbClr val="FFEFD1">
                    <a:alpha val="50000"/>
                  </a:srgbClr>
                </a:gs>
                <a:gs pos="64999">
                  <a:srgbClr val="F0EBD5"/>
                </a:gs>
                <a:gs pos="89000">
                  <a:srgbClr val="D1C39F"/>
                </a:gs>
              </a:gsLst>
              <a:path path="circle">
                <a:fillToRect l="100000" t="100000"/>
              </a:path>
              <a:tileRect r="-100000" b="-10000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6"/>
            <p:cNvSpPr/>
            <p:nvPr/>
          </p:nvSpPr>
          <p:spPr>
            <a:xfrm>
              <a:off x="18203" y="879368"/>
              <a:ext cx="7955838" cy="3364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отчуждение недвижимого имущества в связи с изъятием земельного участка, на котором оно находится;</a:t>
              </a:r>
              <a:endParaRPr lang="ru-RU" sz="14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0456" y="5403373"/>
            <a:ext cx="7776957" cy="372880"/>
            <a:chOff x="0" y="1241568"/>
            <a:chExt cx="7992244" cy="372880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1241568"/>
              <a:ext cx="7992244" cy="372880"/>
            </a:xfrm>
            <a:prstGeom prst="roundRect">
              <a:avLst/>
            </a:prstGeom>
            <a:gradFill flip="none" rotWithShape="1">
              <a:gsLst>
                <a:gs pos="0">
                  <a:srgbClr val="FFEFD1">
                    <a:alpha val="50000"/>
                  </a:srgbClr>
                </a:gs>
                <a:gs pos="64999">
                  <a:srgbClr val="F0EBD5"/>
                </a:gs>
                <a:gs pos="92000">
                  <a:srgbClr val="D1C39F"/>
                </a:gs>
              </a:gsLst>
              <a:path path="circle">
                <a:fillToRect l="100000" t="100000"/>
              </a:path>
              <a:tileRect r="-100000" b="-10000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8"/>
            <p:cNvSpPr/>
            <p:nvPr/>
          </p:nvSpPr>
          <p:spPr>
            <a:xfrm>
              <a:off x="18203" y="1259771"/>
              <a:ext cx="7955838" cy="3364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оформление прав владения и пользования на указанный земельный участок;</a:t>
              </a:r>
              <a:endParaRPr lang="ru-RU" sz="14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30456" y="5783777"/>
            <a:ext cx="7776957" cy="372880"/>
            <a:chOff x="0" y="1621972"/>
            <a:chExt cx="7992244" cy="372880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1621972"/>
              <a:ext cx="7992244" cy="372880"/>
            </a:xfrm>
            <a:prstGeom prst="roundRect">
              <a:avLst/>
            </a:prstGeom>
            <a:gradFill flip="none" rotWithShape="1">
              <a:gsLst>
                <a:gs pos="0">
                  <a:srgbClr val="FFEFD1">
                    <a:alpha val="50000"/>
                  </a:srgbClr>
                </a:gs>
                <a:gs pos="64999">
                  <a:srgbClr val="F0EBD5"/>
                </a:gs>
                <a:gs pos="87000">
                  <a:srgbClr val="D1C39F"/>
                </a:gs>
              </a:gsLst>
              <a:path path="circle">
                <a:fillToRect l="100000" t="100000"/>
              </a:path>
              <a:tileRect r="-100000" b="-10000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Скругленный прямоугольник 10"/>
            <p:cNvSpPr/>
            <p:nvPr/>
          </p:nvSpPr>
          <p:spPr>
            <a:xfrm>
              <a:off x="18203" y="1640175"/>
              <a:ext cx="7955838" cy="3364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снос зданий, строений, сооружений;</a:t>
              </a:r>
              <a:endParaRPr lang="ru-RU" sz="14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30456" y="6164181"/>
            <a:ext cx="7776957" cy="372880"/>
            <a:chOff x="0" y="2002376"/>
            <a:chExt cx="7992244" cy="372880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2002376"/>
              <a:ext cx="7992244" cy="372880"/>
            </a:xfrm>
            <a:prstGeom prst="roundRect">
              <a:avLst/>
            </a:prstGeom>
            <a:gradFill flip="none" rotWithShape="1">
              <a:gsLst>
                <a:gs pos="0">
                  <a:srgbClr val="FFEFD1">
                    <a:alpha val="50000"/>
                  </a:srgbClr>
                </a:gs>
                <a:gs pos="64999">
                  <a:srgbClr val="F0EBD5"/>
                </a:gs>
                <a:gs pos="89000">
                  <a:srgbClr val="D1C39F"/>
                </a:gs>
              </a:gsLst>
              <a:path path="circle">
                <a:fillToRect l="100000" t="100000"/>
              </a:path>
              <a:tileRect r="-100000" b="-100000"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12"/>
            <p:cNvSpPr/>
            <p:nvPr/>
          </p:nvSpPr>
          <p:spPr>
            <a:xfrm>
              <a:off x="18203" y="2020579"/>
              <a:ext cx="7955838" cy="3364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- переустройство, перенос инженерных </a:t>
              </a:r>
              <a:r>
                <a:rPr lang="ru-RU" sz="1400" kern="1200" dirty="0" smtClean="0"/>
                <a:t>коммуникаций и др.</a:t>
              </a:r>
              <a:endParaRPr lang="ru-RU" sz="1400" kern="12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286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19528" y="908720"/>
            <a:ext cx="794859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35547" y="5805264"/>
            <a:ext cx="795617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</p:spPr>
        <p:txBody>
          <a:bodyPr/>
          <a:lstStyle/>
          <a:p>
            <a:pPr>
              <a:defRPr/>
            </a:pPr>
            <a:fld id="{0CE85BFA-282B-4743-AFD1-560C1C4BA480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736752"/>
            <a:ext cx="9144000" cy="15368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11" tIns="41505" rIns="83011" bIns="41505" anchor="ctr"/>
          <a:lstStyle/>
          <a:p>
            <a:pPr algn="ctr" defTabSz="83020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45545F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19528" y="1052736"/>
            <a:ext cx="7992243" cy="894181"/>
            <a:chOff x="0" y="0"/>
            <a:chExt cx="7992243" cy="894181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7992243" cy="894181"/>
            </a:xfrm>
            <a:prstGeom prst="roundRect">
              <a:avLst/>
            </a:prstGeom>
            <a:effectLst>
              <a:outerShdw blurRad="12700" dist="12700" dir="5400000" rotWithShape="0">
                <a:srgbClr val="682A04">
                  <a:alpha val="38000"/>
                </a:srgbClr>
              </a:outerShdw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3650" y="43650"/>
              <a:ext cx="7904943" cy="8068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rgbClr val="C80000"/>
                  </a:solidFill>
                </a:rPr>
                <a:t>Основные факторы, </a:t>
              </a:r>
              <a:br>
                <a:rPr lang="ru-RU" sz="1800" b="1" i="1" kern="1200" dirty="0" smtClean="0">
                  <a:solidFill>
                    <a:srgbClr val="C80000"/>
                  </a:solidFill>
                </a:rPr>
              </a:br>
              <a:r>
                <a:rPr lang="ru-RU" sz="1800" b="1" i="1" kern="1200" dirty="0" smtClean="0">
                  <a:solidFill>
                    <a:srgbClr val="C80000"/>
                  </a:solidFill>
                </a:rPr>
                <a:t>влияющие в краткосрочном перспективном периоде на модернизацию ценообразования в дорожной отрасли Российской Федерации</a:t>
              </a:r>
              <a:endParaRPr lang="ru-RU" sz="1800" i="1" kern="1200" dirty="0">
                <a:solidFill>
                  <a:srgbClr val="C80000"/>
                </a:solidFill>
              </a:endParaRPr>
            </a:p>
          </p:txBody>
        </p:sp>
      </p:grpSp>
      <p:sp>
        <p:nvSpPr>
          <p:cNvPr id="12" name="Стрелка вниз 11"/>
          <p:cNvSpPr/>
          <p:nvPr/>
        </p:nvSpPr>
        <p:spPr>
          <a:xfrm>
            <a:off x="4527550" y="1988840"/>
            <a:ext cx="242888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66195" y="2207916"/>
            <a:ext cx="8002846" cy="645151"/>
            <a:chOff x="0" y="2920"/>
            <a:chExt cx="8002846" cy="645151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71876"/>
              <a:ext cx="8002846" cy="57619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8128" y="2920"/>
              <a:ext cx="7946590" cy="6170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Создание отдельного этапа проектной документации «Подготовка территории»</a:t>
              </a:r>
              <a:endParaRPr lang="ru-RU" sz="16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6798" y="3178886"/>
            <a:ext cx="7992243" cy="610154"/>
            <a:chOff x="0" y="-27604"/>
            <a:chExt cx="7992243" cy="575570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-27604"/>
              <a:ext cx="7992243" cy="57557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8097" y="28590"/>
              <a:ext cx="7936049" cy="5193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Разработка удельно-стоимостных показателей </a:t>
              </a:r>
              <a:br>
                <a:rPr lang="ru-RU" sz="1600" b="1" i="1" kern="1200" dirty="0" smtClean="0"/>
              </a:br>
              <a:r>
                <a:rPr lang="ru-RU" sz="1600" b="1" i="1" kern="1200" dirty="0" smtClean="0"/>
                <a:t>(например, стоимость одной опоры моста)</a:t>
              </a:r>
              <a:endParaRPr lang="ru-RU" sz="16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5446" y="4110436"/>
            <a:ext cx="7992243" cy="576024"/>
            <a:chOff x="0" y="-23240"/>
            <a:chExt cx="7992243" cy="576024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-23240"/>
              <a:ext cx="7992243" cy="57602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8119" y="28119"/>
              <a:ext cx="7936005" cy="519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Создание единой общероссийской базы данных о стоимости ресурсов </a:t>
              </a:r>
              <a:br>
                <a:rPr lang="ru-RU" sz="1600" b="1" i="1" kern="1200" dirty="0" smtClean="0"/>
              </a:br>
              <a:r>
                <a:rPr lang="ru-RU" sz="1600" b="1" i="1" kern="1200" dirty="0" smtClean="0"/>
                <a:t>в дорожной отрасли, мониторинг данных ресурсов</a:t>
              </a:r>
              <a:endParaRPr lang="ru-RU" sz="1600" kern="1200" dirty="0"/>
            </a:p>
          </p:txBody>
        </p:sp>
      </p:grpSp>
      <p:sp>
        <p:nvSpPr>
          <p:cNvPr id="25" name="Стрелка вниз 24"/>
          <p:cNvSpPr/>
          <p:nvPr/>
        </p:nvSpPr>
        <p:spPr>
          <a:xfrm>
            <a:off x="4527550" y="2904920"/>
            <a:ext cx="242888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546174" y="3840746"/>
            <a:ext cx="242888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551475" y="4725264"/>
            <a:ext cx="242888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699482" y="4982775"/>
            <a:ext cx="7992243" cy="575653"/>
            <a:chOff x="0" y="410"/>
            <a:chExt cx="7992243" cy="575653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410"/>
              <a:ext cx="7992243" cy="575653"/>
            </a:xfrm>
            <a:prstGeom prst="roundRect">
              <a:avLst/>
            </a:prstGeom>
            <a:gradFill rotWithShape="0">
              <a:gsLst>
                <a:gs pos="0">
                  <a:schemeClr val="accent2">
                    <a:lumMod val="40000"/>
                    <a:lumOff val="60000"/>
                    <a:alpha val="50000"/>
                  </a:schemeClr>
                </a:gs>
                <a:gs pos="35000">
                  <a:schemeClr val="accent2">
                    <a:shade val="5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2">
                    <a:shade val="5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8101" y="28511"/>
              <a:ext cx="7936041" cy="5194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Влияние интеграционного эффекта при реализации совместных инфраструктурных проектов- межрегиональная производственная кооперация</a:t>
              </a:r>
              <a:endParaRPr lang="ru-RU" sz="1600" kern="12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28596" y="327506"/>
            <a:ext cx="604837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4" y="214290"/>
            <a:ext cx="2286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6000792" cy="36930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357562"/>
            <a:ext cx="7858180" cy="369308"/>
          </a:xfrm>
          <a:prstGeom prst="rect">
            <a:avLst/>
          </a:prstGeom>
        </p:spPr>
        <p:txBody>
          <a:bodyPr wrap="square" lIns="91414" tIns="45708" rIns="91414" bIns="45708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857233"/>
            <a:ext cx="7858180" cy="36930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</p:spPr>
        <p:txBody>
          <a:bodyPr/>
          <a:lstStyle/>
          <a:p>
            <a:pPr>
              <a:defRPr/>
            </a:pPr>
            <a:fld id="{0CE85BFA-282B-4743-AFD1-560C1C4BA480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736752"/>
            <a:ext cx="9144000" cy="15368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11" tIns="41505" rIns="83011" bIns="41505" anchor="ctr"/>
          <a:lstStyle/>
          <a:p>
            <a:pPr algn="ctr" defTabSz="83020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45545F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685776"/>
            <a:ext cx="8208912" cy="54075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</p:spPr>
        <p:txBody>
          <a:bodyPr/>
          <a:lstStyle/>
          <a:p>
            <a:pPr>
              <a:defRPr/>
            </a:pPr>
            <a:fld id="{0CE85BFA-282B-4743-AFD1-560C1C4BA480}" type="slidenum">
              <a:rPr lang="ru-RU" sz="16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600" b="1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14356"/>
            <a:ext cx="604837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4" y="214290"/>
            <a:ext cx="2286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736752"/>
            <a:ext cx="9144000" cy="15368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11" tIns="41505" rIns="83011" bIns="41505" anchor="ctr"/>
          <a:lstStyle/>
          <a:p>
            <a:pPr algn="ctr" defTabSz="83020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45545F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4213" y="1052736"/>
            <a:ext cx="7992243" cy="879840"/>
            <a:chOff x="0" y="14394"/>
            <a:chExt cx="7992243" cy="879840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4394"/>
              <a:ext cx="7992243" cy="8798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2950" y="57344"/>
              <a:ext cx="7906343" cy="7939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Факторы снижения стоимости строительства автомобильных дорог </a:t>
              </a:r>
              <a:br>
                <a:rPr lang="ru-RU" sz="2000" b="1" dirty="0"/>
              </a:br>
              <a:r>
                <a:rPr lang="ru-RU" sz="2000" b="1" dirty="0"/>
                <a:t>в передовых интеграционных объединениях мира</a:t>
              </a:r>
              <a:endParaRPr lang="ru-RU" sz="2000" dirty="0"/>
            </a:p>
          </p:txBody>
        </p:sp>
      </p:grpSp>
      <p:sp>
        <p:nvSpPr>
          <p:cNvPr id="15" name="Скругленный прямоугольник 4"/>
          <p:cNvSpPr/>
          <p:nvPr/>
        </p:nvSpPr>
        <p:spPr>
          <a:xfrm>
            <a:off x="692564" y="2230757"/>
            <a:ext cx="2295260" cy="33584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332BA1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dirty="0">
                <a:solidFill>
                  <a:schemeClr val="tx2"/>
                </a:solidFill>
              </a:rPr>
              <a:t>Реализация совместных проектов 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>
                <a:solidFill>
                  <a:schemeClr val="tx2"/>
                </a:solidFill>
              </a:rPr>
              <a:t>транспортной инфраструктуры, в том числе в строительстве автомобильных дорог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024187" y="3854450"/>
            <a:ext cx="3603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3402486" y="2262337"/>
            <a:ext cx="2591420" cy="33397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503D67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Использование средств специализации каждой страны интеграционного объединения:                    </a:t>
            </a:r>
            <a:br>
              <a:rPr lang="ru-RU" sz="1600" b="1" i="1" dirty="0">
                <a:solidFill>
                  <a:schemeClr val="tx2"/>
                </a:solidFill>
              </a:rPr>
            </a:br>
            <a:r>
              <a:rPr lang="ru-RU" sz="1600" b="1" i="1" dirty="0">
                <a:solidFill>
                  <a:schemeClr val="tx2"/>
                </a:solidFill>
              </a:rPr>
              <a:t> - более дешевая рабочая сила одного из государств;                       </a:t>
            </a:r>
            <a:br>
              <a:rPr lang="ru-RU" sz="1600" b="1" i="1" dirty="0">
                <a:solidFill>
                  <a:schemeClr val="tx2"/>
                </a:solidFill>
              </a:rPr>
            </a:br>
            <a:r>
              <a:rPr lang="ru-RU" sz="1600" b="1" i="1" dirty="0">
                <a:solidFill>
                  <a:schemeClr val="tx2"/>
                </a:solidFill>
              </a:rPr>
              <a:t> - строительные материалы с меньшей стоимостью, поставляемые одним из государств;                        </a:t>
            </a:r>
            <a:br>
              <a:rPr lang="ru-RU" sz="1600" b="1" i="1" dirty="0">
                <a:solidFill>
                  <a:schemeClr val="tx2"/>
                </a:solidFill>
              </a:rPr>
            </a:br>
            <a:r>
              <a:rPr lang="ru-RU" sz="1600" b="1" i="1" dirty="0">
                <a:solidFill>
                  <a:schemeClr val="tx2"/>
                </a:solidFill>
              </a:rPr>
              <a:t>- экспорт высоких технологий одного из государств.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048375" y="3856424"/>
            <a:ext cx="3603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6425314" y="2262337"/>
            <a:ext cx="2323150" cy="33450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341312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dirty="0">
                <a:solidFill>
                  <a:schemeClr val="tx2"/>
                </a:solidFill>
              </a:rPr>
              <a:t>Снижение итоговой стоимости транспортно- инфраструктурного проекта (строительство автомобильной дороги)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714620"/>
            <a:ext cx="6264696" cy="707836"/>
          </a:xfrm>
          <a:prstGeom prst="rect">
            <a:avLst/>
          </a:prstGeom>
          <a:noFill/>
        </p:spPr>
        <p:txBody>
          <a:bodyPr wrap="square" lIns="91389" tIns="45695" rIns="91389" bIns="45695" rtlCol="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28728" y="2285992"/>
            <a:ext cx="604837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824" y="124523"/>
            <a:ext cx="2286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71604" y="3714752"/>
            <a:ext cx="604837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736752"/>
            <a:ext cx="9144000" cy="15368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11" tIns="41505" rIns="83011" bIns="41505" anchor="ctr"/>
          <a:lstStyle/>
          <a:p>
            <a:pPr algn="ctr" defTabSz="83020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455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3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195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Office Theme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рынки, новые бизнесы для формирования доходной базы ГК «Автодор»</dc:title>
  <dc:creator>user</dc:creator>
  <cp:lastModifiedBy>Дрокова Ия Валентиновна</cp:lastModifiedBy>
  <cp:revision>146</cp:revision>
  <dcterms:created xsi:type="dcterms:W3CDTF">2013-07-03T06:22:06Z</dcterms:created>
  <dcterms:modified xsi:type="dcterms:W3CDTF">2013-11-26T06:14:49Z</dcterms:modified>
</cp:coreProperties>
</file>