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3"/>
  </p:notesMasterIdLst>
  <p:handoutMasterIdLst>
    <p:handoutMasterId r:id="rId24"/>
  </p:handoutMasterIdLst>
  <p:sldIdLst>
    <p:sldId id="256" r:id="rId2"/>
    <p:sldId id="301" r:id="rId3"/>
    <p:sldId id="315" r:id="rId4"/>
    <p:sldId id="328" r:id="rId5"/>
    <p:sldId id="309" r:id="rId6"/>
    <p:sldId id="310" r:id="rId7"/>
    <p:sldId id="314" r:id="rId8"/>
    <p:sldId id="330" r:id="rId9"/>
    <p:sldId id="320" r:id="rId10"/>
    <p:sldId id="313" r:id="rId11"/>
    <p:sldId id="324" r:id="rId12"/>
    <p:sldId id="321" r:id="rId13"/>
    <p:sldId id="322" r:id="rId14"/>
    <p:sldId id="323" r:id="rId15"/>
    <p:sldId id="312" r:id="rId16"/>
    <p:sldId id="311" r:id="rId17"/>
    <p:sldId id="331" r:id="rId18"/>
    <p:sldId id="332" r:id="rId19"/>
    <p:sldId id="333" r:id="rId20"/>
    <p:sldId id="316" r:id="rId21"/>
    <p:sldId id="326" r:id="rId22"/>
  </p:sldIdLst>
  <p:sldSz cx="9144000" cy="6858000" type="screen4x3"/>
  <p:notesSz cx="6662738"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145" algn="l" rtl="0" fontAlgn="base">
      <a:spcBef>
        <a:spcPct val="0"/>
      </a:spcBef>
      <a:spcAft>
        <a:spcPct val="0"/>
      </a:spcAft>
      <a:defRPr kern="1200">
        <a:solidFill>
          <a:schemeClr val="tx1"/>
        </a:solidFill>
        <a:latin typeface="Arial" charset="0"/>
        <a:ea typeface="+mn-ea"/>
        <a:cs typeface="+mn-cs"/>
      </a:defRPr>
    </a:lvl2pPr>
    <a:lvl3pPr marL="914290" algn="l" rtl="0" fontAlgn="base">
      <a:spcBef>
        <a:spcPct val="0"/>
      </a:spcBef>
      <a:spcAft>
        <a:spcPct val="0"/>
      </a:spcAft>
      <a:defRPr kern="1200">
        <a:solidFill>
          <a:schemeClr val="tx1"/>
        </a:solidFill>
        <a:latin typeface="Arial" charset="0"/>
        <a:ea typeface="+mn-ea"/>
        <a:cs typeface="+mn-cs"/>
      </a:defRPr>
    </a:lvl3pPr>
    <a:lvl4pPr marL="1371435" algn="l" rtl="0" fontAlgn="base">
      <a:spcBef>
        <a:spcPct val="0"/>
      </a:spcBef>
      <a:spcAft>
        <a:spcPct val="0"/>
      </a:spcAft>
      <a:defRPr kern="1200">
        <a:solidFill>
          <a:schemeClr val="tx1"/>
        </a:solidFill>
        <a:latin typeface="Arial" charset="0"/>
        <a:ea typeface="+mn-ea"/>
        <a:cs typeface="+mn-cs"/>
      </a:defRPr>
    </a:lvl4pPr>
    <a:lvl5pPr marL="1828581" algn="l" rtl="0" fontAlgn="base">
      <a:spcBef>
        <a:spcPct val="0"/>
      </a:spcBef>
      <a:spcAft>
        <a:spcPct val="0"/>
      </a:spcAft>
      <a:defRPr kern="1200">
        <a:solidFill>
          <a:schemeClr val="tx1"/>
        </a:solidFill>
        <a:latin typeface="Arial" charset="0"/>
        <a:ea typeface="+mn-ea"/>
        <a:cs typeface="+mn-cs"/>
      </a:defRPr>
    </a:lvl5pPr>
    <a:lvl6pPr marL="2285726" algn="l" defTabSz="914290" rtl="0" eaLnBrk="1" latinLnBrk="0" hangingPunct="1">
      <a:defRPr kern="1200">
        <a:solidFill>
          <a:schemeClr val="tx1"/>
        </a:solidFill>
        <a:latin typeface="Arial" charset="0"/>
        <a:ea typeface="+mn-ea"/>
        <a:cs typeface="+mn-cs"/>
      </a:defRPr>
    </a:lvl6pPr>
    <a:lvl7pPr marL="2742871" algn="l" defTabSz="914290" rtl="0" eaLnBrk="1" latinLnBrk="0" hangingPunct="1">
      <a:defRPr kern="1200">
        <a:solidFill>
          <a:schemeClr val="tx1"/>
        </a:solidFill>
        <a:latin typeface="Arial" charset="0"/>
        <a:ea typeface="+mn-ea"/>
        <a:cs typeface="+mn-cs"/>
      </a:defRPr>
    </a:lvl7pPr>
    <a:lvl8pPr marL="3200016" algn="l" defTabSz="914290" rtl="0" eaLnBrk="1" latinLnBrk="0" hangingPunct="1">
      <a:defRPr kern="1200">
        <a:solidFill>
          <a:schemeClr val="tx1"/>
        </a:solidFill>
        <a:latin typeface="Arial" charset="0"/>
        <a:ea typeface="+mn-ea"/>
        <a:cs typeface="+mn-cs"/>
      </a:defRPr>
    </a:lvl8pPr>
    <a:lvl9pPr marL="3657161" algn="l" defTabSz="91429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0"/>
    <a:srgbClr val="879DB3"/>
    <a:srgbClr val="E98705"/>
    <a:srgbClr val="B6C4CC"/>
    <a:srgbClr val="558ED5"/>
    <a:srgbClr val="304E77"/>
    <a:srgbClr val="FF9900"/>
    <a:srgbClr val="1C4DB0"/>
    <a:srgbClr val="0066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3333" autoAdjust="0"/>
  </p:normalViewPr>
  <p:slideViewPr>
    <p:cSldViewPr>
      <p:cViewPr>
        <p:scale>
          <a:sx n="110" d="100"/>
          <a:sy n="110" d="100"/>
        </p:scale>
        <p:origin x="-1644" y="-60"/>
      </p:cViewPr>
      <p:guideLst>
        <p:guide orient="horz" pos="2160"/>
        <p:guide pos="2880"/>
      </p:guideLst>
    </p:cSldViewPr>
  </p:slideViewPr>
  <p:outlineViewPr>
    <p:cViewPr>
      <p:scale>
        <a:sx n="25" d="100"/>
        <a:sy n="25" d="100"/>
      </p:scale>
      <p:origin x="0" y="10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582" y="-114"/>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5D0CB3AC-9DD2-493B-9412-456053189CE7}" type="datetimeFigureOut">
              <a:rPr lang="ru-RU" smtClean="0"/>
              <a:pPr/>
              <a:t>12.04.2013</a:t>
            </a:fld>
            <a:endParaRPr lang="ru-RU"/>
          </a:p>
        </p:txBody>
      </p:sp>
      <p:sp>
        <p:nvSpPr>
          <p:cNvPr id="4" name="Нижний колонтитул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5B935DAC-F009-4675-9178-1E70EE575C1F}" type="slidenum">
              <a:rPr lang="ru-RU" smtClean="0"/>
              <a:pPr/>
              <a:t>‹#›</a:t>
            </a:fld>
            <a:endParaRPr lang="ru-RU"/>
          </a:p>
        </p:txBody>
      </p:sp>
    </p:spTree>
    <p:extLst>
      <p:ext uri="{BB962C8B-B14F-4D97-AF65-F5344CB8AC3E}">
        <p14:creationId xmlns:p14="http://schemas.microsoft.com/office/powerpoint/2010/main" val="319374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87186" cy="496332"/>
          </a:xfrm>
          <a:prstGeom prst="rect">
            <a:avLst/>
          </a:prstGeom>
        </p:spPr>
        <p:txBody>
          <a:bodyPr vert="horz" lIns="90590" tIns="45295" rIns="90590" bIns="4529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774010" y="0"/>
            <a:ext cx="2887186" cy="496332"/>
          </a:xfrm>
          <a:prstGeom prst="rect">
            <a:avLst/>
          </a:prstGeom>
        </p:spPr>
        <p:txBody>
          <a:bodyPr vert="horz" lIns="90590" tIns="45295" rIns="90590" bIns="45295" rtlCol="0"/>
          <a:lstStyle>
            <a:lvl1pPr algn="r" fontAlgn="auto">
              <a:spcBef>
                <a:spcPts val="0"/>
              </a:spcBef>
              <a:spcAft>
                <a:spcPts val="0"/>
              </a:spcAft>
              <a:defRPr sz="1200" smtClean="0">
                <a:latin typeface="+mn-lt"/>
              </a:defRPr>
            </a:lvl1pPr>
          </a:lstStyle>
          <a:p>
            <a:pPr>
              <a:defRPr/>
            </a:pPr>
            <a:fld id="{40AA9227-9767-4081-B1F1-6A4DA0F04597}" type="datetimeFigureOut">
              <a:rPr lang="ru-RU"/>
              <a:pPr>
                <a:defRPr/>
              </a:pPr>
              <a:t>12.04.2013</a:t>
            </a:fld>
            <a:endParaRPr lang="ru-RU"/>
          </a:p>
        </p:txBody>
      </p:sp>
      <p:sp>
        <p:nvSpPr>
          <p:cNvPr id="4" name="Образ слайда 3"/>
          <p:cNvSpPr>
            <a:spLocks noGrp="1" noRot="1" noChangeAspect="1"/>
          </p:cNvSpPr>
          <p:nvPr>
            <p:ph type="sldImg" idx="2"/>
          </p:nvPr>
        </p:nvSpPr>
        <p:spPr>
          <a:xfrm>
            <a:off x="852488" y="744538"/>
            <a:ext cx="4959350" cy="3721100"/>
          </a:xfrm>
          <a:prstGeom prst="rect">
            <a:avLst/>
          </a:prstGeom>
          <a:noFill/>
          <a:ln w="12700">
            <a:solidFill>
              <a:prstClr val="black"/>
            </a:solidFill>
          </a:ln>
        </p:spPr>
        <p:txBody>
          <a:bodyPr vert="horz" lIns="90590" tIns="45295" rIns="90590" bIns="45295" rtlCol="0" anchor="ctr"/>
          <a:lstStyle/>
          <a:p>
            <a:pPr lvl="0"/>
            <a:endParaRPr lang="ru-RU" noProof="0"/>
          </a:p>
        </p:txBody>
      </p:sp>
      <p:sp>
        <p:nvSpPr>
          <p:cNvPr id="5" name="Заметки 4"/>
          <p:cNvSpPr>
            <a:spLocks noGrp="1"/>
          </p:cNvSpPr>
          <p:nvPr>
            <p:ph type="body" sz="quarter" idx="3"/>
          </p:nvPr>
        </p:nvSpPr>
        <p:spPr>
          <a:xfrm>
            <a:off x="666274" y="4715153"/>
            <a:ext cx="5330190" cy="4466987"/>
          </a:xfrm>
          <a:prstGeom prst="rect">
            <a:avLst/>
          </a:prstGeom>
        </p:spPr>
        <p:txBody>
          <a:bodyPr vert="horz" lIns="90590" tIns="45295" rIns="90590" bIns="4529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28584"/>
            <a:ext cx="2887186" cy="496332"/>
          </a:xfrm>
          <a:prstGeom prst="rect">
            <a:avLst/>
          </a:prstGeom>
        </p:spPr>
        <p:txBody>
          <a:bodyPr vert="horz" lIns="90590" tIns="45295" rIns="90590" bIns="45295"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774010" y="9428584"/>
            <a:ext cx="2887186" cy="496332"/>
          </a:xfrm>
          <a:prstGeom prst="rect">
            <a:avLst/>
          </a:prstGeom>
        </p:spPr>
        <p:txBody>
          <a:bodyPr vert="horz" lIns="90590" tIns="45295" rIns="90590" bIns="45295" rtlCol="0" anchor="b"/>
          <a:lstStyle>
            <a:lvl1pPr algn="r" fontAlgn="auto">
              <a:spcBef>
                <a:spcPts val="0"/>
              </a:spcBef>
              <a:spcAft>
                <a:spcPts val="0"/>
              </a:spcAft>
              <a:defRPr sz="1200" smtClean="0">
                <a:latin typeface="+mn-lt"/>
              </a:defRPr>
            </a:lvl1pPr>
          </a:lstStyle>
          <a:p>
            <a:pPr>
              <a:defRPr/>
            </a:pPr>
            <a:fld id="{0058C346-D9E0-465D-B1B2-4C1138495EBA}" type="slidenum">
              <a:rPr lang="ru-RU"/>
              <a:pPr>
                <a:defRPr/>
              </a:pPr>
              <a:t>‹#›</a:t>
            </a:fld>
            <a:endParaRPr lang="ru-RU"/>
          </a:p>
        </p:txBody>
      </p:sp>
    </p:spTree>
    <p:extLst>
      <p:ext uri="{BB962C8B-B14F-4D97-AF65-F5344CB8AC3E}">
        <p14:creationId xmlns:p14="http://schemas.microsoft.com/office/powerpoint/2010/main" val="404489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45" algn="l" rtl="0" fontAlgn="base">
      <a:spcBef>
        <a:spcPct val="30000"/>
      </a:spcBef>
      <a:spcAft>
        <a:spcPct val="0"/>
      </a:spcAft>
      <a:defRPr sz="1200" kern="1200">
        <a:solidFill>
          <a:schemeClr val="tx1"/>
        </a:solidFill>
        <a:latin typeface="+mn-lt"/>
        <a:ea typeface="+mn-ea"/>
        <a:cs typeface="+mn-cs"/>
      </a:defRPr>
    </a:lvl2pPr>
    <a:lvl3pPr marL="914290" algn="l" rtl="0" fontAlgn="base">
      <a:spcBef>
        <a:spcPct val="30000"/>
      </a:spcBef>
      <a:spcAft>
        <a:spcPct val="0"/>
      </a:spcAft>
      <a:defRPr sz="1200" kern="1200">
        <a:solidFill>
          <a:schemeClr val="tx1"/>
        </a:solidFill>
        <a:latin typeface="+mn-lt"/>
        <a:ea typeface="+mn-ea"/>
        <a:cs typeface="+mn-cs"/>
      </a:defRPr>
    </a:lvl3pPr>
    <a:lvl4pPr marL="1371435" algn="l" rtl="0" fontAlgn="base">
      <a:spcBef>
        <a:spcPct val="30000"/>
      </a:spcBef>
      <a:spcAft>
        <a:spcPct val="0"/>
      </a:spcAft>
      <a:defRPr sz="1200" kern="1200">
        <a:solidFill>
          <a:schemeClr val="tx1"/>
        </a:solidFill>
        <a:latin typeface="+mn-lt"/>
        <a:ea typeface="+mn-ea"/>
        <a:cs typeface="+mn-cs"/>
      </a:defRPr>
    </a:lvl4pPr>
    <a:lvl5pPr marL="1828581" algn="l" rtl="0" fontAlgn="base">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0900" y="744538"/>
            <a:ext cx="4962525" cy="37211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0058C346-D9E0-465D-B1B2-4C1138495EBA}" type="slidenum">
              <a:rPr lang="ru-RU" smtClean="0"/>
              <a:pPr>
                <a:defRPr/>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D9540075-47CF-4B5C-8E29-55B19D1F7C1A}" type="datetimeFigureOut">
              <a:rPr lang="ru-RU" smtClean="0"/>
              <a:pPr>
                <a:defRPr/>
              </a:pPr>
              <a:t>12.04.2013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5259F-1255-483D-ADDD-CEBDB74E9B14}"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C1AD899-90D1-4BF2-890E-3B212B45BC22}" type="datetimeFigureOut">
              <a:rPr lang="ru-RU" smtClean="0"/>
              <a:pPr>
                <a:defRPr/>
              </a:pPr>
              <a:t>12.04.2013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3FE8BEC-39E7-479D-95DA-6595C84D00C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53239437-DE39-439F-94EE-5434F8954D7C}" type="datetimeFigureOut">
              <a:rPr lang="ru-RU" smtClean="0"/>
              <a:pPr>
                <a:defRPr/>
              </a:pPr>
              <a:t>12.04.2013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0447934-77B6-494B-88E8-3C5893BC7FA3}"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5" name="Номер слайда 5"/>
          <p:cNvSpPr txBox="1">
            <a:spLocks/>
          </p:cNvSpPr>
          <p:nvPr userDrawn="1"/>
        </p:nvSpPr>
        <p:spPr>
          <a:xfrm>
            <a:off x="6604002" y="6381750"/>
            <a:ext cx="2289175" cy="476250"/>
          </a:xfrm>
          <a:prstGeom prst="rect">
            <a:avLst/>
          </a:prstGeom>
        </p:spPr>
        <p:txBody>
          <a:bodyPr lIns="91429" tIns="45715" rIns="91429" bIns="45715" anchor="ctr"/>
          <a:lstStyle/>
          <a:p>
            <a:pPr algn="r" fontAlgn="auto">
              <a:spcBef>
                <a:spcPts val="0"/>
              </a:spcBef>
              <a:spcAft>
                <a:spcPts val="0"/>
              </a:spcAft>
              <a:defRPr/>
            </a:pPr>
            <a:fld id="{E7733395-EFAD-45D5-B4D7-836F14B37C83}" type="slidenum">
              <a:rPr lang="ru-RU" sz="1400" b="1" i="1">
                <a:solidFill>
                  <a:srgbClr val="2D4E77"/>
                </a:solidFill>
                <a:latin typeface="+mn-lt"/>
              </a:rPr>
              <a:pPr algn="r" fontAlgn="auto">
                <a:spcBef>
                  <a:spcPts val="0"/>
                </a:spcBef>
                <a:spcAft>
                  <a:spcPts val="0"/>
                </a:spcAft>
                <a:defRPr/>
              </a:pPr>
              <a:t>‹#›</a:t>
            </a:fld>
            <a:endParaRPr lang="ru-RU" sz="1400" b="1" i="1" dirty="0">
              <a:solidFill>
                <a:srgbClr val="2D4E77"/>
              </a:solidFill>
              <a:latin typeface="+mn-lt"/>
            </a:endParaRPr>
          </a:p>
        </p:txBody>
      </p:sp>
      <p:sp>
        <p:nvSpPr>
          <p:cNvPr id="6" name="Заголовок 1"/>
          <p:cNvSpPr txBox="1">
            <a:spLocks/>
          </p:cNvSpPr>
          <p:nvPr userDrawn="1"/>
        </p:nvSpPr>
        <p:spPr bwMode="auto">
          <a:xfrm>
            <a:off x="3924302" y="115889"/>
            <a:ext cx="5040313" cy="865187"/>
          </a:xfrm>
          <a:prstGeom prst="rect">
            <a:avLst/>
          </a:prstGeom>
          <a:noFill/>
          <a:ln w="9525">
            <a:noFill/>
            <a:miter lim="800000"/>
            <a:headEnd/>
            <a:tailEnd/>
          </a:ln>
        </p:spPr>
        <p:txBody>
          <a:bodyPr lIns="91429" tIns="45715" rIns="91429" bIns="45715" anchor="ctr"/>
          <a:lstStyle/>
          <a:p>
            <a:pPr algn="ctr"/>
            <a:endParaRPr lang="ru-RU" sz="2400" b="1" dirty="0">
              <a:solidFill>
                <a:srgbClr val="2D4E77"/>
              </a:solidFill>
              <a:latin typeface="Tahoma" pitchFamily="34" charset="0"/>
              <a:cs typeface="Tahoma" pitchFamily="34" charset="0"/>
            </a:endParaRPr>
          </a:p>
        </p:txBody>
      </p:sp>
      <p:sp>
        <p:nvSpPr>
          <p:cNvPr id="11" name="Заголовок 1"/>
          <p:cNvSpPr>
            <a:spLocks noGrp="1"/>
          </p:cNvSpPr>
          <p:nvPr>
            <p:ph type="title"/>
          </p:nvPr>
        </p:nvSpPr>
        <p:spPr>
          <a:xfrm>
            <a:off x="467545" y="908720"/>
            <a:ext cx="8291264" cy="580926"/>
          </a:xfrm>
        </p:spPr>
        <p:txBody>
          <a:bodyPr>
            <a:normAutofit/>
          </a:bodyPr>
          <a:lstStyle>
            <a:lvl1pPr algn="l">
              <a:defRPr lang="ru-RU" sz="2300" b="1" kern="0" dirty="0" smtClean="0">
                <a:solidFill>
                  <a:schemeClr val="accent1">
                    <a:lumMod val="75000"/>
                  </a:schemeClr>
                </a:solidFill>
                <a:latin typeface="Tahoma" pitchFamily="34" charset="0"/>
                <a:ea typeface="Tahoma" pitchFamily="34" charset="0"/>
                <a:cs typeface="Tahoma" pitchFamily="34" charset="0"/>
              </a:defRPr>
            </a:lvl1pPr>
          </a:lstStyle>
          <a:p>
            <a:r>
              <a:rPr lang="ru-RU" dirty="0" smtClean="0"/>
              <a:t>Образец заголовка</a:t>
            </a:r>
            <a:endParaRPr lang="ru-RU" dirty="0"/>
          </a:p>
        </p:txBody>
      </p:sp>
      <p:sp>
        <p:nvSpPr>
          <p:cNvPr id="17" name="Содержимое 3"/>
          <p:cNvSpPr>
            <a:spLocks noGrp="1"/>
          </p:cNvSpPr>
          <p:nvPr>
            <p:ph sz="half" idx="2"/>
          </p:nvPr>
        </p:nvSpPr>
        <p:spPr>
          <a:xfrm>
            <a:off x="467545" y="1772816"/>
            <a:ext cx="8280920" cy="3816424"/>
          </a:xfrm>
        </p:spPr>
        <p:txBody>
          <a:bodyPr>
            <a:normAutofit/>
          </a:bodyPr>
          <a:lstStyle>
            <a:lvl1pPr>
              <a:buNone/>
              <a:defRPr sz="1800">
                <a:latin typeface="Tahoma" pitchFamily="34" charset="0"/>
                <a:ea typeface="Tahoma" pitchFamily="34" charset="0"/>
                <a:cs typeface="Tahoma" pitchFamily="34" charset="0"/>
              </a:defRPr>
            </a:lvl1pPr>
            <a:lvl2pPr>
              <a:defRPr sz="1800">
                <a:latin typeface="Tahoma" pitchFamily="34" charset="0"/>
                <a:ea typeface="Tahoma" pitchFamily="34" charset="0"/>
                <a:cs typeface="Tahoma" pitchFamily="34" charset="0"/>
              </a:defRPr>
            </a:lvl2pPr>
            <a:lvl3pPr>
              <a:defRPr sz="1800">
                <a:latin typeface="Tahoma" pitchFamily="34" charset="0"/>
                <a:ea typeface="Tahoma" pitchFamily="34" charset="0"/>
                <a:cs typeface="Tahoma" pitchFamily="34" charset="0"/>
              </a:defRPr>
            </a:lvl3pPr>
            <a:lvl4pPr>
              <a:defRPr sz="1800">
                <a:latin typeface="Tahoma" pitchFamily="34" charset="0"/>
                <a:ea typeface="Tahoma" pitchFamily="34" charset="0"/>
                <a:cs typeface="Tahoma" pitchFamily="34" charset="0"/>
              </a:defRPr>
            </a:lvl4pPr>
            <a:lvl5pPr>
              <a:defRPr sz="1800">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Образец текста</a:t>
            </a:r>
          </a:p>
        </p:txBody>
      </p:sp>
      <p:sp>
        <p:nvSpPr>
          <p:cNvPr id="28" name="Подзаголовок 2"/>
          <p:cNvSpPr>
            <a:spLocks noGrp="1"/>
          </p:cNvSpPr>
          <p:nvPr>
            <p:ph type="subTitle" idx="1"/>
          </p:nvPr>
        </p:nvSpPr>
        <p:spPr>
          <a:xfrm>
            <a:off x="467545" y="5805264"/>
            <a:ext cx="8280920" cy="720080"/>
          </a:xfrm>
        </p:spPr>
        <p:txBody>
          <a:bodyPr rtlCol="0">
            <a:normAutofit/>
          </a:bodyPr>
          <a:lstStyle>
            <a:lvl1pPr marL="342859" marR="0" indent="-342859" algn="ctr" defTabSz="914290" rtl="0" eaLnBrk="1" fontAlgn="auto" latinLnBrk="0" hangingPunct="1">
              <a:lnSpc>
                <a:spcPct val="100000"/>
              </a:lnSpc>
              <a:spcBef>
                <a:spcPct val="20000"/>
              </a:spcBef>
              <a:spcAft>
                <a:spcPts val="0"/>
              </a:spcAft>
              <a:buClrTx/>
              <a:buSzTx/>
              <a:buFont typeface="Arial" pitchFamily="34" charset="0"/>
              <a:buNone/>
              <a:tabLst/>
              <a:defRPr lang="ru-RU" sz="1800" b="1" kern="0" dirty="0">
                <a:solidFill>
                  <a:srgbClr val="669900"/>
                </a:solidFill>
                <a:latin typeface="Tahoma" pitchFamily="34" charset="0"/>
                <a:ea typeface="Tahoma" pitchFamily="34" charset="0"/>
                <a:cs typeface="Tahoma" pitchFamily="34"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pPr lvl="0"/>
            <a:r>
              <a:rPr lang="en-US" dirty="0"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FC65BC4-3551-49B4-8FD4-A332021E530A}" type="datetimeFigureOut">
              <a:rPr lang="ru-RU" smtClean="0"/>
              <a:pPr>
                <a:defRPr/>
              </a:pPr>
              <a:t>12.04.2013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43BD87A-1BE6-4E47-B445-247FA96713E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3"/>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6C0AC3D-66C7-4A6F-9279-C8349D0B280D}" type="datetimeFigureOut">
              <a:rPr lang="ru-RU" smtClean="0"/>
              <a:pPr>
                <a:defRPr/>
              </a:pPr>
              <a:t>12.04.2013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FE9A455-EFA5-4D40-997B-EE0D0C17BC05}"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10A62533-FE5C-4986-AB39-0236BA8D9EFD}" type="datetimeFigureOut">
              <a:rPr lang="ru-RU" smtClean="0"/>
              <a:pPr>
                <a:defRPr/>
              </a:pPr>
              <a:t>12.04.2013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EF9D05E-BE19-4CEE-B9BE-32B8FAA1AAC2}"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07C2F5D2-818D-42FB-A2BA-38FDB931679D}" type="datetimeFigureOut">
              <a:rPr lang="ru-RU" smtClean="0"/>
              <a:pPr>
                <a:defRPr/>
              </a:pPr>
              <a:t>12.04.2013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5C1A5A5-9748-4A7B-8CFD-E66C7AC6E5B2}"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C1C2FA5F-9297-428A-AFA4-5A2A0C53EF63}" type="datetimeFigureOut">
              <a:rPr lang="ru-RU" smtClean="0"/>
              <a:pPr>
                <a:defRPr/>
              </a:pPr>
              <a:t>12.04.2013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F9A0D099-C247-4B5D-B316-953DAC0D95BB}"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BDD22AF-1E8A-4D03-8DB4-BADE73D9D375}" type="datetimeFigureOut">
              <a:rPr lang="ru-RU" smtClean="0"/>
              <a:pPr>
                <a:defRPr/>
              </a:pPr>
              <a:t>12.04.2013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306B204-5D3B-4402-B41D-5250AEC2803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D398E574-6D78-440C-9B52-738ABA2B3CCF}" type="datetimeFigureOut">
              <a:rPr lang="ru-RU" smtClean="0"/>
              <a:pPr>
                <a:defRPr/>
              </a:pPr>
              <a:t>12.04.2013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4251A8F-86DD-4986-9081-D5714807091E}"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521F502-79C8-4AAC-A569-9591310F5319}" type="datetimeFigureOut">
              <a:rPr lang="ru-RU" smtClean="0"/>
              <a:pPr>
                <a:defRPr/>
              </a:pPr>
              <a:t>12.04.2013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B07A775-0F17-4E83-AC0E-5AAB2606096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3"/>
            <a:ext cx="8229600" cy="4525963"/>
          </a:xfrm>
          <a:prstGeom prst="rect">
            <a:avLst/>
          </a:prstGeom>
        </p:spPr>
        <p:txBody>
          <a:bodyPr vert="horz" lIns="91429" tIns="45715" rIns="91429" bIns="4571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3"/>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a:defRPr/>
            </a:pPr>
            <a:fld id="{3FC65BC4-3551-49B4-8FD4-A332021E530A}" type="datetimeFigureOut">
              <a:rPr lang="ru-RU" smtClean="0"/>
              <a:pPr>
                <a:defRPr/>
              </a:pPr>
              <a:t>12.04.2013</a:t>
            </a:fld>
            <a:endParaRPr lang="ru-RU"/>
          </a:p>
        </p:txBody>
      </p:sp>
      <p:sp>
        <p:nvSpPr>
          <p:cNvPr id="5" name="Нижний колонтитул 4"/>
          <p:cNvSpPr>
            <a:spLocks noGrp="1"/>
          </p:cNvSpPr>
          <p:nvPr>
            <p:ph type="ftr" sz="quarter" idx="3"/>
          </p:nvPr>
        </p:nvSpPr>
        <p:spPr>
          <a:xfrm>
            <a:off x="3124200" y="6356353"/>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a:defRPr/>
            </a:pPr>
            <a:fld id="{E43BD87A-1BE6-4E47-B445-247FA96713E3}"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3.png"/><Relationship Id="rId7"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Рисунок 0" descr="m4-21.png"/>
          <p:cNvPicPr>
            <a:picLocks noChangeAspect="1" noChangeArrowheads="1"/>
          </p:cNvPicPr>
          <p:nvPr/>
        </p:nvPicPr>
        <p:blipFill>
          <a:blip r:embed="rId2" cstate="print">
            <a:lum bright="10000" contrast="-20000"/>
          </a:blip>
          <a:srcRect t="3066" r="543" b="24163"/>
          <a:stretch>
            <a:fillRect/>
          </a:stretch>
        </p:blipFill>
        <p:spPr bwMode="auto">
          <a:xfrm>
            <a:off x="14352" y="702984"/>
            <a:ext cx="9144000" cy="6103583"/>
          </a:xfrm>
          <a:prstGeom prst="rect">
            <a:avLst/>
          </a:prstGeom>
          <a:noFill/>
          <a:ln w="9525">
            <a:noFill/>
            <a:miter lim="800000"/>
            <a:headEnd/>
            <a:tailEnd/>
          </a:ln>
        </p:spPr>
      </p:pic>
      <p:sp>
        <p:nvSpPr>
          <p:cNvPr id="2" name="Заголовок 1"/>
          <p:cNvSpPr>
            <a:spLocks noGrp="1"/>
          </p:cNvSpPr>
          <p:nvPr>
            <p:ph type="ctrTitle"/>
          </p:nvPr>
        </p:nvSpPr>
        <p:spPr>
          <a:xfrm>
            <a:off x="0" y="1124744"/>
            <a:ext cx="9144000" cy="3055196"/>
          </a:xfrm>
        </p:spPr>
        <p:txBody>
          <a:bodyPr>
            <a:normAutofit fontScale="90000"/>
          </a:bodyPr>
          <a:lstStyle/>
          <a:p>
            <a:pPr>
              <a:defRPr/>
            </a:pPr>
            <a:r>
              <a:rPr lang="ru-RU" sz="2400" b="1" dirty="0" smtClean="0">
                <a:latin typeface="Tahoma" pitchFamily="34" charset="0"/>
                <a:cs typeface="Tahoma" pitchFamily="34" charset="0"/>
              </a:rPr>
              <a:t>Реконструкция автомобильной дороги М-4 «Дон»  </a:t>
            </a:r>
            <a:br>
              <a:rPr lang="ru-RU" sz="2400" b="1" dirty="0" smtClean="0">
                <a:latin typeface="Tahoma" pitchFamily="34" charset="0"/>
                <a:cs typeface="Tahoma" pitchFamily="34" charset="0"/>
              </a:rPr>
            </a:br>
            <a:r>
              <a:rPr lang="ru-RU" sz="2400" b="1" dirty="0" smtClean="0">
                <a:latin typeface="Tahoma" pitchFamily="34" charset="0"/>
                <a:cs typeface="Tahoma" pitchFamily="34" charset="0"/>
              </a:rPr>
              <a:t>от Москвы через Воронеж, Ростов-на-Дону, Краснодар </a:t>
            </a:r>
            <a:br>
              <a:rPr lang="ru-RU" sz="2400" b="1" dirty="0" smtClean="0">
                <a:latin typeface="Tahoma" pitchFamily="34" charset="0"/>
                <a:cs typeface="Tahoma" pitchFamily="34" charset="0"/>
              </a:rPr>
            </a:br>
            <a:r>
              <a:rPr lang="ru-RU" sz="2400" b="1" dirty="0" smtClean="0">
                <a:latin typeface="Tahoma" pitchFamily="34" charset="0"/>
                <a:cs typeface="Tahoma" pitchFamily="34" charset="0"/>
              </a:rPr>
              <a:t>до Новороссийска на участке км 933 – км 1024, </a:t>
            </a:r>
            <a:br>
              <a:rPr lang="ru-RU" sz="2400" b="1" dirty="0" smtClean="0">
                <a:latin typeface="Tahoma" pitchFamily="34" charset="0"/>
                <a:cs typeface="Tahoma" pitchFamily="34" charset="0"/>
              </a:rPr>
            </a:br>
            <a:r>
              <a:rPr lang="ru-RU" sz="2400" b="1" dirty="0" smtClean="0">
                <a:latin typeface="Tahoma" pitchFamily="34" charset="0"/>
                <a:cs typeface="Tahoma" pitchFamily="34" charset="0"/>
              </a:rPr>
              <a:t>с последующей эксплуатацией на платной основе</a:t>
            </a:r>
            <a:br>
              <a:rPr lang="ru-RU" sz="2400" b="1" dirty="0" smtClean="0">
                <a:latin typeface="Tahoma" pitchFamily="34" charset="0"/>
                <a:cs typeface="Tahoma" pitchFamily="34" charset="0"/>
              </a:rPr>
            </a:br>
            <a:r>
              <a:rPr lang="ru-RU" sz="2400" b="1" dirty="0">
                <a:latin typeface="Tahoma" pitchFamily="34" charset="0"/>
                <a:cs typeface="Tahoma" pitchFamily="34" charset="0"/>
              </a:rPr>
              <a:t/>
            </a:r>
            <a:br>
              <a:rPr lang="ru-RU" sz="2400" b="1" dirty="0">
                <a:latin typeface="Tahoma" pitchFamily="34" charset="0"/>
                <a:cs typeface="Tahoma" pitchFamily="34" charset="0"/>
              </a:rPr>
            </a:br>
            <a:r>
              <a:rPr lang="ru-RU" sz="2400" b="1" dirty="0" smtClean="0">
                <a:latin typeface="Tahoma" pitchFamily="34" charset="0"/>
                <a:cs typeface="Tahoma" pitchFamily="34" charset="0"/>
              </a:rPr>
              <a:t>пилотный проект проектируемый по нормам </a:t>
            </a:r>
            <a:br>
              <a:rPr lang="ru-RU" sz="2400" b="1" dirty="0" smtClean="0">
                <a:latin typeface="Tahoma" pitchFamily="34" charset="0"/>
                <a:cs typeface="Tahoma" pitchFamily="34" charset="0"/>
              </a:rPr>
            </a:br>
            <a:r>
              <a:rPr lang="ru-RU" sz="2400" b="1" dirty="0" smtClean="0">
                <a:latin typeface="Tahoma" pitchFamily="34" charset="0"/>
                <a:cs typeface="Tahoma" pitchFamily="34" charset="0"/>
              </a:rPr>
              <a:t>Российской Федерации и </a:t>
            </a:r>
            <a:br>
              <a:rPr lang="ru-RU" sz="2400" b="1" dirty="0" smtClean="0">
                <a:latin typeface="Tahoma" pitchFamily="34" charset="0"/>
                <a:cs typeface="Tahoma" pitchFamily="34" charset="0"/>
              </a:rPr>
            </a:br>
            <a:r>
              <a:rPr lang="ru-RU" sz="2400" b="1" dirty="0" smtClean="0">
                <a:latin typeface="Tahoma" pitchFamily="34" charset="0"/>
                <a:cs typeface="Tahoma" pitchFamily="34" charset="0"/>
              </a:rPr>
              <a:t>Федеративной Республики Германия</a:t>
            </a:r>
            <a:br>
              <a:rPr lang="ru-RU" sz="2400" b="1" dirty="0" smtClean="0">
                <a:latin typeface="Tahoma" pitchFamily="34" charset="0"/>
                <a:cs typeface="Tahoma" pitchFamily="34" charset="0"/>
              </a:rPr>
            </a:br>
            <a:endParaRPr lang="ru-RU" sz="1400" b="1" dirty="0" smtClean="0">
              <a:latin typeface="Tahoma" pitchFamily="34" charset="0"/>
              <a:cs typeface="Tahoma" pitchFamily="34" charset="0"/>
            </a:endParaRPr>
          </a:p>
        </p:txBody>
      </p:sp>
      <p:sp>
        <p:nvSpPr>
          <p:cNvPr id="10" name="Подзаголовок 2"/>
          <p:cNvSpPr txBox="1">
            <a:spLocks/>
          </p:cNvSpPr>
          <p:nvPr/>
        </p:nvSpPr>
        <p:spPr>
          <a:xfrm>
            <a:off x="0" y="6237288"/>
            <a:ext cx="9144000" cy="647700"/>
          </a:xfrm>
          <a:prstGeom prst="rect">
            <a:avLst/>
          </a:prstGeom>
        </p:spPr>
        <p:txBody>
          <a:bodyPr lIns="91429" tIns="45715" rIns="91429" bIns="45715">
            <a:normAutofit/>
          </a:bodyPr>
          <a:lstStyle/>
          <a:p>
            <a:pPr algn="ctr"/>
            <a:r>
              <a:rPr lang="ru-RU" sz="1600" b="1" dirty="0" smtClean="0">
                <a:latin typeface="Tahoma" pitchFamily="34" charset="0"/>
                <a:cs typeface="Tahoma" pitchFamily="34" charset="0"/>
              </a:rPr>
              <a:t>Москва 2013 г.</a:t>
            </a:r>
            <a:endParaRPr lang="ru-RU" sz="1600" b="1" dirty="0">
              <a:latin typeface="Tahoma" pitchFamily="34" charset="0"/>
              <a:cs typeface="Tahoma" pitchFamily="34" charset="0"/>
            </a:endParaRPr>
          </a:p>
        </p:txBody>
      </p:sp>
      <p:pic>
        <p:nvPicPr>
          <p:cNvPr id="48129" name="Picture 1"/>
          <p:cNvPicPr>
            <a:picLocks noChangeAspect="1" noChangeArrowheads="1"/>
          </p:cNvPicPr>
          <p:nvPr/>
        </p:nvPicPr>
        <p:blipFill>
          <a:blip r:embed="rId3" cstate="print"/>
          <a:srcRect/>
          <a:stretch>
            <a:fillRect/>
          </a:stretch>
        </p:blipFill>
        <p:spPr bwMode="auto">
          <a:xfrm>
            <a:off x="6879577" y="106340"/>
            <a:ext cx="2005976" cy="370334"/>
          </a:xfrm>
          <a:prstGeom prst="rect">
            <a:avLst/>
          </a:prstGeom>
          <a:noFill/>
          <a:ln w="9525">
            <a:noFill/>
            <a:miter lim="800000"/>
            <a:headEnd/>
            <a:tailEnd/>
          </a:ln>
        </p:spPr>
      </p:pic>
      <p:sp>
        <p:nvSpPr>
          <p:cNvPr id="8" name="Заголовок 1"/>
          <p:cNvSpPr txBox="1">
            <a:spLocks/>
          </p:cNvSpPr>
          <p:nvPr/>
        </p:nvSpPr>
        <p:spPr>
          <a:xfrm>
            <a:off x="4644009" y="188642"/>
            <a:ext cx="4499992" cy="576065"/>
          </a:xfrm>
          <a:prstGeom prst="rect">
            <a:avLst/>
          </a:prstGeom>
        </p:spPr>
        <p:txBody>
          <a:bodyPr lIns="91429" tIns="45715" rIns="91429" bIns="45715" anchor="ctr">
            <a:noAutofit/>
          </a:bodyPr>
          <a:lstStyle/>
          <a:p>
            <a:pPr algn="r"/>
            <a:endParaRPr lang="ru-RU" sz="1400" b="1" dirty="0">
              <a:latin typeface="Tahoma" pitchFamily="34" charset="0"/>
              <a:cs typeface="Tahoma" pitchFamily="34" charset="0"/>
            </a:endParaRPr>
          </a:p>
        </p:txBody>
      </p:sp>
      <p:sp>
        <p:nvSpPr>
          <p:cNvPr id="12" name="Прямоугольник 11"/>
          <p:cNvSpPr/>
          <p:nvPr/>
        </p:nvSpPr>
        <p:spPr>
          <a:xfrm>
            <a:off x="0" y="651550"/>
            <a:ext cx="9144000" cy="10286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одзаголовок 3"/>
          <p:cNvSpPr>
            <a:spLocks noGrp="1"/>
          </p:cNvSpPr>
          <p:nvPr>
            <p:ph type="subTitle" idx="1"/>
          </p:nvPr>
        </p:nvSpPr>
        <p:spPr>
          <a:xfrm>
            <a:off x="0" y="6021288"/>
            <a:ext cx="9144000" cy="576064"/>
          </a:xfrm>
        </p:spPr>
        <p:txBody>
          <a:bodyPr>
            <a:noAutofit/>
          </a:bodyPr>
          <a:lstStyle/>
          <a:p>
            <a:pPr fontAlgn="base">
              <a:lnSpc>
                <a:spcPct val="80000"/>
              </a:lnSpc>
              <a:spcAft>
                <a:spcPct val="0"/>
              </a:spcAft>
            </a:pPr>
            <a:r>
              <a:rPr lang="ru-RU" dirty="0" smtClean="0"/>
              <a:t>Требования по определению количества полос движения </a:t>
            </a:r>
          </a:p>
          <a:p>
            <a:pPr fontAlgn="base">
              <a:lnSpc>
                <a:spcPct val="80000"/>
              </a:lnSpc>
              <a:spcAft>
                <a:spcPct val="0"/>
              </a:spcAft>
            </a:pPr>
            <a:r>
              <a:rPr lang="ru-RU" dirty="0" smtClean="0"/>
              <a:t>в России более жесткие.</a:t>
            </a:r>
            <a:endParaRPr dirty="0" smtClean="0"/>
          </a:p>
        </p:txBody>
      </p:sp>
      <p:pic>
        <p:nvPicPr>
          <p:cNvPr id="84996" name="Picture 4" descr="C:\Users\aluschenko\AppData\Local\Microsoft\Windows\Temporary Internet Files\Content.Outlook\CXNIN89G\1.png"/>
          <p:cNvPicPr>
            <a:picLocks noChangeAspect="1" noChangeArrowheads="1"/>
          </p:cNvPicPr>
          <p:nvPr/>
        </p:nvPicPr>
        <p:blipFill>
          <a:blip r:embed="rId2" cstate="print"/>
          <a:stretch>
            <a:fillRect/>
          </a:stretch>
        </p:blipFill>
        <p:spPr bwMode="auto">
          <a:xfrm>
            <a:off x="500034" y="630812"/>
            <a:ext cx="8143932" cy="3462774"/>
          </a:xfrm>
          <a:prstGeom prst="rect">
            <a:avLst/>
          </a:prstGeom>
          <a:noFill/>
        </p:spPr>
      </p:pic>
      <p:pic>
        <p:nvPicPr>
          <p:cNvPr id="24" name="Picture 1"/>
          <p:cNvPicPr>
            <a:picLocks noChangeAspect="1" noChangeArrowheads="1"/>
          </p:cNvPicPr>
          <p:nvPr/>
        </p:nvPicPr>
        <p:blipFill>
          <a:blip r:embed="rId3" cstate="print"/>
          <a:srcRect/>
          <a:stretch>
            <a:fillRect/>
          </a:stretch>
        </p:blipFill>
        <p:spPr bwMode="auto">
          <a:xfrm>
            <a:off x="6876256" y="116632"/>
            <a:ext cx="2016224" cy="396044"/>
          </a:xfrm>
          <a:prstGeom prst="rect">
            <a:avLst/>
          </a:prstGeom>
          <a:noFill/>
          <a:ln w="9525">
            <a:noFill/>
            <a:miter lim="800000"/>
            <a:headEnd/>
            <a:tailEnd/>
          </a:ln>
        </p:spPr>
      </p:pic>
      <p:sp>
        <p:nvSpPr>
          <p:cNvPr id="25" name="Прямоугольник 24"/>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26"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Определение числа полос движения</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28" name="Объект 2"/>
          <p:cNvSpPr>
            <a:spLocks noGrp="1"/>
          </p:cNvSpPr>
          <p:nvPr>
            <p:ph idx="1"/>
          </p:nvPr>
        </p:nvSpPr>
        <p:spPr>
          <a:xfrm>
            <a:off x="0" y="3501008"/>
            <a:ext cx="9144000" cy="2376264"/>
          </a:xfrm>
        </p:spPr>
        <p:txBody>
          <a:bodyPr anchor="t">
            <a:normAutofit/>
          </a:bodyPr>
          <a:lstStyle/>
          <a:p>
            <a:pPr marL="0" indent="354013" algn="l">
              <a:buAutoNum type="arabicPeriod"/>
            </a:pPr>
            <a:endParaRPr lang="ru-RU" sz="1400" dirty="0" smtClean="0">
              <a:solidFill>
                <a:schemeClr val="tx1"/>
              </a:solidFill>
            </a:endParaRPr>
          </a:p>
          <a:p>
            <a:pPr marL="0" indent="354013" algn="l">
              <a:buAutoNum type="arabicPeriod"/>
            </a:pPr>
            <a:endParaRPr lang="ru-RU" sz="1400" dirty="0" smtClean="0">
              <a:solidFill>
                <a:schemeClr val="tx1"/>
              </a:solidFill>
            </a:endParaRPr>
          </a:p>
          <a:p>
            <a:pPr marL="0" indent="354013" algn="just"/>
            <a:r>
              <a:rPr lang="ru-RU" sz="1400" dirty="0" smtClean="0">
                <a:solidFill>
                  <a:schemeClr val="tx1"/>
                </a:solidFill>
              </a:rPr>
              <a:t>Согласно </a:t>
            </a:r>
            <a:r>
              <a:rPr lang="en-US" sz="1400" dirty="0" smtClean="0">
                <a:solidFill>
                  <a:schemeClr val="tx1"/>
                </a:solidFill>
              </a:rPr>
              <a:t>HBS - </a:t>
            </a:r>
            <a:r>
              <a:rPr lang="ru-RU" sz="1400" dirty="0" smtClean="0">
                <a:solidFill>
                  <a:schemeClr val="tx1"/>
                </a:solidFill>
              </a:rPr>
              <a:t>справочнику по расчету дорожных транспортных сооружений, в ФРГ для автомагистралей требуется соответствие уровню обслуживания «</a:t>
            </a:r>
            <a:r>
              <a:rPr lang="en-US" sz="1400" dirty="0" smtClean="0">
                <a:solidFill>
                  <a:schemeClr val="tx1"/>
                </a:solidFill>
              </a:rPr>
              <a:t>D</a:t>
            </a:r>
            <a:r>
              <a:rPr lang="ru-RU" sz="1400" dirty="0" smtClean="0">
                <a:solidFill>
                  <a:schemeClr val="tx1"/>
                </a:solidFill>
              </a:rPr>
              <a:t>», означающему загрузку поперечного сечения в 2031 до 90%. </a:t>
            </a:r>
            <a:r>
              <a:rPr lang="ru-RU" sz="1400" dirty="0" smtClean="0">
                <a:solidFill>
                  <a:srgbClr val="000000"/>
                </a:solidFill>
              </a:rPr>
              <a:t>В России, согласно ГОСТ Р 52398-2005 «Правила классификации автомобильных дорог», максимальный уровень загрузки  дороги движением не должен превышать 60%.</a:t>
            </a:r>
          </a:p>
          <a:p>
            <a:pPr marL="0" indent="354013" algn="l"/>
            <a:endParaRPr lang="ru-RU" sz="1400" dirty="0" smtClean="0">
              <a:solidFill>
                <a:schemeClr val="tx1"/>
              </a:solidFill>
            </a:endParaRPr>
          </a:p>
          <a:p>
            <a:pPr marL="0" indent="354013" algn="l"/>
            <a:endParaRPr lang="ru-RU" sz="1400" dirty="0" smtClean="0">
              <a:solidFill>
                <a:schemeClr val="tx1"/>
              </a:solidFill>
            </a:endParaRPr>
          </a:p>
          <a:p>
            <a:pPr marL="0" indent="354013" algn="l"/>
            <a:endParaRPr lang="ru-RU" sz="1400" dirty="0" smtClean="0">
              <a:solidFill>
                <a:schemeClr val="tx1"/>
              </a:solidFill>
            </a:endParaRPr>
          </a:p>
          <a:p>
            <a:endParaRPr lang="ru-RU" sz="1400" dirty="0" smtClean="0">
              <a:solidFill>
                <a:schemeClr val="tx1"/>
              </a:solidFill>
            </a:endParaRPr>
          </a:p>
          <a:p>
            <a:endParaRPr lang="ru-RU" sz="1400" dirty="0" smtClean="0">
              <a:solidFill>
                <a:schemeClr val="tx1"/>
              </a:solidFill>
            </a:endParaRPr>
          </a:p>
          <a:p>
            <a:endParaRPr lang="ru-RU" sz="1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E:\инновации\РФ.png"/>
          <p:cNvPicPr>
            <a:picLocks noChangeAspect="1" noChangeArrowheads="1"/>
          </p:cNvPicPr>
          <p:nvPr/>
        </p:nvPicPr>
        <p:blipFill>
          <a:blip r:embed="rId2" cstate="print"/>
          <a:srcRect r="-3716" b="46204"/>
          <a:stretch>
            <a:fillRect/>
          </a:stretch>
        </p:blipFill>
        <p:spPr bwMode="auto">
          <a:xfrm>
            <a:off x="4824000" y="1484784"/>
            <a:ext cx="4320000" cy="1512168"/>
          </a:xfrm>
          <a:prstGeom prst="rect">
            <a:avLst/>
          </a:prstGeom>
          <a:noFill/>
        </p:spPr>
      </p:pic>
      <p:pic>
        <p:nvPicPr>
          <p:cNvPr id="35" name="Picture 2" descr="E:\инновации\РФ.png"/>
          <p:cNvPicPr>
            <a:picLocks noChangeAspect="1" noChangeArrowheads="1"/>
          </p:cNvPicPr>
          <p:nvPr/>
        </p:nvPicPr>
        <p:blipFill>
          <a:blip r:embed="rId2" cstate="print"/>
          <a:srcRect r="-3728" b="46204"/>
          <a:stretch>
            <a:fillRect/>
          </a:stretch>
        </p:blipFill>
        <p:spPr bwMode="auto">
          <a:xfrm>
            <a:off x="5004048" y="4797152"/>
            <a:ext cx="4320480" cy="1512168"/>
          </a:xfrm>
          <a:prstGeom prst="rect">
            <a:avLst/>
          </a:prstGeom>
          <a:noFill/>
        </p:spPr>
      </p:pic>
      <p:sp>
        <p:nvSpPr>
          <p:cNvPr id="20" name="Заголовок 1"/>
          <p:cNvSpPr txBox="1">
            <a:spLocks/>
          </p:cNvSpPr>
          <p:nvPr/>
        </p:nvSpPr>
        <p:spPr>
          <a:xfrm>
            <a:off x="0" y="5229200"/>
            <a:ext cx="611560" cy="504056"/>
          </a:xfrm>
          <a:prstGeom prst="rect">
            <a:avLst/>
          </a:prstGeom>
        </p:spPr>
        <p:txBody>
          <a:bodyPr vert="horz" lIns="91429" tIns="45715" rIns="91429" bIns="45715" rtlCol="0" anchor="ctr">
            <a:noAutofit/>
          </a:bodyPr>
          <a:lstStyle/>
          <a:p>
            <a:pPr algn="ctr" defTabSz="914290" fontAlgn="auto">
              <a:spcAft>
                <a:spcPts val="0"/>
              </a:spcAft>
              <a:defRPr/>
            </a:pPr>
            <a:r>
              <a:rPr lang="en-US" sz="1100" b="1" kern="0" dirty="0" smtClean="0">
                <a:latin typeface="Tahoma" pitchFamily="34" charset="0"/>
                <a:ea typeface="Tahoma" pitchFamily="34" charset="0"/>
                <a:cs typeface="Tahoma" pitchFamily="34" charset="0"/>
              </a:rPr>
              <a:t>RQ 36</a:t>
            </a:r>
            <a:endParaRPr lang="ru-RU" sz="1100" b="1" kern="0" dirty="0">
              <a:latin typeface="Tahoma" pitchFamily="34" charset="0"/>
              <a:ea typeface="Tahoma" pitchFamily="34" charset="0"/>
              <a:cs typeface="Tahoma" pitchFamily="34" charset="0"/>
            </a:endParaRPr>
          </a:p>
        </p:txBody>
      </p:sp>
      <p:pic>
        <p:nvPicPr>
          <p:cNvPr id="24" name="Picture 1"/>
          <p:cNvPicPr>
            <a:picLocks noChangeAspect="1" noChangeArrowheads="1"/>
          </p:cNvPicPr>
          <p:nvPr/>
        </p:nvPicPr>
        <p:blipFill>
          <a:blip r:embed="rId3" cstate="print"/>
          <a:srcRect/>
          <a:stretch>
            <a:fillRect/>
          </a:stretch>
        </p:blipFill>
        <p:spPr bwMode="auto">
          <a:xfrm>
            <a:off x="7138024" y="0"/>
            <a:ext cx="2005976" cy="370334"/>
          </a:xfrm>
          <a:prstGeom prst="rect">
            <a:avLst/>
          </a:prstGeom>
          <a:noFill/>
          <a:ln w="9525">
            <a:noFill/>
            <a:miter lim="800000"/>
            <a:headEnd/>
            <a:tailEnd/>
          </a:ln>
        </p:spPr>
      </p:pic>
      <p:sp>
        <p:nvSpPr>
          <p:cNvPr id="25" name="Прямоугольник 24"/>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26"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Определение числа полос движения</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pic>
        <p:nvPicPr>
          <p:cNvPr id="27" name="Picture 2" descr="E:\инновации\флаг РФ.jpg"/>
          <p:cNvPicPr>
            <a:picLocks noChangeAspect="1" noChangeArrowheads="1"/>
          </p:cNvPicPr>
          <p:nvPr/>
        </p:nvPicPr>
        <p:blipFill>
          <a:blip r:embed="rId4" cstate="print"/>
          <a:srcRect/>
          <a:stretch>
            <a:fillRect/>
          </a:stretch>
        </p:blipFill>
        <p:spPr bwMode="auto">
          <a:xfrm>
            <a:off x="7164287" y="620688"/>
            <a:ext cx="1008000" cy="756000"/>
          </a:xfrm>
          <a:prstGeom prst="rect">
            <a:avLst/>
          </a:prstGeom>
          <a:noFill/>
          <a:ln>
            <a:solidFill>
              <a:schemeClr val="tx1"/>
            </a:solidFill>
          </a:ln>
        </p:spPr>
      </p:pic>
      <p:sp>
        <p:nvSpPr>
          <p:cNvPr id="28" name="Заголовок 1"/>
          <p:cNvSpPr txBox="1">
            <a:spLocks/>
          </p:cNvSpPr>
          <p:nvPr/>
        </p:nvSpPr>
        <p:spPr>
          <a:xfrm>
            <a:off x="7164288" y="620688"/>
            <a:ext cx="1008111" cy="720080"/>
          </a:xfrm>
          <a:prstGeom prst="rect">
            <a:avLst/>
          </a:prstGeom>
        </p:spPr>
        <p:txBody>
          <a:bodyPr vert="horz" lIns="91429" tIns="45715" rIns="91429" bIns="45715" rtlCol="0" anchor="ctr">
            <a:noAutofit/>
          </a:bodyPr>
          <a:lstStyle/>
          <a:p>
            <a:pPr defTabSz="914290" fontAlgn="auto">
              <a:spcAft>
                <a:spcPts val="0"/>
              </a:spcAft>
              <a:defRPr/>
            </a:pPr>
            <a:endParaRPr lang="ru-RU" b="1" kern="0" dirty="0" smtClean="0">
              <a:latin typeface="Tahoma" pitchFamily="34" charset="0"/>
              <a:ea typeface="Tahoma" pitchFamily="34" charset="0"/>
              <a:cs typeface="Tahoma" pitchFamily="34" charset="0"/>
            </a:endParaRPr>
          </a:p>
          <a:p>
            <a:pPr algn="ctr" defTabSz="914290" fontAlgn="auto">
              <a:spcAft>
                <a:spcPts val="0"/>
              </a:spcAft>
              <a:defRPr/>
            </a:pPr>
            <a:r>
              <a:rPr lang="ru-RU" b="1" kern="0" dirty="0" smtClean="0">
                <a:solidFill>
                  <a:schemeClr val="bg1"/>
                </a:solidFill>
                <a:latin typeface="Tahoma" pitchFamily="34" charset="0"/>
                <a:ea typeface="Tahoma" pitchFamily="34" charset="0"/>
                <a:cs typeface="Tahoma" pitchFamily="34" charset="0"/>
              </a:rPr>
              <a:t>РФ</a:t>
            </a:r>
            <a:r>
              <a:rPr lang="ru-RU" sz="2200" b="1" kern="0" dirty="0" smtClean="0">
                <a:solidFill>
                  <a:srgbClr val="376092"/>
                </a:solidFill>
                <a:latin typeface="Tahoma" pitchFamily="34" charset="0"/>
                <a:ea typeface="Tahoma" pitchFamily="34" charset="0"/>
                <a:cs typeface="Tahoma" pitchFamily="34" charset="0"/>
              </a:rPr>
              <a:t/>
            </a:r>
            <a:br>
              <a:rPr lang="ru-RU" sz="2200" b="1" kern="0" dirty="0" smtClean="0">
                <a:solidFill>
                  <a:srgbClr val="376092"/>
                </a:solidFill>
                <a:latin typeface="Tahoma" pitchFamily="34" charset="0"/>
                <a:ea typeface="Tahoma" pitchFamily="34" charset="0"/>
                <a:cs typeface="Tahoma" pitchFamily="34" charset="0"/>
              </a:rPr>
            </a:br>
            <a:endParaRPr lang="ru-RU" sz="2200" b="1" kern="0" dirty="0">
              <a:solidFill>
                <a:srgbClr val="376092"/>
              </a:solidFill>
              <a:latin typeface="Tahoma" pitchFamily="34" charset="0"/>
              <a:ea typeface="Tahoma" pitchFamily="34" charset="0"/>
              <a:cs typeface="Tahoma" pitchFamily="34" charset="0"/>
            </a:endParaRPr>
          </a:p>
        </p:txBody>
      </p:sp>
      <p:pic>
        <p:nvPicPr>
          <p:cNvPr id="29" name="Picture 3" descr="E:\инновации\флаг ФРГ.jpg"/>
          <p:cNvPicPr>
            <a:picLocks noChangeAspect="1" noChangeArrowheads="1"/>
          </p:cNvPicPr>
          <p:nvPr/>
        </p:nvPicPr>
        <p:blipFill>
          <a:blip r:embed="rId5" cstate="print"/>
          <a:srcRect/>
          <a:stretch>
            <a:fillRect/>
          </a:stretch>
        </p:blipFill>
        <p:spPr bwMode="auto">
          <a:xfrm>
            <a:off x="971600" y="696764"/>
            <a:ext cx="1008000" cy="773999"/>
          </a:xfrm>
          <a:prstGeom prst="rect">
            <a:avLst/>
          </a:prstGeom>
          <a:noFill/>
          <a:ln>
            <a:solidFill>
              <a:schemeClr val="tx1"/>
            </a:solidFill>
          </a:ln>
        </p:spPr>
      </p:pic>
      <p:sp>
        <p:nvSpPr>
          <p:cNvPr id="30" name="TextBox 29"/>
          <p:cNvSpPr txBox="1"/>
          <p:nvPr/>
        </p:nvSpPr>
        <p:spPr>
          <a:xfrm>
            <a:off x="971600" y="836712"/>
            <a:ext cx="1008112" cy="369332"/>
          </a:xfrm>
          <a:prstGeom prst="rect">
            <a:avLst/>
          </a:prstGeom>
          <a:noFill/>
        </p:spPr>
        <p:txBody>
          <a:bodyPr wrap="square" rtlCol="0" anchor="ctr">
            <a:spAutoFit/>
          </a:bodyPr>
          <a:lstStyle/>
          <a:p>
            <a:pPr algn="ctr"/>
            <a:r>
              <a:rPr lang="ru-RU" b="1" dirty="0" smtClean="0">
                <a:solidFill>
                  <a:schemeClr val="bg1"/>
                </a:solidFill>
              </a:rPr>
              <a:t>ФРГ</a:t>
            </a:r>
            <a:endParaRPr lang="ru-RU" b="1" dirty="0">
              <a:solidFill>
                <a:schemeClr val="bg1"/>
              </a:solidFill>
            </a:endParaRPr>
          </a:p>
        </p:txBody>
      </p:sp>
      <p:pic>
        <p:nvPicPr>
          <p:cNvPr id="31" name="Picture 2" descr="E:\инновации\РФ.png"/>
          <p:cNvPicPr>
            <a:picLocks noChangeAspect="1" noChangeArrowheads="1"/>
          </p:cNvPicPr>
          <p:nvPr/>
        </p:nvPicPr>
        <p:blipFill>
          <a:blip r:embed="rId2" cstate="print"/>
          <a:srcRect t="51768" r="-3715"/>
          <a:stretch>
            <a:fillRect/>
          </a:stretch>
        </p:blipFill>
        <p:spPr bwMode="auto">
          <a:xfrm>
            <a:off x="5004048" y="3140968"/>
            <a:ext cx="4320000" cy="1355784"/>
          </a:xfrm>
          <a:prstGeom prst="rect">
            <a:avLst/>
          </a:prstGeom>
          <a:noFill/>
        </p:spPr>
      </p:pic>
      <p:pic>
        <p:nvPicPr>
          <p:cNvPr id="5123" name="Picture 3" descr="E:\инновации\ФРГ.png"/>
          <p:cNvPicPr>
            <a:picLocks noChangeAspect="1" noChangeArrowheads="1"/>
          </p:cNvPicPr>
          <p:nvPr/>
        </p:nvPicPr>
        <p:blipFill>
          <a:blip r:embed="rId6" cstate="print"/>
          <a:srcRect r="-5539" b="51470"/>
          <a:stretch>
            <a:fillRect/>
          </a:stretch>
        </p:blipFill>
        <p:spPr bwMode="auto">
          <a:xfrm>
            <a:off x="506785" y="4778102"/>
            <a:ext cx="4320000" cy="1364211"/>
          </a:xfrm>
          <a:prstGeom prst="rect">
            <a:avLst/>
          </a:prstGeom>
          <a:noFill/>
        </p:spPr>
      </p:pic>
      <p:pic>
        <p:nvPicPr>
          <p:cNvPr id="33" name="Picture 4" descr="E:\инновации\ФРГ.png"/>
          <p:cNvPicPr>
            <a:picLocks noChangeAspect="1" noChangeArrowheads="1"/>
          </p:cNvPicPr>
          <p:nvPr/>
        </p:nvPicPr>
        <p:blipFill>
          <a:blip r:embed="rId6" cstate="print"/>
          <a:srcRect t="55001" r="-5539"/>
          <a:stretch>
            <a:fillRect/>
          </a:stretch>
        </p:blipFill>
        <p:spPr bwMode="auto">
          <a:xfrm>
            <a:off x="516310" y="3275459"/>
            <a:ext cx="4320000" cy="1264961"/>
          </a:xfrm>
          <a:prstGeom prst="rect">
            <a:avLst/>
          </a:prstGeom>
          <a:noFill/>
        </p:spPr>
      </p:pic>
      <p:sp>
        <p:nvSpPr>
          <p:cNvPr id="34" name="Заголовок 1"/>
          <p:cNvSpPr txBox="1">
            <a:spLocks/>
          </p:cNvSpPr>
          <p:nvPr/>
        </p:nvSpPr>
        <p:spPr>
          <a:xfrm>
            <a:off x="208087" y="3563491"/>
            <a:ext cx="611560" cy="504056"/>
          </a:xfrm>
          <a:prstGeom prst="rect">
            <a:avLst/>
          </a:prstGeom>
        </p:spPr>
        <p:txBody>
          <a:bodyPr vert="horz" lIns="91429" tIns="45715" rIns="91429" bIns="45715" rtlCol="0" anchor="ctr">
            <a:noAutofit/>
          </a:bodyPr>
          <a:lstStyle/>
          <a:p>
            <a:pPr algn="ctr" defTabSz="914290" fontAlgn="auto">
              <a:spcAft>
                <a:spcPts val="0"/>
              </a:spcAft>
              <a:defRPr/>
            </a:pPr>
            <a:r>
              <a:rPr lang="en-US" sz="1100" b="1" kern="0" dirty="0" smtClean="0">
                <a:latin typeface="Tahoma" pitchFamily="34" charset="0"/>
                <a:ea typeface="Tahoma" pitchFamily="34" charset="0"/>
                <a:cs typeface="Tahoma" pitchFamily="34" charset="0"/>
              </a:rPr>
              <a:t>RQ 31</a:t>
            </a:r>
            <a:endParaRPr lang="ru-RU" sz="1100" b="1" kern="0" dirty="0">
              <a:latin typeface="Tahoma" pitchFamily="34" charset="0"/>
              <a:ea typeface="Tahoma" pitchFamily="34" charset="0"/>
              <a:cs typeface="Tahoma" pitchFamily="34" charset="0"/>
            </a:endParaRPr>
          </a:p>
        </p:txBody>
      </p:sp>
      <p:pic>
        <p:nvPicPr>
          <p:cNvPr id="37" name="Picture 4" descr="E:\инновации\ФРГ.png"/>
          <p:cNvPicPr>
            <a:picLocks noChangeAspect="1" noChangeArrowheads="1"/>
          </p:cNvPicPr>
          <p:nvPr/>
        </p:nvPicPr>
        <p:blipFill>
          <a:blip r:embed="rId6" cstate="print"/>
          <a:srcRect t="55001" r="-5539"/>
          <a:stretch>
            <a:fillRect/>
          </a:stretch>
        </p:blipFill>
        <p:spPr bwMode="auto">
          <a:xfrm>
            <a:off x="517237" y="1484784"/>
            <a:ext cx="4320000" cy="1264961"/>
          </a:xfrm>
          <a:prstGeom prst="rect">
            <a:avLst/>
          </a:prstGeom>
          <a:noFill/>
        </p:spPr>
      </p:pic>
      <p:sp>
        <p:nvSpPr>
          <p:cNvPr id="17" name="Заголовок 1"/>
          <p:cNvSpPr txBox="1">
            <a:spLocks/>
          </p:cNvSpPr>
          <p:nvPr/>
        </p:nvSpPr>
        <p:spPr>
          <a:xfrm>
            <a:off x="0" y="1196752"/>
            <a:ext cx="9144000" cy="432048"/>
          </a:xfrm>
          <a:prstGeom prst="rect">
            <a:avLst/>
          </a:prstGeom>
        </p:spPr>
        <p:txBody>
          <a:bodyPr vert="horz" lIns="91429" tIns="45715" rIns="91429" bIns="45715" rtlCol="0" anchor="ctr">
            <a:noAutofit/>
          </a:bodyPr>
          <a:lstStyle/>
          <a:p>
            <a:pPr algn="ctr" defTabSz="914290" fontAlgn="auto">
              <a:spcAft>
                <a:spcPts val="0"/>
              </a:spcAft>
              <a:defRPr/>
            </a:pPr>
            <a:r>
              <a:rPr lang="ru-RU" b="1" kern="0" dirty="0" smtClean="0">
                <a:latin typeface="Tahoma" pitchFamily="34" charset="0"/>
                <a:ea typeface="Tahoma" pitchFamily="34" charset="0"/>
                <a:cs typeface="Tahoma" pitchFamily="34" charset="0"/>
              </a:rPr>
              <a:t>Км 933+00 – км 944+500</a:t>
            </a:r>
            <a:endParaRPr lang="ru-RU" sz="2200" b="1" kern="0" dirty="0">
              <a:latin typeface="Tahoma" pitchFamily="34" charset="0"/>
              <a:ea typeface="Tahoma" pitchFamily="34" charset="0"/>
              <a:cs typeface="Tahoma" pitchFamily="34" charset="0"/>
            </a:endParaRPr>
          </a:p>
        </p:txBody>
      </p:sp>
      <p:sp>
        <p:nvSpPr>
          <p:cNvPr id="32" name="Заголовок 1"/>
          <p:cNvSpPr txBox="1">
            <a:spLocks/>
          </p:cNvSpPr>
          <p:nvPr/>
        </p:nvSpPr>
        <p:spPr>
          <a:xfrm>
            <a:off x="0" y="2852936"/>
            <a:ext cx="9144000" cy="432048"/>
          </a:xfrm>
          <a:prstGeom prst="rect">
            <a:avLst/>
          </a:prstGeom>
        </p:spPr>
        <p:txBody>
          <a:bodyPr vert="horz" lIns="91429" tIns="45715" rIns="91429" bIns="45715" rtlCol="0" anchor="ctr">
            <a:noAutofit/>
          </a:bodyPr>
          <a:lstStyle/>
          <a:p>
            <a:pPr algn="ctr" defTabSz="914290" fontAlgn="auto">
              <a:spcAft>
                <a:spcPts val="0"/>
              </a:spcAft>
              <a:defRPr/>
            </a:pPr>
            <a:r>
              <a:rPr lang="ru-RU" b="1" kern="0" dirty="0" smtClean="0">
                <a:latin typeface="Tahoma" pitchFamily="34" charset="0"/>
                <a:ea typeface="Tahoma" pitchFamily="34" charset="0"/>
                <a:cs typeface="Tahoma" pitchFamily="34" charset="0"/>
              </a:rPr>
              <a:t>Км 944+500 – км 1000+550</a:t>
            </a:r>
            <a:endParaRPr lang="ru-RU" sz="2200" b="1" kern="0" dirty="0">
              <a:latin typeface="Tahoma" pitchFamily="34" charset="0"/>
              <a:ea typeface="Tahoma" pitchFamily="34" charset="0"/>
              <a:cs typeface="Tahoma" pitchFamily="34" charset="0"/>
            </a:endParaRPr>
          </a:p>
        </p:txBody>
      </p:sp>
      <p:sp>
        <p:nvSpPr>
          <p:cNvPr id="18" name="Заголовок 1"/>
          <p:cNvSpPr txBox="1">
            <a:spLocks/>
          </p:cNvSpPr>
          <p:nvPr/>
        </p:nvSpPr>
        <p:spPr>
          <a:xfrm>
            <a:off x="0" y="1628800"/>
            <a:ext cx="611560" cy="504056"/>
          </a:xfrm>
          <a:prstGeom prst="rect">
            <a:avLst/>
          </a:prstGeom>
        </p:spPr>
        <p:txBody>
          <a:bodyPr vert="horz" lIns="91429" tIns="45715" rIns="91429" bIns="45715" rtlCol="0" anchor="ctr">
            <a:noAutofit/>
          </a:bodyPr>
          <a:lstStyle/>
          <a:p>
            <a:pPr algn="ctr" defTabSz="914290" fontAlgn="auto">
              <a:spcAft>
                <a:spcPts val="0"/>
              </a:spcAft>
              <a:defRPr/>
            </a:pPr>
            <a:r>
              <a:rPr lang="en-US" sz="1100" b="1" kern="0" dirty="0" smtClean="0">
                <a:latin typeface="Tahoma" pitchFamily="34" charset="0"/>
                <a:ea typeface="Tahoma" pitchFamily="34" charset="0"/>
                <a:cs typeface="Tahoma" pitchFamily="34" charset="0"/>
              </a:rPr>
              <a:t>RQ 31</a:t>
            </a:r>
            <a:endParaRPr lang="ru-RU" sz="1100" b="1" kern="0" dirty="0">
              <a:latin typeface="Tahoma" pitchFamily="34" charset="0"/>
              <a:ea typeface="Tahoma" pitchFamily="34" charset="0"/>
              <a:cs typeface="Tahoma" pitchFamily="34" charset="0"/>
            </a:endParaRPr>
          </a:p>
        </p:txBody>
      </p:sp>
      <p:sp>
        <p:nvSpPr>
          <p:cNvPr id="41" name="Заголовок 1"/>
          <p:cNvSpPr txBox="1">
            <a:spLocks/>
          </p:cNvSpPr>
          <p:nvPr/>
        </p:nvSpPr>
        <p:spPr>
          <a:xfrm>
            <a:off x="0" y="4509120"/>
            <a:ext cx="9144000" cy="432048"/>
          </a:xfrm>
          <a:prstGeom prst="rect">
            <a:avLst/>
          </a:prstGeom>
        </p:spPr>
        <p:txBody>
          <a:bodyPr vert="horz" lIns="91429" tIns="45715" rIns="91429" bIns="45715" rtlCol="0" anchor="ctr">
            <a:noAutofit/>
          </a:bodyPr>
          <a:lstStyle/>
          <a:p>
            <a:pPr algn="ctr" defTabSz="914290" fontAlgn="auto">
              <a:spcAft>
                <a:spcPts val="0"/>
              </a:spcAft>
              <a:defRPr/>
            </a:pPr>
            <a:r>
              <a:rPr lang="ru-RU" b="1" kern="0" dirty="0" smtClean="0">
                <a:latin typeface="Tahoma" pitchFamily="34" charset="0"/>
                <a:ea typeface="Tahoma" pitchFamily="34" charset="0"/>
                <a:cs typeface="Tahoma" pitchFamily="34" charset="0"/>
              </a:rPr>
              <a:t>Км 1000+550 – км 1024+000</a:t>
            </a:r>
            <a:endParaRPr lang="ru-RU" sz="2200" b="1" kern="0" dirty="0">
              <a:latin typeface="Tahoma" pitchFamily="34" charset="0"/>
              <a:ea typeface="Tahoma" pitchFamily="34" charset="0"/>
              <a:cs typeface="Tahoma" pitchFamily="34" charset="0"/>
            </a:endParaRPr>
          </a:p>
        </p:txBody>
      </p:sp>
      <p:sp>
        <p:nvSpPr>
          <p:cNvPr id="21" name="Подзаголовок 3"/>
          <p:cNvSpPr>
            <a:spLocks noGrp="1"/>
          </p:cNvSpPr>
          <p:nvPr>
            <p:ph type="subTitle" idx="1"/>
          </p:nvPr>
        </p:nvSpPr>
        <p:spPr>
          <a:xfrm>
            <a:off x="0" y="6093296"/>
            <a:ext cx="9144000" cy="576064"/>
          </a:xfrm>
        </p:spPr>
        <p:txBody>
          <a:bodyPr>
            <a:noAutofit/>
          </a:bodyPr>
          <a:lstStyle/>
          <a:p>
            <a:pPr fontAlgn="base">
              <a:lnSpc>
                <a:spcPct val="80000"/>
              </a:lnSpc>
              <a:spcAft>
                <a:spcPct val="0"/>
              </a:spcAft>
            </a:pPr>
            <a:r>
              <a:rPr lang="ru-RU" dirty="0" smtClean="0"/>
              <a:t>Вследствие различия норм проектирования, </a:t>
            </a:r>
          </a:p>
          <a:p>
            <a:pPr fontAlgn="base">
              <a:lnSpc>
                <a:spcPct val="80000"/>
              </a:lnSpc>
              <a:spcAft>
                <a:spcPct val="0"/>
              </a:spcAft>
            </a:pPr>
            <a:r>
              <a:rPr lang="ru-RU" dirty="0" smtClean="0"/>
              <a:t>участок км 933+000 – км 944+500 имеет разное количество полос</a:t>
            </a:r>
            <a:endParaRP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402" name="Picture 18" descr="E:\инновации\рф жес.jpg"/>
          <p:cNvPicPr>
            <a:picLocks noChangeAspect="1" noChangeArrowheads="1"/>
          </p:cNvPicPr>
          <p:nvPr/>
        </p:nvPicPr>
        <p:blipFill>
          <a:blip r:embed="rId2" cstate="print"/>
          <a:srcRect b="3498"/>
          <a:stretch>
            <a:fillRect/>
          </a:stretch>
        </p:blipFill>
        <p:spPr bwMode="auto">
          <a:xfrm>
            <a:off x="5040000" y="3140968"/>
            <a:ext cx="4104000" cy="3168352"/>
          </a:xfrm>
          <a:prstGeom prst="rect">
            <a:avLst/>
          </a:prstGeom>
          <a:noFill/>
        </p:spPr>
      </p:pic>
      <p:pic>
        <p:nvPicPr>
          <p:cNvPr id="144403" name="Picture 19" descr="E:\инновации\фрг_жест.jpg"/>
          <p:cNvPicPr>
            <a:picLocks noChangeAspect="1" noChangeArrowheads="1"/>
          </p:cNvPicPr>
          <p:nvPr/>
        </p:nvPicPr>
        <p:blipFill>
          <a:blip r:embed="rId3" cstate="print"/>
          <a:stretch>
            <a:fillRect/>
          </a:stretch>
        </p:blipFill>
        <p:spPr bwMode="auto">
          <a:xfrm>
            <a:off x="142844" y="3957366"/>
            <a:ext cx="4104000" cy="1623560"/>
          </a:xfrm>
          <a:prstGeom prst="rect">
            <a:avLst/>
          </a:prstGeom>
        </p:spPr>
      </p:pic>
      <p:pic>
        <p:nvPicPr>
          <p:cNvPr id="144399" name="Picture 15" descr="E:\инновации\фрг_неж.jpg"/>
          <p:cNvPicPr>
            <a:picLocks noChangeAspect="1" noChangeArrowheads="1"/>
          </p:cNvPicPr>
          <p:nvPr/>
        </p:nvPicPr>
        <p:blipFill>
          <a:blip r:embed="rId4" cstate="print"/>
          <a:stretch>
            <a:fillRect/>
          </a:stretch>
        </p:blipFill>
        <p:spPr bwMode="auto">
          <a:xfrm>
            <a:off x="142844" y="1432274"/>
            <a:ext cx="4104000" cy="1839724"/>
          </a:xfrm>
          <a:prstGeom prst="rect">
            <a:avLst/>
          </a:prstGeom>
          <a:noFill/>
        </p:spPr>
      </p:pic>
      <p:pic>
        <p:nvPicPr>
          <p:cNvPr id="144398" name="Picture 14" descr="E:\инновации\рф_неж.jpg"/>
          <p:cNvPicPr>
            <a:picLocks noChangeAspect="1" noChangeArrowheads="1"/>
          </p:cNvPicPr>
          <p:nvPr/>
        </p:nvPicPr>
        <p:blipFill>
          <a:blip r:embed="rId5" cstate="print"/>
          <a:stretch>
            <a:fillRect/>
          </a:stretch>
        </p:blipFill>
        <p:spPr bwMode="auto">
          <a:xfrm>
            <a:off x="4967992" y="1325208"/>
            <a:ext cx="4104000" cy="1874160"/>
          </a:xfrm>
          <a:prstGeom prst="rect">
            <a:avLst/>
          </a:prstGeom>
        </p:spPr>
      </p:pic>
      <p:sp>
        <p:nvSpPr>
          <p:cNvPr id="4" name="Подзаголовок 3"/>
          <p:cNvSpPr>
            <a:spLocks noGrp="1"/>
          </p:cNvSpPr>
          <p:nvPr>
            <p:ph type="subTitle" idx="1"/>
          </p:nvPr>
        </p:nvSpPr>
        <p:spPr>
          <a:xfrm>
            <a:off x="0" y="5805264"/>
            <a:ext cx="9144000" cy="576064"/>
          </a:xfrm>
        </p:spPr>
        <p:txBody>
          <a:bodyPr>
            <a:noAutofit/>
          </a:bodyPr>
          <a:lstStyle/>
          <a:p>
            <a:pPr fontAlgn="base">
              <a:lnSpc>
                <a:spcPct val="80000"/>
              </a:lnSpc>
              <a:spcAft>
                <a:spcPct val="0"/>
              </a:spcAft>
            </a:pPr>
            <a:r>
              <a:rPr lang="ru-RU" dirty="0" smtClean="0"/>
              <a:t>Больший коэффициент прочности дорожной одежды по нормам ФРГ обеспечивает срок службы конструкции 30 лет. Верхний слой дорожной одежды по нормам ФРГ является слоем износа и не участвует в расчете прочности конструкции.</a:t>
            </a:r>
            <a:endParaRPr dirty="0" smtClean="0"/>
          </a:p>
        </p:txBody>
      </p:sp>
      <p:sp>
        <p:nvSpPr>
          <p:cNvPr id="32" name="Заголовок 1"/>
          <p:cNvSpPr txBox="1">
            <a:spLocks/>
          </p:cNvSpPr>
          <p:nvPr/>
        </p:nvSpPr>
        <p:spPr>
          <a:xfrm>
            <a:off x="0" y="1196752"/>
            <a:ext cx="9144000" cy="432048"/>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latin typeface="Tahoma" pitchFamily="34" charset="0"/>
                <a:ea typeface="Tahoma" pitchFamily="34" charset="0"/>
                <a:cs typeface="Tahoma" pitchFamily="34" charset="0"/>
              </a:rPr>
              <a:t>Нежесткая дорожная одежда</a:t>
            </a:r>
            <a:r>
              <a:rPr lang="ru-RU" sz="2200" b="1" kern="0" dirty="0" smtClean="0">
                <a:latin typeface="Tahoma" pitchFamily="34" charset="0"/>
                <a:ea typeface="Tahoma" pitchFamily="34" charset="0"/>
                <a:cs typeface="Tahoma" pitchFamily="34" charset="0"/>
              </a:rPr>
              <a:t/>
            </a:r>
            <a:br>
              <a:rPr lang="ru-RU" sz="2200" b="1" kern="0" dirty="0" smtClean="0">
                <a:latin typeface="Tahoma" pitchFamily="34" charset="0"/>
                <a:ea typeface="Tahoma" pitchFamily="34" charset="0"/>
                <a:cs typeface="Tahoma" pitchFamily="34" charset="0"/>
              </a:rPr>
            </a:br>
            <a:endParaRPr lang="ru-RU" sz="2200" b="1" kern="0" dirty="0">
              <a:latin typeface="Tahoma" pitchFamily="34" charset="0"/>
              <a:ea typeface="Tahoma" pitchFamily="34" charset="0"/>
              <a:cs typeface="Tahoma" pitchFamily="34" charset="0"/>
            </a:endParaRPr>
          </a:p>
        </p:txBody>
      </p:sp>
      <p:sp>
        <p:nvSpPr>
          <p:cNvPr id="33" name="Заголовок 1"/>
          <p:cNvSpPr txBox="1">
            <a:spLocks/>
          </p:cNvSpPr>
          <p:nvPr/>
        </p:nvSpPr>
        <p:spPr>
          <a:xfrm>
            <a:off x="0" y="3789040"/>
            <a:ext cx="9144000" cy="432048"/>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latin typeface="Tahoma" pitchFamily="34" charset="0"/>
                <a:ea typeface="Tahoma" pitchFamily="34" charset="0"/>
                <a:cs typeface="Tahoma" pitchFamily="34" charset="0"/>
              </a:rPr>
              <a:t>Жесткая дорожная одежда</a:t>
            </a:r>
            <a:r>
              <a:rPr lang="ru-RU" sz="2200" b="1" kern="0" dirty="0" smtClean="0">
                <a:latin typeface="Tahoma" pitchFamily="34" charset="0"/>
                <a:ea typeface="Tahoma" pitchFamily="34" charset="0"/>
                <a:cs typeface="Tahoma" pitchFamily="34" charset="0"/>
              </a:rPr>
              <a:t/>
            </a:r>
            <a:br>
              <a:rPr lang="ru-RU" sz="2200" b="1" kern="0" dirty="0" smtClean="0">
                <a:latin typeface="Tahoma" pitchFamily="34" charset="0"/>
                <a:ea typeface="Tahoma" pitchFamily="34" charset="0"/>
                <a:cs typeface="Tahoma" pitchFamily="34" charset="0"/>
              </a:rPr>
            </a:br>
            <a:endParaRPr lang="ru-RU" sz="2200" b="1" kern="0" dirty="0">
              <a:latin typeface="Tahoma" pitchFamily="34" charset="0"/>
              <a:ea typeface="Tahoma" pitchFamily="34" charset="0"/>
              <a:cs typeface="Tahoma" pitchFamily="34" charset="0"/>
            </a:endParaRPr>
          </a:p>
        </p:txBody>
      </p:sp>
      <p:sp>
        <p:nvSpPr>
          <p:cNvPr id="36" name="Заголовок 1"/>
          <p:cNvSpPr txBox="1">
            <a:spLocks/>
          </p:cNvSpPr>
          <p:nvPr/>
        </p:nvSpPr>
        <p:spPr>
          <a:xfrm>
            <a:off x="1115616" y="2204864"/>
            <a:ext cx="1080120" cy="432048"/>
          </a:xfrm>
          <a:prstGeom prst="rect">
            <a:avLst/>
          </a:prstGeom>
        </p:spPr>
        <p:txBody>
          <a:bodyPr vert="horz" lIns="91429" tIns="45715" rIns="91429" bIns="45715" rtlCol="0" anchor="ctr">
            <a:noAutofit/>
          </a:bodyPr>
          <a:lstStyle/>
          <a:p>
            <a:pPr algn="ctr" fontAlgn="auto">
              <a:spcAft>
                <a:spcPts val="0"/>
              </a:spcAft>
              <a:defRPr/>
            </a:pPr>
            <a:r>
              <a:rPr lang="ru-RU" sz="1600" b="1" kern="0" dirty="0" smtClean="0">
                <a:solidFill>
                  <a:srgbClr val="FF0000"/>
                </a:solidFill>
                <a:latin typeface="Tahoma" pitchFamily="34" charset="0"/>
                <a:ea typeface="Tahoma" pitchFamily="34" charset="0"/>
                <a:cs typeface="Tahoma" pitchFamily="34" charset="0"/>
              </a:rPr>
              <a:t>Срок службы 30 лет</a:t>
            </a:r>
          </a:p>
          <a:p>
            <a:pPr algn="ctr" fontAlgn="auto">
              <a:spcAft>
                <a:spcPts val="0"/>
              </a:spcAft>
              <a:defRPr/>
            </a:pPr>
            <a:endParaRPr lang="ru-RU" sz="1600" b="1" kern="0" dirty="0">
              <a:solidFill>
                <a:srgbClr val="FF0000"/>
              </a:solidFill>
              <a:latin typeface="Tahoma" pitchFamily="34" charset="0"/>
              <a:ea typeface="Tahoma" pitchFamily="34" charset="0"/>
              <a:cs typeface="Tahoma" pitchFamily="34" charset="0"/>
            </a:endParaRPr>
          </a:p>
        </p:txBody>
      </p:sp>
      <p:sp>
        <p:nvSpPr>
          <p:cNvPr id="37" name="Заголовок 1"/>
          <p:cNvSpPr txBox="1">
            <a:spLocks/>
          </p:cNvSpPr>
          <p:nvPr/>
        </p:nvSpPr>
        <p:spPr>
          <a:xfrm>
            <a:off x="5724128" y="2132856"/>
            <a:ext cx="1080120" cy="648072"/>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solidFill>
                  <a:srgbClr val="FF0000"/>
                </a:solidFill>
                <a:latin typeface="Tahoma" pitchFamily="34" charset="0"/>
                <a:ea typeface="Tahoma" pitchFamily="34" charset="0"/>
                <a:cs typeface="Tahoma" pitchFamily="34" charset="0"/>
              </a:rPr>
              <a:t>Срок службы 18 лет</a:t>
            </a:r>
          </a:p>
          <a:p>
            <a:pPr algn="ctr" defTabSz="914290" fontAlgn="auto">
              <a:spcAft>
                <a:spcPts val="0"/>
              </a:spcAft>
              <a:defRPr/>
            </a:pPr>
            <a:endParaRPr lang="ru-RU" sz="2200" b="1" kern="0" dirty="0">
              <a:solidFill>
                <a:srgbClr val="FF0000"/>
              </a:solidFill>
              <a:latin typeface="Tahoma" pitchFamily="34" charset="0"/>
              <a:ea typeface="Tahoma" pitchFamily="34" charset="0"/>
              <a:cs typeface="Tahoma" pitchFamily="34" charset="0"/>
            </a:endParaRPr>
          </a:p>
        </p:txBody>
      </p:sp>
      <p:sp>
        <p:nvSpPr>
          <p:cNvPr id="38" name="Заголовок 1"/>
          <p:cNvSpPr txBox="1">
            <a:spLocks/>
          </p:cNvSpPr>
          <p:nvPr/>
        </p:nvSpPr>
        <p:spPr>
          <a:xfrm>
            <a:off x="1187624" y="4725144"/>
            <a:ext cx="1080120" cy="432048"/>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solidFill>
                  <a:srgbClr val="FF0000"/>
                </a:solidFill>
                <a:latin typeface="Tahoma" pitchFamily="34" charset="0"/>
                <a:ea typeface="Tahoma" pitchFamily="34" charset="0"/>
                <a:cs typeface="Tahoma" pitchFamily="34" charset="0"/>
              </a:rPr>
              <a:t>Срок службы 30 лет</a:t>
            </a:r>
          </a:p>
          <a:p>
            <a:pPr algn="ctr" defTabSz="914290" fontAlgn="auto">
              <a:spcAft>
                <a:spcPts val="0"/>
              </a:spcAft>
              <a:defRPr/>
            </a:pPr>
            <a:endParaRPr lang="ru-RU" sz="2200" b="1" kern="0" dirty="0">
              <a:solidFill>
                <a:srgbClr val="FF0000"/>
              </a:solidFill>
              <a:latin typeface="Tahoma" pitchFamily="34" charset="0"/>
              <a:ea typeface="Tahoma" pitchFamily="34" charset="0"/>
              <a:cs typeface="Tahoma" pitchFamily="34" charset="0"/>
            </a:endParaRPr>
          </a:p>
        </p:txBody>
      </p:sp>
      <p:sp>
        <p:nvSpPr>
          <p:cNvPr id="39" name="Заголовок 1"/>
          <p:cNvSpPr txBox="1">
            <a:spLocks/>
          </p:cNvSpPr>
          <p:nvPr/>
        </p:nvSpPr>
        <p:spPr>
          <a:xfrm>
            <a:off x="5724128" y="4725144"/>
            <a:ext cx="1224136" cy="288032"/>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solidFill>
                  <a:srgbClr val="FF0000"/>
                </a:solidFill>
                <a:latin typeface="Tahoma" pitchFamily="34" charset="0"/>
                <a:ea typeface="Tahoma" pitchFamily="34" charset="0"/>
                <a:cs typeface="Tahoma" pitchFamily="34" charset="0"/>
              </a:rPr>
              <a:t>Срок службы 25 лет</a:t>
            </a:r>
          </a:p>
          <a:p>
            <a:pPr algn="ctr" defTabSz="914290" fontAlgn="auto">
              <a:spcAft>
                <a:spcPts val="0"/>
              </a:spcAft>
              <a:defRPr/>
            </a:pPr>
            <a:endParaRPr lang="ru-RU" sz="2200" b="1" kern="0" dirty="0">
              <a:solidFill>
                <a:srgbClr val="FF0000"/>
              </a:solidFill>
              <a:latin typeface="Tahoma" pitchFamily="34" charset="0"/>
              <a:ea typeface="Tahoma" pitchFamily="34" charset="0"/>
              <a:cs typeface="Tahoma" pitchFamily="34" charset="0"/>
            </a:endParaRPr>
          </a:p>
        </p:txBody>
      </p:sp>
      <p:pic>
        <p:nvPicPr>
          <p:cNvPr id="18" name="Picture 1"/>
          <p:cNvPicPr>
            <a:picLocks noChangeAspect="1" noChangeArrowheads="1"/>
          </p:cNvPicPr>
          <p:nvPr/>
        </p:nvPicPr>
        <p:blipFill>
          <a:blip r:embed="rId6" cstate="print"/>
          <a:srcRect/>
          <a:stretch>
            <a:fillRect/>
          </a:stretch>
        </p:blipFill>
        <p:spPr bwMode="auto">
          <a:xfrm>
            <a:off x="7138024" y="0"/>
            <a:ext cx="2005976" cy="370334"/>
          </a:xfrm>
          <a:prstGeom prst="rect">
            <a:avLst/>
          </a:prstGeom>
          <a:noFill/>
          <a:ln w="9525">
            <a:noFill/>
            <a:miter lim="800000"/>
            <a:headEnd/>
            <a:tailEnd/>
          </a:ln>
        </p:spPr>
      </p:pic>
      <p:sp>
        <p:nvSpPr>
          <p:cNvPr id="19" name="Прямоугольник 18"/>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20"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конструкций дорожных одежд</a:t>
            </a:r>
            <a:b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pic>
        <p:nvPicPr>
          <p:cNvPr id="25" name="Picture 2" descr="E:\инновации\флаг РФ.jpg"/>
          <p:cNvPicPr>
            <a:picLocks noChangeAspect="1" noChangeArrowheads="1"/>
          </p:cNvPicPr>
          <p:nvPr/>
        </p:nvPicPr>
        <p:blipFill>
          <a:blip r:embed="rId7" cstate="print"/>
          <a:srcRect/>
          <a:stretch>
            <a:fillRect/>
          </a:stretch>
        </p:blipFill>
        <p:spPr bwMode="auto">
          <a:xfrm>
            <a:off x="7092279" y="620688"/>
            <a:ext cx="1008000" cy="756000"/>
          </a:xfrm>
          <a:prstGeom prst="rect">
            <a:avLst/>
          </a:prstGeom>
          <a:noFill/>
          <a:ln>
            <a:solidFill>
              <a:schemeClr val="tx1"/>
            </a:solidFill>
          </a:ln>
        </p:spPr>
      </p:pic>
      <p:sp>
        <p:nvSpPr>
          <p:cNvPr id="26" name="Заголовок 1"/>
          <p:cNvSpPr txBox="1">
            <a:spLocks/>
          </p:cNvSpPr>
          <p:nvPr/>
        </p:nvSpPr>
        <p:spPr>
          <a:xfrm>
            <a:off x="7092280" y="620688"/>
            <a:ext cx="1008111" cy="720080"/>
          </a:xfrm>
          <a:prstGeom prst="rect">
            <a:avLst/>
          </a:prstGeom>
        </p:spPr>
        <p:txBody>
          <a:bodyPr vert="horz" lIns="91429" tIns="45715" rIns="91429" bIns="45715" rtlCol="0" anchor="ctr">
            <a:noAutofit/>
          </a:bodyPr>
          <a:lstStyle/>
          <a:p>
            <a:pPr defTabSz="914290" fontAlgn="auto">
              <a:spcAft>
                <a:spcPts val="0"/>
              </a:spcAft>
              <a:defRPr/>
            </a:pPr>
            <a:endParaRPr lang="ru-RU" b="1" kern="0" dirty="0" smtClean="0">
              <a:latin typeface="Tahoma" pitchFamily="34" charset="0"/>
              <a:ea typeface="Tahoma" pitchFamily="34" charset="0"/>
              <a:cs typeface="Tahoma" pitchFamily="34" charset="0"/>
            </a:endParaRPr>
          </a:p>
          <a:p>
            <a:pPr algn="ctr" defTabSz="914290" fontAlgn="auto">
              <a:spcAft>
                <a:spcPts val="0"/>
              </a:spcAft>
              <a:defRPr/>
            </a:pPr>
            <a:r>
              <a:rPr lang="ru-RU" b="1" kern="0" dirty="0" smtClean="0">
                <a:solidFill>
                  <a:schemeClr val="bg1"/>
                </a:solidFill>
                <a:latin typeface="Tahoma" pitchFamily="34" charset="0"/>
                <a:ea typeface="Tahoma" pitchFamily="34" charset="0"/>
                <a:cs typeface="Tahoma" pitchFamily="34" charset="0"/>
              </a:rPr>
              <a:t>РФ</a:t>
            </a:r>
            <a:r>
              <a:rPr lang="ru-RU" sz="2200" b="1" kern="0" dirty="0" smtClean="0">
                <a:solidFill>
                  <a:srgbClr val="376092"/>
                </a:solidFill>
                <a:latin typeface="Tahoma" pitchFamily="34" charset="0"/>
                <a:ea typeface="Tahoma" pitchFamily="34" charset="0"/>
                <a:cs typeface="Tahoma" pitchFamily="34" charset="0"/>
              </a:rPr>
              <a:t/>
            </a:r>
            <a:br>
              <a:rPr lang="ru-RU" sz="2200" b="1" kern="0" dirty="0" smtClean="0">
                <a:solidFill>
                  <a:srgbClr val="376092"/>
                </a:solidFill>
                <a:latin typeface="Tahoma" pitchFamily="34" charset="0"/>
                <a:ea typeface="Tahoma" pitchFamily="34" charset="0"/>
                <a:cs typeface="Tahoma" pitchFamily="34" charset="0"/>
              </a:rPr>
            </a:br>
            <a:endParaRPr lang="ru-RU" sz="2200" b="1" kern="0" dirty="0">
              <a:solidFill>
                <a:srgbClr val="376092"/>
              </a:solidFill>
              <a:latin typeface="Tahoma" pitchFamily="34" charset="0"/>
              <a:ea typeface="Tahoma" pitchFamily="34" charset="0"/>
              <a:cs typeface="Tahoma" pitchFamily="34" charset="0"/>
            </a:endParaRPr>
          </a:p>
        </p:txBody>
      </p:sp>
      <p:pic>
        <p:nvPicPr>
          <p:cNvPr id="21" name="Picture 3" descr="E:\инновации\флаг ФРГ.jpg"/>
          <p:cNvPicPr>
            <a:picLocks noChangeAspect="1" noChangeArrowheads="1"/>
          </p:cNvPicPr>
          <p:nvPr/>
        </p:nvPicPr>
        <p:blipFill>
          <a:blip r:embed="rId8" cstate="print"/>
          <a:srcRect/>
          <a:stretch>
            <a:fillRect/>
          </a:stretch>
        </p:blipFill>
        <p:spPr bwMode="auto">
          <a:xfrm>
            <a:off x="971600" y="620688"/>
            <a:ext cx="1008000" cy="773999"/>
          </a:xfrm>
          <a:prstGeom prst="rect">
            <a:avLst/>
          </a:prstGeom>
          <a:noFill/>
          <a:ln>
            <a:solidFill>
              <a:schemeClr val="tx1"/>
            </a:solidFill>
          </a:ln>
        </p:spPr>
      </p:pic>
      <p:sp>
        <p:nvSpPr>
          <p:cNvPr id="22" name="TextBox 21"/>
          <p:cNvSpPr txBox="1"/>
          <p:nvPr/>
        </p:nvSpPr>
        <p:spPr>
          <a:xfrm>
            <a:off x="971600" y="760636"/>
            <a:ext cx="1008112" cy="369332"/>
          </a:xfrm>
          <a:prstGeom prst="rect">
            <a:avLst/>
          </a:prstGeom>
          <a:noFill/>
        </p:spPr>
        <p:txBody>
          <a:bodyPr wrap="square" rtlCol="0" anchor="ctr">
            <a:spAutoFit/>
          </a:bodyPr>
          <a:lstStyle/>
          <a:p>
            <a:pPr algn="ctr"/>
            <a:r>
              <a:rPr lang="ru-RU" b="1" dirty="0" smtClean="0">
                <a:solidFill>
                  <a:schemeClr val="bg1"/>
                </a:solidFill>
              </a:rPr>
              <a:t>ФРГ</a:t>
            </a:r>
            <a:endParaRPr lang="ru-RU" b="1" dirty="0">
              <a:solidFill>
                <a:schemeClr val="bg1"/>
              </a:solidFill>
            </a:endParaRPr>
          </a:p>
        </p:txBody>
      </p:sp>
      <p:sp>
        <p:nvSpPr>
          <p:cNvPr id="23" name="Прямоугольник 22"/>
          <p:cNvSpPr/>
          <p:nvPr/>
        </p:nvSpPr>
        <p:spPr>
          <a:xfrm>
            <a:off x="214282" y="1928802"/>
            <a:ext cx="525493" cy="287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42844" y="4286255"/>
            <a:ext cx="638206" cy="59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Заголовок 1"/>
          <p:cNvSpPr txBox="1">
            <a:spLocks/>
          </p:cNvSpPr>
          <p:nvPr/>
        </p:nvSpPr>
        <p:spPr>
          <a:xfrm>
            <a:off x="857224" y="3000372"/>
            <a:ext cx="1500198" cy="500066"/>
          </a:xfrm>
          <a:prstGeom prst="rect">
            <a:avLst/>
          </a:prstGeom>
        </p:spPr>
        <p:txBody>
          <a:bodyPr vert="horz" lIns="91429" tIns="45715" rIns="91429" bIns="45715" rtlCol="0" anchor="ctr">
            <a:noAutofit/>
          </a:bodyPr>
          <a:lstStyle/>
          <a:p>
            <a:pPr algn="ctr" defTabSz="914290" fontAlgn="auto">
              <a:spcAft>
                <a:spcPts val="0"/>
              </a:spcAft>
              <a:defRPr/>
            </a:pPr>
            <a:r>
              <a:rPr lang="en-US" sz="1000" kern="0" dirty="0" smtClean="0">
                <a:latin typeface="Tahoma" pitchFamily="34" charset="0"/>
                <a:ea typeface="Tahoma" pitchFamily="34" charset="0"/>
                <a:cs typeface="Tahoma" pitchFamily="34" charset="0"/>
              </a:rPr>
              <a:t>K</a:t>
            </a:r>
            <a:r>
              <a:rPr lang="ru-RU" sz="1000" kern="0" dirty="0" smtClean="0">
                <a:latin typeface="Tahoma" pitchFamily="34" charset="0"/>
                <a:ea typeface="Tahoma" pitchFamily="34" charset="0"/>
                <a:cs typeface="Tahoma" pitchFamily="34" charset="0"/>
              </a:rPr>
              <a:t>прочности=2.32</a:t>
            </a:r>
            <a:r>
              <a:rPr lang="ru-RU" sz="2200" kern="0" dirty="0" smtClean="0">
                <a:latin typeface="Tahoma" pitchFamily="34" charset="0"/>
                <a:ea typeface="Tahoma" pitchFamily="34" charset="0"/>
                <a:cs typeface="Tahoma" pitchFamily="34" charset="0"/>
              </a:rPr>
              <a:t/>
            </a:r>
            <a:br>
              <a:rPr lang="ru-RU" sz="2200" kern="0" dirty="0" smtClean="0">
                <a:latin typeface="Tahoma" pitchFamily="34" charset="0"/>
                <a:ea typeface="Tahoma" pitchFamily="34" charset="0"/>
                <a:cs typeface="Tahoma" pitchFamily="34" charset="0"/>
              </a:rPr>
            </a:br>
            <a:endParaRPr lang="ru-RU" sz="2200" kern="0" dirty="0">
              <a:latin typeface="Tahoma" pitchFamily="34" charset="0"/>
              <a:ea typeface="Tahoma" pitchFamily="34" charset="0"/>
              <a:cs typeface="Tahoma" pitchFamily="34" charset="0"/>
            </a:endParaRPr>
          </a:p>
        </p:txBody>
      </p:sp>
      <p:sp>
        <p:nvSpPr>
          <p:cNvPr id="30" name="Заголовок 1"/>
          <p:cNvSpPr txBox="1">
            <a:spLocks/>
          </p:cNvSpPr>
          <p:nvPr/>
        </p:nvSpPr>
        <p:spPr>
          <a:xfrm>
            <a:off x="5357818" y="3071810"/>
            <a:ext cx="1500198" cy="500066"/>
          </a:xfrm>
          <a:prstGeom prst="rect">
            <a:avLst/>
          </a:prstGeom>
        </p:spPr>
        <p:txBody>
          <a:bodyPr vert="horz" lIns="91429" tIns="45715" rIns="91429" bIns="45715" rtlCol="0" anchor="ctr">
            <a:noAutofit/>
          </a:bodyPr>
          <a:lstStyle/>
          <a:p>
            <a:pPr algn="ctr" defTabSz="914290" fontAlgn="auto">
              <a:spcAft>
                <a:spcPts val="0"/>
              </a:spcAft>
              <a:defRPr/>
            </a:pPr>
            <a:r>
              <a:rPr lang="en-US" sz="1000" kern="0" dirty="0" smtClean="0">
                <a:latin typeface="Tahoma" pitchFamily="34" charset="0"/>
                <a:ea typeface="Tahoma" pitchFamily="34" charset="0"/>
                <a:cs typeface="Tahoma" pitchFamily="34" charset="0"/>
              </a:rPr>
              <a:t>K</a:t>
            </a:r>
            <a:r>
              <a:rPr lang="ru-RU" sz="1000" kern="0" dirty="0" smtClean="0">
                <a:latin typeface="Tahoma" pitchFamily="34" charset="0"/>
                <a:ea typeface="Tahoma" pitchFamily="34" charset="0"/>
                <a:cs typeface="Tahoma" pitchFamily="34" charset="0"/>
              </a:rPr>
              <a:t>прочности=1.3</a:t>
            </a:r>
            <a:r>
              <a:rPr lang="ru-RU" sz="2200" kern="0" dirty="0" smtClean="0">
                <a:latin typeface="Tahoma" pitchFamily="34" charset="0"/>
                <a:ea typeface="Tahoma" pitchFamily="34" charset="0"/>
                <a:cs typeface="Tahoma" pitchFamily="34" charset="0"/>
              </a:rPr>
              <a:t/>
            </a:r>
            <a:br>
              <a:rPr lang="ru-RU" sz="2200" kern="0" dirty="0" smtClean="0">
                <a:latin typeface="Tahoma" pitchFamily="34" charset="0"/>
                <a:ea typeface="Tahoma" pitchFamily="34" charset="0"/>
                <a:cs typeface="Tahoma" pitchFamily="34" charset="0"/>
              </a:rPr>
            </a:br>
            <a:endParaRPr lang="ru-RU" sz="2200" kern="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7883873" y="3091849"/>
            <a:ext cx="317490" cy="205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sp>
        <p:nvSpPr>
          <p:cNvPr id="15" name="Прямоугольник 14"/>
          <p:cNvSpPr/>
          <p:nvPr/>
        </p:nvSpPr>
        <p:spPr>
          <a:xfrm>
            <a:off x="959496" y="3087310"/>
            <a:ext cx="317490" cy="164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pic>
        <p:nvPicPr>
          <p:cNvPr id="16" name="Picture 16"/>
          <p:cNvPicPr>
            <a:picLocks noChangeAspect="1" noChangeArrowheads="1"/>
          </p:cNvPicPr>
          <p:nvPr/>
        </p:nvPicPr>
        <p:blipFill>
          <a:blip r:embed="rId2" cstate="print"/>
          <a:srcRect l="5443" t="41958" r="68862" b="53502"/>
          <a:stretch>
            <a:fillRect/>
          </a:stretch>
        </p:blipFill>
        <p:spPr bwMode="auto">
          <a:xfrm>
            <a:off x="179512" y="5285818"/>
            <a:ext cx="2893962" cy="323727"/>
          </a:xfrm>
          <a:prstGeom prst="rect">
            <a:avLst/>
          </a:prstGeom>
          <a:noFill/>
          <a:ln w="9525">
            <a:noFill/>
            <a:miter lim="800000"/>
            <a:headEnd/>
            <a:tailEnd/>
          </a:ln>
        </p:spPr>
      </p:pic>
      <p:sp>
        <p:nvSpPr>
          <p:cNvPr id="23" name="Прямоугольник 22"/>
          <p:cNvSpPr/>
          <p:nvPr/>
        </p:nvSpPr>
        <p:spPr>
          <a:xfrm>
            <a:off x="323528" y="5285818"/>
            <a:ext cx="1008112" cy="361252"/>
          </a:xfrm>
          <a:prstGeom prst="rect">
            <a:avLst/>
          </a:prstGeom>
        </p:spPr>
        <p:txBody>
          <a:bodyPr wrap="square" lIns="83438" tIns="41719" rIns="83438" bIns="41719">
            <a:spAutoFit/>
          </a:bodyPr>
          <a:lstStyle/>
          <a:p>
            <a:pPr>
              <a:defRPr/>
            </a:pPr>
            <a:r>
              <a:rPr lang="ru-RU" b="1" dirty="0">
                <a:solidFill>
                  <a:srgbClr val="000000"/>
                </a:solidFill>
                <a:latin typeface="Tahoma" pitchFamily="34" charset="0"/>
                <a:ea typeface="Tahoma" pitchFamily="34" charset="0"/>
                <a:cs typeface="Tahoma" pitchFamily="34" charset="0"/>
              </a:rPr>
              <a:t>50 %</a:t>
            </a:r>
            <a:endParaRPr lang="ru-RU" dirty="0">
              <a:solidFill>
                <a:srgbClr val="000000"/>
              </a:solidFill>
              <a:latin typeface="Tahoma" pitchFamily="34" charset="0"/>
              <a:ea typeface="Tahoma" pitchFamily="34" charset="0"/>
              <a:cs typeface="Tahoma" pitchFamily="34" charset="0"/>
            </a:endParaRPr>
          </a:p>
        </p:txBody>
      </p:sp>
      <p:pic>
        <p:nvPicPr>
          <p:cNvPr id="143361" name="Picture 1" descr="E:\инновации\карт ДО.jpg"/>
          <p:cNvPicPr>
            <a:picLocks noChangeAspect="1" noChangeArrowheads="1"/>
          </p:cNvPicPr>
          <p:nvPr/>
        </p:nvPicPr>
        <p:blipFill>
          <a:blip r:embed="rId3" cstate="print"/>
          <a:srcRect l="9274" t="1547" r="7560" b="3915"/>
          <a:stretch>
            <a:fillRect/>
          </a:stretch>
        </p:blipFill>
        <p:spPr bwMode="auto">
          <a:xfrm>
            <a:off x="0" y="822379"/>
            <a:ext cx="9144000" cy="4458281"/>
          </a:xfrm>
          <a:prstGeom prst="rect">
            <a:avLst/>
          </a:prstGeom>
          <a:noFill/>
        </p:spPr>
      </p:pic>
      <p:sp>
        <p:nvSpPr>
          <p:cNvPr id="4" name="Подзаголовок 3"/>
          <p:cNvSpPr>
            <a:spLocks noGrp="1"/>
          </p:cNvSpPr>
          <p:nvPr>
            <p:ph type="subTitle" idx="1"/>
          </p:nvPr>
        </p:nvSpPr>
        <p:spPr>
          <a:xfrm>
            <a:off x="0" y="5715016"/>
            <a:ext cx="9144000" cy="720080"/>
          </a:xfrm>
        </p:spPr>
        <p:txBody>
          <a:bodyPr>
            <a:noAutofit/>
          </a:bodyPr>
          <a:lstStyle/>
          <a:p>
            <a:pPr fontAlgn="base">
              <a:lnSpc>
                <a:spcPct val="80000"/>
              </a:lnSpc>
              <a:spcAft>
                <a:spcPct val="0"/>
              </a:spcAft>
            </a:pPr>
            <a:r>
              <a:rPr lang="ru-RU" dirty="0" smtClean="0"/>
              <a:t>В России оценивается остаточный ресурс существующей дорожной одежды. В ФРГ всегда устраивается новая дорожная одежда.</a:t>
            </a:r>
            <a:endParaRPr dirty="0" smtClean="0"/>
          </a:p>
        </p:txBody>
      </p:sp>
      <p:sp>
        <p:nvSpPr>
          <p:cNvPr id="20" name="Заголовок 1"/>
          <p:cNvSpPr txBox="1">
            <a:spLocks/>
          </p:cNvSpPr>
          <p:nvPr/>
        </p:nvSpPr>
        <p:spPr>
          <a:xfrm>
            <a:off x="0" y="548680"/>
            <a:ext cx="9144000" cy="432048"/>
          </a:xfrm>
          <a:prstGeom prst="rect">
            <a:avLst/>
          </a:prstGeom>
        </p:spPr>
        <p:txBody>
          <a:bodyPr vert="horz" lIns="91429" tIns="45715" rIns="91429" bIns="45715" rtlCol="0" anchor="ctr">
            <a:noAutofit/>
          </a:bodyPr>
          <a:lstStyle/>
          <a:p>
            <a:pPr defTabSz="914290" fontAlgn="auto">
              <a:spcAft>
                <a:spcPts val="0"/>
              </a:spcAft>
              <a:defRPr/>
            </a:pPr>
            <a:r>
              <a:rPr lang="ru-RU" b="1" kern="0" dirty="0" smtClean="0">
                <a:latin typeface="Tahoma" pitchFamily="34" charset="0"/>
                <a:ea typeface="Tahoma" pitchFamily="34" charset="0"/>
                <a:cs typeface="Tahoma" pitchFamily="34" charset="0"/>
              </a:rPr>
              <a:t>Участок км 990+000 – км 1025+000</a:t>
            </a:r>
            <a:endParaRPr lang="ru-RU" b="1" kern="0" dirty="0">
              <a:latin typeface="Tahoma" pitchFamily="34" charset="0"/>
              <a:ea typeface="Tahoma" pitchFamily="34" charset="0"/>
              <a:cs typeface="Tahoma" pitchFamily="34" charset="0"/>
            </a:endParaRPr>
          </a:p>
        </p:txBody>
      </p:sp>
      <p:pic>
        <p:nvPicPr>
          <p:cNvPr id="17" name="Picture 1"/>
          <p:cNvPicPr>
            <a:picLocks noChangeAspect="1" noChangeArrowheads="1"/>
          </p:cNvPicPr>
          <p:nvPr/>
        </p:nvPicPr>
        <p:blipFill>
          <a:blip r:embed="rId4" cstate="print"/>
          <a:srcRect/>
          <a:stretch>
            <a:fillRect/>
          </a:stretch>
        </p:blipFill>
        <p:spPr bwMode="auto">
          <a:xfrm>
            <a:off x="7138024" y="0"/>
            <a:ext cx="2005976" cy="370334"/>
          </a:xfrm>
          <a:prstGeom prst="rect">
            <a:avLst/>
          </a:prstGeom>
          <a:noFill/>
          <a:ln w="9525">
            <a:noFill/>
            <a:miter lim="800000"/>
            <a:headEnd/>
            <a:tailEnd/>
          </a:ln>
        </p:spPr>
      </p:pic>
      <p:sp>
        <p:nvSpPr>
          <p:cNvPr id="18" name="Прямоугольник 17"/>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9"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Картограмма существующей дорожной одежды</a:t>
            </a:r>
            <a:b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pic>
        <p:nvPicPr>
          <p:cNvPr id="26" name="Picture 16"/>
          <p:cNvPicPr>
            <a:picLocks noChangeAspect="1" noChangeArrowheads="1"/>
          </p:cNvPicPr>
          <p:nvPr/>
        </p:nvPicPr>
        <p:blipFill>
          <a:blip r:embed="rId2" cstate="print"/>
          <a:srcRect l="5443" t="46655" r="69371" b="49964"/>
          <a:stretch>
            <a:fillRect/>
          </a:stretch>
        </p:blipFill>
        <p:spPr bwMode="auto">
          <a:xfrm>
            <a:off x="3059832" y="5357826"/>
            <a:ext cx="2836664" cy="241126"/>
          </a:xfrm>
          <a:prstGeom prst="rect">
            <a:avLst/>
          </a:prstGeom>
        </p:spPr>
      </p:pic>
      <p:pic>
        <p:nvPicPr>
          <p:cNvPr id="27" name="Picture 16"/>
          <p:cNvPicPr>
            <a:picLocks noChangeAspect="1" noChangeArrowheads="1"/>
          </p:cNvPicPr>
          <p:nvPr/>
        </p:nvPicPr>
        <p:blipFill>
          <a:blip r:embed="rId2" cstate="print"/>
          <a:srcRect l="5443" t="50420" r="68668" b="45680"/>
          <a:stretch>
            <a:fillRect/>
          </a:stretch>
        </p:blipFill>
        <p:spPr bwMode="auto">
          <a:xfrm>
            <a:off x="6228184" y="5357826"/>
            <a:ext cx="2915816" cy="278087"/>
          </a:xfrm>
          <a:prstGeom prst="rect">
            <a:avLst/>
          </a:prstGeom>
          <a:noFill/>
          <a:ln w="9525">
            <a:noFill/>
            <a:miter lim="800000"/>
            <a:headEnd/>
            <a:tailEnd/>
          </a:ln>
        </p:spPr>
      </p:pic>
      <p:sp>
        <p:nvSpPr>
          <p:cNvPr id="22" name="Прямоугольник 21"/>
          <p:cNvSpPr/>
          <p:nvPr/>
        </p:nvSpPr>
        <p:spPr>
          <a:xfrm>
            <a:off x="3203848" y="5285818"/>
            <a:ext cx="792088" cy="361252"/>
          </a:xfrm>
          <a:prstGeom prst="rect">
            <a:avLst/>
          </a:prstGeom>
        </p:spPr>
        <p:txBody>
          <a:bodyPr wrap="square" lIns="83438" tIns="41719" rIns="83438" bIns="41719">
            <a:spAutoFit/>
          </a:bodyPr>
          <a:lstStyle/>
          <a:p>
            <a:pPr>
              <a:defRPr/>
            </a:pPr>
            <a:r>
              <a:rPr lang="ru-RU" b="1" dirty="0">
                <a:solidFill>
                  <a:srgbClr val="000000"/>
                </a:solidFill>
                <a:latin typeface="Tahoma" pitchFamily="34" charset="0"/>
                <a:ea typeface="Tahoma" pitchFamily="34" charset="0"/>
                <a:cs typeface="Tahoma" pitchFamily="34" charset="0"/>
              </a:rPr>
              <a:t>31%</a:t>
            </a:r>
            <a:endParaRPr lang="ru-RU" dirty="0">
              <a:solidFill>
                <a:srgbClr val="000000"/>
              </a:solidFill>
              <a:latin typeface="Tahoma" pitchFamily="34" charset="0"/>
              <a:ea typeface="Tahoma" pitchFamily="34" charset="0"/>
              <a:cs typeface="Tahoma" pitchFamily="34" charset="0"/>
            </a:endParaRPr>
          </a:p>
        </p:txBody>
      </p:sp>
      <p:sp>
        <p:nvSpPr>
          <p:cNvPr id="21" name="Прямоугольник 20"/>
          <p:cNvSpPr/>
          <p:nvPr/>
        </p:nvSpPr>
        <p:spPr>
          <a:xfrm>
            <a:off x="6372200" y="5285818"/>
            <a:ext cx="936104" cy="361252"/>
          </a:xfrm>
          <a:prstGeom prst="rect">
            <a:avLst/>
          </a:prstGeom>
        </p:spPr>
        <p:txBody>
          <a:bodyPr wrap="square" lIns="83438" tIns="41719" rIns="83438" bIns="41719">
            <a:spAutoFit/>
          </a:bodyPr>
          <a:lstStyle/>
          <a:p>
            <a:pPr>
              <a:defRPr/>
            </a:pPr>
            <a:r>
              <a:rPr lang="ru-RU" b="1" dirty="0">
                <a:solidFill>
                  <a:srgbClr val="000000"/>
                </a:solidFill>
                <a:latin typeface="Tahoma" pitchFamily="34" charset="0"/>
                <a:ea typeface="Tahoma" pitchFamily="34" charset="0"/>
                <a:cs typeface="Tahoma" pitchFamily="34" charset="0"/>
              </a:rPr>
              <a:t>19%</a:t>
            </a:r>
            <a:endParaRPr lang="ru-RU" dirty="0">
              <a:solidFill>
                <a:srgbClr val="000000"/>
              </a:solidFill>
              <a:latin typeface="Tahoma" pitchFamily="34" charset="0"/>
              <a:ea typeface="Tahoma" pitchFamily="34" charset="0"/>
              <a:cs typeface="Tahoma" pitchFamily="34" charset="0"/>
            </a:endParaRPr>
          </a:p>
        </p:txBody>
      </p:sp>
      <p:graphicFrame>
        <p:nvGraphicFramePr>
          <p:cNvPr id="24" name="Таблица 23"/>
          <p:cNvGraphicFramePr>
            <a:graphicFrameLocks noGrp="1"/>
          </p:cNvGraphicFramePr>
          <p:nvPr/>
        </p:nvGraphicFramePr>
        <p:xfrm>
          <a:off x="1970576" y="6219234"/>
          <a:ext cx="5000661" cy="595884"/>
        </p:xfrm>
        <a:graphic>
          <a:graphicData uri="http://schemas.openxmlformats.org/drawingml/2006/table">
            <a:tbl>
              <a:tblPr/>
              <a:tblGrid>
                <a:gridCol w="2461617"/>
                <a:gridCol w="1269522"/>
                <a:gridCol w="1269522"/>
              </a:tblGrid>
              <a:tr h="0">
                <a:tc>
                  <a:txBody>
                    <a:bodyPr/>
                    <a:lstStyle/>
                    <a:p>
                      <a:pPr algn="ctr">
                        <a:lnSpc>
                          <a:spcPct val="115000"/>
                        </a:lnSpc>
                        <a:spcAft>
                          <a:spcPts val="0"/>
                        </a:spcAft>
                      </a:pPr>
                      <a:r>
                        <a:rPr lang="ru-RU" sz="1200" dirty="0" smtClean="0">
                          <a:latin typeface="Tahoma" pitchFamily="34" charset="0"/>
                          <a:ea typeface="Tahoma" pitchFamily="34" charset="0"/>
                          <a:cs typeface="Tahoma" pitchFamily="34" charset="0"/>
                        </a:rPr>
                        <a:t>Сравниваемые элементы</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ahoma" pitchFamily="34" charset="0"/>
                          <a:ea typeface="Tahoma" pitchFamily="34" charset="0"/>
                          <a:cs typeface="Tahoma" pitchFamily="34" charset="0"/>
                        </a:rPr>
                        <a:t>По нормам ФРГ</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smtClean="0">
                          <a:latin typeface="Tahoma" pitchFamily="34" charset="0"/>
                          <a:ea typeface="Tahoma" pitchFamily="34" charset="0"/>
                          <a:cs typeface="Tahoma" pitchFamily="34" charset="0"/>
                        </a:rPr>
                        <a:t>По нормам РФ</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100" b="0" dirty="0" smtClean="0">
                          <a:latin typeface="Tahoma" pitchFamily="34" charset="0"/>
                          <a:ea typeface="Tahoma" pitchFamily="34" charset="0"/>
                          <a:cs typeface="Tahoma" pitchFamily="34" charset="0"/>
                        </a:rPr>
                        <a:t>Площадь </a:t>
                      </a:r>
                      <a:r>
                        <a:rPr lang="ru-RU" sz="1100" b="0" baseline="0" dirty="0" smtClean="0">
                          <a:latin typeface="Tahoma" pitchFamily="34" charset="0"/>
                          <a:ea typeface="Tahoma" pitchFamily="34" charset="0"/>
                          <a:cs typeface="Tahoma" pitchFamily="34" charset="0"/>
                        </a:rPr>
                        <a:t> покрытия, м2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ahoma" pitchFamily="34" charset="0"/>
                          <a:ea typeface="Tahoma" pitchFamily="34" charset="0"/>
                          <a:cs typeface="Tahoma" pitchFamily="34" charset="0"/>
                        </a:rPr>
                        <a:t>2 401 600</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290" rtl="0" eaLnBrk="1" fontAlgn="auto" latinLnBrk="0" hangingPunct="1">
                        <a:lnSpc>
                          <a:spcPct val="115000"/>
                        </a:lnSpc>
                        <a:spcBef>
                          <a:spcPts val="0"/>
                        </a:spcBef>
                        <a:spcAft>
                          <a:spcPts val="0"/>
                        </a:spcAft>
                        <a:buClrTx/>
                        <a:buSzTx/>
                        <a:buFontTx/>
                        <a:buNone/>
                        <a:tabLst/>
                        <a:defRPr/>
                      </a:pPr>
                      <a:r>
                        <a:rPr lang="ru-RU" sz="1100" dirty="0" smtClean="0">
                          <a:latin typeface="Tahoma" pitchFamily="34" charset="0"/>
                          <a:ea typeface="Tahoma" pitchFamily="34" charset="0"/>
                          <a:cs typeface="Tahoma" pitchFamily="34" charset="0"/>
                        </a:rPr>
                        <a:t>2 285 900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02">
                <a:tc>
                  <a:txBody>
                    <a:bodyPr/>
                    <a:lstStyle/>
                    <a:p>
                      <a:pPr marL="0" marR="0" indent="0" algn="l" defTabSz="914290" rtl="0" eaLnBrk="1" fontAlgn="auto" latinLnBrk="0" hangingPunct="1">
                        <a:lnSpc>
                          <a:spcPct val="115000"/>
                        </a:lnSpc>
                        <a:spcBef>
                          <a:spcPts val="0"/>
                        </a:spcBef>
                        <a:spcAft>
                          <a:spcPts val="0"/>
                        </a:spcAft>
                        <a:buClrTx/>
                        <a:buSzTx/>
                        <a:buFontTx/>
                        <a:buNone/>
                        <a:tabLst/>
                        <a:defRPr/>
                      </a:pPr>
                      <a:r>
                        <a:rPr lang="ru-RU" sz="1100" dirty="0" smtClean="0">
                          <a:latin typeface="Tahoma" pitchFamily="34" charset="0"/>
                          <a:ea typeface="Tahoma" pitchFamily="34" charset="0"/>
                          <a:cs typeface="Tahoma" pitchFamily="34" charset="0"/>
                        </a:rPr>
                        <a:t>Объем основания (нижний слой), 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ahoma" pitchFamily="34" charset="0"/>
                          <a:ea typeface="Tahoma" pitchFamily="34" charset="0"/>
                          <a:cs typeface="Tahoma" pitchFamily="34" charset="0"/>
                        </a:rPr>
                        <a:t>1 950 100</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ahoma" pitchFamily="34" charset="0"/>
                          <a:ea typeface="Tahoma" pitchFamily="34" charset="0"/>
                          <a:cs typeface="Tahoma" pitchFamily="34" charset="0"/>
                        </a:rPr>
                        <a:t>823 400</a:t>
                      </a:r>
                      <a:endParaRPr lang="ru-RU" sz="1100" dirty="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7883873" y="3091849"/>
            <a:ext cx="317490" cy="205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sp>
        <p:nvSpPr>
          <p:cNvPr id="15" name="Прямоугольник 14"/>
          <p:cNvSpPr/>
          <p:nvPr/>
        </p:nvSpPr>
        <p:spPr>
          <a:xfrm>
            <a:off x="959496" y="3087310"/>
            <a:ext cx="317490" cy="164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graphicFrame>
        <p:nvGraphicFramePr>
          <p:cNvPr id="18" name="Таблица 17"/>
          <p:cNvGraphicFramePr>
            <a:graphicFrameLocks noGrp="1"/>
          </p:cNvGraphicFramePr>
          <p:nvPr/>
        </p:nvGraphicFramePr>
        <p:xfrm>
          <a:off x="0" y="692700"/>
          <a:ext cx="9144000" cy="5688628"/>
        </p:xfrm>
        <a:graphic>
          <a:graphicData uri="http://schemas.openxmlformats.org/drawingml/2006/table">
            <a:tbl>
              <a:tblPr/>
              <a:tblGrid>
                <a:gridCol w="463351"/>
                <a:gridCol w="3162533"/>
                <a:gridCol w="2894044"/>
                <a:gridCol w="2624072"/>
              </a:tblGrid>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rPr>
                        <a:t>№ п.п.</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rPr>
                        <a:t>Сравниваемые элементы</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rPr>
                        <a:t>По нормам ФРГ для автобана</a:t>
                      </a:r>
                    </a:p>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Calibri" pitchFamily="34" charset="0"/>
                          <a:cs typeface="Arial" charset="0"/>
                        </a:rPr>
                        <a:t>(</a:t>
                      </a:r>
                      <a:r>
                        <a:rPr kumimoji="0" lang="de-DE" sz="1100" b="1" i="0" u="none" strike="noStrike" cap="none" normalizeH="0" baseline="0" dirty="0" smtClean="0">
                          <a:ln>
                            <a:noFill/>
                          </a:ln>
                          <a:solidFill>
                            <a:srgbClr val="000000"/>
                          </a:solidFill>
                          <a:effectLst/>
                          <a:latin typeface="Calibri" pitchFamily="34" charset="0"/>
                          <a:ea typeface="Calibri" pitchFamily="34" charset="0"/>
                          <a:cs typeface="Arial" charset="0"/>
                        </a:rPr>
                        <a:t>RAA</a:t>
                      </a:r>
                      <a:r>
                        <a:rPr kumimoji="0" lang="ru-RU" sz="1100" b="1" i="0" u="none" strike="noStrike" cap="none" normalizeH="0" baseline="0" dirty="0" smtClean="0">
                          <a:ln>
                            <a:noFill/>
                          </a:ln>
                          <a:solidFill>
                            <a:srgbClr val="000000"/>
                          </a:solidFill>
                          <a:effectLst/>
                          <a:latin typeface="Calibri" pitchFamily="34" charset="0"/>
                          <a:ea typeface="Calibri" pitchFamily="34" charset="0"/>
                          <a:cs typeface="Arial" charset="0"/>
                        </a:rPr>
                        <a:t>)</a:t>
                      </a:r>
                      <a:endPar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rPr>
                        <a:t>По нормам  РФ</a:t>
                      </a:r>
                    </a:p>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charset="0"/>
                          <a:ea typeface="Calibri" pitchFamily="34" charset="0"/>
                          <a:cs typeface="Arial" charset="0"/>
                        </a:rPr>
                        <a:t>(СНиП 2.05.02-85*)</a:t>
                      </a:r>
                      <a:endParaRPr kumimoji="0" lang="ru-RU" sz="1100" b="1"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r>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1</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Расчетная скорость, км/час</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Лежат в диапазоне от 30 до 80</a:t>
                      </a:r>
                    </a:p>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 в зависимости от типа съезда</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40/60</a:t>
                      </a:r>
                    </a:p>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(допускается отступать при ТЭО)</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2</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Ширина проезжей части (одна полоса), м</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4,5+</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B</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p>
                      <a:pPr marL="0" marR="0" lvl="0" indent="0" algn="ctr" defTabSz="10017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B</a:t>
                      </a: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-уширение на кривой в плане</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5,5/5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3</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Ширина проезжей части, м</a:t>
                      </a:r>
                    </a:p>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(две полосы)</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3,5*2+В</a:t>
                      </a:r>
                    </a:p>
                    <a:p>
                      <a:pPr marL="0" marR="0" lvl="0" indent="0" algn="ctr" defTabSz="10017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B</a:t>
                      </a: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-уширение на кривой в плане</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3,75*2+В</a:t>
                      </a:r>
                    </a:p>
                    <a:p>
                      <a:pPr marL="0" marR="0" lvl="0" indent="0" algn="ctr" defTabSz="1001713"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ea typeface="Calibri" pitchFamily="34" charset="0"/>
                          <a:cs typeface="Times New Roman" pitchFamily="18" charset="0"/>
                        </a:rPr>
                        <a:t>B</a:t>
                      </a: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-уширение на кривой в плане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gridSpan="4">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 Параметры элементов для расчетной скорости 40/60 км/ч, рекомендуемые нормами РФ</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4</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Радиус кривой в плане, м</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50/125</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60/150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5</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Радиус выпуклой кривой, м</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1500/2800</a:t>
                      </a:r>
                    </a:p>
                  </a:txBody>
                  <a:tcPr marL="52667" marR="526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1000/2500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Радиус вогнутой кривой, м</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750/1400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1000/1500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charset="0"/>
                          <a:ea typeface="Calibri" pitchFamily="34" charset="0"/>
                          <a:cs typeface="Times New Roman" pitchFamily="18" charset="0"/>
                        </a:rPr>
                        <a:t>Расстояние видимости для остановки, м</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40/75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55/85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err="1" smtClean="0">
                          <a:ln>
                            <a:noFill/>
                          </a:ln>
                          <a:solidFill>
                            <a:srgbClr val="000000"/>
                          </a:solidFill>
                          <a:effectLst/>
                          <a:latin typeface="Arial" charset="0"/>
                          <a:ea typeface="Calibri" pitchFamily="34" charset="0"/>
                          <a:cs typeface="Times New Roman" pitchFamily="18" charset="0"/>
                        </a:rPr>
                        <a:t>Моксимальный</a:t>
                      </a: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 продольный уклон подъем (спуск), </a:t>
                      </a:r>
                      <a:r>
                        <a:rPr kumimoji="0" lang="ru-RU" sz="1100" b="0" i="0" u="none" strike="noStrike" cap="none" normalizeH="0" baseline="0" dirty="0" smtClean="0">
                          <a:ln>
                            <a:noFill/>
                          </a:ln>
                          <a:solidFill>
                            <a:srgbClr val="000000"/>
                          </a:solidFill>
                          <a:effectLst/>
                          <a:latin typeface="Arial" pitchFamily="34" charset="0"/>
                          <a:cs typeface="Arial" pitchFamily="34" charset="0"/>
                        </a:rPr>
                        <a:t>‰</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6</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(7</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4</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517148">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l"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Поперечный уклон, </a:t>
                      </a:r>
                      <a:r>
                        <a:rPr kumimoji="0" lang="ru-RU" sz="1100" b="0" i="0" u="none" strike="noStrike" cap="none" normalizeH="0" baseline="0" dirty="0" smtClean="0">
                          <a:ln>
                            <a:noFill/>
                          </a:ln>
                          <a:solidFill>
                            <a:srgbClr val="000000"/>
                          </a:solidFill>
                          <a:effectLst/>
                          <a:latin typeface="Arial" pitchFamily="34" charset="0"/>
                          <a:cs typeface="Arial" pitchFamily="34" charset="0"/>
                        </a:rPr>
                        <a:t>‰</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25-6</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1001713" rtl="0" eaLnBrk="1" fontAlgn="base" latinLnBrk="0" hangingPunct="1">
                        <a:lnSpc>
                          <a:spcPct val="115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2</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r>
                        <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-6</a:t>
                      </a:r>
                      <a:r>
                        <a:rPr kumimoji="0" lang="en-US" sz="1100" b="0" i="0" u="none" strike="noStrike" cap="none" normalizeH="0" baseline="0" dirty="0" smtClean="0">
                          <a:ln>
                            <a:noFill/>
                          </a:ln>
                          <a:solidFill>
                            <a:srgbClr val="000000"/>
                          </a:solidFill>
                          <a:effectLst/>
                          <a:latin typeface="Arial" charset="0"/>
                          <a:ea typeface="Calibri" pitchFamily="34" charset="0"/>
                          <a:cs typeface="Times New Roman" pitchFamily="18" charset="0"/>
                        </a:rPr>
                        <a:t>0</a:t>
                      </a:r>
                      <a:endParaRPr kumimoji="0" lang="ru-RU" sz="11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bl>
          </a:graphicData>
        </a:graphic>
      </p:graphicFrame>
      <p:pic>
        <p:nvPicPr>
          <p:cNvPr id="8"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9" name="Прямоугольник 8"/>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0"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параметров транспортных развязок</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6021288"/>
            <a:ext cx="9144000" cy="576064"/>
          </a:xfrm>
        </p:spPr>
        <p:txBody>
          <a:bodyPr>
            <a:noAutofit/>
          </a:bodyPr>
          <a:lstStyle/>
          <a:p>
            <a:pPr fontAlgn="base">
              <a:lnSpc>
                <a:spcPct val="80000"/>
              </a:lnSpc>
              <a:spcAft>
                <a:spcPct val="0"/>
              </a:spcAft>
            </a:pPr>
            <a:r>
              <a:rPr lang="ru-RU" sz="1600" dirty="0" smtClean="0"/>
              <a:t>В данном проекте многофункциональные зоны расположены в соответствии с Регламентом, утвержденным приказом ГК «</a:t>
            </a:r>
            <a:r>
              <a:rPr lang="ru-RU" sz="1600" dirty="0" err="1" smtClean="0"/>
              <a:t>Автодор</a:t>
            </a:r>
            <a:r>
              <a:rPr lang="ru-RU" sz="1600" dirty="0" smtClean="0"/>
              <a:t>» от 19 июля 2010 г. №93</a:t>
            </a:r>
            <a:endParaRPr sz="1600" dirty="0" smtClean="0"/>
          </a:p>
        </p:txBody>
      </p:sp>
      <p:graphicFrame>
        <p:nvGraphicFramePr>
          <p:cNvPr id="49" name="Group 152"/>
          <p:cNvGraphicFramePr>
            <a:graphicFrameLocks noGrp="1"/>
          </p:cNvGraphicFramePr>
          <p:nvPr/>
        </p:nvGraphicFramePr>
        <p:xfrm>
          <a:off x="0" y="692696"/>
          <a:ext cx="9128380" cy="3276528"/>
        </p:xfrm>
        <a:graphic>
          <a:graphicData uri="http://schemas.openxmlformats.org/drawingml/2006/table">
            <a:tbl>
              <a:tblPr/>
              <a:tblGrid>
                <a:gridCol w="1979712"/>
                <a:gridCol w="1787167"/>
                <a:gridCol w="1787167"/>
                <a:gridCol w="1787167"/>
                <a:gridCol w="1787167"/>
              </a:tblGrid>
              <a:tr h="43356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Параметры</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Существующая дорога</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Автобан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Скоростная дорога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Б </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Автомагистраль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r>
              <a:tr h="802368">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Автозаправочные станции</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имеются, 27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шт</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в районе расположения многофункциональных зон дорожного сервиса</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1" i="0" u="none" strike="noStrike" cap="none" normalizeH="0" baseline="0" dirty="0" smtClean="0">
                        <a:ln>
                          <a:noFill/>
                        </a:ln>
                        <a:solidFill>
                          <a:srgbClr val="FF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статических изысканий</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статистических изысканий</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1238232">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Торговые предприятия</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на площадках отдыха и АЗС,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отдельностоящие</a:t>
                      </a:r>
                      <a:endParaRPr kumimoji="0" lang="ru-RU"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мотели -8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шт</a:t>
                      </a:r>
                      <a:endParaRPr kumimoji="0" lang="ru-RU"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кафе – 75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шт</a:t>
                      </a:r>
                      <a:endParaRPr kumimoji="0" lang="ru-RU"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магазины – 33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шт</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в районе расположения многофункциональных зон дорожного сервиса</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1" i="0" u="none" strike="noStrike" cap="none" normalizeH="0" baseline="0" dirty="0" smtClean="0">
                        <a:ln>
                          <a:noFill/>
                        </a:ln>
                        <a:solidFill>
                          <a:srgbClr val="FF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статических изысканий</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статистических изысканий</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802368">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Станции техобслуживания</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На  АЗС 27 </a:t>
                      </a:r>
                      <a:r>
                        <a:rPr kumimoji="0" lang="ru-RU" sz="1100" b="0" i="0" u="none" strike="noStrike" cap="none" normalizeH="0" baseline="0" dirty="0" err="1" smtClean="0">
                          <a:ln>
                            <a:noFill/>
                          </a:ln>
                          <a:solidFill>
                            <a:srgbClr val="000000"/>
                          </a:solidFill>
                          <a:effectLst/>
                          <a:latin typeface="Arial" pitchFamily="34" charset="0"/>
                          <a:cs typeface="Arial" pitchFamily="34" charset="0"/>
                        </a:rPr>
                        <a:t>шт</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в районе расположения многофункциональных зон дорожного сервиса</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1" i="0" u="none" strike="noStrike" cap="none" normalizeH="0" baseline="0" dirty="0" smtClean="0">
                        <a:ln>
                          <a:noFill/>
                        </a:ln>
                        <a:solidFill>
                          <a:srgbClr val="FF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статических изысканий</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размещение производится на основе экономических и статистических изысканий</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bl>
          </a:graphicData>
        </a:graphic>
      </p:graphicFrame>
      <p:sp>
        <p:nvSpPr>
          <p:cNvPr id="11" name="Заголовок 1"/>
          <p:cNvSpPr txBox="1">
            <a:spLocks/>
          </p:cNvSpPr>
          <p:nvPr/>
        </p:nvSpPr>
        <p:spPr>
          <a:xfrm>
            <a:off x="0" y="3933056"/>
            <a:ext cx="9144000" cy="353200"/>
          </a:xfrm>
          <a:prstGeom prst="rect">
            <a:avLst/>
          </a:prstGeom>
        </p:spPr>
        <p:txBody>
          <a:bodyPr vert="horz" lIns="91429" tIns="45715" rIns="91429" bIns="45715" rtlCol="0" anchor="ctr">
            <a:noAutofit/>
          </a:bodyPr>
          <a:lstStyle/>
          <a:p>
            <a:pPr algn="ctr" defTabSz="914290" fontAlgn="auto">
              <a:spcAft>
                <a:spcPts val="0"/>
              </a:spcAft>
              <a:defRPr/>
            </a:pPr>
            <a:r>
              <a:rPr lang="ru-RU" sz="1600" b="1" kern="0" dirty="0" smtClean="0">
                <a:latin typeface="Tahoma" pitchFamily="34" charset="0"/>
                <a:ea typeface="Tahoma" pitchFamily="34" charset="0"/>
                <a:cs typeface="Tahoma" pitchFamily="34" charset="0"/>
              </a:rPr>
              <a:t>Проектная схема расположения МФЗ </a:t>
            </a:r>
            <a:endParaRPr lang="ru-RU" sz="1600" b="1" kern="0" dirty="0">
              <a:latin typeface="Tahoma" pitchFamily="34" charset="0"/>
              <a:ea typeface="Tahoma" pitchFamily="34" charset="0"/>
              <a:cs typeface="Tahoma" pitchFamily="34" charset="0"/>
            </a:endParaRPr>
          </a:p>
        </p:txBody>
      </p:sp>
      <p:pic>
        <p:nvPicPr>
          <p:cNvPr id="9"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10" name="Прямоугольник 9"/>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2"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Объекты дорожного сервиса</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pic>
        <p:nvPicPr>
          <p:cNvPr id="2051" name="Picture 3"/>
          <p:cNvPicPr>
            <a:picLocks noChangeAspect="1" noChangeArrowheads="1"/>
          </p:cNvPicPr>
          <p:nvPr/>
        </p:nvPicPr>
        <p:blipFill>
          <a:blip r:embed="rId3"/>
          <a:stretch>
            <a:fillRect/>
          </a:stretch>
        </p:blipFill>
        <p:spPr bwMode="auto">
          <a:xfrm>
            <a:off x="0" y="4224990"/>
            <a:ext cx="9144000" cy="1664563"/>
          </a:xfrm>
          <a:prstGeom prst="rect">
            <a:avLst/>
          </a:prstGeom>
          <a:noFill/>
          <a:ln w="9525">
            <a:noFill/>
            <a:miter lim="800000"/>
            <a:headEnd/>
            <a:tailEnd/>
          </a:ln>
        </p:spPr>
      </p:pic>
      <p:sp>
        <p:nvSpPr>
          <p:cNvPr id="16" name="TextBox 15"/>
          <p:cNvSpPr txBox="1"/>
          <p:nvPr/>
        </p:nvSpPr>
        <p:spPr>
          <a:xfrm>
            <a:off x="142844" y="4221088"/>
            <a:ext cx="1043608" cy="246221"/>
          </a:xfrm>
          <a:prstGeom prst="rect">
            <a:avLst/>
          </a:prstGeom>
          <a:noFill/>
        </p:spPr>
        <p:txBody>
          <a:bodyPr wrap="square" rtlCol="0">
            <a:spAutoFit/>
          </a:bodyPr>
          <a:lstStyle/>
          <a:p>
            <a:r>
              <a:rPr lang="ru-RU" sz="1000" b="1" dirty="0" smtClean="0">
                <a:latin typeface="Tahoma" pitchFamily="34" charset="0"/>
                <a:ea typeface="Tahoma" pitchFamily="34" charset="0"/>
                <a:cs typeface="Tahoma" pitchFamily="34" charset="0"/>
              </a:rPr>
              <a:t>935+550</a:t>
            </a:r>
            <a:endParaRPr lang="ru-RU" sz="1000" b="1" dirty="0">
              <a:latin typeface="Tahoma" pitchFamily="34" charset="0"/>
              <a:ea typeface="Tahoma" pitchFamily="34" charset="0"/>
              <a:cs typeface="Tahoma" pitchFamily="34" charset="0"/>
            </a:endParaRPr>
          </a:p>
        </p:txBody>
      </p:sp>
      <p:sp>
        <p:nvSpPr>
          <p:cNvPr id="17" name="TextBox 16"/>
          <p:cNvSpPr txBox="1"/>
          <p:nvPr/>
        </p:nvSpPr>
        <p:spPr>
          <a:xfrm>
            <a:off x="142844" y="5715016"/>
            <a:ext cx="827584" cy="246221"/>
          </a:xfrm>
          <a:prstGeom prst="rect">
            <a:avLst/>
          </a:prstGeom>
          <a:noFill/>
        </p:spPr>
        <p:txBody>
          <a:bodyPr wrap="square" rtlCol="0">
            <a:spAutoFit/>
          </a:bodyPr>
          <a:lstStyle/>
          <a:p>
            <a:r>
              <a:rPr lang="ru-RU" sz="1000" b="1" dirty="0" smtClean="0">
                <a:latin typeface="Tahoma" pitchFamily="34" charset="0"/>
                <a:ea typeface="Tahoma" pitchFamily="34" charset="0"/>
                <a:cs typeface="Tahoma" pitchFamily="34" charset="0"/>
              </a:rPr>
              <a:t>935+550</a:t>
            </a:r>
          </a:p>
        </p:txBody>
      </p:sp>
      <p:sp>
        <p:nvSpPr>
          <p:cNvPr id="24" name="TextBox 23"/>
          <p:cNvSpPr txBox="1"/>
          <p:nvPr/>
        </p:nvSpPr>
        <p:spPr>
          <a:xfrm>
            <a:off x="5786446" y="4286256"/>
            <a:ext cx="936104" cy="246221"/>
          </a:xfrm>
          <a:prstGeom prst="rect">
            <a:avLst/>
          </a:prstGeom>
          <a:noFill/>
        </p:spPr>
        <p:txBody>
          <a:bodyPr wrap="square" rtlCol="0">
            <a:spAutoFit/>
          </a:bodyPr>
          <a:lstStyle/>
          <a:p>
            <a:r>
              <a:rPr lang="ru-RU" sz="1000" b="1" dirty="0" smtClean="0">
                <a:latin typeface="Tahoma" pitchFamily="34" charset="0"/>
                <a:ea typeface="Tahoma" pitchFamily="34" charset="0"/>
                <a:cs typeface="Tahoma" pitchFamily="34" charset="0"/>
              </a:rPr>
              <a:t>994+100</a:t>
            </a:r>
          </a:p>
        </p:txBody>
      </p:sp>
      <p:sp>
        <p:nvSpPr>
          <p:cNvPr id="27" name="TextBox 26"/>
          <p:cNvSpPr txBox="1"/>
          <p:nvPr/>
        </p:nvSpPr>
        <p:spPr>
          <a:xfrm>
            <a:off x="5796136" y="5643578"/>
            <a:ext cx="1080120" cy="246221"/>
          </a:xfrm>
          <a:prstGeom prst="rect">
            <a:avLst/>
          </a:prstGeom>
          <a:noFill/>
        </p:spPr>
        <p:txBody>
          <a:bodyPr wrap="square" rtlCol="0">
            <a:spAutoFit/>
          </a:bodyPr>
          <a:lstStyle/>
          <a:p>
            <a:r>
              <a:rPr lang="ru-RU" sz="1000" b="1" dirty="0" smtClean="0">
                <a:latin typeface="Tahoma" pitchFamily="34" charset="0"/>
                <a:ea typeface="Tahoma" pitchFamily="34" charset="0"/>
                <a:cs typeface="Tahoma" pitchFamily="34" charset="0"/>
              </a:rPr>
              <a:t>997+200</a:t>
            </a:r>
          </a:p>
        </p:txBody>
      </p:sp>
      <p:sp>
        <p:nvSpPr>
          <p:cNvPr id="39" name="Прямоугольник 38"/>
          <p:cNvSpPr/>
          <p:nvPr/>
        </p:nvSpPr>
        <p:spPr>
          <a:xfrm>
            <a:off x="52519" y="4631450"/>
            <a:ext cx="116682" cy="22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4214810" y="5857892"/>
            <a:ext cx="78581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5949280"/>
            <a:ext cx="9144000" cy="576064"/>
          </a:xfrm>
        </p:spPr>
        <p:txBody>
          <a:bodyPr>
            <a:noAutofit/>
          </a:bodyPr>
          <a:lstStyle/>
          <a:p>
            <a:pPr fontAlgn="base">
              <a:lnSpc>
                <a:spcPct val="80000"/>
              </a:lnSpc>
              <a:spcAft>
                <a:spcPct val="0"/>
              </a:spcAft>
            </a:pPr>
            <a:r>
              <a:rPr lang="ru-RU" dirty="0" smtClean="0"/>
              <a:t>Требования по объектам придорожного сервиса к автобанам схожи</a:t>
            </a:r>
          </a:p>
          <a:p>
            <a:pPr fontAlgn="base">
              <a:lnSpc>
                <a:spcPct val="80000"/>
              </a:lnSpc>
              <a:spcAft>
                <a:spcPct val="0"/>
              </a:spcAft>
            </a:pPr>
            <a:r>
              <a:rPr lang="ru-RU" dirty="0" smtClean="0"/>
              <a:t> с требованиями к автомагистрали </a:t>
            </a:r>
            <a:r>
              <a:rPr lang="en-US" dirty="0" smtClean="0"/>
              <a:t>I </a:t>
            </a:r>
            <a:r>
              <a:rPr lang="ru-RU" dirty="0" smtClean="0"/>
              <a:t>А категории</a:t>
            </a:r>
            <a:endParaRPr dirty="0" smtClean="0"/>
          </a:p>
        </p:txBody>
      </p:sp>
      <p:graphicFrame>
        <p:nvGraphicFramePr>
          <p:cNvPr id="49" name="Group 152"/>
          <p:cNvGraphicFramePr>
            <a:graphicFrameLocks noGrp="1"/>
          </p:cNvGraphicFramePr>
          <p:nvPr/>
        </p:nvGraphicFramePr>
        <p:xfrm>
          <a:off x="15621" y="692696"/>
          <a:ext cx="9128379" cy="2312263"/>
        </p:xfrm>
        <a:graphic>
          <a:graphicData uri="http://schemas.openxmlformats.org/drawingml/2006/table">
            <a:tbl>
              <a:tblPr/>
              <a:tblGrid>
                <a:gridCol w="1676059"/>
                <a:gridCol w="2079104"/>
                <a:gridCol w="1791072"/>
                <a:gridCol w="1791072"/>
                <a:gridCol w="1791072"/>
              </a:tblGrid>
              <a:tr h="50405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Параметры</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Существующая дорога</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Автобан</a:t>
                      </a: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Скоростная дорога</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Б </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Автомагистраль</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r>
              <a:tr h="180820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Автобусные остановки и площадки отдыха</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Расположены в пределах земляного полотна:</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 автобусные остановки - 23 </a:t>
                      </a:r>
                      <a:r>
                        <a:rPr kumimoji="0" lang="ru-RU" sz="1100" b="0" i="0" u="none" strike="noStrike" kern="1200" cap="none" normalizeH="0" baseline="0" dirty="0" err="1" smtClean="0">
                          <a:ln>
                            <a:noFill/>
                          </a:ln>
                          <a:solidFill>
                            <a:srgbClr val="000000"/>
                          </a:solidFill>
                          <a:effectLst/>
                          <a:latin typeface="Arial" pitchFamily="34" charset="0"/>
                          <a:ea typeface="+mn-ea"/>
                          <a:cs typeface="Arial" pitchFamily="34" charset="0"/>
                        </a:rPr>
                        <a:t>шт</a:t>
                      </a: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площадки отдыха – 15 шт.</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Располагаются за пределами земляного полотна, в местах устройства площадок отдыха и многофункциональных зон</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 </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Должны отделяться от проезжей части разделительной полосой </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Располагаются за пределами земляного полотна</a:t>
                      </a: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bl>
          </a:graphicData>
        </a:graphic>
      </p:graphicFrame>
      <p:pic>
        <p:nvPicPr>
          <p:cNvPr id="82946" name="Picture 2" descr="E:\инновации\мфз.jpg"/>
          <p:cNvPicPr>
            <a:picLocks noChangeAspect="1" noChangeArrowheads="1"/>
          </p:cNvPicPr>
          <p:nvPr/>
        </p:nvPicPr>
        <p:blipFill>
          <a:blip r:embed="rId2" cstate="print"/>
          <a:srcRect t="21875" r="-84" b="19879"/>
          <a:stretch>
            <a:fillRect/>
          </a:stretch>
        </p:blipFill>
        <p:spPr bwMode="auto">
          <a:xfrm rot="21448005">
            <a:off x="4756763" y="3663953"/>
            <a:ext cx="4157692" cy="1935735"/>
          </a:xfrm>
          <a:prstGeom prst="rect">
            <a:avLst/>
          </a:prstGeom>
          <a:noFill/>
        </p:spPr>
      </p:pic>
      <p:pic>
        <p:nvPicPr>
          <p:cNvPr id="8" name="Picture 28" descr="\\Serv-msk\производство\Текущие объекты\М-4 ДОН\Переписка\Входящие\2011\BEB (немцы)\20110210 фото сущ трассы (сделанные ВЕВ)\20110210 Фотографии существующей трассы (сделанные ВЕВ)\Caplio\20101012-DCIM\IMG_6159.JPG"/>
          <p:cNvPicPr>
            <a:picLocks noChangeAspect="1" noChangeArrowheads="1"/>
          </p:cNvPicPr>
          <p:nvPr/>
        </p:nvPicPr>
        <p:blipFill>
          <a:blip r:embed="rId3" cstate="print"/>
          <a:srcRect r="-805" b="15947"/>
          <a:stretch>
            <a:fillRect/>
          </a:stretch>
        </p:blipFill>
        <p:spPr bwMode="auto">
          <a:xfrm>
            <a:off x="107504" y="3573016"/>
            <a:ext cx="4427983" cy="2088232"/>
          </a:xfrm>
          <a:prstGeom prst="rect">
            <a:avLst/>
          </a:prstGeom>
          <a:noFill/>
          <a:ln w="9525">
            <a:noFill/>
            <a:miter lim="800000"/>
            <a:headEnd/>
            <a:tailEnd/>
          </a:ln>
        </p:spPr>
      </p:pic>
      <p:sp>
        <p:nvSpPr>
          <p:cNvPr id="9" name="Заголовок 1"/>
          <p:cNvSpPr txBox="1">
            <a:spLocks/>
          </p:cNvSpPr>
          <p:nvPr/>
        </p:nvSpPr>
        <p:spPr>
          <a:xfrm>
            <a:off x="0" y="3284985"/>
            <a:ext cx="4607497" cy="432048"/>
          </a:xfrm>
          <a:prstGeom prst="rect">
            <a:avLst/>
          </a:prstGeom>
        </p:spPr>
        <p:txBody>
          <a:bodyPr vert="horz" lIns="91429" tIns="45715" rIns="91429" bIns="45715" rtlCol="0" anchor="ctr">
            <a:noAutofit/>
          </a:bodyPr>
          <a:lstStyle/>
          <a:p>
            <a:pPr defTabSz="914290" fontAlgn="auto">
              <a:spcAft>
                <a:spcPts val="0"/>
              </a:spcAft>
              <a:defRPr/>
            </a:pPr>
            <a:r>
              <a:rPr lang="ru-RU" sz="1600" b="1" kern="0" dirty="0" smtClean="0">
                <a:latin typeface="Tahoma" pitchFamily="34" charset="0"/>
                <a:ea typeface="Tahoma" pitchFamily="34" charset="0"/>
                <a:cs typeface="Tahoma" pitchFamily="34" charset="0"/>
              </a:rPr>
              <a:t>Существующие объекты сервиса</a:t>
            </a:r>
            <a:br>
              <a:rPr lang="ru-RU" sz="1600" b="1" kern="0" dirty="0" smtClean="0">
                <a:latin typeface="Tahoma" pitchFamily="34" charset="0"/>
                <a:ea typeface="Tahoma" pitchFamily="34" charset="0"/>
                <a:cs typeface="Tahoma" pitchFamily="34" charset="0"/>
              </a:rPr>
            </a:br>
            <a:endParaRPr lang="ru-RU" sz="1600" b="1" kern="0" dirty="0">
              <a:latin typeface="Tahoma" pitchFamily="34" charset="0"/>
              <a:ea typeface="Tahoma" pitchFamily="34" charset="0"/>
              <a:cs typeface="Tahoma" pitchFamily="34" charset="0"/>
            </a:endParaRPr>
          </a:p>
        </p:txBody>
      </p:sp>
      <p:sp>
        <p:nvSpPr>
          <p:cNvPr id="10" name="Заголовок 1"/>
          <p:cNvSpPr txBox="1">
            <a:spLocks/>
          </p:cNvSpPr>
          <p:nvPr/>
        </p:nvSpPr>
        <p:spPr>
          <a:xfrm>
            <a:off x="4572000" y="3284984"/>
            <a:ext cx="4572000" cy="432048"/>
          </a:xfrm>
          <a:prstGeom prst="rect">
            <a:avLst/>
          </a:prstGeom>
        </p:spPr>
        <p:txBody>
          <a:bodyPr vert="horz" lIns="91429" tIns="45715" rIns="91429" bIns="45715" rtlCol="0" anchor="ctr">
            <a:noAutofit/>
          </a:bodyPr>
          <a:lstStyle/>
          <a:p>
            <a:pPr algn="r" defTabSz="914290" fontAlgn="auto">
              <a:spcAft>
                <a:spcPts val="0"/>
              </a:spcAft>
              <a:defRPr/>
            </a:pPr>
            <a:r>
              <a:rPr lang="ru-RU" sz="1600" b="1" kern="0" dirty="0" smtClean="0">
                <a:latin typeface="Tahoma" pitchFamily="34" charset="0"/>
                <a:ea typeface="Tahoma" pitchFamily="34" charset="0"/>
                <a:cs typeface="Tahoma" pitchFamily="34" charset="0"/>
              </a:rPr>
              <a:t>Проектная многофункциональная зона</a:t>
            </a:r>
            <a:br>
              <a:rPr lang="ru-RU" sz="1600" b="1" kern="0" dirty="0" smtClean="0">
                <a:latin typeface="Tahoma" pitchFamily="34" charset="0"/>
                <a:ea typeface="Tahoma" pitchFamily="34" charset="0"/>
                <a:cs typeface="Tahoma" pitchFamily="34" charset="0"/>
              </a:rPr>
            </a:br>
            <a:endParaRPr lang="ru-RU" sz="1600" b="1" kern="0" dirty="0">
              <a:latin typeface="Tahoma" pitchFamily="34" charset="0"/>
              <a:ea typeface="Tahoma" pitchFamily="34" charset="0"/>
              <a:cs typeface="Tahoma" pitchFamily="34" charset="0"/>
            </a:endParaRPr>
          </a:p>
        </p:txBody>
      </p:sp>
      <p:pic>
        <p:nvPicPr>
          <p:cNvPr id="11" name="Picture 1"/>
          <p:cNvPicPr>
            <a:picLocks noChangeAspect="1" noChangeArrowheads="1"/>
          </p:cNvPicPr>
          <p:nvPr/>
        </p:nvPicPr>
        <p:blipFill>
          <a:blip r:embed="rId4" cstate="print"/>
          <a:srcRect/>
          <a:stretch>
            <a:fillRect/>
          </a:stretch>
        </p:blipFill>
        <p:spPr bwMode="auto">
          <a:xfrm>
            <a:off x="7138024" y="0"/>
            <a:ext cx="2005976" cy="370334"/>
          </a:xfrm>
          <a:prstGeom prst="rect">
            <a:avLst/>
          </a:prstGeom>
          <a:noFill/>
          <a:ln w="9525">
            <a:noFill/>
            <a:miter lim="800000"/>
            <a:headEnd/>
            <a:tailEnd/>
          </a:ln>
        </p:spPr>
      </p:pic>
      <p:sp>
        <p:nvSpPr>
          <p:cNvPr id="12" name="Прямоугольник 11"/>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3"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Объекты дорожного сервиса</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6" name="Прямоугольник 15"/>
          <p:cNvSpPr/>
          <p:nvPr/>
        </p:nvSpPr>
        <p:spPr>
          <a:xfrm>
            <a:off x="107504" y="3573016"/>
            <a:ext cx="4392488"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716016" y="3573016"/>
            <a:ext cx="4248472"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Rectangle 4"/>
          <p:cNvSpPr>
            <a:spLocks noChangeArrowheads="1"/>
          </p:cNvSpPr>
          <p:nvPr>
            <p:custDataLst>
              <p:tags r:id="rId1"/>
            </p:custDataLst>
          </p:nvPr>
        </p:nvSpPr>
        <p:spPr bwMode="auto">
          <a:xfrm>
            <a:off x="0" y="6736752"/>
            <a:ext cx="9144000" cy="1536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90" tIns="41544" rIns="83090" bIns="41544" anchor="ctr"/>
          <a:lstStyle/>
          <a:p>
            <a:pPr algn="ctr" defTabSz="831007" fontAlgn="base">
              <a:spcBef>
                <a:spcPct val="0"/>
              </a:spcBef>
              <a:spcAft>
                <a:spcPct val="0"/>
              </a:spcAft>
            </a:pPr>
            <a:endParaRPr lang="en-US" sz="800" dirty="0">
              <a:solidFill>
                <a:srgbClr val="45545F"/>
              </a:solidFill>
            </a:endParaRPr>
          </a:p>
        </p:txBody>
      </p:sp>
      <p:sp>
        <p:nvSpPr>
          <p:cNvPr id="2" name="Номер слайда 1"/>
          <p:cNvSpPr>
            <a:spLocks noGrp="1"/>
          </p:cNvSpPr>
          <p:nvPr>
            <p:ph type="sldNum" sz="quarter" idx="12"/>
          </p:nvPr>
        </p:nvSpPr>
        <p:spPr/>
        <p:txBody>
          <a:bodyPr/>
          <a:lstStyle/>
          <a:p>
            <a:pPr>
              <a:defRPr/>
            </a:pPr>
            <a:fld id="{0CE85BFA-282B-4743-AFD1-560C1C4BA480}" type="slidenum">
              <a:rPr lang="ru-RU" smtClean="0">
                <a:solidFill>
                  <a:prstClr val="black">
                    <a:tint val="75000"/>
                  </a:prstClr>
                </a:solidFill>
              </a:rPr>
              <a:pPr>
                <a:defRPr/>
              </a:pPr>
              <a:t>17</a:t>
            </a:fld>
            <a:endParaRPr lang="ru-RU">
              <a:solidFill>
                <a:prstClr val="black">
                  <a:tint val="75000"/>
                </a:prstClr>
              </a:solidFill>
            </a:endParaRPr>
          </a:p>
        </p:txBody>
      </p:sp>
      <p:sp>
        <p:nvSpPr>
          <p:cNvPr id="22" name="Text Box 8"/>
          <p:cNvSpPr txBox="1">
            <a:spLocks noChangeArrowheads="1"/>
          </p:cNvSpPr>
          <p:nvPr/>
        </p:nvSpPr>
        <p:spPr bwMode="auto">
          <a:xfrm>
            <a:off x="5237184" y="1563310"/>
            <a:ext cx="455163" cy="359833"/>
          </a:xfrm>
          <a:prstGeom prst="rect">
            <a:avLst/>
          </a:prstGeom>
          <a:noFill/>
          <a:ln w="9525">
            <a:noFill/>
            <a:round/>
            <a:headEnd/>
            <a:tailEnd/>
          </a:ln>
        </p:spPr>
        <p:txBody>
          <a:bodyPr lIns="83448" tIns="41724" rIns="83448" bIns="41724" anchor="ctr"/>
          <a:lstStyle/>
          <a:p>
            <a:pPr>
              <a:tabLst>
                <a:tab pos="660631" algn="l"/>
              </a:tabLst>
            </a:pPr>
            <a:endParaRPr lang="ru-RU" sz="1300" b="1" dirty="0">
              <a:solidFill>
                <a:srgbClr val="000000"/>
              </a:solidFill>
              <a:latin typeface="Tahoma" pitchFamily="34" charset="0"/>
              <a:cs typeface="Tahoma" pitchFamily="34" charset="0"/>
            </a:endParaRPr>
          </a:p>
          <a:p>
            <a:pPr algn="ctr">
              <a:tabLst>
                <a:tab pos="660631" algn="l"/>
              </a:tabLst>
            </a:pPr>
            <a:r>
              <a:rPr lang="ru-RU" sz="1300" b="1" dirty="0">
                <a:solidFill>
                  <a:srgbClr val="FFFFFF"/>
                </a:solidFill>
                <a:latin typeface="Tahoma" pitchFamily="34" charset="0"/>
                <a:cs typeface="Tahoma" pitchFamily="34" charset="0"/>
              </a:rPr>
              <a:t>РФ</a:t>
            </a:r>
            <a:r>
              <a:rPr lang="ru-RU" sz="1300" b="1" dirty="0">
                <a:solidFill>
                  <a:srgbClr val="376092"/>
                </a:solidFill>
                <a:latin typeface="Tahoma" pitchFamily="34" charset="0"/>
                <a:cs typeface="Tahoma" pitchFamily="34" charset="0"/>
              </a:rPr>
              <a:t/>
            </a:r>
            <a:br>
              <a:rPr lang="ru-RU" sz="1300" b="1" dirty="0">
                <a:solidFill>
                  <a:srgbClr val="376092"/>
                </a:solidFill>
                <a:latin typeface="Tahoma" pitchFamily="34" charset="0"/>
                <a:cs typeface="Tahoma" pitchFamily="34" charset="0"/>
              </a:rPr>
            </a:br>
            <a:endParaRPr lang="ru-RU" sz="1300" b="1" dirty="0">
              <a:solidFill>
                <a:srgbClr val="376092"/>
              </a:solidFill>
              <a:latin typeface="Tahoma" pitchFamily="34" charset="0"/>
              <a:cs typeface="Tahoma" pitchFamily="34" charset="0"/>
            </a:endParaRPr>
          </a:p>
        </p:txBody>
      </p:sp>
      <p:sp>
        <p:nvSpPr>
          <p:cNvPr id="23" name="Text Box 10"/>
          <p:cNvSpPr txBox="1">
            <a:spLocks noChangeArrowheads="1"/>
          </p:cNvSpPr>
          <p:nvPr/>
        </p:nvSpPr>
        <p:spPr bwMode="auto">
          <a:xfrm>
            <a:off x="682744" y="3357941"/>
            <a:ext cx="511356" cy="182940"/>
          </a:xfrm>
          <a:prstGeom prst="rect">
            <a:avLst/>
          </a:prstGeom>
          <a:noFill/>
          <a:ln w="9525">
            <a:noFill/>
            <a:round/>
            <a:headEnd/>
            <a:tailEnd/>
          </a:ln>
        </p:spPr>
        <p:txBody>
          <a:bodyPr lIns="83448" tIns="41724" rIns="83448" bIns="41724" anchor="ctr" anchorCtr="1"/>
          <a:lstStyle/>
          <a:p>
            <a:pPr algn="ctr">
              <a:tabLst>
                <a:tab pos="660631" algn="l"/>
              </a:tabLst>
            </a:pPr>
            <a:r>
              <a:rPr lang="ru-RU" sz="1300" b="1" dirty="0">
                <a:solidFill>
                  <a:srgbClr val="FFFFFF"/>
                </a:solidFill>
              </a:rPr>
              <a:t>ФРГ</a:t>
            </a:r>
          </a:p>
        </p:txBody>
      </p:sp>
      <p:sp>
        <p:nvSpPr>
          <p:cNvPr id="30" name="Скругленный прямоугольник 17"/>
          <p:cNvSpPr>
            <a:spLocks noChangeArrowheads="1"/>
          </p:cNvSpPr>
          <p:nvPr/>
        </p:nvSpPr>
        <p:spPr bwMode="auto">
          <a:xfrm>
            <a:off x="7907755" y="1514929"/>
            <a:ext cx="553501" cy="305405"/>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0,93</a:t>
            </a:r>
          </a:p>
        </p:txBody>
      </p:sp>
      <p:graphicFrame>
        <p:nvGraphicFramePr>
          <p:cNvPr id="31" name="Таблица 30"/>
          <p:cNvGraphicFramePr>
            <a:graphicFrameLocks noGrp="1"/>
          </p:cNvGraphicFramePr>
          <p:nvPr/>
        </p:nvGraphicFramePr>
        <p:xfrm>
          <a:off x="141888" y="1517952"/>
          <a:ext cx="8857351" cy="2860797"/>
        </p:xfrm>
        <a:graphic>
          <a:graphicData uri="http://schemas.openxmlformats.org/drawingml/2006/table">
            <a:tbl>
              <a:tblPr firstRow="1" bandRow="1">
                <a:tableStyleId>{5C22544A-7EE6-4342-B048-85BDC9FD1C3A}</a:tableStyleId>
              </a:tblPr>
              <a:tblGrid>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gridCol w="285721"/>
              </a:tblGrid>
              <a:tr h="353181">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0</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3</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4</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5</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6</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7</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8</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9</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10</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11</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12</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13</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14</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15</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16</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17</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18</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19</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20</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21</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22</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23</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24</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25</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26</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27</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28</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29</a:t>
                      </a:r>
                    </a:p>
                  </a:txBody>
                  <a:tcPr marL="8429" marR="8429" marT="9071" marB="0" anchor="ctr">
                    <a:solidFill>
                      <a:srgbClr val="0070C0"/>
                    </a:solidFill>
                  </a:tcPr>
                </a:tc>
                <a:tc>
                  <a:txBody>
                    <a:bodyPr/>
                    <a:lstStyle/>
                    <a:p>
                      <a:pPr marL="0" algn="ctr" defTabSz="914400" rtl="0" eaLnBrk="1" fontAlgn="b" latinLnBrk="0" hangingPunct="1"/>
                      <a:r>
                        <a:rPr lang="ru-RU" sz="1100" b="1" i="0" u="none" strike="noStrike" kern="1200" dirty="0">
                          <a:solidFill>
                            <a:schemeClr val="bg1"/>
                          </a:solidFill>
                          <a:effectLst/>
                          <a:latin typeface="Calibri"/>
                          <a:ea typeface="+mn-ea"/>
                          <a:cs typeface="+mn-cs"/>
                        </a:rPr>
                        <a:t>30</a:t>
                      </a:r>
                    </a:p>
                  </a:txBody>
                  <a:tcPr marL="8429" marR="8429" marT="9071" marB="0" anchor="ctr">
                    <a:solidFill>
                      <a:srgbClr val="0070C0"/>
                    </a:solidFill>
                  </a:tcPr>
                </a:tc>
              </a:tr>
              <a:tr h="529109">
                <a:tc gridSpan="31">
                  <a:txBody>
                    <a:bodyPr/>
                    <a:lstStyle/>
                    <a:p>
                      <a:pPr marL="720000"/>
                      <a:r>
                        <a:rPr lang="ru-RU" sz="1500" dirty="0" smtClean="0"/>
                        <a:t>Выполнение дорожных работ по российским нормативным межремонтным срокам </a:t>
                      </a:r>
                    </a:p>
                    <a:p>
                      <a:pPr marL="720000"/>
                      <a:r>
                        <a:rPr lang="ru-RU" sz="1300" dirty="0" smtClean="0"/>
                        <a:t>(утверждены приказом Минтранса России № 157 от 01.11.2007)</a:t>
                      </a:r>
                      <a:endParaRPr lang="ru-RU" sz="1300" dirty="0"/>
                    </a:p>
                  </a:txBody>
                  <a:tcPr marL="80918" marR="80918" marT="43543" marB="43543"/>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702384">
                <a:tc>
                  <a:txBody>
                    <a:bodyPr/>
                    <a:lstStyle/>
                    <a:p>
                      <a:endParaRPr lang="ru-RU" sz="1700" dirty="0"/>
                    </a:p>
                  </a:txBody>
                  <a:tcPr marL="80918" marR="80918" marT="43543" marB="43543">
                    <a:solidFill>
                      <a:srgbClr val="FF000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D6D6F5"/>
                    </a:solidFill>
                  </a:tcPr>
                </a:tc>
                <a:tc>
                  <a:txBody>
                    <a:bodyPr/>
                    <a:lstStyle/>
                    <a:p>
                      <a:endParaRPr lang="ru-RU" sz="1700"/>
                    </a:p>
                  </a:txBody>
                  <a:tcPr marL="80918" marR="80918" marT="43543" marB="43543"/>
                </a:tc>
                <a:tc>
                  <a:txBody>
                    <a:bodyPr/>
                    <a:lstStyle/>
                    <a:p>
                      <a:endParaRPr lang="ru-RU" sz="1700" dirty="0"/>
                    </a:p>
                  </a:txBody>
                  <a:tcPr marL="80918" marR="80918" marT="43543" marB="43543">
                    <a:solidFill>
                      <a:srgbClr val="00B0F0"/>
                    </a:solidFill>
                  </a:tcPr>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solidFill>
                      <a:srgbClr val="00B0F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A6A6A6"/>
                    </a:solidFill>
                  </a:tcPr>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00B0F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solidFill>
                      <a:srgbClr val="FF000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00B0F0"/>
                    </a:solidFill>
                  </a:tcPr>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00B0F0"/>
                    </a:solidFill>
                  </a:tcPr>
                </a:tc>
              </a:tr>
              <a:tr h="532039">
                <a:tc gridSpan="31">
                  <a:txBody>
                    <a:bodyPr/>
                    <a:lstStyle/>
                    <a:p>
                      <a:pPr marL="720000" marR="0" indent="0" algn="l" defTabSz="914400" rtl="0" eaLnBrk="1" fontAlgn="auto" latinLnBrk="0" hangingPunct="1">
                        <a:lnSpc>
                          <a:spcPct val="100000"/>
                        </a:lnSpc>
                        <a:spcBef>
                          <a:spcPts val="0"/>
                        </a:spcBef>
                        <a:spcAft>
                          <a:spcPts val="0"/>
                        </a:spcAft>
                        <a:buClrTx/>
                        <a:buSzTx/>
                        <a:buFontTx/>
                        <a:buNone/>
                        <a:tabLst/>
                        <a:defRPr/>
                      </a:pPr>
                      <a:r>
                        <a:rPr lang="ru-RU" sz="1500" kern="1200" dirty="0" smtClean="0">
                          <a:solidFill>
                            <a:schemeClr val="dk1"/>
                          </a:solidFill>
                          <a:latin typeface="+mn-lt"/>
                          <a:ea typeface="+mn-ea"/>
                          <a:cs typeface="+mn-cs"/>
                        </a:rPr>
                        <a:t>Выполнение дорожных работ по техническим нормативам ФРГ</a:t>
                      </a:r>
                    </a:p>
                  </a:txBody>
                  <a:tcPr marL="80918" marR="80918" marT="43543" marB="43543"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744084">
                <a:tc>
                  <a:txBody>
                    <a:bodyPr/>
                    <a:lstStyle/>
                    <a:p>
                      <a:endParaRPr lang="ru-RU" sz="1700" kern="1200" dirty="0">
                        <a:solidFill>
                          <a:schemeClr val="dk1"/>
                        </a:solidFill>
                        <a:latin typeface="+mn-lt"/>
                        <a:ea typeface="+mn-ea"/>
                        <a:cs typeface="+mn-cs"/>
                      </a:endParaRPr>
                    </a:p>
                  </a:txBody>
                  <a:tcPr marL="80918" marR="80918" marT="43543" marB="43543">
                    <a:solidFill>
                      <a:srgbClr val="FF000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00B0F0"/>
                    </a:solidFill>
                  </a:tcPr>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pPr marL="0" algn="l" defTabSz="914400" rtl="0" eaLnBrk="1" latinLnBrk="0" hangingPunct="1"/>
                      <a:endParaRPr lang="ru-RU" sz="1700" kern="1200" dirty="0">
                        <a:solidFill>
                          <a:schemeClr val="dk1"/>
                        </a:solidFill>
                        <a:latin typeface="+mn-lt"/>
                        <a:ea typeface="+mn-ea"/>
                        <a:cs typeface="+mn-cs"/>
                      </a:endParaRPr>
                    </a:p>
                  </a:txBody>
                  <a:tcPr marL="80918" marR="80918" marT="43543" marB="43543">
                    <a:solidFill>
                      <a:schemeClr val="bg1">
                        <a:lumMod val="65000"/>
                      </a:schemeClr>
                    </a:solidFill>
                  </a:tcPr>
                </a:tc>
                <a:tc>
                  <a:txBody>
                    <a:bodyPr/>
                    <a:lstStyle/>
                    <a:p>
                      <a:endParaRPr lang="ru-RU" sz="1700" kern="1200" dirty="0">
                        <a:solidFill>
                          <a:schemeClr val="dk1"/>
                        </a:solidFill>
                        <a:latin typeface="+mn-lt"/>
                        <a:ea typeface="+mn-ea"/>
                        <a:cs typeface="+mn-cs"/>
                      </a:endParaRPr>
                    </a:p>
                  </a:txBody>
                  <a:tcPr marL="80918" marR="80918" marT="43543" marB="43543">
                    <a:solidFill>
                      <a:schemeClr val="accent5">
                        <a:lumMod val="20000"/>
                        <a:lumOff val="80000"/>
                      </a:schemeClr>
                    </a:solidFill>
                  </a:tcPr>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solidFill>
                      <a:srgbClr val="E7F6EF"/>
                    </a:solidFill>
                  </a:tcPr>
                </a:tc>
                <a:tc>
                  <a:txBody>
                    <a:bodyPr/>
                    <a:lstStyle/>
                    <a:p>
                      <a:endParaRPr lang="ru-RU" sz="1700" dirty="0"/>
                    </a:p>
                  </a:txBody>
                  <a:tcPr marL="80918" marR="80918" marT="43543" marB="43543">
                    <a:solidFill>
                      <a:srgbClr val="00B0F0"/>
                    </a:solidFill>
                  </a:tcPr>
                </a:tc>
                <a:tc>
                  <a:txBody>
                    <a:bodyPr/>
                    <a:lstStyle/>
                    <a:p>
                      <a:endParaRPr lang="ru-RU" sz="170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dirty="0"/>
                    </a:p>
                  </a:txBody>
                  <a:tcPr marL="80918" marR="80918" marT="43543" marB="43543"/>
                </a:tc>
                <a:tc>
                  <a:txBody>
                    <a:bodyPr/>
                    <a:lstStyle/>
                    <a:p>
                      <a:endParaRPr lang="ru-RU" sz="1700"/>
                    </a:p>
                  </a:txBody>
                  <a:tcPr marL="80918" marR="80918" marT="43543" marB="43543"/>
                </a:tc>
                <a:tc>
                  <a:txBody>
                    <a:bodyPr/>
                    <a:lstStyle/>
                    <a:p>
                      <a:endParaRPr lang="ru-RU" sz="1700" dirty="0"/>
                    </a:p>
                  </a:txBody>
                  <a:tcPr marL="80918" marR="80918" marT="43543" marB="43543">
                    <a:solidFill>
                      <a:srgbClr val="A6A6A6"/>
                    </a:solidFill>
                  </a:tcPr>
                </a:tc>
                <a:tc>
                  <a:txBody>
                    <a:bodyPr/>
                    <a:lstStyle/>
                    <a:p>
                      <a:endParaRPr lang="ru-RU" sz="1700"/>
                    </a:p>
                  </a:txBody>
                  <a:tcPr marL="80918" marR="80918" marT="43543" marB="43543"/>
                </a:tc>
                <a:tc>
                  <a:txBody>
                    <a:bodyPr/>
                    <a:lstStyle/>
                    <a:p>
                      <a:endParaRPr lang="ru-RU" sz="1700" dirty="0"/>
                    </a:p>
                  </a:txBody>
                  <a:tcPr marL="80918" marR="80918" marT="43543" marB="43543"/>
                </a:tc>
              </a:tr>
            </a:tbl>
          </a:graphicData>
        </a:graphic>
      </p:graphicFrame>
      <p:sp>
        <p:nvSpPr>
          <p:cNvPr id="32" name="Скругленный прямоугольник 21"/>
          <p:cNvSpPr>
            <a:spLocks noChangeArrowheads="1"/>
          </p:cNvSpPr>
          <p:nvPr/>
        </p:nvSpPr>
        <p:spPr bwMode="auto">
          <a:xfrm>
            <a:off x="175603" y="3962703"/>
            <a:ext cx="875205" cy="315988"/>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Строительство</a:t>
            </a:r>
          </a:p>
          <a:p>
            <a:pPr algn="ctr" eaLnBrk="1" hangingPunct="1"/>
            <a:r>
              <a:rPr lang="ru-RU" sz="700" dirty="0"/>
              <a:t>6,66</a:t>
            </a:r>
            <a:endParaRPr lang="ru-RU" sz="700" dirty="0">
              <a:solidFill>
                <a:srgbClr val="000000"/>
              </a:solidFill>
            </a:endParaRPr>
          </a:p>
        </p:txBody>
      </p:sp>
      <p:sp>
        <p:nvSpPr>
          <p:cNvPr id="33" name="Скругленный прямоугольник 22"/>
          <p:cNvSpPr>
            <a:spLocks noChangeArrowheads="1"/>
          </p:cNvSpPr>
          <p:nvPr/>
        </p:nvSpPr>
        <p:spPr bwMode="auto">
          <a:xfrm>
            <a:off x="2173263" y="3967238"/>
            <a:ext cx="553501" cy="305405"/>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0,84</a:t>
            </a:r>
          </a:p>
        </p:txBody>
      </p:sp>
      <p:sp>
        <p:nvSpPr>
          <p:cNvPr id="34" name="Скругленный прямоугольник 23"/>
          <p:cNvSpPr>
            <a:spLocks noChangeArrowheads="1"/>
          </p:cNvSpPr>
          <p:nvPr/>
        </p:nvSpPr>
        <p:spPr bwMode="auto">
          <a:xfrm>
            <a:off x="6160154" y="3962703"/>
            <a:ext cx="553501" cy="305405"/>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1,28</a:t>
            </a:r>
          </a:p>
        </p:txBody>
      </p:sp>
      <p:sp>
        <p:nvSpPr>
          <p:cNvPr id="35" name="Скругленный прямоугольник 24"/>
          <p:cNvSpPr>
            <a:spLocks noChangeArrowheads="1"/>
          </p:cNvSpPr>
          <p:nvPr/>
        </p:nvSpPr>
        <p:spPr bwMode="auto">
          <a:xfrm>
            <a:off x="4189185" y="3962703"/>
            <a:ext cx="737533" cy="305405"/>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Капремонт</a:t>
            </a:r>
          </a:p>
          <a:p>
            <a:pPr algn="ctr"/>
            <a:r>
              <a:rPr lang="ru-RU" sz="700" dirty="0"/>
              <a:t>3,81</a:t>
            </a:r>
          </a:p>
        </p:txBody>
      </p:sp>
      <p:sp>
        <p:nvSpPr>
          <p:cNvPr id="36" name="Скругленный прямоугольник 25"/>
          <p:cNvSpPr>
            <a:spLocks noChangeArrowheads="1"/>
          </p:cNvSpPr>
          <p:nvPr/>
        </p:nvSpPr>
        <p:spPr bwMode="auto">
          <a:xfrm>
            <a:off x="8171862" y="3962703"/>
            <a:ext cx="685554" cy="305405"/>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Капремонт</a:t>
            </a:r>
          </a:p>
          <a:p>
            <a:pPr algn="ctr"/>
            <a:r>
              <a:rPr lang="ru-RU" sz="700" dirty="0"/>
              <a:t>5,46</a:t>
            </a:r>
          </a:p>
        </p:txBody>
      </p:sp>
      <p:pic>
        <p:nvPicPr>
          <p:cNvPr id="37" name="Picture 9"/>
          <p:cNvPicPr>
            <a:picLocks noChangeAspect="1" noChangeArrowheads="1"/>
          </p:cNvPicPr>
          <p:nvPr/>
        </p:nvPicPr>
        <p:blipFill>
          <a:blip r:embed="rId3" cstate="print"/>
          <a:srcRect/>
          <a:stretch>
            <a:fillRect/>
          </a:stretch>
        </p:blipFill>
        <p:spPr bwMode="auto">
          <a:xfrm>
            <a:off x="293609" y="3243036"/>
            <a:ext cx="393351" cy="325059"/>
          </a:xfrm>
          <a:prstGeom prst="rect">
            <a:avLst/>
          </a:prstGeom>
          <a:noFill/>
          <a:ln w="9360">
            <a:solidFill>
              <a:srgbClr val="000000"/>
            </a:solidFill>
            <a:round/>
            <a:headEnd/>
            <a:tailEnd/>
          </a:ln>
        </p:spPr>
      </p:pic>
      <p:sp>
        <p:nvSpPr>
          <p:cNvPr id="38" name="Скругленный прямоугольник 2"/>
          <p:cNvSpPr>
            <a:spLocks noChangeArrowheads="1"/>
          </p:cNvSpPr>
          <p:nvPr/>
        </p:nvSpPr>
        <p:spPr bwMode="auto">
          <a:xfrm>
            <a:off x="175603" y="2748643"/>
            <a:ext cx="875205" cy="315989"/>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Строительство</a:t>
            </a:r>
          </a:p>
          <a:p>
            <a:pPr algn="ctr" eaLnBrk="1" hangingPunct="1"/>
            <a:r>
              <a:rPr lang="ru-RU" sz="700" dirty="0"/>
              <a:t>4,55</a:t>
            </a:r>
            <a:endParaRPr lang="ru-RU" sz="700" dirty="0">
              <a:solidFill>
                <a:srgbClr val="000000"/>
              </a:solidFill>
            </a:endParaRPr>
          </a:p>
        </p:txBody>
      </p:sp>
      <p:sp>
        <p:nvSpPr>
          <p:cNvPr id="39" name="Скругленный прямоугольник 18"/>
          <p:cNvSpPr>
            <a:spLocks noChangeArrowheads="1"/>
          </p:cNvSpPr>
          <p:nvPr/>
        </p:nvSpPr>
        <p:spPr bwMode="auto">
          <a:xfrm>
            <a:off x="6483264" y="2618619"/>
            <a:ext cx="1019902" cy="467179"/>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Замена дорожной одежды</a:t>
            </a:r>
          </a:p>
          <a:p>
            <a:pPr algn="ctr"/>
            <a:r>
              <a:rPr lang="ru-RU" sz="700" dirty="0"/>
              <a:t>13,68</a:t>
            </a:r>
          </a:p>
        </p:txBody>
      </p:sp>
      <p:pic>
        <p:nvPicPr>
          <p:cNvPr id="40" name="Picture 7"/>
          <p:cNvPicPr>
            <a:picLocks noChangeAspect="1" noChangeArrowheads="1"/>
          </p:cNvPicPr>
          <p:nvPr/>
        </p:nvPicPr>
        <p:blipFill>
          <a:blip r:embed="rId4" cstate="print"/>
          <a:srcRect/>
          <a:stretch>
            <a:fillRect/>
          </a:stretch>
        </p:blipFill>
        <p:spPr bwMode="auto">
          <a:xfrm>
            <a:off x="293609" y="1968500"/>
            <a:ext cx="403184" cy="325060"/>
          </a:xfrm>
          <a:prstGeom prst="rect">
            <a:avLst/>
          </a:prstGeom>
          <a:noFill/>
          <a:ln w="9360">
            <a:solidFill>
              <a:srgbClr val="000000"/>
            </a:solidFill>
            <a:round/>
            <a:headEnd/>
            <a:tailEnd/>
          </a:ln>
        </p:spPr>
      </p:pic>
      <p:sp>
        <p:nvSpPr>
          <p:cNvPr id="41" name="Скругленный прямоугольник 26"/>
          <p:cNvSpPr>
            <a:spLocks noChangeArrowheads="1"/>
          </p:cNvSpPr>
          <p:nvPr/>
        </p:nvSpPr>
        <p:spPr bwMode="auto">
          <a:xfrm>
            <a:off x="1895108" y="2766786"/>
            <a:ext cx="554905"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0,98</a:t>
            </a:r>
          </a:p>
        </p:txBody>
      </p:sp>
      <p:sp>
        <p:nvSpPr>
          <p:cNvPr id="42" name="Скругленный прямоугольник 27"/>
          <p:cNvSpPr>
            <a:spLocks noChangeArrowheads="1"/>
          </p:cNvSpPr>
          <p:nvPr/>
        </p:nvSpPr>
        <p:spPr bwMode="auto">
          <a:xfrm>
            <a:off x="3017562" y="2760739"/>
            <a:ext cx="553501"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1,15</a:t>
            </a:r>
          </a:p>
        </p:txBody>
      </p:sp>
      <p:sp>
        <p:nvSpPr>
          <p:cNvPr id="43" name="Скругленный прямоугольник 28"/>
          <p:cNvSpPr>
            <a:spLocks noChangeArrowheads="1"/>
          </p:cNvSpPr>
          <p:nvPr/>
        </p:nvSpPr>
        <p:spPr bwMode="auto">
          <a:xfrm>
            <a:off x="5335522" y="2760739"/>
            <a:ext cx="553501"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1,48</a:t>
            </a:r>
          </a:p>
        </p:txBody>
      </p:sp>
      <p:sp>
        <p:nvSpPr>
          <p:cNvPr id="44" name="Скругленный прямоугольник 29"/>
          <p:cNvSpPr>
            <a:spLocks noChangeArrowheads="1"/>
          </p:cNvSpPr>
          <p:nvPr/>
        </p:nvSpPr>
        <p:spPr bwMode="auto">
          <a:xfrm>
            <a:off x="7631004" y="2760739"/>
            <a:ext cx="553501"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1,84</a:t>
            </a:r>
          </a:p>
        </p:txBody>
      </p:sp>
      <p:sp>
        <p:nvSpPr>
          <p:cNvPr id="45" name="Скругленный прямоугольник 30"/>
          <p:cNvSpPr>
            <a:spLocks noChangeArrowheads="1"/>
          </p:cNvSpPr>
          <p:nvPr/>
        </p:nvSpPr>
        <p:spPr bwMode="auto">
          <a:xfrm>
            <a:off x="8523068" y="2760739"/>
            <a:ext cx="553501"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2,02</a:t>
            </a:r>
          </a:p>
        </p:txBody>
      </p:sp>
      <p:sp>
        <p:nvSpPr>
          <p:cNvPr id="46" name="Скругленный прямоугольник 31"/>
          <p:cNvSpPr>
            <a:spLocks noChangeArrowheads="1"/>
          </p:cNvSpPr>
          <p:nvPr/>
        </p:nvSpPr>
        <p:spPr bwMode="auto">
          <a:xfrm>
            <a:off x="4162494" y="2760739"/>
            <a:ext cx="736128" cy="306917"/>
          </a:xfrm>
          <a:prstGeom prst="roundRect">
            <a:avLst>
              <a:gd name="adj" fmla="val 16667"/>
            </a:avLst>
          </a:prstGeom>
          <a:solidFill>
            <a:srgbClr val="FFFF99"/>
          </a:solidFill>
          <a:ln w="3175" algn="ctr">
            <a:solidFill>
              <a:schemeClr val="tx1"/>
            </a:solidFill>
            <a:round/>
            <a:headEnd/>
            <a:tailEnd/>
          </a:ln>
        </p:spPr>
        <p:txBody>
          <a:bodyPr lIns="83448" tIns="41724" rIns="83448" bIns="41724"/>
          <a:lstStyle/>
          <a:p>
            <a:pPr algn="ctr"/>
            <a:r>
              <a:rPr lang="ru-RU" sz="700" dirty="0"/>
              <a:t>Капремонт</a:t>
            </a:r>
          </a:p>
          <a:p>
            <a:pPr algn="ctr"/>
            <a:r>
              <a:rPr lang="ru-RU" sz="700" dirty="0"/>
              <a:t>3,64</a:t>
            </a:r>
          </a:p>
        </p:txBody>
      </p:sp>
      <p:sp>
        <p:nvSpPr>
          <p:cNvPr id="47" name="Скругленный прямоугольник 32"/>
          <p:cNvSpPr>
            <a:spLocks noChangeArrowheads="1"/>
          </p:cNvSpPr>
          <p:nvPr/>
        </p:nvSpPr>
        <p:spPr bwMode="auto">
          <a:xfrm>
            <a:off x="1233436" y="2754691"/>
            <a:ext cx="554906" cy="305405"/>
          </a:xfrm>
          <a:prstGeom prst="roundRect">
            <a:avLst>
              <a:gd name="adj" fmla="val 16667"/>
            </a:avLst>
          </a:prstGeom>
          <a:solidFill>
            <a:srgbClr val="CCFFCC"/>
          </a:solidFill>
          <a:ln w="3175" algn="ctr">
            <a:solidFill>
              <a:schemeClr val="tx1"/>
            </a:solidFill>
            <a:round/>
            <a:headEnd/>
            <a:tailEnd/>
          </a:ln>
        </p:spPr>
        <p:txBody>
          <a:bodyPr lIns="83448" tIns="41724" rIns="83448" bIns="41724"/>
          <a:lstStyle/>
          <a:p>
            <a:pPr algn="ctr"/>
            <a:r>
              <a:rPr lang="ru-RU" sz="700" dirty="0"/>
              <a:t>Ремонт*</a:t>
            </a:r>
          </a:p>
          <a:p>
            <a:pPr algn="ctr"/>
            <a:r>
              <a:rPr lang="ru-RU" sz="700" dirty="0"/>
              <a:t>0,00</a:t>
            </a:r>
          </a:p>
        </p:txBody>
      </p:sp>
      <p:sp>
        <p:nvSpPr>
          <p:cNvPr id="48" name="TextBox 6"/>
          <p:cNvSpPr txBox="1">
            <a:spLocks noChangeArrowheads="1"/>
          </p:cNvSpPr>
          <p:nvPr/>
        </p:nvSpPr>
        <p:spPr bwMode="auto">
          <a:xfrm>
            <a:off x="110982" y="4393596"/>
            <a:ext cx="5726138" cy="191985"/>
          </a:xfrm>
          <a:prstGeom prst="rect">
            <a:avLst/>
          </a:prstGeom>
          <a:noFill/>
          <a:ln w="9525">
            <a:noFill/>
            <a:miter lim="800000"/>
            <a:headEnd/>
            <a:tailEnd/>
          </a:ln>
        </p:spPr>
        <p:txBody>
          <a:bodyPr wrap="none" lIns="83448" tIns="41724" rIns="83448" bIns="41724">
            <a:spAutoFit/>
          </a:bodyPr>
          <a:lstStyle/>
          <a:p>
            <a:r>
              <a:rPr lang="ru-RU" sz="700" dirty="0"/>
              <a:t>* Ремонт на 4-й год не выполняется в соответствии с внедренной в ГК «АВТОДОР» системой гарантийных обязательств подрядных организаций</a:t>
            </a:r>
          </a:p>
        </p:txBody>
      </p:sp>
      <p:sp>
        <p:nvSpPr>
          <p:cNvPr id="49" name="Freeform 3"/>
          <p:cNvSpPr>
            <a:spLocks noChangeArrowheads="1"/>
          </p:cNvSpPr>
          <p:nvPr/>
        </p:nvSpPr>
        <p:spPr bwMode="auto">
          <a:xfrm flipV="1">
            <a:off x="175603" y="991193"/>
            <a:ext cx="6916676" cy="45719"/>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6">
              <a:lumMod val="75000"/>
            </a:schemeClr>
          </a:solidFill>
          <a:ln w="9525">
            <a:noFill/>
            <a:round/>
            <a:headEnd/>
            <a:tailEnd/>
          </a:ln>
        </p:spPr>
        <p:txBody>
          <a:bodyPr wrap="none" lIns="83448" tIns="41724" rIns="83448" bIns="41724" anchor="ctr"/>
          <a:lstStyle/>
          <a:p>
            <a:endParaRPr lang="ru-RU"/>
          </a:p>
        </p:txBody>
      </p:sp>
      <p:pic>
        <p:nvPicPr>
          <p:cNvPr id="50" name="Picture 1"/>
          <p:cNvPicPr>
            <a:picLocks noChangeAspect="1" noChangeArrowheads="1"/>
          </p:cNvPicPr>
          <p:nvPr/>
        </p:nvPicPr>
        <p:blipFill>
          <a:blip r:embed="rId5" cstate="print"/>
          <a:srcRect/>
          <a:stretch>
            <a:fillRect/>
          </a:stretch>
        </p:blipFill>
        <p:spPr bwMode="auto">
          <a:xfrm>
            <a:off x="6948264" y="260648"/>
            <a:ext cx="2005976" cy="370334"/>
          </a:xfrm>
          <a:prstGeom prst="rect">
            <a:avLst/>
          </a:prstGeom>
          <a:noFill/>
          <a:ln w="9525">
            <a:noFill/>
            <a:miter lim="800000"/>
            <a:headEnd/>
            <a:tailEnd/>
          </a:ln>
        </p:spPr>
      </p:pic>
      <p:graphicFrame>
        <p:nvGraphicFramePr>
          <p:cNvPr id="51" name="Group 152"/>
          <p:cNvGraphicFramePr>
            <a:graphicFrameLocks noGrp="1"/>
          </p:cNvGraphicFramePr>
          <p:nvPr>
            <p:extLst>
              <p:ext uri="{D42A27DB-BD31-4B8C-83A1-F6EECF244321}">
                <p14:modId xmlns:p14="http://schemas.microsoft.com/office/powerpoint/2010/main" val="3917340237"/>
              </p:ext>
            </p:extLst>
          </p:nvPr>
        </p:nvGraphicFramePr>
        <p:xfrm>
          <a:off x="226662" y="4797152"/>
          <a:ext cx="8917338" cy="1509186"/>
        </p:xfrm>
        <a:graphic>
          <a:graphicData uri="http://schemas.openxmlformats.org/drawingml/2006/table">
            <a:tbl>
              <a:tblPr/>
              <a:tblGrid>
                <a:gridCol w="2485154"/>
                <a:gridCol w="1608046"/>
                <a:gridCol w="1608046"/>
                <a:gridCol w="1608046"/>
                <a:gridCol w="1608046"/>
              </a:tblGrid>
              <a:tr h="319282">
                <a:tc rowSpan="2">
                  <a:txBody>
                    <a:bodyPr/>
                    <a:lstStyle/>
                    <a:p>
                      <a:pPr algn="ctr"/>
                      <a:r>
                        <a:rPr lang="ru-RU" sz="1500" dirty="0" smtClean="0">
                          <a:solidFill>
                            <a:schemeClr val="tx1"/>
                          </a:solidFill>
                        </a:rPr>
                        <a:t>Всего затрат</a:t>
                      </a:r>
                      <a:r>
                        <a:rPr lang="ru-RU" sz="1500" baseline="0" dirty="0" smtClean="0">
                          <a:solidFill>
                            <a:schemeClr val="tx1"/>
                          </a:solidFill>
                        </a:rPr>
                        <a:t> на жизненный цикл, </a:t>
                      </a:r>
                      <a:r>
                        <a:rPr lang="ru-RU" sz="1500" dirty="0" smtClean="0">
                          <a:solidFill>
                            <a:schemeClr val="tx1"/>
                          </a:solidFill>
                        </a:rPr>
                        <a:t>тыс.руб./м</a:t>
                      </a:r>
                      <a:r>
                        <a:rPr lang="ru-RU" sz="1500" baseline="30000" dirty="0" smtClean="0">
                          <a:solidFill>
                            <a:schemeClr val="tx1"/>
                          </a:solidFill>
                        </a:rPr>
                        <a:t>2</a:t>
                      </a:r>
                      <a:endParaRPr lang="ru-RU" sz="1500" dirty="0" smtClean="0">
                        <a:solidFill>
                          <a:schemeClr val="tx1"/>
                        </a:solidFill>
                      </a:endParaRPr>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algn="ctr"/>
                      <a:endParaRPr lang="ru-RU" sz="1500" dirty="0">
                        <a:solidFill>
                          <a:schemeClr val="tx1"/>
                        </a:solidFill>
                      </a:endParaRPr>
                    </a:p>
                  </a:txBody>
                  <a:tcPr marL="80914" marR="80914" marT="43527" marB="43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algn="ctr"/>
                      <a:endParaRPr lang="ru-RU" sz="1500" dirty="0">
                        <a:solidFill>
                          <a:schemeClr val="tx1"/>
                        </a:solidFill>
                      </a:endParaRPr>
                    </a:p>
                  </a:txBody>
                  <a:tcPr marL="80914" marR="80914" marT="43527" marB="43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algn="ctr"/>
                      <a:r>
                        <a:rPr lang="ru-RU" sz="1500" dirty="0" smtClean="0">
                          <a:solidFill>
                            <a:schemeClr val="tx1"/>
                          </a:solidFill>
                        </a:rPr>
                        <a:t> Разница в стоимости</a:t>
                      </a:r>
                      <a:endParaRPr lang="ru-RU" sz="1500" dirty="0">
                        <a:solidFill>
                          <a:schemeClr val="tx1"/>
                        </a:solidFill>
                      </a:endParaRPr>
                    </a:p>
                  </a:txBody>
                  <a:tcPr marL="80914" marR="80914" marT="43527" marB="43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pPr algn="ctr"/>
                      <a:endParaRPr lang="ru-RU" sz="1600" dirty="0">
                        <a:solidFill>
                          <a:schemeClr val="tx1"/>
                        </a:solidFill>
                      </a:endParaRPr>
                    </a:p>
                  </a:txBody>
                  <a:tcPr marL="91436" marR="91436" marT="45703" marB="457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1928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solidFill>
                            <a:schemeClr val="tx1"/>
                          </a:solidFill>
                        </a:rPr>
                        <a:t>тыс.руб./м</a:t>
                      </a:r>
                      <a:r>
                        <a:rPr lang="ru-RU" sz="1500" baseline="30000" dirty="0" smtClean="0">
                          <a:solidFill>
                            <a:schemeClr val="tx1"/>
                          </a:solidFill>
                        </a:rPr>
                        <a:t>2</a:t>
                      </a:r>
                      <a:endParaRPr lang="ru-RU" sz="1500" dirty="0" smtClean="0">
                        <a:solidFill>
                          <a:schemeClr val="tx1"/>
                        </a:solidFill>
                      </a:endParaRPr>
                    </a:p>
                  </a:txBody>
                  <a:tcPr marL="80914" marR="80914" marT="43527" marB="43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a:r>
                        <a:rPr lang="ru-RU" sz="1500" dirty="0" smtClean="0">
                          <a:solidFill>
                            <a:schemeClr val="tx1"/>
                          </a:solidFill>
                        </a:rPr>
                        <a:t>%</a:t>
                      </a:r>
                      <a:endParaRPr lang="ru-RU" sz="1500" dirty="0">
                        <a:solidFill>
                          <a:schemeClr val="tx1"/>
                        </a:solidFill>
                      </a:endParaRPr>
                    </a:p>
                  </a:txBody>
                  <a:tcPr marL="80914" marR="80914" marT="43527" marB="43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35311">
                <a:tc>
                  <a:txBody>
                    <a:bodyPr/>
                    <a:lstStyle/>
                    <a:p>
                      <a:r>
                        <a:rPr lang="ru-RU" sz="1500" dirty="0" smtClean="0"/>
                        <a:t>Прямые затраты</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29,36</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18,05</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11,31</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b="1" dirty="0" smtClean="0">
                          <a:solidFill>
                            <a:schemeClr val="tx2">
                              <a:lumMod val="75000"/>
                            </a:schemeClr>
                          </a:solidFill>
                        </a:rPr>
                        <a:t>-39%</a:t>
                      </a:r>
                      <a:endParaRPr lang="ru-RU" sz="1500" b="1" dirty="0">
                        <a:solidFill>
                          <a:schemeClr val="tx2">
                            <a:lumMod val="75000"/>
                          </a:schemeClr>
                        </a:solidFill>
                      </a:endParaRPr>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35311">
                <a:tc>
                  <a:txBody>
                    <a:bodyPr/>
                    <a:lstStyle/>
                    <a:p>
                      <a:r>
                        <a:rPr lang="ru-RU" sz="1500" dirty="0" smtClean="0"/>
                        <a:t>Дисконтированные затраты</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20,85</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11,13</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dirty="0" smtClean="0"/>
                        <a:t>9,72</a:t>
                      </a:r>
                      <a:endParaRPr lang="ru-RU" sz="1500" dirty="0"/>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a:r>
                        <a:rPr lang="ru-RU" sz="1500" b="1" dirty="0" smtClean="0">
                          <a:solidFill>
                            <a:schemeClr val="tx2">
                              <a:lumMod val="75000"/>
                            </a:schemeClr>
                          </a:solidFill>
                        </a:rPr>
                        <a:t>-47%</a:t>
                      </a:r>
                      <a:endParaRPr lang="ru-RU" sz="1500" b="1" dirty="0">
                        <a:solidFill>
                          <a:schemeClr val="tx2">
                            <a:lumMod val="75000"/>
                          </a:schemeClr>
                        </a:solidFill>
                      </a:endParaRPr>
                    </a:p>
                  </a:txBody>
                  <a:tcPr marL="80914" marR="80914" marT="43527" marB="435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grpSp>
        <p:nvGrpSpPr>
          <p:cNvPr id="3" name="Группа 2"/>
          <p:cNvGrpSpPr/>
          <p:nvPr/>
        </p:nvGrpSpPr>
        <p:grpSpPr>
          <a:xfrm>
            <a:off x="3251609" y="4902352"/>
            <a:ext cx="2219621" cy="492881"/>
            <a:chOff x="2996490" y="4940905"/>
            <a:chExt cx="2219621" cy="492881"/>
          </a:xfrm>
        </p:grpSpPr>
        <p:grpSp>
          <p:nvGrpSpPr>
            <p:cNvPr id="24" name="Группа 4"/>
            <p:cNvGrpSpPr>
              <a:grpSpLocks/>
            </p:cNvGrpSpPr>
            <p:nvPr/>
          </p:nvGrpSpPr>
          <p:grpSpPr bwMode="auto">
            <a:xfrm>
              <a:off x="2996490" y="4940905"/>
              <a:ext cx="594240" cy="480786"/>
              <a:chOff x="6108700" y="5049043"/>
              <a:chExt cx="671513" cy="504825"/>
            </a:xfrm>
          </p:grpSpPr>
          <p:pic>
            <p:nvPicPr>
              <p:cNvPr id="25" name="Picture 7"/>
              <p:cNvPicPr>
                <a:picLocks noChangeAspect="1" noChangeArrowheads="1"/>
              </p:cNvPicPr>
              <p:nvPr/>
            </p:nvPicPr>
            <p:blipFill>
              <a:blip r:embed="rId6" cstate="print"/>
              <a:srcRect/>
              <a:stretch>
                <a:fillRect/>
              </a:stretch>
            </p:blipFill>
            <p:spPr bwMode="auto">
              <a:xfrm>
                <a:off x="6108700" y="5049043"/>
                <a:ext cx="671513" cy="504825"/>
              </a:xfrm>
              <a:prstGeom prst="rect">
                <a:avLst/>
              </a:prstGeom>
              <a:noFill/>
              <a:ln w="9360">
                <a:solidFill>
                  <a:srgbClr val="000000"/>
                </a:solidFill>
                <a:round/>
                <a:headEnd/>
                <a:tailEnd/>
              </a:ln>
            </p:spPr>
          </p:pic>
          <p:sp>
            <p:nvSpPr>
              <p:cNvPr id="26" name="Text Box 8"/>
              <p:cNvSpPr txBox="1">
                <a:spLocks noChangeArrowheads="1"/>
              </p:cNvSpPr>
              <p:nvPr/>
            </p:nvSpPr>
            <p:spPr bwMode="auto">
              <a:xfrm>
                <a:off x="6108700" y="5076825"/>
                <a:ext cx="647700" cy="449262"/>
              </a:xfrm>
              <a:prstGeom prst="rect">
                <a:avLst/>
              </a:prstGeom>
              <a:noFill/>
              <a:ln w="9525">
                <a:noFill/>
                <a:round/>
                <a:headEnd/>
                <a:tailEnd/>
              </a:ln>
            </p:spPr>
            <p:txBody>
              <a:bodyPr anchor="ctr"/>
              <a:lstStyle/>
              <a:p>
                <a:pPr>
                  <a:tabLst>
                    <a:tab pos="660631" algn="l"/>
                  </a:tabLst>
                </a:pPr>
                <a:endParaRPr lang="ru-RU" sz="1400" b="1" dirty="0">
                  <a:solidFill>
                    <a:srgbClr val="000000"/>
                  </a:solidFill>
                  <a:latin typeface="Tahoma" pitchFamily="34" charset="0"/>
                  <a:cs typeface="Tahoma" pitchFamily="34" charset="0"/>
                </a:endParaRPr>
              </a:p>
              <a:p>
                <a:pPr algn="ctr">
                  <a:tabLst>
                    <a:tab pos="660631" algn="l"/>
                  </a:tabLst>
                </a:pPr>
                <a:r>
                  <a:rPr lang="ru-RU" sz="1400" b="1" dirty="0">
                    <a:solidFill>
                      <a:srgbClr val="FFFFFF"/>
                    </a:solidFill>
                    <a:latin typeface="Tahoma" pitchFamily="34" charset="0"/>
                    <a:cs typeface="Tahoma" pitchFamily="34" charset="0"/>
                  </a:rPr>
                  <a:t>РФ</a:t>
                </a:r>
                <a:r>
                  <a:rPr lang="ru-RU" sz="1400" b="1" dirty="0">
                    <a:solidFill>
                      <a:srgbClr val="376092"/>
                    </a:solidFill>
                    <a:latin typeface="Tahoma" pitchFamily="34" charset="0"/>
                    <a:cs typeface="Tahoma" pitchFamily="34" charset="0"/>
                  </a:rPr>
                  <a:t/>
                </a:r>
                <a:br>
                  <a:rPr lang="ru-RU" sz="1400" b="1" dirty="0">
                    <a:solidFill>
                      <a:srgbClr val="376092"/>
                    </a:solidFill>
                    <a:latin typeface="Tahoma" pitchFamily="34" charset="0"/>
                    <a:cs typeface="Tahoma" pitchFamily="34" charset="0"/>
                  </a:rPr>
                </a:br>
                <a:endParaRPr lang="ru-RU" sz="1400" b="1" dirty="0">
                  <a:solidFill>
                    <a:srgbClr val="376092"/>
                  </a:solidFill>
                  <a:latin typeface="Tahoma" pitchFamily="34" charset="0"/>
                  <a:cs typeface="Tahoma" pitchFamily="34" charset="0"/>
                </a:endParaRPr>
              </a:p>
            </p:txBody>
          </p:sp>
        </p:grpSp>
        <p:grpSp>
          <p:nvGrpSpPr>
            <p:cNvPr id="27" name="Группа 5"/>
            <p:cNvGrpSpPr>
              <a:grpSpLocks/>
            </p:cNvGrpSpPr>
            <p:nvPr/>
          </p:nvGrpSpPr>
          <p:grpSpPr bwMode="auto">
            <a:xfrm>
              <a:off x="4615405" y="4940905"/>
              <a:ext cx="600706" cy="492881"/>
              <a:chOff x="3551869" y="5014912"/>
              <a:chExt cx="678819" cy="517525"/>
            </a:xfrm>
          </p:grpSpPr>
          <p:pic>
            <p:nvPicPr>
              <p:cNvPr id="28" name="Picture 9"/>
              <p:cNvPicPr>
                <a:picLocks noChangeAspect="1" noChangeArrowheads="1"/>
              </p:cNvPicPr>
              <p:nvPr/>
            </p:nvPicPr>
            <p:blipFill>
              <a:blip r:embed="rId7" cstate="print"/>
              <a:srcRect/>
              <a:stretch>
                <a:fillRect/>
              </a:stretch>
            </p:blipFill>
            <p:spPr bwMode="auto">
              <a:xfrm>
                <a:off x="3551869" y="5014912"/>
                <a:ext cx="671512" cy="517525"/>
              </a:xfrm>
              <a:prstGeom prst="rect">
                <a:avLst/>
              </a:prstGeom>
              <a:noFill/>
              <a:ln w="9360">
                <a:solidFill>
                  <a:srgbClr val="000000"/>
                </a:solidFill>
                <a:round/>
                <a:headEnd/>
                <a:tailEnd/>
              </a:ln>
            </p:spPr>
          </p:pic>
          <p:sp>
            <p:nvSpPr>
              <p:cNvPr id="29" name="Text Box 10"/>
              <p:cNvSpPr txBox="1">
                <a:spLocks noChangeArrowheads="1"/>
              </p:cNvSpPr>
              <p:nvPr/>
            </p:nvSpPr>
            <p:spPr bwMode="auto">
              <a:xfrm>
                <a:off x="3582988" y="5159374"/>
                <a:ext cx="647700" cy="228600"/>
              </a:xfrm>
              <a:prstGeom prst="rect">
                <a:avLst/>
              </a:prstGeom>
              <a:noFill/>
              <a:ln w="9525">
                <a:noFill/>
                <a:round/>
                <a:headEnd/>
                <a:tailEnd/>
              </a:ln>
            </p:spPr>
            <p:txBody>
              <a:bodyPr anchor="ctr" anchorCtr="1"/>
              <a:lstStyle/>
              <a:p>
                <a:pPr algn="ctr">
                  <a:tabLst>
                    <a:tab pos="660631" algn="l"/>
                  </a:tabLst>
                </a:pPr>
                <a:r>
                  <a:rPr lang="ru-RU" sz="1400" b="1" dirty="0">
                    <a:solidFill>
                      <a:srgbClr val="FFFFFF"/>
                    </a:solidFill>
                  </a:rPr>
                  <a:t>ФРГ</a:t>
                </a:r>
              </a:p>
            </p:txBody>
          </p:sp>
        </p:grpSp>
      </p:grpSp>
      <p:sp>
        <p:nvSpPr>
          <p:cNvPr id="52" name="Freeform 1"/>
          <p:cNvSpPr>
            <a:spLocks noChangeArrowheads="1"/>
          </p:cNvSpPr>
          <p:nvPr/>
        </p:nvSpPr>
        <p:spPr bwMode="auto">
          <a:xfrm>
            <a:off x="24923" y="29816"/>
            <a:ext cx="7092280" cy="1107889"/>
          </a:xfrm>
          <a:custGeom>
            <a:avLst/>
            <a:gdLst/>
            <a:ahLst/>
            <a:cxnLst>
              <a:cxn ang="0">
                <a:pos x="0" y="0"/>
              </a:cxn>
              <a:cxn ang="0">
                <a:pos x="21600" y="0"/>
              </a:cxn>
              <a:cxn ang="0">
                <a:pos x="21600" y="21600"/>
              </a:cxn>
              <a:cxn ang="0">
                <a:pos x="0" y="21600"/>
              </a:cxn>
            </a:cxnLst>
            <a:rect l="0" t="0" r="r" b="b"/>
            <a:pathLst>
              <a:path w="21600" h="21600">
                <a:moveTo>
                  <a:pt x="0" y="0"/>
                </a:moveTo>
                <a:lnTo>
                  <a:pt x="21600" y="0"/>
                </a:lnTo>
                <a:lnTo>
                  <a:pt x="21600" y="21600"/>
                </a:lnTo>
                <a:lnTo>
                  <a:pt x="0" y="21600"/>
                </a:lnTo>
                <a:close/>
              </a:path>
            </a:pathLst>
          </a:custGeom>
          <a:solidFill>
            <a:srgbClr val="FFFFFF"/>
          </a:solidFill>
          <a:ln w="9360">
            <a:noFill/>
            <a:miter lim="800000"/>
            <a:headEnd/>
            <a:tailEnd/>
          </a:ln>
          <a:effectLst/>
        </p:spPr>
        <p:txBody>
          <a:bodyPr wrap="square" lIns="91333" tIns="45667" rIns="91333" bIns="45667" anchor="ctr">
            <a:spAutoFit/>
          </a:bodyPr>
          <a:lstStyle/>
          <a:p>
            <a:pPr algn="ctr">
              <a:tabLst>
                <a:tab pos="660631" algn="l"/>
                <a:tab pos="1321262" algn="l"/>
                <a:tab pos="1981893" algn="l"/>
                <a:tab pos="2642525" algn="l"/>
                <a:tab pos="3303156" algn="l"/>
                <a:tab pos="3963787" algn="l"/>
                <a:tab pos="4624418" algn="l"/>
                <a:tab pos="5285049" algn="l"/>
                <a:tab pos="5945680" algn="l"/>
                <a:tab pos="6606311" algn="l"/>
                <a:tab pos="7266943" algn="l"/>
                <a:tab pos="7927574" algn="l"/>
                <a:tab pos="8588205" algn="l"/>
                <a:tab pos="9248836" algn="l"/>
              </a:tabLst>
              <a:defRPr/>
            </a:pPr>
            <a:r>
              <a:rPr lang="ru-RU" sz="2200" b="1" dirty="0">
                <a:latin typeface="Tahoma" pitchFamily="34" charset="0"/>
                <a:ea typeface="Tahoma" pitchFamily="34" charset="0"/>
                <a:cs typeface="Tahoma" pitchFamily="34" charset="0"/>
              </a:rPr>
              <a:t>Периодичность и стоимость выполнения работ в соответствии с нормативными межремонтными сроками</a:t>
            </a:r>
          </a:p>
        </p:txBody>
      </p:sp>
      <p:sp>
        <p:nvSpPr>
          <p:cNvPr id="53" name="Text Box 5"/>
          <p:cNvSpPr txBox="1">
            <a:spLocks noChangeArrowheads="1"/>
          </p:cNvSpPr>
          <p:nvPr/>
        </p:nvSpPr>
        <p:spPr bwMode="auto">
          <a:xfrm>
            <a:off x="-43551" y="1097644"/>
            <a:ext cx="8997791" cy="319012"/>
          </a:xfrm>
          <a:prstGeom prst="rect">
            <a:avLst/>
          </a:prstGeom>
          <a:noFill/>
          <a:ln w="9525">
            <a:noFill/>
            <a:round/>
            <a:headEnd/>
            <a:tailEnd/>
          </a:ln>
        </p:spPr>
        <p:txBody>
          <a:bodyPr wrap="none" lIns="83448" tIns="41724" rIns="83448" bIns="41724" anchorCtr="1"/>
          <a:lstStyle/>
          <a:p>
            <a:pPr algn="ctr">
              <a:tabLst>
                <a:tab pos="660631" algn="l"/>
                <a:tab pos="1321262" algn="l"/>
                <a:tab pos="1981893" algn="l"/>
                <a:tab pos="2642525" algn="l"/>
                <a:tab pos="3303156" algn="l"/>
                <a:tab pos="3963787" algn="l"/>
                <a:tab pos="4624418" algn="l"/>
                <a:tab pos="5285049" algn="l"/>
                <a:tab pos="5945680" algn="l"/>
              </a:tabLst>
            </a:pPr>
            <a:r>
              <a:rPr lang="ru-RU" sz="1500" dirty="0" smtClean="0">
                <a:solidFill>
                  <a:srgbClr val="000000"/>
                </a:solidFill>
              </a:rPr>
              <a:t>     Удельные </a:t>
            </a:r>
            <a:r>
              <a:rPr lang="ru-RU" sz="1500" dirty="0">
                <a:solidFill>
                  <a:srgbClr val="000000"/>
                </a:solidFill>
              </a:rPr>
              <a:t>затраты, тыс.руб./</a:t>
            </a:r>
            <a:r>
              <a:rPr lang="ru-RU" sz="1500" dirty="0" smtClean="0">
                <a:solidFill>
                  <a:srgbClr val="000000"/>
                </a:solidFill>
              </a:rPr>
              <a:t>м</a:t>
            </a:r>
            <a:r>
              <a:rPr lang="ru-RU" sz="1500" baseline="30000" dirty="0" smtClean="0">
                <a:solidFill>
                  <a:srgbClr val="000000"/>
                </a:solidFill>
              </a:rPr>
              <a:t>2 </a:t>
            </a:r>
            <a:r>
              <a:rPr lang="ru-RU" sz="1500" dirty="0" smtClean="0">
                <a:solidFill>
                  <a:srgbClr val="000000"/>
                </a:solidFill>
              </a:rPr>
              <a:t>конструкции дорожной одежды, </a:t>
            </a:r>
            <a:r>
              <a:rPr lang="ru-RU" sz="1500" dirty="0">
                <a:solidFill>
                  <a:srgbClr val="000000"/>
                </a:solidFill>
              </a:rPr>
              <a:t>в уровне цен соответствующих лет</a:t>
            </a:r>
            <a:r>
              <a:rPr lang="ru-RU" sz="1500" baseline="30000" dirty="0">
                <a:solidFill>
                  <a:srgbClr val="000000"/>
                </a:solidFill>
              </a:rPr>
              <a:t> </a:t>
            </a:r>
          </a:p>
        </p:txBody>
      </p:sp>
    </p:spTree>
    <p:extLst>
      <p:ext uri="{BB962C8B-B14F-4D97-AF65-F5344CB8AC3E}">
        <p14:creationId xmlns:p14="http://schemas.microsoft.com/office/powerpoint/2010/main" val="2429527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0" y="1052736"/>
            <a:ext cx="9144000" cy="0"/>
          </a:xfrm>
          <a:prstGeom prst="line">
            <a:avLst/>
          </a:prstGeom>
          <a:ln w="3810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07" name="Rectangle 4"/>
          <p:cNvSpPr>
            <a:spLocks noChangeArrowheads="1"/>
          </p:cNvSpPr>
          <p:nvPr>
            <p:custDataLst>
              <p:tags r:id="rId1"/>
            </p:custDataLst>
          </p:nvPr>
        </p:nvSpPr>
        <p:spPr bwMode="auto">
          <a:xfrm>
            <a:off x="0" y="6736752"/>
            <a:ext cx="9144000" cy="1536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90" tIns="41544" rIns="83090" bIns="41544" anchor="ctr"/>
          <a:lstStyle/>
          <a:p>
            <a:pPr algn="ctr" defTabSz="831007" fontAlgn="base">
              <a:spcBef>
                <a:spcPct val="0"/>
              </a:spcBef>
              <a:spcAft>
                <a:spcPct val="0"/>
              </a:spcAft>
            </a:pPr>
            <a:endParaRPr lang="en-US" sz="800" dirty="0">
              <a:solidFill>
                <a:srgbClr val="45545F"/>
              </a:solidFill>
            </a:endParaRPr>
          </a:p>
        </p:txBody>
      </p:sp>
      <p:sp>
        <p:nvSpPr>
          <p:cNvPr id="20" name="Прямоугольник 19"/>
          <p:cNvSpPr/>
          <p:nvPr/>
        </p:nvSpPr>
        <p:spPr>
          <a:xfrm>
            <a:off x="539752" y="116632"/>
            <a:ext cx="590445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ru-RU" sz="2200" b="1" dirty="0">
                <a:solidFill>
                  <a:srgbClr val="0D0D0D"/>
                </a:solidFill>
                <a:latin typeface="Tahoma" pitchFamily="34" charset="0"/>
                <a:cs typeface="Tahoma" pitchFamily="34" charset="0"/>
              </a:rPr>
              <a:t>Сравнение систем ценообразования и конкурсных процедур в России и Германии</a:t>
            </a:r>
          </a:p>
        </p:txBody>
      </p:sp>
      <p:pic>
        <p:nvPicPr>
          <p:cNvPr id="16385" name="Picture 2" descr="C:\Users\V_Korshkov\Desktop\Автодор лого.jpg"/>
          <p:cNvPicPr>
            <a:picLocks noChangeAspect="1" noChangeArrowheads="1"/>
          </p:cNvPicPr>
          <p:nvPr/>
        </p:nvPicPr>
        <p:blipFill>
          <a:blip r:embed="rId3" cstate="print"/>
          <a:srcRect/>
          <a:stretch>
            <a:fillRect/>
          </a:stretch>
        </p:blipFill>
        <p:spPr bwMode="auto">
          <a:xfrm>
            <a:off x="6691315" y="265113"/>
            <a:ext cx="2286000" cy="47148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0CE85BFA-282B-4743-AFD1-560C1C4BA480}" type="slidenum">
              <a:rPr lang="ru-RU" smtClean="0">
                <a:solidFill>
                  <a:prstClr val="black">
                    <a:tint val="75000"/>
                  </a:prstClr>
                </a:solidFill>
              </a:rPr>
              <a:pPr>
                <a:defRPr/>
              </a:pPr>
              <a:t>18</a:t>
            </a:fld>
            <a:endParaRPr lang="ru-RU">
              <a:solidFill>
                <a:prstClr val="black">
                  <a:tint val="75000"/>
                </a:prstClr>
              </a:solidFill>
            </a:endParaRPr>
          </a:p>
        </p:txBody>
      </p:sp>
      <p:sp>
        <p:nvSpPr>
          <p:cNvPr id="8" name="Text Box 4"/>
          <p:cNvSpPr txBox="1">
            <a:spLocks noChangeArrowheads="1"/>
          </p:cNvSpPr>
          <p:nvPr/>
        </p:nvSpPr>
        <p:spPr bwMode="auto">
          <a:xfrm>
            <a:off x="198438" y="1152525"/>
            <a:ext cx="8622034" cy="5444827"/>
          </a:xfrm>
          <a:prstGeom prst="rect">
            <a:avLst/>
          </a:prstGeom>
          <a:noFill/>
          <a:ln w="9525">
            <a:noFill/>
            <a:round/>
            <a:headEnd/>
            <a:tailEnd/>
          </a:ln>
        </p:spPr>
        <p:txBody>
          <a:bodyPr/>
          <a:lstStyle/>
          <a:p>
            <a:pPr marL="914400" indent="-912813" eaLnBrk="1">
              <a:lnSpc>
                <a:spcPct val="90000"/>
              </a:lnSpc>
              <a:spcBef>
                <a:spcPts val="500"/>
              </a:spcBef>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b="1" dirty="0">
                <a:latin typeface="Tahoma" pitchFamily="34" charset="0"/>
                <a:ea typeface="Tahoma" pitchFamily="34" charset="0"/>
                <a:cs typeface="Tahoma" pitchFamily="34" charset="0"/>
              </a:rPr>
              <a:t>Основные отличия:</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Различаются классификации работ и затрат, относимых к стоимости строительства, что делает некорректным сравнение удельных показателей стоимости, публикуемых в открытых источниках (в Германии затраты на подготовку территории, изъятие земельных участков, переустройство коммуникаций и т.д. не учитываются в стоимости строительства).</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При планировании стоимость строительства определяется разными способами - в России расчетным методом с применением утвержденных государством норм и расценок, в значительной части морально устаревших, в Германии по средним расценкам, сложившимся на рынке строительных работ.</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При проведении конкурсных процедур в России - главным критерием является снижение начальной цены (защиты от демпинга нет), в Германии – соответствие подрядчика качественным и квалификационным требованиям (значительное отклонение ценового предложения от начальной стоимости как в большую, так и в меньшую сторону, является основанием для отклонения заявки). </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В России начальная максимальная цена не может быть превышена, в Германии может как незначительно увеличиваться, так и уменьшаться.</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В России цена государственных контрактов твердая и не может изменяться ни при каких обстоятельствах, в Германии – на стадии реализации общая стоимость строительства уточняется (в зависимости от объема фактически выполненных работ), а расценки на отдельные работы и технологические операции остаются неизменными.</a:t>
            </a: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a:p>
            <a:pPr marL="355600" indent="-3540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300" dirty="0">
                <a:latin typeface="Tahoma" pitchFamily="34" charset="0"/>
                <a:ea typeface="Tahoma" pitchFamily="34" charset="0"/>
                <a:cs typeface="Tahoma" pitchFamily="34" charset="0"/>
              </a:rPr>
              <a:t>В европейских государствах отсутствуют специализированные структуры, аналогичные российским органам государственной экспертизы. Заказчик сам проводит экспертизу проекта, при необходимости привлекает внешних экспертов. Экспертиза сметного раздела не проводится, стоимость определяется исходя из проектных объемов работ и расценок, сложившихся на рынке строительных услуг.</a:t>
            </a:r>
          </a:p>
          <a:p>
            <a:pPr marL="914400" indent="-912813" algn="just" eaLnBrk="1">
              <a:lnSpc>
                <a:spcPct val="90000"/>
              </a:lnSpc>
              <a:spcBef>
                <a:spcPts val="400"/>
              </a:spcBef>
              <a:buClr>
                <a:srgbClr val="000000"/>
              </a:buClr>
              <a:buSzPct val="100000"/>
              <a:buFont typeface="Times New Roman" panose="02020603050405020304" pitchFamily="18"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3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19359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0" y="908050"/>
            <a:ext cx="9144000" cy="0"/>
          </a:xfrm>
          <a:prstGeom prst="line">
            <a:avLst/>
          </a:prstGeom>
          <a:ln w="3810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07" name="Rectangle 4"/>
          <p:cNvSpPr>
            <a:spLocks noChangeArrowheads="1"/>
          </p:cNvSpPr>
          <p:nvPr>
            <p:custDataLst>
              <p:tags r:id="rId1"/>
            </p:custDataLst>
          </p:nvPr>
        </p:nvSpPr>
        <p:spPr bwMode="auto">
          <a:xfrm>
            <a:off x="0" y="6736752"/>
            <a:ext cx="9144000" cy="1536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90" tIns="41544" rIns="83090" bIns="41544" anchor="ctr"/>
          <a:lstStyle/>
          <a:p>
            <a:pPr algn="ctr" defTabSz="831007" fontAlgn="base">
              <a:spcBef>
                <a:spcPct val="0"/>
              </a:spcBef>
              <a:spcAft>
                <a:spcPct val="0"/>
              </a:spcAft>
            </a:pPr>
            <a:endParaRPr lang="en-US" sz="800" dirty="0">
              <a:solidFill>
                <a:srgbClr val="45545F"/>
              </a:solidFill>
            </a:endParaRPr>
          </a:p>
        </p:txBody>
      </p:sp>
      <p:sp>
        <p:nvSpPr>
          <p:cNvPr id="20" name="Прямоугольник 19"/>
          <p:cNvSpPr/>
          <p:nvPr/>
        </p:nvSpPr>
        <p:spPr>
          <a:xfrm>
            <a:off x="323528" y="116632"/>
            <a:ext cx="6048672" cy="58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ru-RU" sz="2200" b="1" dirty="0" smtClean="0">
                <a:solidFill>
                  <a:srgbClr val="0D0D0D"/>
                </a:solidFill>
                <a:latin typeface="Tahoma" pitchFamily="34" charset="0"/>
                <a:cs typeface="Tahoma" pitchFamily="34" charset="0"/>
              </a:rPr>
              <a:t>Классификации </a:t>
            </a:r>
            <a:r>
              <a:rPr lang="ru-RU" sz="2200" b="1" dirty="0">
                <a:solidFill>
                  <a:srgbClr val="0D0D0D"/>
                </a:solidFill>
                <a:latin typeface="Tahoma" pitchFamily="34" charset="0"/>
                <a:cs typeface="Tahoma" pitchFamily="34" charset="0"/>
              </a:rPr>
              <a:t>работ и затрат, относимых к стоимости строительства</a:t>
            </a:r>
          </a:p>
        </p:txBody>
      </p:sp>
      <p:pic>
        <p:nvPicPr>
          <p:cNvPr id="16385" name="Picture 2" descr="C:\Users\V_Korshkov\Desktop\Автодор лого.jpg"/>
          <p:cNvPicPr>
            <a:picLocks noChangeAspect="1" noChangeArrowheads="1"/>
          </p:cNvPicPr>
          <p:nvPr/>
        </p:nvPicPr>
        <p:blipFill>
          <a:blip r:embed="rId3" cstate="print"/>
          <a:srcRect/>
          <a:stretch>
            <a:fillRect/>
          </a:stretch>
        </p:blipFill>
        <p:spPr bwMode="auto">
          <a:xfrm>
            <a:off x="6691315" y="265113"/>
            <a:ext cx="2286000" cy="47148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0CE85BFA-282B-4743-AFD1-560C1C4BA480}" type="slidenum">
              <a:rPr lang="ru-RU" smtClean="0">
                <a:solidFill>
                  <a:prstClr val="black">
                    <a:tint val="75000"/>
                  </a:prstClr>
                </a:solidFill>
              </a:rPr>
              <a:pPr>
                <a:defRPr/>
              </a:pPr>
              <a:t>19</a:t>
            </a:fld>
            <a:endParaRPr lang="ru-RU">
              <a:solidFill>
                <a:prstClr val="black">
                  <a:tint val="75000"/>
                </a:prstClr>
              </a:solidFill>
            </a:endParaRPr>
          </a:p>
        </p:txBody>
      </p:sp>
      <p:graphicFrame>
        <p:nvGraphicFramePr>
          <p:cNvPr id="8" name="Group 152"/>
          <p:cNvGraphicFramePr>
            <a:graphicFrameLocks noGrp="1"/>
          </p:cNvGraphicFramePr>
          <p:nvPr>
            <p:extLst>
              <p:ext uri="{D42A27DB-BD31-4B8C-83A1-F6EECF244321}">
                <p14:modId xmlns:p14="http://schemas.microsoft.com/office/powerpoint/2010/main" val="1965516039"/>
              </p:ext>
            </p:extLst>
          </p:nvPr>
        </p:nvGraphicFramePr>
        <p:xfrm>
          <a:off x="133350" y="1008063"/>
          <a:ext cx="8471098" cy="5358438"/>
        </p:xfrm>
        <a:graphic>
          <a:graphicData uri="http://schemas.openxmlformats.org/drawingml/2006/table">
            <a:tbl>
              <a:tblPr/>
              <a:tblGrid>
                <a:gridCol w="4235549"/>
                <a:gridCol w="4235549"/>
              </a:tblGrid>
              <a:tr h="474471">
                <a:tc>
                  <a:txBody>
                    <a:bodyPr/>
                    <a:lstStyle/>
                    <a:p>
                      <a:pPr algn="ctr">
                        <a:lnSpc>
                          <a:spcPct val="115000"/>
                        </a:lnSpc>
                        <a:spcAft>
                          <a:spcPts val="0"/>
                        </a:spcAft>
                      </a:pPr>
                      <a:r>
                        <a:rPr lang="ru-RU" sz="1600" dirty="0" smtClean="0">
                          <a:effectLst/>
                        </a:rPr>
                        <a:t>Классификация, принятая в РФ</a:t>
                      </a:r>
                      <a:endParaRPr lang="ru-RU" sz="1600" dirty="0">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algn="ctr">
                        <a:lnSpc>
                          <a:spcPct val="115000"/>
                        </a:lnSpc>
                        <a:spcAft>
                          <a:spcPts val="0"/>
                        </a:spcAft>
                      </a:pPr>
                      <a:r>
                        <a:rPr lang="ru-RU" sz="1600" dirty="0" smtClean="0">
                          <a:effectLst/>
                        </a:rPr>
                        <a:t>Классификация, принятая </a:t>
                      </a:r>
                      <a:r>
                        <a:rPr lang="ru-RU" sz="1600" dirty="0">
                          <a:effectLst/>
                        </a:rPr>
                        <a:t>в </a:t>
                      </a:r>
                      <a:r>
                        <a:rPr lang="ru-RU" sz="1600" dirty="0" smtClean="0">
                          <a:effectLst/>
                        </a:rPr>
                        <a:t>ФРГ</a:t>
                      </a:r>
                      <a:endParaRPr lang="ru-RU" sz="1600" dirty="0">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227979">
                <a:tc>
                  <a:txBody>
                    <a:bodyPr/>
                    <a:lstStyle/>
                    <a:p>
                      <a:pPr indent="0">
                        <a:spcAft>
                          <a:spcPts val="0"/>
                        </a:spcAft>
                      </a:pPr>
                      <a:r>
                        <a:rPr lang="ru-RU" sz="1000" b="0" dirty="0">
                          <a:solidFill>
                            <a:schemeClr val="tx1"/>
                          </a:solidFill>
                          <a:effectLst/>
                        </a:rPr>
                        <a:t>1.  Подготовка </a:t>
                      </a:r>
                      <a:r>
                        <a:rPr lang="ru-RU" sz="1000" b="0">
                          <a:solidFill>
                            <a:schemeClr val="tx1"/>
                          </a:solidFill>
                          <a:effectLst/>
                        </a:rPr>
                        <a:t>территории </a:t>
                      </a:r>
                      <a:r>
                        <a:rPr lang="ru-RU" sz="1000" b="0" smtClean="0">
                          <a:solidFill>
                            <a:schemeClr val="tx1"/>
                          </a:solidFill>
                          <a:effectLst/>
                        </a:rPr>
                        <a:t>строительства:</a:t>
                      </a:r>
                      <a:endParaRPr lang="ru-RU" sz="1000" b="0" dirty="0">
                        <a:solidFill>
                          <a:schemeClr val="tx1"/>
                        </a:solidFill>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457200">
                        <a:spcAft>
                          <a:spcPts val="0"/>
                        </a:spcAft>
                      </a:pPr>
                      <a:r>
                        <a:rPr lang="ru-RU" sz="1000">
                          <a:effectLst/>
                        </a:rPr>
                        <a:t> </a:t>
                      </a:r>
                      <a:endParaRPr lang="ru-RU" sz="1000">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449580" indent="0">
                        <a:spcAft>
                          <a:spcPts val="0"/>
                        </a:spcAft>
                      </a:pPr>
                      <a:r>
                        <a:rPr lang="ru-RU" sz="1000" b="0" dirty="0">
                          <a:solidFill>
                            <a:schemeClr val="tx1"/>
                          </a:solidFill>
                          <a:effectLst/>
                        </a:rPr>
                        <a:t>Работы по расчистке площадки под строительство</a:t>
                      </a:r>
                      <a:endParaRPr lang="ru-RU" sz="1000" b="0" dirty="0">
                        <a:solidFill>
                          <a:schemeClr val="tx1"/>
                        </a:solidFill>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dirty="0">
                          <a:solidFill>
                            <a:srgbClr val="FF0000"/>
                          </a:solidFill>
                          <a:effectLst/>
                        </a:rPr>
                        <a:t>Нет</a:t>
                      </a:r>
                      <a:endParaRPr lang="ru-RU" sz="1000" b="1" dirty="0">
                        <a:solidFill>
                          <a:srgbClr val="FF0000"/>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4293">
                <a:tc>
                  <a:txBody>
                    <a:bodyPr/>
                    <a:lstStyle/>
                    <a:p>
                      <a:pPr marL="449580" indent="0">
                        <a:spcAft>
                          <a:spcPts val="0"/>
                        </a:spcAft>
                      </a:pPr>
                      <a:r>
                        <a:rPr lang="ru-RU" sz="1000" b="0" dirty="0">
                          <a:solidFill>
                            <a:schemeClr val="tx1"/>
                          </a:solidFill>
                          <a:effectLst/>
                        </a:rPr>
                        <a:t>Землеустроительные и кадастровые работы и услуги. Планировка территории</a:t>
                      </a:r>
                      <a:endParaRPr lang="ru-RU" sz="1000" b="0" dirty="0">
                        <a:solidFill>
                          <a:schemeClr val="tx1"/>
                        </a:solidFill>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dirty="0">
                          <a:solidFill>
                            <a:srgbClr val="FF0000"/>
                          </a:solidFill>
                          <a:effectLst/>
                        </a:rPr>
                        <a:t>Нет</a:t>
                      </a:r>
                      <a:endParaRPr lang="ru-RU" sz="1000" b="1" dirty="0">
                        <a:solidFill>
                          <a:srgbClr val="FF0000"/>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84293">
                <a:tc>
                  <a:txBody>
                    <a:bodyPr/>
                    <a:lstStyle/>
                    <a:p>
                      <a:pPr marL="449580" indent="0">
                        <a:spcAft>
                          <a:spcPts val="0"/>
                        </a:spcAft>
                      </a:pPr>
                      <a:r>
                        <a:rPr lang="ru-RU" sz="1000" b="0" dirty="0">
                          <a:solidFill>
                            <a:schemeClr val="tx1"/>
                          </a:solidFill>
                          <a:effectLst/>
                        </a:rPr>
                        <a:t>Работы и затраты компенсационного характера. </a:t>
                      </a:r>
                      <a:r>
                        <a:rPr lang="ru-RU" sz="1000" b="0" dirty="0" smtClean="0">
                          <a:solidFill>
                            <a:schemeClr val="tx1"/>
                          </a:solidFill>
                          <a:effectLst/>
                        </a:rPr>
                        <a:t>Выкуп земель. Перенос </a:t>
                      </a:r>
                      <a:r>
                        <a:rPr lang="ru-RU" sz="1000" b="0" dirty="0">
                          <a:solidFill>
                            <a:schemeClr val="tx1"/>
                          </a:solidFill>
                          <a:effectLst/>
                        </a:rPr>
                        <a:t>коммуникаций</a:t>
                      </a:r>
                      <a:endParaRPr lang="ru-RU" sz="1000" b="0" dirty="0">
                        <a:solidFill>
                          <a:schemeClr val="tx1"/>
                        </a:solidFill>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smtClean="0">
                          <a:solidFill>
                            <a:schemeClr val="accent6">
                              <a:lumMod val="50000"/>
                            </a:schemeClr>
                          </a:solidFill>
                          <a:effectLst/>
                        </a:rPr>
                        <a:t>Частично</a:t>
                      </a:r>
                      <a:endParaRPr lang="ru-RU" sz="1000" b="1" dirty="0">
                        <a:solidFill>
                          <a:schemeClr val="accent6">
                            <a:lumMod val="50000"/>
                          </a:schemeClr>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449580" indent="0">
                        <a:spcAft>
                          <a:spcPts val="0"/>
                        </a:spcAft>
                      </a:pPr>
                      <a:r>
                        <a:rPr lang="ru-RU" sz="1000" b="0" dirty="0">
                          <a:solidFill>
                            <a:schemeClr val="tx1"/>
                          </a:solidFill>
                          <a:effectLst/>
                        </a:rPr>
                        <a:t> Специальные работы (Разминирование территории и т.д.)</a:t>
                      </a:r>
                      <a:endParaRPr lang="ru-RU" sz="1000" b="0" dirty="0">
                        <a:solidFill>
                          <a:schemeClr val="tx1"/>
                        </a:solidFill>
                        <a:effectLst/>
                        <a:latin typeface="Arial"/>
                        <a:ea typeface="Times New Roman"/>
                        <a:cs typeface="Times New Roman"/>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dirty="0">
                          <a:solidFill>
                            <a:srgbClr val="FF0000"/>
                          </a:solidFill>
                          <a:effectLst/>
                        </a:rPr>
                        <a:t>Нет</a:t>
                      </a:r>
                      <a:endParaRPr lang="ru-RU" sz="1000" b="1" dirty="0">
                        <a:solidFill>
                          <a:srgbClr val="FF0000"/>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2. Основные объекты строительства</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6">
                  <a:txBody>
                    <a:bodyPr/>
                    <a:lstStyle/>
                    <a:p>
                      <a:pPr indent="0" algn="ctr">
                        <a:lnSpc>
                          <a:spcPct val="115000"/>
                        </a:lnSpc>
                        <a:spcAft>
                          <a:spcPts val="0"/>
                        </a:spcAft>
                      </a:pPr>
                      <a:r>
                        <a:rPr lang="ru-RU" sz="1000" b="1" dirty="0">
                          <a:effectLst/>
                        </a:rPr>
                        <a:t>Как правило, только строительные работы, без стоимости оборудования</a:t>
                      </a:r>
                      <a:endParaRPr lang="ru-RU" sz="1000" b="1" dirty="0">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3. Объекты подсобного и обслуживающего назначения</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4. Объекты энергетического хозяйства</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5. Объекты транспортного хозяйства и связи</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4293">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6. Наружные сети и сооружения водоснабжения, водоотведения, теплоснабжения и газоснабжения</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7. Благоустройство и озеленение территории</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26937">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8. Временные здания и сооружения</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a:effectLst/>
                        </a:rPr>
                        <a:t>Отдельной классификационной группой не выделяются, входят в состав расценок по позициям 2-7</a:t>
                      </a:r>
                      <a:endParaRPr lang="ru-RU" sz="1000" b="1" dirty="0">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9. Прочие работы и </a:t>
                      </a:r>
                      <a:r>
                        <a:rPr lang="ru-RU" sz="1000" b="0" kern="1200" dirty="0" smtClean="0">
                          <a:solidFill>
                            <a:schemeClr val="tx1"/>
                          </a:solidFill>
                          <a:effectLst/>
                          <a:latin typeface="+mn-lt"/>
                          <a:ea typeface="+mn-ea"/>
                          <a:cs typeface="+mn-cs"/>
                        </a:rPr>
                        <a:t>затраты:</a:t>
                      </a:r>
                      <a:endParaRPr lang="ru-RU" sz="1000" b="0" kern="1200" dirty="0">
                        <a:solidFill>
                          <a:schemeClr val="tx1"/>
                        </a:solidFill>
                        <a:effectLst/>
                        <a:latin typeface="+mn-lt"/>
                        <a:ea typeface="+mn-ea"/>
                        <a:cs typeface="+mn-cs"/>
                      </a:endParaRP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a:effectLst/>
                        </a:rPr>
                        <a:t> </a:t>
                      </a:r>
                      <a:endParaRPr lang="ru-RU" sz="1000" b="1" dirty="0">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449580" indent="0" algn="l" defTabSz="914400" rtl="0" eaLnBrk="1" latinLnBrk="0" hangingPunct="1">
                        <a:spcAft>
                          <a:spcPts val="0"/>
                        </a:spcAft>
                      </a:pPr>
                      <a:r>
                        <a:rPr lang="ru-RU" sz="1000" b="0" kern="1200" dirty="0">
                          <a:solidFill>
                            <a:schemeClr val="tx1"/>
                          </a:solidFill>
                          <a:effectLst/>
                          <a:latin typeface="+mn-lt"/>
                          <a:ea typeface="+mn-ea"/>
                          <a:cs typeface="+mn-cs"/>
                        </a:rPr>
                        <a:t>Затраты по производству отдельных видов работ </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dirty="0">
                          <a:solidFill>
                            <a:schemeClr val="accent6">
                              <a:lumMod val="50000"/>
                            </a:schemeClr>
                          </a:solidFill>
                          <a:effectLst/>
                        </a:rPr>
                        <a:t>Частично </a:t>
                      </a:r>
                      <a:endParaRPr lang="ru-RU" sz="1000" b="1" dirty="0">
                        <a:solidFill>
                          <a:schemeClr val="accent6">
                            <a:lumMod val="50000"/>
                          </a:schemeClr>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26937">
                <a:tc>
                  <a:txBody>
                    <a:bodyPr/>
                    <a:lstStyle/>
                    <a:p>
                      <a:pPr marL="449580" indent="0" algn="l" defTabSz="914400" rtl="0" eaLnBrk="1" latinLnBrk="0" hangingPunct="1">
                        <a:spcAft>
                          <a:spcPts val="0"/>
                        </a:spcAft>
                      </a:pPr>
                      <a:r>
                        <a:rPr lang="ru-RU" sz="1000" b="0" kern="1200" dirty="0">
                          <a:solidFill>
                            <a:schemeClr val="tx1"/>
                          </a:solidFill>
                          <a:effectLst/>
                          <a:latin typeface="+mn-lt"/>
                          <a:ea typeface="+mn-ea"/>
                          <a:cs typeface="+mn-cs"/>
                        </a:rPr>
                        <a:t>Затраты, связанные с организацией работ (зимнее удорожание, вахтовый метод и т.д.)</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smtClean="0">
                          <a:effectLst/>
                        </a:rPr>
                        <a:t>Отдельной классификационной группой не выделяются, входят в состав расценок по позициям 2-7</a:t>
                      </a:r>
                      <a:endParaRPr lang="ru-RU" sz="1000" b="1" dirty="0">
                        <a:effectLst/>
                        <a:latin typeface="+mn-lt"/>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84293">
                <a:tc>
                  <a:txBody>
                    <a:bodyPr/>
                    <a:lstStyle/>
                    <a:p>
                      <a:pPr marL="449580" indent="0" algn="l" defTabSz="914400" rtl="0" eaLnBrk="1" latinLnBrk="0" hangingPunct="1">
                        <a:spcAft>
                          <a:spcPts val="0"/>
                        </a:spcAft>
                      </a:pPr>
                      <a:r>
                        <a:rPr lang="ru-RU" sz="1000" b="0" kern="1200" dirty="0">
                          <a:solidFill>
                            <a:schemeClr val="tx1"/>
                          </a:solidFill>
                          <a:effectLst/>
                          <a:latin typeface="+mn-lt"/>
                          <a:ea typeface="+mn-ea"/>
                          <a:cs typeface="+mn-cs"/>
                        </a:rPr>
                        <a:t>Затраты непроизводственного характера (страхование, диагностика и паспортизация, затраты на проведение торгов и т.д.)</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spcAft>
                          <a:spcPts val="0"/>
                        </a:spcAft>
                      </a:pPr>
                      <a:r>
                        <a:rPr lang="ru-RU" sz="1000" b="1" dirty="0">
                          <a:solidFill>
                            <a:srgbClr val="FF0000"/>
                          </a:solidFill>
                          <a:effectLst/>
                        </a:rPr>
                        <a:t>Нет</a:t>
                      </a:r>
                      <a:endParaRPr lang="ru-RU" sz="1000" b="1" dirty="0">
                        <a:solidFill>
                          <a:srgbClr val="FF0000"/>
                        </a:solidFill>
                        <a:effectLst/>
                        <a:latin typeface="Arial"/>
                        <a:ea typeface="Times New Roman"/>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10. Содержание службы заказчика. Строительный контроль</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a:solidFill>
                            <a:srgbClr val="FF0000"/>
                          </a:solidFill>
                          <a:effectLst/>
                        </a:rPr>
                        <a:t>Нет</a:t>
                      </a:r>
                      <a:endParaRPr lang="ru-RU" sz="1000" b="1" dirty="0">
                        <a:solidFill>
                          <a:srgbClr val="FF0000"/>
                        </a:solidFill>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11. Подготовка эксплуатационных кадров</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a:solidFill>
                            <a:srgbClr val="FF0000"/>
                          </a:solidFill>
                          <a:effectLst/>
                        </a:rPr>
                        <a:t>Нет</a:t>
                      </a:r>
                      <a:endParaRPr lang="ru-RU" sz="1000" b="1" dirty="0">
                        <a:solidFill>
                          <a:srgbClr val="FF0000"/>
                        </a:solidFill>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27979">
                <a:tc>
                  <a:txBody>
                    <a:bodyPr/>
                    <a:lstStyle/>
                    <a:p>
                      <a:pPr marL="0" indent="0" algn="l" defTabSz="914400" rtl="0" eaLnBrk="1" latinLnBrk="0" hangingPunct="1">
                        <a:spcAft>
                          <a:spcPts val="0"/>
                        </a:spcAft>
                      </a:pPr>
                      <a:r>
                        <a:rPr lang="ru-RU" sz="1000" b="0" kern="1200" dirty="0">
                          <a:solidFill>
                            <a:schemeClr val="tx1"/>
                          </a:solidFill>
                          <a:effectLst/>
                          <a:latin typeface="+mn-lt"/>
                          <a:ea typeface="+mn-ea"/>
                          <a:cs typeface="+mn-cs"/>
                        </a:rPr>
                        <a:t>12. Проектные и изыскательские работы</a:t>
                      </a:r>
                    </a:p>
                  </a:txBody>
                  <a:tcPr marL="45037" marR="45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indent="0" algn="ctr">
                        <a:lnSpc>
                          <a:spcPct val="115000"/>
                        </a:lnSpc>
                        <a:spcAft>
                          <a:spcPts val="0"/>
                        </a:spcAft>
                      </a:pPr>
                      <a:r>
                        <a:rPr lang="ru-RU" sz="1000" b="1" dirty="0">
                          <a:solidFill>
                            <a:srgbClr val="FF0000"/>
                          </a:solidFill>
                          <a:effectLst/>
                        </a:rPr>
                        <a:t>Нет</a:t>
                      </a:r>
                      <a:endParaRPr lang="ru-RU" sz="1000" b="1" dirty="0">
                        <a:solidFill>
                          <a:srgbClr val="FF0000"/>
                        </a:solidFill>
                        <a:effectLst/>
                        <a:latin typeface="Calibri"/>
                        <a:ea typeface="Calibri"/>
                        <a:cs typeface="Times New Roman"/>
                      </a:endParaRPr>
                    </a:p>
                  </a:txBody>
                  <a:tcPr marL="45037" marR="45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Tree>
    <p:extLst>
      <p:ext uri="{BB962C8B-B14F-4D97-AF65-F5344CB8AC3E}">
        <p14:creationId xmlns:p14="http://schemas.microsoft.com/office/powerpoint/2010/main" val="121574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45"/>
          <p:cNvGrpSpPr>
            <a:grpSpLocks/>
          </p:cNvGrpSpPr>
          <p:nvPr/>
        </p:nvGrpSpPr>
        <p:grpSpPr bwMode="auto">
          <a:xfrm>
            <a:off x="179513" y="3861048"/>
            <a:ext cx="5009855" cy="2592288"/>
            <a:chOff x="1623028" y="1255426"/>
            <a:chExt cx="5937140" cy="2950951"/>
          </a:xfrm>
        </p:grpSpPr>
        <p:pic>
          <p:nvPicPr>
            <p:cNvPr id="10" name="Picture 21" descr="Общая схема"/>
            <p:cNvPicPr>
              <a:picLocks noChangeAspect="1" noChangeArrowheads="1"/>
            </p:cNvPicPr>
            <p:nvPr/>
          </p:nvPicPr>
          <p:blipFill>
            <a:blip r:embed="rId3" cstate="print"/>
            <a:srcRect l="29438" t="27378" r="26515" b="39299"/>
            <a:stretch>
              <a:fillRect/>
            </a:stretch>
          </p:blipFill>
          <p:spPr bwMode="auto">
            <a:xfrm>
              <a:off x="1623028" y="1255426"/>
              <a:ext cx="5937140" cy="2950951"/>
            </a:xfrm>
            <a:prstGeom prst="rect">
              <a:avLst/>
            </a:prstGeom>
            <a:noFill/>
            <a:ln w="25400">
              <a:solidFill>
                <a:srgbClr val="000080"/>
              </a:solidFill>
              <a:miter lim="800000"/>
              <a:headEnd/>
              <a:tailEnd/>
            </a:ln>
          </p:spPr>
        </p:pic>
        <p:sp>
          <p:nvSpPr>
            <p:cNvPr id="12" name="TextBox 22"/>
            <p:cNvSpPr txBox="1">
              <a:spLocks noChangeArrowheads="1"/>
            </p:cNvSpPr>
            <p:nvPr/>
          </p:nvSpPr>
          <p:spPr bwMode="auto">
            <a:xfrm>
              <a:off x="5900738" y="2136775"/>
              <a:ext cx="346075" cy="125128"/>
            </a:xfrm>
            <a:prstGeom prst="rect">
              <a:avLst/>
            </a:prstGeom>
            <a:noFill/>
            <a:ln w="9525">
              <a:noFill/>
              <a:miter lim="800000"/>
              <a:headEnd/>
              <a:tailEnd/>
            </a:ln>
          </p:spPr>
          <p:txBody>
            <a:bodyPr lIns="0" tIns="0" rIns="0" bIns="0">
              <a:spAutoFit/>
            </a:bodyPr>
            <a:lstStyle/>
            <a:p>
              <a:r>
                <a:rPr lang="ru-RU" sz="700" b="1" dirty="0">
                  <a:solidFill>
                    <a:srgbClr val="800000"/>
                  </a:solidFill>
                  <a:latin typeface="Arial Black" pitchFamily="34" charset="0"/>
                </a:rPr>
                <a:t>(25,1)</a:t>
              </a:r>
            </a:p>
          </p:txBody>
        </p:sp>
        <p:sp>
          <p:nvSpPr>
            <p:cNvPr id="13" name="TextBox 23"/>
            <p:cNvSpPr txBox="1">
              <a:spLocks noChangeArrowheads="1"/>
            </p:cNvSpPr>
            <p:nvPr/>
          </p:nvSpPr>
          <p:spPr bwMode="auto">
            <a:xfrm>
              <a:off x="7016748" y="2039937"/>
              <a:ext cx="453409" cy="125128"/>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(94,3)</a:t>
              </a:r>
            </a:p>
          </p:txBody>
        </p:sp>
        <p:sp>
          <p:nvSpPr>
            <p:cNvPr id="14" name="TextBox 25"/>
            <p:cNvSpPr txBox="1">
              <a:spLocks noChangeArrowheads="1"/>
            </p:cNvSpPr>
            <p:nvPr/>
          </p:nvSpPr>
          <p:spPr bwMode="auto">
            <a:xfrm>
              <a:off x="5753099" y="2408238"/>
              <a:ext cx="497475" cy="125128"/>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(113,3)</a:t>
              </a:r>
            </a:p>
          </p:txBody>
        </p:sp>
        <p:sp>
          <p:nvSpPr>
            <p:cNvPr id="15" name="TextBox 26"/>
            <p:cNvSpPr txBox="1">
              <a:spLocks noChangeArrowheads="1"/>
            </p:cNvSpPr>
            <p:nvPr/>
          </p:nvSpPr>
          <p:spPr bwMode="auto">
            <a:xfrm>
              <a:off x="5253038" y="2006600"/>
              <a:ext cx="728690" cy="122626"/>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(67,1)</a:t>
              </a:r>
            </a:p>
          </p:txBody>
        </p:sp>
        <p:sp>
          <p:nvSpPr>
            <p:cNvPr id="16" name="TextBox 27"/>
            <p:cNvSpPr txBox="1">
              <a:spLocks noChangeArrowheads="1"/>
            </p:cNvSpPr>
            <p:nvPr/>
          </p:nvSpPr>
          <p:spPr bwMode="auto">
            <a:xfrm>
              <a:off x="6923088" y="2454274"/>
              <a:ext cx="459957" cy="125128"/>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(44,9)</a:t>
              </a:r>
            </a:p>
          </p:txBody>
        </p:sp>
        <p:sp>
          <p:nvSpPr>
            <p:cNvPr id="17" name="TextBox 28"/>
            <p:cNvSpPr txBox="1">
              <a:spLocks noChangeArrowheads="1"/>
            </p:cNvSpPr>
            <p:nvPr/>
          </p:nvSpPr>
          <p:spPr bwMode="auto">
            <a:xfrm>
              <a:off x="5173663" y="2670175"/>
              <a:ext cx="425450" cy="125128"/>
            </a:xfrm>
            <a:prstGeom prst="rect">
              <a:avLst/>
            </a:prstGeom>
            <a:noFill/>
            <a:ln w="9525">
              <a:noFill/>
              <a:miter lim="800000"/>
              <a:headEnd/>
              <a:tailEnd/>
            </a:ln>
          </p:spPr>
          <p:txBody>
            <a:bodyPr lIns="0" tIns="0" rIns="0" bIns="0">
              <a:spAutoFit/>
            </a:bodyPr>
            <a:lstStyle/>
            <a:p>
              <a:r>
                <a:rPr lang="ru-RU" sz="700" b="1" dirty="0">
                  <a:solidFill>
                    <a:srgbClr val="800000"/>
                  </a:solidFill>
                  <a:latin typeface="Arial Black" pitchFamily="34" charset="0"/>
                </a:rPr>
                <a:t>(245,2)</a:t>
              </a:r>
            </a:p>
          </p:txBody>
        </p:sp>
        <p:sp>
          <p:nvSpPr>
            <p:cNvPr id="18" name="TextBox 30"/>
            <p:cNvSpPr txBox="1">
              <a:spLocks noChangeArrowheads="1"/>
            </p:cNvSpPr>
            <p:nvPr/>
          </p:nvSpPr>
          <p:spPr bwMode="auto">
            <a:xfrm>
              <a:off x="6142037" y="1512888"/>
              <a:ext cx="444090" cy="122626"/>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(50,2) </a:t>
              </a:r>
            </a:p>
          </p:txBody>
        </p:sp>
        <p:sp>
          <p:nvSpPr>
            <p:cNvPr id="19" name="Овал 18"/>
            <p:cNvSpPr/>
            <p:nvPr/>
          </p:nvSpPr>
          <p:spPr>
            <a:xfrm>
              <a:off x="5122365" y="2614340"/>
              <a:ext cx="84050" cy="83487"/>
            </a:xfrm>
            <a:prstGeom prst="ellipse">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0" name="Овал 19"/>
            <p:cNvSpPr/>
            <p:nvPr/>
          </p:nvSpPr>
          <p:spPr>
            <a:xfrm>
              <a:off x="5246884" y="2285032"/>
              <a:ext cx="80937" cy="85032"/>
            </a:xfrm>
            <a:prstGeom prst="ellipse">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1" name="Овал 20"/>
            <p:cNvSpPr/>
            <p:nvPr/>
          </p:nvSpPr>
          <p:spPr>
            <a:xfrm>
              <a:off x="4965159" y="2345328"/>
              <a:ext cx="71598" cy="66481"/>
            </a:xfrm>
            <a:prstGeom prst="ellipse">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2" name="Овал 21"/>
            <p:cNvSpPr/>
            <p:nvPr/>
          </p:nvSpPr>
          <p:spPr>
            <a:xfrm>
              <a:off x="5452340" y="2210822"/>
              <a:ext cx="59146" cy="58750"/>
            </a:xfrm>
            <a:prstGeom prst="ellipse">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3" name="TextBox 29"/>
            <p:cNvSpPr txBox="1">
              <a:spLocks noChangeArrowheads="1"/>
            </p:cNvSpPr>
            <p:nvPr/>
          </p:nvSpPr>
          <p:spPr bwMode="auto">
            <a:xfrm>
              <a:off x="5251450" y="2201863"/>
              <a:ext cx="467711" cy="122626"/>
            </a:xfrm>
            <a:prstGeom prst="rect">
              <a:avLst/>
            </a:prstGeom>
            <a:noFill/>
            <a:ln w="9525">
              <a:noFill/>
              <a:miter lim="800000"/>
              <a:headEnd/>
              <a:tailEnd/>
            </a:ln>
          </p:spPr>
          <p:txBody>
            <a:bodyPr wrap="square" lIns="0" tIns="0" rIns="0" bIns="0">
              <a:spAutoFit/>
            </a:bodyPr>
            <a:lstStyle/>
            <a:p>
              <a:r>
                <a:rPr lang="ru-RU" sz="700" b="1" dirty="0">
                  <a:solidFill>
                    <a:srgbClr val="800000"/>
                  </a:solidFill>
                  <a:latin typeface="Arial Black" pitchFamily="34" charset="0"/>
                </a:rPr>
                <a:t>(44)</a:t>
              </a:r>
            </a:p>
          </p:txBody>
        </p:sp>
        <p:sp>
          <p:nvSpPr>
            <p:cNvPr id="24" name="Овал 23"/>
            <p:cNvSpPr/>
            <p:nvPr/>
          </p:nvSpPr>
          <p:spPr>
            <a:xfrm>
              <a:off x="5254666" y="2093323"/>
              <a:ext cx="73155" cy="71118"/>
            </a:xfrm>
            <a:prstGeom prst="ellipse">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5" name="Овал 24"/>
            <p:cNvSpPr/>
            <p:nvPr/>
          </p:nvSpPr>
          <p:spPr>
            <a:xfrm>
              <a:off x="5919286" y="1955724"/>
              <a:ext cx="84050" cy="81941"/>
            </a:xfrm>
            <a:prstGeom prst="ellipse">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6" name="Овал 25"/>
            <p:cNvSpPr/>
            <p:nvPr/>
          </p:nvSpPr>
          <p:spPr>
            <a:xfrm>
              <a:off x="4591602" y="2317499"/>
              <a:ext cx="70042" cy="66481"/>
            </a:xfrm>
            <a:prstGeom prst="ellipse">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7" name="Овал 26"/>
            <p:cNvSpPr/>
            <p:nvPr/>
          </p:nvSpPr>
          <p:spPr>
            <a:xfrm>
              <a:off x="5676474" y="1683620"/>
              <a:ext cx="85606" cy="81941"/>
            </a:xfrm>
            <a:prstGeom prst="ellipse">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sp>
          <p:nvSpPr>
            <p:cNvPr id="28" name="Овал 27"/>
            <p:cNvSpPr/>
            <p:nvPr/>
          </p:nvSpPr>
          <p:spPr>
            <a:xfrm>
              <a:off x="6168324" y="2521577"/>
              <a:ext cx="62259" cy="58750"/>
            </a:xfrm>
            <a:prstGeom prst="ellipse">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C00000"/>
                </a:solidFill>
              </a:endParaRPr>
            </a:p>
          </p:txBody>
        </p:sp>
      </p:grpSp>
      <p:pic>
        <p:nvPicPr>
          <p:cNvPr id="47" name="Picture 1"/>
          <p:cNvPicPr>
            <a:picLocks noChangeAspect="1" noChangeArrowheads="1"/>
          </p:cNvPicPr>
          <p:nvPr/>
        </p:nvPicPr>
        <p:blipFill>
          <a:blip r:embed="rId4" cstate="print"/>
          <a:srcRect/>
          <a:stretch>
            <a:fillRect/>
          </a:stretch>
        </p:blipFill>
        <p:spPr bwMode="auto">
          <a:xfrm>
            <a:off x="7138024" y="0"/>
            <a:ext cx="2005976" cy="370334"/>
          </a:xfrm>
          <a:prstGeom prst="rect">
            <a:avLst/>
          </a:prstGeom>
          <a:noFill/>
          <a:ln w="9525">
            <a:noFill/>
            <a:miter lim="800000"/>
            <a:headEnd/>
            <a:tailEnd/>
          </a:ln>
        </p:spPr>
      </p:pic>
      <p:grpSp>
        <p:nvGrpSpPr>
          <p:cNvPr id="50" name="Группа 44"/>
          <p:cNvGrpSpPr>
            <a:grpSpLocks/>
          </p:cNvGrpSpPr>
          <p:nvPr/>
        </p:nvGrpSpPr>
        <p:grpSpPr bwMode="auto">
          <a:xfrm>
            <a:off x="5004048" y="4365104"/>
            <a:ext cx="4284984" cy="1367570"/>
            <a:chOff x="396365" y="1250337"/>
            <a:chExt cx="3591047" cy="1565179"/>
          </a:xfrm>
        </p:grpSpPr>
        <p:grpSp>
          <p:nvGrpSpPr>
            <p:cNvPr id="68" name="Группа 29"/>
            <p:cNvGrpSpPr>
              <a:grpSpLocks/>
            </p:cNvGrpSpPr>
            <p:nvPr/>
          </p:nvGrpSpPr>
          <p:grpSpPr bwMode="auto">
            <a:xfrm>
              <a:off x="396365" y="1250337"/>
              <a:ext cx="3591047" cy="1565179"/>
              <a:chOff x="676816" y="884725"/>
              <a:chExt cx="4313915" cy="2023919"/>
            </a:xfrm>
          </p:grpSpPr>
          <p:sp>
            <p:nvSpPr>
              <p:cNvPr id="70" name="Text Box 8"/>
              <p:cNvSpPr txBox="1">
                <a:spLocks noChangeArrowheads="1"/>
              </p:cNvSpPr>
              <p:nvPr/>
            </p:nvSpPr>
            <p:spPr bwMode="auto">
              <a:xfrm>
                <a:off x="676816" y="884725"/>
                <a:ext cx="4296342" cy="387167"/>
              </a:xfrm>
              <a:prstGeom prst="rect">
                <a:avLst/>
              </a:prstGeom>
              <a:noFill/>
              <a:ln w="9525">
                <a:noFill/>
                <a:miter lim="800000"/>
                <a:headEnd/>
                <a:tailEnd/>
              </a:ln>
            </p:spPr>
            <p:txBody>
              <a:bodyPr wrap="square">
                <a:spAutoFit/>
              </a:bodyPr>
              <a:lstStyle/>
              <a:p>
                <a:pPr algn="ctr" defTabSz="1400007">
                  <a:spcBef>
                    <a:spcPct val="50000"/>
                  </a:spcBef>
                </a:pPr>
                <a:r>
                  <a:rPr lang="ru-RU" sz="1100" b="1" u="sng" dirty="0">
                    <a:latin typeface="Tahoma" pitchFamily="34" charset="0"/>
                    <a:ea typeface="Tahoma" pitchFamily="34" charset="0"/>
                    <a:cs typeface="Tahoma" pitchFamily="34" charset="0"/>
                  </a:rPr>
                  <a:t>УСЛОВНЫЕ </a:t>
                </a:r>
                <a:r>
                  <a:rPr lang="ru-RU" sz="1100" b="1" u="sng" dirty="0" smtClean="0">
                    <a:latin typeface="Tahoma" pitchFamily="34" charset="0"/>
                    <a:ea typeface="Tahoma" pitchFamily="34" charset="0"/>
                    <a:cs typeface="Tahoma" pitchFamily="34" charset="0"/>
                  </a:rPr>
                  <a:t>ОБОЗНАЧЕНИЯ</a:t>
                </a:r>
                <a:endParaRPr lang="ru-RU" sz="1100" b="1" u="sng" dirty="0">
                  <a:latin typeface="Tahoma" pitchFamily="34" charset="0"/>
                  <a:ea typeface="Tahoma" pitchFamily="34" charset="0"/>
                  <a:cs typeface="Tahoma" pitchFamily="34" charset="0"/>
                </a:endParaRPr>
              </a:p>
            </p:txBody>
          </p:sp>
          <p:sp>
            <p:nvSpPr>
              <p:cNvPr id="72" name="Text Box 11"/>
              <p:cNvSpPr txBox="1">
                <a:spLocks noChangeArrowheads="1"/>
              </p:cNvSpPr>
              <p:nvPr/>
            </p:nvSpPr>
            <p:spPr bwMode="auto">
              <a:xfrm>
                <a:off x="1576384" y="1809818"/>
                <a:ext cx="3414347" cy="318844"/>
              </a:xfrm>
              <a:prstGeom prst="rect">
                <a:avLst/>
              </a:prstGeom>
              <a:noFill/>
              <a:ln w="9525">
                <a:noFill/>
                <a:miter lim="800000"/>
                <a:headEnd/>
                <a:tailEnd/>
              </a:ln>
            </p:spPr>
            <p:txBody>
              <a:bodyPr wrap="square">
                <a:spAutoFit/>
              </a:bodyPr>
              <a:lstStyle/>
              <a:p>
                <a:pPr defTabSz="1400007">
                  <a:spcBef>
                    <a:spcPct val="50000"/>
                  </a:spcBef>
                </a:pPr>
                <a:r>
                  <a:rPr lang="ru-RU" sz="800" b="1" dirty="0">
                    <a:latin typeface="Tahoma" pitchFamily="34" charset="0"/>
                    <a:ea typeface="Tahoma" pitchFamily="34" charset="0"/>
                    <a:cs typeface="Tahoma" pitchFamily="34" charset="0"/>
                  </a:rPr>
                  <a:t>дороги регионального или </a:t>
                </a:r>
                <a:r>
                  <a:rPr lang="ru-RU" sz="800" b="1" dirty="0" smtClean="0">
                    <a:latin typeface="Tahoma" pitchFamily="34" charset="0"/>
                    <a:ea typeface="Tahoma" pitchFamily="34" charset="0"/>
                    <a:cs typeface="Tahoma" pitchFamily="34" charset="0"/>
                  </a:rPr>
                  <a:t>межмуниципального </a:t>
                </a:r>
                <a:r>
                  <a:rPr lang="ru-RU" sz="800" b="1" dirty="0">
                    <a:latin typeface="Tahoma" pitchFamily="34" charset="0"/>
                    <a:ea typeface="Tahoma" pitchFamily="34" charset="0"/>
                    <a:cs typeface="Tahoma" pitchFamily="34" charset="0"/>
                  </a:rPr>
                  <a:t>значения</a:t>
                </a:r>
              </a:p>
            </p:txBody>
          </p:sp>
          <p:sp>
            <p:nvSpPr>
              <p:cNvPr id="73" name="Line 12"/>
              <p:cNvSpPr>
                <a:spLocks noChangeShapeType="1"/>
              </p:cNvSpPr>
              <p:nvPr/>
            </p:nvSpPr>
            <p:spPr bwMode="auto">
              <a:xfrm>
                <a:off x="942975" y="1933575"/>
                <a:ext cx="574675" cy="0"/>
              </a:xfrm>
              <a:prstGeom prst="line">
                <a:avLst/>
              </a:prstGeom>
              <a:noFill/>
              <a:ln w="50800">
                <a:solidFill>
                  <a:srgbClr val="FF0000"/>
                </a:solidFill>
                <a:round/>
                <a:headEnd/>
                <a:tailEnd/>
              </a:ln>
            </p:spPr>
            <p:txBody>
              <a:bodyPr/>
              <a:lstStyle/>
              <a:p>
                <a:endParaRPr lang="ru-RU" sz="800">
                  <a:latin typeface="Tahoma" pitchFamily="34" charset="0"/>
                  <a:ea typeface="Tahoma" pitchFamily="34" charset="0"/>
                  <a:cs typeface="Tahoma" pitchFamily="34" charset="0"/>
                </a:endParaRPr>
              </a:p>
            </p:txBody>
          </p:sp>
          <p:sp>
            <p:nvSpPr>
              <p:cNvPr id="74" name="Line 13"/>
              <p:cNvSpPr>
                <a:spLocks noChangeShapeType="1"/>
              </p:cNvSpPr>
              <p:nvPr/>
            </p:nvSpPr>
            <p:spPr bwMode="auto">
              <a:xfrm>
                <a:off x="942975" y="2181225"/>
                <a:ext cx="574675" cy="0"/>
              </a:xfrm>
              <a:prstGeom prst="line">
                <a:avLst/>
              </a:prstGeom>
              <a:noFill/>
              <a:ln w="25400">
                <a:solidFill>
                  <a:srgbClr val="996633"/>
                </a:solidFill>
                <a:round/>
                <a:headEnd/>
                <a:tailEnd/>
              </a:ln>
            </p:spPr>
            <p:txBody>
              <a:bodyPr/>
              <a:lstStyle/>
              <a:p>
                <a:endParaRPr lang="ru-RU" sz="800">
                  <a:latin typeface="Tahoma" pitchFamily="34" charset="0"/>
                  <a:ea typeface="Tahoma" pitchFamily="34" charset="0"/>
                  <a:cs typeface="Tahoma" pitchFamily="34" charset="0"/>
                </a:endParaRPr>
              </a:p>
            </p:txBody>
          </p:sp>
          <p:sp>
            <p:nvSpPr>
              <p:cNvPr id="75" name="Line 25"/>
              <p:cNvSpPr>
                <a:spLocks noChangeShapeType="1"/>
              </p:cNvSpPr>
              <p:nvPr/>
            </p:nvSpPr>
            <p:spPr bwMode="auto">
              <a:xfrm>
                <a:off x="928688" y="1618654"/>
                <a:ext cx="574675" cy="0"/>
              </a:xfrm>
              <a:prstGeom prst="line">
                <a:avLst/>
              </a:prstGeom>
              <a:noFill/>
              <a:ln w="127000">
                <a:solidFill>
                  <a:srgbClr val="00FFFF"/>
                </a:solidFill>
                <a:round/>
                <a:headEnd/>
                <a:tailEnd/>
              </a:ln>
            </p:spPr>
            <p:txBody>
              <a:bodyPr/>
              <a:lstStyle/>
              <a:p>
                <a:endParaRPr lang="ru-RU" sz="800">
                  <a:latin typeface="Tahoma" pitchFamily="34" charset="0"/>
                  <a:ea typeface="Tahoma" pitchFamily="34" charset="0"/>
                  <a:cs typeface="Tahoma" pitchFamily="34" charset="0"/>
                </a:endParaRPr>
              </a:p>
            </p:txBody>
          </p:sp>
          <p:sp>
            <p:nvSpPr>
              <p:cNvPr id="76" name="Line 26"/>
              <p:cNvSpPr>
                <a:spLocks noChangeShapeType="1"/>
              </p:cNvSpPr>
              <p:nvPr/>
            </p:nvSpPr>
            <p:spPr bwMode="auto">
              <a:xfrm>
                <a:off x="928687" y="1618654"/>
                <a:ext cx="574675" cy="0"/>
              </a:xfrm>
              <a:prstGeom prst="line">
                <a:avLst/>
              </a:prstGeom>
              <a:noFill/>
              <a:ln w="50800">
                <a:solidFill>
                  <a:srgbClr val="FF0000"/>
                </a:solidFill>
                <a:round/>
                <a:headEnd/>
                <a:tailEnd/>
              </a:ln>
            </p:spPr>
            <p:txBody>
              <a:bodyPr/>
              <a:lstStyle/>
              <a:p>
                <a:endParaRPr lang="ru-RU" sz="800">
                  <a:latin typeface="Tahoma" pitchFamily="34" charset="0"/>
                  <a:ea typeface="Tahoma" pitchFamily="34" charset="0"/>
                  <a:cs typeface="Tahoma" pitchFamily="34" charset="0"/>
                </a:endParaRPr>
              </a:p>
            </p:txBody>
          </p:sp>
          <p:sp>
            <p:nvSpPr>
              <p:cNvPr id="77" name="Text Box 15"/>
              <p:cNvSpPr txBox="1">
                <a:spLocks noChangeArrowheads="1"/>
              </p:cNvSpPr>
              <p:nvPr/>
            </p:nvSpPr>
            <p:spPr bwMode="auto">
              <a:xfrm>
                <a:off x="1580966" y="2589800"/>
                <a:ext cx="2232025" cy="318844"/>
              </a:xfrm>
              <a:prstGeom prst="rect">
                <a:avLst/>
              </a:prstGeom>
              <a:noFill/>
              <a:ln w="9525">
                <a:noFill/>
                <a:miter lim="800000"/>
                <a:headEnd/>
                <a:tailEnd/>
              </a:ln>
            </p:spPr>
            <p:txBody>
              <a:bodyPr>
                <a:spAutoFit/>
              </a:bodyPr>
              <a:lstStyle/>
              <a:p>
                <a:pPr defTabSz="1400007">
                  <a:spcBef>
                    <a:spcPct val="50000"/>
                  </a:spcBef>
                </a:pPr>
                <a:r>
                  <a:rPr lang="ru-RU" sz="800" b="1" dirty="0">
                    <a:latin typeface="Tahoma" pitchFamily="34" charset="0"/>
                    <a:ea typeface="Tahoma" pitchFamily="34" charset="0"/>
                    <a:cs typeface="Tahoma" pitchFamily="34" charset="0"/>
                  </a:rPr>
                  <a:t>речные порты</a:t>
                </a:r>
              </a:p>
            </p:txBody>
          </p:sp>
          <p:grpSp>
            <p:nvGrpSpPr>
              <p:cNvPr id="78" name="Group 19"/>
              <p:cNvGrpSpPr>
                <a:grpSpLocks/>
              </p:cNvGrpSpPr>
              <p:nvPr/>
            </p:nvGrpSpPr>
            <p:grpSpPr bwMode="auto">
              <a:xfrm>
                <a:off x="996959" y="2589211"/>
                <a:ext cx="439738" cy="217488"/>
                <a:chOff x="5029" y="5230"/>
                <a:chExt cx="277" cy="137"/>
              </a:xfrm>
            </p:grpSpPr>
            <p:sp>
              <p:nvSpPr>
                <p:cNvPr id="81" name="Rectangle 18"/>
                <p:cNvSpPr>
                  <a:spLocks noChangeAspect="1" noChangeArrowheads="1"/>
                </p:cNvSpPr>
                <p:nvPr/>
              </p:nvSpPr>
              <p:spPr bwMode="auto">
                <a:xfrm>
                  <a:off x="5029" y="5230"/>
                  <a:ext cx="272" cy="137"/>
                </a:xfrm>
                <a:prstGeom prst="rect">
                  <a:avLst/>
                </a:prstGeom>
                <a:solidFill>
                  <a:srgbClr val="FFFF00"/>
                </a:solidFill>
                <a:ln w="9525">
                  <a:solidFill>
                    <a:srgbClr val="000080"/>
                  </a:solidFill>
                  <a:miter lim="800000"/>
                  <a:headEnd/>
                  <a:tailEnd/>
                </a:ln>
              </p:spPr>
              <p:txBody>
                <a:bodyPr wrap="none" anchor="ctr"/>
                <a:lstStyle/>
                <a:p>
                  <a:endParaRPr lang="ru-RU" sz="800">
                    <a:latin typeface="Tahoma" pitchFamily="34" charset="0"/>
                    <a:ea typeface="Tahoma" pitchFamily="34" charset="0"/>
                    <a:cs typeface="Tahoma" pitchFamily="34" charset="0"/>
                  </a:endParaRPr>
                </a:p>
              </p:txBody>
            </p:sp>
            <p:pic>
              <p:nvPicPr>
                <p:cNvPr id="82" name="Picture 17" descr="Спецпричал_синий"/>
                <p:cNvPicPr>
                  <a:picLocks noChangeAspect="1" noChangeArrowheads="1"/>
                </p:cNvPicPr>
                <p:nvPr/>
              </p:nvPicPr>
              <p:blipFill>
                <a:blip r:embed="rId5" cstate="print"/>
                <a:srcRect/>
                <a:stretch>
                  <a:fillRect/>
                </a:stretch>
              </p:blipFill>
              <p:spPr bwMode="auto">
                <a:xfrm>
                  <a:off x="5057" y="5260"/>
                  <a:ext cx="249" cy="82"/>
                </a:xfrm>
                <a:prstGeom prst="rect">
                  <a:avLst/>
                </a:prstGeom>
                <a:noFill/>
                <a:ln w="9525">
                  <a:noFill/>
                  <a:miter lim="800000"/>
                  <a:headEnd/>
                  <a:tailEnd/>
                </a:ln>
              </p:spPr>
            </p:pic>
          </p:grpSp>
          <p:sp>
            <p:nvSpPr>
              <p:cNvPr id="79" name="Text Box 15"/>
              <p:cNvSpPr txBox="1">
                <a:spLocks noChangeArrowheads="1"/>
              </p:cNvSpPr>
              <p:nvPr/>
            </p:nvSpPr>
            <p:spPr bwMode="auto">
              <a:xfrm>
                <a:off x="1585903" y="1446848"/>
                <a:ext cx="3059725" cy="288477"/>
              </a:xfrm>
              <a:prstGeom prst="rect">
                <a:avLst/>
              </a:prstGeom>
              <a:noFill/>
              <a:ln w="9525">
                <a:noFill/>
                <a:miter lim="800000"/>
                <a:headEnd/>
                <a:tailEnd/>
              </a:ln>
            </p:spPr>
            <p:txBody>
              <a:bodyPr wrap="square">
                <a:spAutoFit/>
              </a:bodyPr>
              <a:lstStyle/>
              <a:p>
                <a:pPr defTabSz="1400007">
                  <a:lnSpc>
                    <a:spcPts val="800"/>
                  </a:lnSpc>
                </a:pPr>
                <a:r>
                  <a:rPr lang="ru-RU" sz="800" b="1" dirty="0">
                    <a:latin typeface="Tahoma" pitchFamily="34" charset="0"/>
                    <a:ea typeface="Tahoma" pitchFamily="34" charset="0"/>
                    <a:cs typeface="Tahoma" pitchFamily="34" charset="0"/>
                  </a:rPr>
                  <a:t>участок реконструкции М-4 «</a:t>
                </a:r>
                <a:r>
                  <a:rPr lang="ru-RU" sz="800" b="1" dirty="0" smtClean="0">
                    <a:latin typeface="Tahoma" pitchFamily="34" charset="0"/>
                    <a:ea typeface="Tahoma" pitchFamily="34" charset="0"/>
                    <a:cs typeface="Tahoma" pitchFamily="34" charset="0"/>
                  </a:rPr>
                  <a:t>Дон» км </a:t>
                </a:r>
                <a:r>
                  <a:rPr lang="ru-RU" sz="800" b="1" dirty="0">
                    <a:latin typeface="Tahoma" pitchFamily="34" charset="0"/>
                    <a:ea typeface="Tahoma" pitchFamily="34" charset="0"/>
                    <a:cs typeface="Tahoma" pitchFamily="34" charset="0"/>
                  </a:rPr>
                  <a:t>933- км 1024 </a:t>
                </a:r>
              </a:p>
            </p:txBody>
          </p:sp>
          <p:sp>
            <p:nvSpPr>
              <p:cNvPr id="80" name="Text Box 14"/>
              <p:cNvSpPr txBox="1">
                <a:spLocks noChangeArrowheads="1"/>
              </p:cNvSpPr>
              <p:nvPr/>
            </p:nvSpPr>
            <p:spPr bwMode="auto">
              <a:xfrm>
                <a:off x="1563020" y="2247597"/>
                <a:ext cx="3087912" cy="318844"/>
              </a:xfrm>
              <a:prstGeom prst="rect">
                <a:avLst/>
              </a:prstGeom>
              <a:noFill/>
              <a:ln w="9525">
                <a:noFill/>
                <a:miter lim="800000"/>
                <a:headEnd/>
                <a:tailEnd/>
              </a:ln>
            </p:spPr>
            <p:txBody>
              <a:bodyPr wrap="square">
                <a:spAutoFit/>
              </a:bodyPr>
              <a:lstStyle/>
              <a:p>
                <a:pPr defTabSz="1400007">
                  <a:spcBef>
                    <a:spcPct val="50000"/>
                  </a:spcBef>
                </a:pPr>
                <a:r>
                  <a:rPr lang="ru-RU" sz="800" b="1" dirty="0">
                    <a:latin typeface="Tahoma" pitchFamily="34" charset="0"/>
                    <a:ea typeface="Tahoma" pitchFamily="34" charset="0"/>
                    <a:cs typeface="Tahoma" pitchFamily="34" charset="0"/>
                  </a:rPr>
                  <a:t>численность населения, тыс. чел</a:t>
                </a:r>
              </a:p>
            </p:txBody>
          </p:sp>
        </p:grpSp>
        <p:sp>
          <p:nvSpPr>
            <p:cNvPr id="69" name="TextBox 42"/>
            <p:cNvSpPr txBox="1">
              <a:spLocks noChangeArrowheads="1"/>
            </p:cNvSpPr>
            <p:nvPr/>
          </p:nvSpPr>
          <p:spPr bwMode="auto">
            <a:xfrm>
              <a:off x="636271" y="2376314"/>
              <a:ext cx="497799" cy="140900"/>
            </a:xfrm>
            <a:prstGeom prst="rect">
              <a:avLst/>
            </a:prstGeom>
            <a:noFill/>
            <a:ln w="9525">
              <a:noFill/>
              <a:miter lim="800000"/>
              <a:headEnd/>
              <a:tailEnd/>
            </a:ln>
          </p:spPr>
          <p:txBody>
            <a:bodyPr lIns="0" tIns="0" rIns="0" bIns="0">
              <a:spAutoFit/>
            </a:bodyPr>
            <a:lstStyle/>
            <a:p>
              <a:r>
                <a:rPr lang="ru-RU" sz="800" b="1" dirty="0">
                  <a:solidFill>
                    <a:srgbClr val="800000"/>
                  </a:solidFill>
                  <a:latin typeface="Tahoma" pitchFamily="34" charset="0"/>
                  <a:ea typeface="Tahoma" pitchFamily="34" charset="0"/>
                  <a:cs typeface="Tahoma" pitchFamily="34" charset="0"/>
                </a:rPr>
                <a:t>(245,2) </a:t>
              </a:r>
            </a:p>
          </p:txBody>
        </p:sp>
      </p:grpSp>
      <p:sp>
        <p:nvSpPr>
          <p:cNvPr id="83" name="Заголовок 1"/>
          <p:cNvSpPr txBox="1">
            <a:spLocks/>
          </p:cNvSpPr>
          <p:nvPr/>
        </p:nvSpPr>
        <p:spPr>
          <a:xfrm>
            <a:off x="251520" y="692696"/>
            <a:ext cx="8640960" cy="2520280"/>
          </a:xfrm>
          <a:prstGeom prst="rect">
            <a:avLst/>
          </a:prstGeom>
        </p:spPr>
        <p:txBody>
          <a:bodyPr vert="horz" lIns="91429" tIns="45715" rIns="91429" bIns="45715" rtlCol="0" anchor="ctr">
            <a:noAutofit/>
          </a:bodyPr>
          <a:lstStyle/>
          <a:p>
            <a:pPr marL="457200" indent="-457200" algn="just" fontAlgn="auto">
              <a:spcAft>
                <a:spcPts val="0"/>
              </a:spcAft>
              <a:buAutoNum type="arabicPeriod"/>
            </a:pPr>
            <a:r>
              <a:rPr lang="ru-RU" sz="1400" b="1" dirty="0" smtClean="0">
                <a:latin typeface="Tahoma" pitchFamily="34" charset="0"/>
                <a:ea typeface="Tahoma" pitchFamily="34" charset="0"/>
                <a:cs typeface="Tahoma" pitchFamily="34" charset="0"/>
              </a:rPr>
              <a:t>Подготовка Задания на проектирование.</a:t>
            </a:r>
          </a:p>
          <a:p>
            <a:pPr marL="457200" indent="-457200" algn="just" fontAlgn="auto">
              <a:spcAft>
                <a:spcPts val="0"/>
              </a:spcAft>
              <a:buAutoNum type="arabicPeriod"/>
            </a:pPr>
            <a:endParaRPr lang="ru-RU" sz="1400" b="1" dirty="0" smtClean="0">
              <a:latin typeface="Tahoma" pitchFamily="34" charset="0"/>
              <a:ea typeface="Tahoma" pitchFamily="34" charset="0"/>
              <a:cs typeface="Tahoma" pitchFamily="34" charset="0"/>
            </a:endParaRPr>
          </a:p>
          <a:p>
            <a:pPr marL="457200" indent="-457200" algn="just" fontAlgn="auto">
              <a:spcAft>
                <a:spcPts val="0"/>
              </a:spcAft>
              <a:buAutoNum type="arabicPeriod"/>
            </a:pPr>
            <a:r>
              <a:rPr lang="ru-RU" sz="1400" b="1" kern="0" dirty="0" smtClean="0">
                <a:latin typeface="Tahoma" pitchFamily="34" charset="0"/>
                <a:ea typeface="Tahoma" pitchFamily="34" charset="0"/>
                <a:cs typeface="Tahoma" pitchFamily="34" charset="0"/>
              </a:rPr>
              <a:t>Разработка проектной документации ЗАО «Институт «Стройпроект» (Российская Федерация) и </a:t>
            </a:r>
            <a:r>
              <a:rPr lang="de-DE" sz="1400" b="1" dirty="0" smtClean="0">
                <a:latin typeface="Tahoma" pitchFamily="34" charset="0"/>
                <a:ea typeface="Tahoma" pitchFamily="34" charset="0"/>
                <a:cs typeface="Tahoma" pitchFamily="34" charset="0"/>
              </a:rPr>
              <a:t>Ingenieurgruppe BEB GmbH</a:t>
            </a:r>
            <a:r>
              <a:rPr lang="ru-RU" sz="1400" b="1" dirty="0" smtClean="0">
                <a:latin typeface="Tahoma" pitchFamily="34" charset="0"/>
                <a:ea typeface="Tahoma" pitchFamily="34" charset="0"/>
                <a:cs typeface="Tahoma" pitchFamily="34" charset="0"/>
              </a:rPr>
              <a:t> (Федеративная Республика Германия).</a:t>
            </a:r>
          </a:p>
          <a:p>
            <a:pPr marL="457200" indent="-457200" algn="just" fontAlgn="auto">
              <a:spcAft>
                <a:spcPts val="0"/>
              </a:spcAft>
              <a:buAutoNum type="arabicPeriod"/>
            </a:pPr>
            <a:endParaRPr lang="ru-RU" sz="1400" b="1" dirty="0" smtClean="0">
              <a:latin typeface="Tahoma" pitchFamily="34" charset="0"/>
              <a:ea typeface="Tahoma" pitchFamily="34" charset="0"/>
              <a:cs typeface="Tahoma" pitchFamily="34" charset="0"/>
            </a:endParaRPr>
          </a:p>
          <a:p>
            <a:pPr marL="457200" indent="-457200" algn="just" fontAlgn="auto">
              <a:spcAft>
                <a:spcPts val="0"/>
              </a:spcAft>
              <a:buAutoNum type="arabicPeriod"/>
            </a:pPr>
            <a:r>
              <a:rPr lang="ru-RU" sz="1400" b="1" kern="0" dirty="0" smtClean="0">
                <a:latin typeface="Tahoma" pitchFamily="34" charset="0"/>
                <a:ea typeface="Tahoma" pitchFamily="34" charset="0"/>
                <a:cs typeface="Tahoma" pitchFamily="34" charset="0"/>
              </a:rPr>
              <a:t>Проведение сравнения подходов к проектированию в ФРГ и РФ (геометрические параметры плана, продольного и поперечных профилей, дорожной одежды, земляного полотна.</a:t>
            </a:r>
          </a:p>
          <a:p>
            <a:pPr marL="457200" indent="-457200" algn="just" fontAlgn="auto">
              <a:spcAft>
                <a:spcPts val="0"/>
              </a:spcAft>
              <a:buAutoNum type="arabicPeriod"/>
            </a:pPr>
            <a:endParaRPr lang="ru-RU" sz="1400" b="1" kern="0" dirty="0" smtClean="0">
              <a:latin typeface="Tahoma" pitchFamily="34" charset="0"/>
              <a:ea typeface="Tahoma" pitchFamily="34" charset="0"/>
              <a:cs typeface="Tahoma" pitchFamily="34" charset="0"/>
            </a:endParaRPr>
          </a:p>
          <a:p>
            <a:pPr marL="457200" indent="-457200" algn="just" fontAlgn="auto">
              <a:spcAft>
                <a:spcPts val="0"/>
              </a:spcAft>
              <a:buAutoNum type="arabicPeriod"/>
            </a:pPr>
            <a:r>
              <a:rPr lang="ru-RU" sz="1400" b="1" kern="0" dirty="0" smtClean="0">
                <a:latin typeface="Tahoma" pitchFamily="34" charset="0"/>
                <a:ea typeface="Tahoma" pitchFamily="34" charset="0"/>
                <a:cs typeface="Tahoma" pitchFamily="34" charset="0"/>
              </a:rPr>
              <a:t> Проведение общественных слушаний.</a:t>
            </a:r>
          </a:p>
          <a:p>
            <a:pPr marL="457200" indent="-457200" algn="just" fontAlgn="auto">
              <a:spcAft>
                <a:spcPts val="0"/>
              </a:spcAft>
              <a:buAutoNum type="arabicPeriod"/>
            </a:pPr>
            <a:endParaRPr lang="ru-RU" sz="1400" b="1" kern="0" dirty="0" smtClean="0">
              <a:latin typeface="Tahoma" pitchFamily="34" charset="0"/>
              <a:ea typeface="Tahoma" pitchFamily="34" charset="0"/>
              <a:cs typeface="Tahoma" pitchFamily="34" charset="0"/>
            </a:endParaRPr>
          </a:p>
          <a:p>
            <a:pPr marL="457200" indent="-457200" algn="just" fontAlgn="auto">
              <a:spcAft>
                <a:spcPts val="0"/>
              </a:spcAft>
              <a:buAutoNum type="arabicPeriod"/>
            </a:pPr>
            <a:r>
              <a:rPr lang="ru-RU" sz="1400" b="1" kern="0" dirty="0" smtClean="0">
                <a:latin typeface="Tahoma" pitchFamily="34" charset="0"/>
                <a:ea typeface="Tahoma" pitchFamily="34" charset="0"/>
                <a:cs typeface="Tahoma" pitchFamily="34" charset="0"/>
              </a:rPr>
              <a:t>Разработка специальных технических условий.</a:t>
            </a:r>
            <a:endParaRPr lang="ru-RU" sz="1400" b="1" kern="0" dirty="0">
              <a:latin typeface="Tahoma" pitchFamily="34" charset="0"/>
              <a:ea typeface="Tahoma" pitchFamily="34" charset="0"/>
              <a:cs typeface="Tahoma" pitchFamily="34" charset="0"/>
            </a:endParaRPr>
          </a:p>
        </p:txBody>
      </p:sp>
      <p:sp>
        <p:nvSpPr>
          <p:cNvPr id="85" name="Заголовок 1"/>
          <p:cNvSpPr txBox="1">
            <a:spLocks/>
          </p:cNvSpPr>
          <p:nvPr/>
        </p:nvSpPr>
        <p:spPr>
          <a:xfrm>
            <a:off x="0" y="3573016"/>
            <a:ext cx="9144000" cy="432048"/>
          </a:xfrm>
          <a:prstGeom prst="rect">
            <a:avLst/>
          </a:prstGeom>
        </p:spPr>
        <p:txBody>
          <a:bodyPr vert="horz" lIns="91429" tIns="45715" rIns="91429" bIns="45715" rtlCol="0" anchor="ctr">
            <a:noAutofit/>
          </a:bodyPr>
          <a:lstStyle/>
          <a:p>
            <a:pPr algn="ctr" fontAlgn="auto">
              <a:spcAft>
                <a:spcPts val="0"/>
              </a:spcAft>
            </a:pPr>
            <a:r>
              <a:rPr lang="ru-RU" sz="1600" b="1" dirty="0" smtClean="0">
                <a:latin typeface="Tahoma" pitchFamily="34" charset="0"/>
                <a:ea typeface="Tahoma" pitchFamily="34" charset="0"/>
                <a:cs typeface="Tahoma" pitchFamily="34" charset="0"/>
              </a:rPr>
              <a:t>Обзорная схема</a:t>
            </a:r>
          </a:p>
          <a:p>
            <a:pPr marL="457200" indent="-457200" fontAlgn="auto">
              <a:spcAft>
                <a:spcPts val="0"/>
              </a:spcAft>
              <a:buAutoNum type="arabicPeriod"/>
            </a:pPr>
            <a:endParaRPr lang="ru-RU" sz="1600" b="1" kern="0" dirty="0">
              <a:latin typeface="Tahoma" pitchFamily="34" charset="0"/>
              <a:ea typeface="Tahoma" pitchFamily="34" charset="0"/>
              <a:cs typeface="Tahoma" pitchFamily="34" charset="0"/>
            </a:endParaRPr>
          </a:p>
        </p:txBody>
      </p:sp>
      <p:sp>
        <p:nvSpPr>
          <p:cNvPr id="86" name="Прямоугольник 85"/>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88" name="Заголовок 1"/>
          <p:cNvSpPr>
            <a:spLocks noGrp="1"/>
          </p:cNvSpPr>
          <p:nvPr>
            <p:ph type="title"/>
          </p:nvPr>
        </p:nvSpPr>
        <p:spPr>
          <a:xfrm>
            <a:off x="0" y="260648"/>
            <a:ext cx="9144000" cy="504056"/>
          </a:xfrm>
        </p:spPr>
        <p:txBody>
          <a:bodyPr vert="horz" lIns="91429" tIns="45715" rIns="91429" bIns="45715" rtlCol="0" anchor="ctr">
            <a:noAutofit/>
          </a:bodyPr>
          <a:lstStyle/>
          <a:p>
            <a:r>
              <a:rPr lang="ru-RU" sz="2200" dirty="0" smtClean="0">
                <a:solidFill>
                  <a:schemeClr val="tx1"/>
                </a:solidFill>
              </a:rPr>
              <a:t>Этапы работ</a:t>
            </a:r>
            <a:r>
              <a:rPr lang="ru-RU" sz="2200" u="sng" dirty="0" smtClean="0">
                <a:solidFill>
                  <a:schemeClr val="tx1"/>
                </a:solidFill>
              </a:rPr>
              <a:t/>
            </a:r>
            <a:br>
              <a:rPr lang="ru-RU" sz="2200" u="sng" dirty="0" smtClean="0">
                <a:solidFill>
                  <a:schemeClr val="tx1"/>
                </a:solidFill>
              </a:rPr>
            </a:br>
            <a:endParaRPr lang="ru-RU" sz="2200" u="sng"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Объект 2"/>
          <p:cNvSpPr>
            <a:spLocks noGrp="1"/>
          </p:cNvSpPr>
          <p:nvPr>
            <p:ph idx="1"/>
          </p:nvPr>
        </p:nvSpPr>
        <p:spPr>
          <a:xfrm>
            <a:off x="0" y="332656"/>
            <a:ext cx="9144000" cy="4464496"/>
          </a:xfrm>
        </p:spPr>
        <p:txBody>
          <a:bodyPr>
            <a:noAutofit/>
          </a:bodyPr>
          <a:lstStyle/>
          <a:p>
            <a:pPr marL="0" indent="354013" algn="l">
              <a:buAutoNum type="arabicPeriod"/>
            </a:pPr>
            <a:endParaRPr lang="ru-RU" sz="1350" dirty="0" smtClean="0">
              <a:solidFill>
                <a:schemeClr val="tx1"/>
              </a:solidFill>
            </a:endParaRPr>
          </a:p>
          <a:p>
            <a:pPr marL="0" indent="354013" algn="l"/>
            <a:r>
              <a:rPr lang="ru-RU" sz="1350" dirty="0" smtClean="0">
                <a:solidFill>
                  <a:schemeClr val="tx1"/>
                </a:solidFill>
              </a:rPr>
              <a:t>1. Проведено общественное обсуждение проектных решений:</a:t>
            </a:r>
          </a:p>
          <a:p>
            <a:pPr marL="0" indent="354013" algn="just">
              <a:buFontTx/>
              <a:buChar char="-"/>
            </a:pPr>
            <a:r>
              <a:rPr lang="ru-RU" sz="1350" dirty="0" smtClean="0">
                <a:solidFill>
                  <a:schemeClr val="tx1"/>
                </a:solidFill>
              </a:rPr>
              <a:t>Московском автомобильно-дорожном </a:t>
            </a:r>
            <a:r>
              <a:rPr lang="ru-RU" sz="1350" dirty="0">
                <a:solidFill>
                  <a:schemeClr val="tx1"/>
                </a:solidFill>
              </a:rPr>
              <a:t>институте (20.06.2011 г</a:t>
            </a:r>
            <a:r>
              <a:rPr lang="ru-RU" sz="1350" dirty="0" smtClean="0">
                <a:solidFill>
                  <a:schemeClr val="tx1"/>
                </a:solidFill>
              </a:rPr>
              <a:t>.); </a:t>
            </a:r>
          </a:p>
          <a:p>
            <a:pPr marL="0" indent="354013" algn="just">
              <a:buFontTx/>
              <a:buChar char="-"/>
            </a:pPr>
            <a:r>
              <a:rPr lang="ru-RU" sz="1350" dirty="0" smtClean="0">
                <a:solidFill>
                  <a:schemeClr val="tx1"/>
                </a:solidFill>
              </a:rPr>
              <a:t>Ростовском </a:t>
            </a:r>
            <a:r>
              <a:rPr lang="ru-RU" sz="1350" dirty="0">
                <a:solidFill>
                  <a:schemeClr val="tx1"/>
                </a:solidFill>
              </a:rPr>
              <a:t>государственном строительном университете (02.08.2011 г</a:t>
            </a:r>
            <a:r>
              <a:rPr lang="ru-RU" sz="1350" dirty="0" smtClean="0">
                <a:solidFill>
                  <a:schemeClr val="tx1"/>
                </a:solidFill>
              </a:rPr>
              <a:t>.);</a:t>
            </a:r>
          </a:p>
          <a:p>
            <a:pPr marL="0" indent="354013" algn="just">
              <a:buFontTx/>
              <a:buChar char="-"/>
            </a:pPr>
            <a:r>
              <a:rPr lang="ru-RU" sz="1350" dirty="0" smtClean="0">
                <a:solidFill>
                  <a:schemeClr val="tx1"/>
                </a:solidFill>
              </a:rPr>
              <a:t> </a:t>
            </a:r>
            <a:r>
              <a:rPr lang="ru-RU" sz="1350" dirty="0">
                <a:solidFill>
                  <a:schemeClr val="tx1"/>
                </a:solidFill>
              </a:rPr>
              <a:t>на международной конференции «Россия на пути к </a:t>
            </a:r>
            <a:r>
              <a:rPr lang="ru-RU" sz="1350" dirty="0" err="1">
                <a:solidFill>
                  <a:schemeClr val="tx1"/>
                </a:solidFill>
              </a:rPr>
              <a:t>Евростандартам</a:t>
            </a:r>
            <a:r>
              <a:rPr lang="ru-RU" sz="1350" dirty="0">
                <a:solidFill>
                  <a:schemeClr val="tx1"/>
                </a:solidFill>
              </a:rPr>
              <a:t>: гармонизация российской и европейских систем технического нормирования в дорожном строительстве» (Москва, 07.09.2011 г</a:t>
            </a:r>
            <a:r>
              <a:rPr lang="ru-RU" sz="1350" dirty="0" smtClean="0">
                <a:solidFill>
                  <a:schemeClr val="tx1"/>
                </a:solidFill>
              </a:rPr>
              <a:t>.). Организаторами конференции выступили Комитет РСПП (Российский союз промышленников и предпринимателей) по техническому регулированию, стандартизации и оценке соответствия, Федеральное дорожное агентство, Департамент жилищно-коммунального хозяйства и благоустройства г.Москвы, Национальное объединение изыскателей (НОИЗ), Национальное объединение проектировщиков (НОП) и Фонд «АМОСТ» (Ассоциация мостостроителей), ФГУ «Федеральное управление автомобильных дорог «Центральная Россия», Управление автомобильных дорог Московской области «</a:t>
            </a:r>
            <a:r>
              <a:rPr lang="ru-RU" sz="1350" dirty="0" err="1" smtClean="0">
                <a:solidFill>
                  <a:schemeClr val="tx1"/>
                </a:solidFill>
              </a:rPr>
              <a:t>Мосавтодор</a:t>
            </a:r>
            <a:r>
              <a:rPr lang="ru-RU" sz="1350" dirty="0" smtClean="0">
                <a:solidFill>
                  <a:schemeClr val="tx1"/>
                </a:solidFill>
              </a:rPr>
              <a:t>».</a:t>
            </a:r>
          </a:p>
          <a:p>
            <a:pPr marL="0" indent="354013" algn="just"/>
            <a:r>
              <a:rPr lang="ru-RU" sz="1350" dirty="0" smtClean="0">
                <a:solidFill>
                  <a:schemeClr val="tx1"/>
                </a:solidFill>
              </a:rPr>
              <a:t>В обсуждение приняли участие представители Минтранса России, </a:t>
            </a:r>
            <a:r>
              <a:rPr lang="ru-RU" sz="1350" dirty="0" err="1" smtClean="0">
                <a:solidFill>
                  <a:schemeClr val="tx1"/>
                </a:solidFill>
              </a:rPr>
              <a:t>Минрегиона</a:t>
            </a:r>
            <a:r>
              <a:rPr lang="ru-RU" sz="1350" dirty="0" smtClean="0">
                <a:solidFill>
                  <a:schemeClr val="tx1"/>
                </a:solidFill>
              </a:rPr>
              <a:t> России, </a:t>
            </a:r>
            <a:r>
              <a:rPr lang="ru-RU" sz="1350" dirty="0" err="1" smtClean="0">
                <a:solidFill>
                  <a:schemeClr val="tx1"/>
                </a:solidFill>
              </a:rPr>
              <a:t>Росавтодора</a:t>
            </a:r>
            <a:r>
              <a:rPr lang="ru-RU" sz="1350" dirty="0" smtClean="0">
                <a:solidFill>
                  <a:schemeClr val="tx1"/>
                </a:solidFill>
              </a:rPr>
              <a:t>, ГУ ОБДД МВД России, </a:t>
            </a:r>
            <a:r>
              <a:rPr lang="ru-RU" sz="1350" dirty="0" err="1" smtClean="0">
                <a:solidFill>
                  <a:schemeClr val="tx1"/>
                </a:solidFill>
              </a:rPr>
              <a:t>Росстандарта</a:t>
            </a:r>
            <a:r>
              <a:rPr lang="ru-RU" sz="1350" dirty="0" smtClean="0">
                <a:solidFill>
                  <a:schemeClr val="tx1"/>
                </a:solidFill>
              </a:rPr>
              <a:t>, органов исполнительной власти Ростовской области, представители научной общественности, профессиональных ассоциаций, объединений саморегулируемых организаций, проектных институтов в области дорожного хозяйства.</a:t>
            </a:r>
          </a:p>
          <a:p>
            <a:pPr marL="0" indent="354013" algn="just"/>
            <a:endParaRPr lang="ru-RU" sz="1350" dirty="0" smtClean="0">
              <a:solidFill>
                <a:schemeClr val="tx1"/>
              </a:solidFill>
            </a:endParaRPr>
          </a:p>
          <a:p>
            <a:endParaRPr lang="ru-RU" sz="1350" dirty="0" smtClean="0">
              <a:solidFill>
                <a:schemeClr val="tx1"/>
              </a:solidFill>
            </a:endParaRPr>
          </a:p>
          <a:p>
            <a:endParaRPr lang="ru-RU" sz="1350" dirty="0">
              <a:solidFill>
                <a:schemeClr val="tx1"/>
              </a:solidFill>
            </a:endParaRPr>
          </a:p>
        </p:txBody>
      </p:sp>
      <p:sp>
        <p:nvSpPr>
          <p:cNvPr id="6" name="Подзаголовок 47"/>
          <p:cNvSpPr txBox="1">
            <a:spLocks/>
          </p:cNvSpPr>
          <p:nvPr/>
        </p:nvSpPr>
        <p:spPr>
          <a:xfrm>
            <a:off x="0" y="4286256"/>
            <a:ext cx="9144000" cy="1500198"/>
          </a:xfrm>
          <a:prstGeom prst="rect">
            <a:avLst/>
          </a:prstGeom>
        </p:spPr>
        <p:txBody>
          <a:bodyPr vert="horz" lIns="91429" tIns="45715" rIns="91429" bIns="45715" rtlCol="0">
            <a:noAutofit/>
          </a:bodyPr>
          <a:lstStyle/>
          <a:p>
            <a:pPr algn="just" fontAlgn="auto">
              <a:spcBef>
                <a:spcPct val="20000"/>
              </a:spcBef>
              <a:spcAft>
                <a:spcPts val="0"/>
              </a:spcAft>
            </a:pPr>
            <a:r>
              <a:rPr lang="ru-RU" sz="1400" b="1" kern="0" dirty="0" smtClean="0">
                <a:latin typeface="Tahoma" pitchFamily="34" charset="0"/>
                <a:ea typeface="Tahoma" pitchFamily="34" charset="0"/>
                <a:cs typeface="Tahoma" pitchFamily="34" charset="0"/>
              </a:rPr>
              <a:t>Участники обсуждения отметили крайнюю актуальность проекта, который позволит проработать на практике эффективность европейских норм проектирования, определит возможные направления гармонизации отечественной нормативной базы со стандартами и нормами проектирования автомобильных дорог Европейского союза.</a:t>
            </a:r>
          </a:p>
        </p:txBody>
      </p:sp>
      <p:pic>
        <p:nvPicPr>
          <p:cNvPr id="7"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8" name="Прямоугольник 7"/>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9"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Публичное обсуждение проекта</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0" name="Объект 2"/>
          <p:cNvSpPr>
            <a:spLocks noGrp="1"/>
          </p:cNvSpPr>
          <p:nvPr>
            <p:ph idx="1"/>
          </p:nvPr>
        </p:nvSpPr>
        <p:spPr>
          <a:xfrm>
            <a:off x="0" y="5000636"/>
            <a:ext cx="9144000" cy="1571612"/>
          </a:xfrm>
        </p:spPr>
        <p:txBody>
          <a:bodyPr>
            <a:normAutofit/>
          </a:bodyPr>
          <a:lstStyle/>
          <a:p>
            <a:pPr marL="0" indent="354013" algn="l">
              <a:buAutoNum type="arabicPeriod"/>
            </a:pPr>
            <a:endParaRPr lang="ru-RU" sz="1400" dirty="0" smtClean="0">
              <a:solidFill>
                <a:schemeClr val="tx1"/>
              </a:solidFill>
            </a:endParaRPr>
          </a:p>
          <a:p>
            <a:pPr marL="0" indent="354013" algn="just"/>
            <a:r>
              <a:rPr lang="ru-RU" sz="1400" dirty="0" smtClean="0">
                <a:solidFill>
                  <a:schemeClr val="tx1"/>
                </a:solidFill>
              </a:rPr>
              <a:t>2. В 2012 г. </a:t>
            </a:r>
            <a:r>
              <a:rPr lang="ru-RU" sz="1400" dirty="0">
                <a:solidFill>
                  <a:schemeClr val="tx1"/>
                </a:solidFill>
              </a:rPr>
              <a:t>проект рассмотрен на </a:t>
            </a:r>
            <a:r>
              <a:rPr lang="ru-RU" sz="1400" dirty="0" smtClean="0">
                <a:solidFill>
                  <a:schemeClr val="tx1"/>
                </a:solidFill>
              </a:rPr>
              <a:t>Рабочей группе Минтранса России по повышению </a:t>
            </a:r>
            <a:r>
              <a:rPr lang="ru-RU" sz="1400" dirty="0" err="1" smtClean="0">
                <a:solidFill>
                  <a:schemeClr val="tx1"/>
                </a:solidFill>
              </a:rPr>
              <a:t>инновационности</a:t>
            </a:r>
            <a:r>
              <a:rPr lang="ru-RU" sz="1400" dirty="0" smtClean="0">
                <a:solidFill>
                  <a:schemeClr val="tx1"/>
                </a:solidFill>
              </a:rPr>
              <a:t> государственных закупок в транспортном комплексе, а также  на конференции, проводимой Общероссийским отраслевым объединением работодателей в дорожном хозяйстве «АСПОР».</a:t>
            </a:r>
            <a:endParaRPr lang="ru-RU" sz="1400" dirty="0">
              <a:solidFill>
                <a:schemeClr val="tx1"/>
              </a:solidFill>
            </a:endParaRPr>
          </a:p>
          <a:p>
            <a:pPr marL="0" indent="0"/>
            <a:endParaRPr lang="ru-RU" sz="1400" dirty="0" smtClean="0">
              <a:solidFill>
                <a:schemeClr val="tx1"/>
              </a:solidFill>
            </a:endParaRPr>
          </a:p>
          <a:p>
            <a:endParaRPr lang="ru-RU" sz="1400" dirty="0" smtClean="0">
              <a:solidFill>
                <a:schemeClr val="tx1"/>
              </a:solidFill>
            </a:endParaRPr>
          </a:p>
          <a:p>
            <a:endParaRPr lang="ru-RU" sz="1400" dirty="0" smtClean="0">
              <a:solidFill>
                <a:schemeClr val="tx1"/>
              </a:solidFill>
            </a:endParaRPr>
          </a:p>
          <a:p>
            <a:endParaRPr lang="ru-RU"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7883873" y="3091849"/>
            <a:ext cx="317490" cy="205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sp>
        <p:nvSpPr>
          <p:cNvPr id="15" name="Прямоугольник 14"/>
          <p:cNvSpPr/>
          <p:nvPr/>
        </p:nvSpPr>
        <p:spPr>
          <a:xfrm>
            <a:off x="959496" y="3087310"/>
            <a:ext cx="317490" cy="164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3438" tIns="41719" rIns="83438" bIns="41719" anchor="ctr"/>
          <a:lstStyle/>
          <a:p>
            <a:pPr algn="ctr">
              <a:defRPr/>
            </a:pPr>
            <a:endParaRPr lang="ru-RU"/>
          </a:p>
        </p:txBody>
      </p:sp>
      <p:pic>
        <p:nvPicPr>
          <p:cNvPr id="8"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9" name="Прямоугольник 8"/>
          <p:cNvSpPr/>
          <p:nvPr/>
        </p:nvSpPr>
        <p:spPr>
          <a:xfrm>
            <a:off x="0" y="620688"/>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0"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lang="ru-RU" sz="2200" b="1" kern="0" noProof="0" dirty="0" smtClean="0">
                <a:latin typeface="Tahoma" pitchFamily="34" charset="0"/>
                <a:ea typeface="Tahoma" pitchFamily="34" charset="0"/>
                <a:cs typeface="Tahoma" pitchFamily="34" charset="0"/>
              </a:rPr>
              <a:t>Перспективы рассматриваемого проекта</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1" name="Заголовок 1"/>
          <p:cNvSpPr txBox="1">
            <a:spLocks/>
          </p:cNvSpPr>
          <p:nvPr/>
        </p:nvSpPr>
        <p:spPr>
          <a:xfrm>
            <a:off x="0" y="1268760"/>
            <a:ext cx="9144000" cy="4320480"/>
          </a:xfrm>
          <a:prstGeom prst="rect">
            <a:avLst/>
          </a:prstGeom>
        </p:spPr>
        <p:txBody>
          <a:bodyPr vert="horz" lIns="91429" tIns="45715" rIns="91429" bIns="45715" rtlCol="0" anchor="ctr">
            <a:noAutofit/>
          </a:bodyPr>
          <a:lstStyle/>
          <a:p>
            <a:pPr indent="358775"/>
            <a:endParaRPr lang="ru-RU" b="1" dirty="0" smtClean="0">
              <a:latin typeface="Tahoma" pitchFamily="34" charset="0"/>
              <a:ea typeface="Tahoma" pitchFamily="34" charset="0"/>
              <a:cs typeface="Tahoma" pitchFamily="34" charset="0"/>
            </a:endParaRPr>
          </a:p>
          <a:p>
            <a:pPr indent="358775"/>
            <a:endParaRPr lang="ru-RU" b="1" dirty="0" smtClean="0">
              <a:latin typeface="Tahoma" pitchFamily="34" charset="0"/>
              <a:ea typeface="Tahoma" pitchFamily="34" charset="0"/>
              <a:cs typeface="Tahoma" pitchFamily="34" charset="0"/>
            </a:endParaRPr>
          </a:p>
          <a:p>
            <a:pPr indent="358775"/>
            <a:r>
              <a:rPr lang="ru-RU" b="1" dirty="0" smtClean="0">
                <a:latin typeface="Tahoma" pitchFamily="34" charset="0"/>
                <a:ea typeface="Tahoma" pitchFamily="34" charset="0"/>
                <a:cs typeface="Tahoma" pitchFamily="34" charset="0"/>
              </a:rPr>
              <a:t>1.Разработка </a:t>
            </a:r>
            <a:r>
              <a:rPr lang="ru-RU" b="1" dirty="0">
                <a:latin typeface="Tahoma" pitchFamily="34" charset="0"/>
                <a:ea typeface="Tahoma" pitchFamily="34" charset="0"/>
                <a:cs typeface="Tahoma" pitchFamily="34" charset="0"/>
              </a:rPr>
              <a:t>специальных технических условий. </a:t>
            </a:r>
          </a:p>
          <a:p>
            <a:pPr indent="358775"/>
            <a:endParaRPr lang="ru-RU" b="1" dirty="0" smtClean="0">
              <a:latin typeface="Tahoma" pitchFamily="34" charset="0"/>
              <a:ea typeface="Tahoma" pitchFamily="34" charset="0"/>
              <a:cs typeface="Tahoma" pitchFamily="34" charset="0"/>
            </a:endParaRPr>
          </a:p>
          <a:p>
            <a:pPr indent="358775" algn="just"/>
            <a:r>
              <a:rPr lang="ru-RU" sz="1600" b="1" dirty="0" smtClean="0">
                <a:latin typeface="Tahoma" pitchFamily="34" charset="0"/>
                <a:ea typeface="Tahoma" pitchFamily="34" charset="0"/>
                <a:cs typeface="Tahoma" pitchFamily="34" charset="0"/>
              </a:rPr>
              <a:t>В соответствии  с Приказом </a:t>
            </a:r>
            <a:r>
              <a:rPr lang="ru-RU" sz="1600" b="1" dirty="0" err="1" smtClean="0">
                <a:latin typeface="Tahoma" pitchFamily="34" charset="0"/>
                <a:ea typeface="Tahoma" pitchFamily="34" charset="0"/>
                <a:cs typeface="Tahoma" pitchFamily="34" charset="0"/>
              </a:rPr>
              <a:t>Минрегиона</a:t>
            </a:r>
            <a:r>
              <a:rPr lang="ru-RU" sz="1600" b="1" dirty="0" smtClean="0">
                <a:latin typeface="Tahoma" pitchFamily="34" charset="0"/>
                <a:ea typeface="Tahoma" pitchFamily="34" charset="0"/>
                <a:cs typeface="Tahoma" pitchFamily="34" charset="0"/>
              </a:rPr>
              <a:t> </a:t>
            </a:r>
            <a:r>
              <a:rPr lang="ru-RU" sz="1600" b="1" dirty="0" err="1" smtClean="0">
                <a:latin typeface="Tahoma" pitchFamily="34" charset="0"/>
                <a:ea typeface="Tahoma" pitchFamily="34" charset="0"/>
                <a:cs typeface="Tahoma" pitchFamily="34" charset="0"/>
              </a:rPr>
              <a:t>Росиии</a:t>
            </a:r>
            <a:r>
              <a:rPr lang="ru-RU" sz="1600" b="1" dirty="0" smtClean="0">
                <a:latin typeface="Tahoma" pitchFamily="34" charset="0"/>
                <a:ea typeface="Tahoma" pitchFamily="34" charset="0"/>
                <a:cs typeface="Tahoma" pitchFamily="34" charset="0"/>
              </a:rPr>
              <a:t> от 01.04.2008 №36 «О порядке разработки и согласования Специальных технических условий для разработки проектной документации на объект капитального строительства»: </a:t>
            </a:r>
          </a:p>
          <a:p>
            <a:pPr indent="358775" algn="just"/>
            <a:r>
              <a:rPr lang="ru-RU" sz="1600" b="1" dirty="0" smtClean="0">
                <a:latin typeface="Tahoma" pitchFamily="34" charset="0"/>
                <a:ea typeface="Tahoma" pitchFamily="34" charset="0"/>
                <a:cs typeface="Tahoma" pitchFamily="34" charset="0"/>
              </a:rPr>
              <a:t>«… </a:t>
            </a:r>
            <a:r>
              <a:rPr lang="ru-RU" sz="1600" dirty="0" smtClean="0">
                <a:latin typeface="Tahoma" pitchFamily="34" charset="0"/>
                <a:ea typeface="Tahoma" pitchFamily="34" charset="0"/>
                <a:cs typeface="Tahoma" pitchFamily="34" charset="0"/>
              </a:rPr>
              <a:t>СТУ являются техническими нормами, содержащими (применительно к конкретному объекту капитального строительства) дополнительные к установленным или отсутствующие технические требования в области безопасности, отражающими особенности инженерных изысканий, проектирования, строительства, эксплуатации, а также демонтажа (сноса) объекта...».</a:t>
            </a:r>
          </a:p>
          <a:p>
            <a:pPr indent="358775" algn="just"/>
            <a:r>
              <a:rPr lang="ru-RU" sz="1600" dirty="0" smtClean="0">
                <a:latin typeface="Tahoma" pitchFamily="34" charset="0"/>
                <a:ea typeface="Tahoma" pitchFamily="34" charset="0"/>
                <a:cs typeface="Tahoma" pitchFamily="34" charset="0"/>
              </a:rPr>
              <a:t>СТУ </a:t>
            </a:r>
            <a:r>
              <a:rPr lang="ru-RU" sz="1600" smtClean="0">
                <a:latin typeface="Tahoma" pitchFamily="34" charset="0"/>
                <a:ea typeface="Tahoma" pitchFamily="34" charset="0"/>
                <a:cs typeface="Tahoma" pitchFamily="34" charset="0"/>
              </a:rPr>
              <a:t>подготовлены</a:t>
            </a:r>
            <a:r>
              <a:rPr lang="ru-RU" sz="1600" smtClean="0">
                <a:latin typeface="Tahoma" pitchFamily="34" charset="0"/>
                <a:ea typeface="Tahoma" pitchFamily="34" charset="0"/>
                <a:cs typeface="Tahoma" pitchFamily="34" charset="0"/>
              </a:rPr>
              <a:t>.</a:t>
            </a:r>
            <a:endParaRPr lang="ru-RU" sz="1600" b="1" dirty="0" smtClean="0">
              <a:latin typeface="Tahoma" pitchFamily="34" charset="0"/>
              <a:ea typeface="Tahoma" pitchFamily="34" charset="0"/>
              <a:cs typeface="Tahoma" pitchFamily="34" charset="0"/>
            </a:endParaRPr>
          </a:p>
          <a:p>
            <a:pPr indent="358775" algn="just"/>
            <a:endParaRPr lang="ru-RU" sz="1600" b="1" dirty="0" smtClean="0">
              <a:latin typeface="Tahoma" pitchFamily="34" charset="0"/>
              <a:ea typeface="Tahoma" pitchFamily="34" charset="0"/>
              <a:cs typeface="Tahoma" pitchFamily="34" charset="0"/>
            </a:endParaRPr>
          </a:p>
          <a:p>
            <a:pPr indent="358775" algn="just"/>
            <a:r>
              <a:rPr lang="ru-RU" b="1" dirty="0" smtClean="0">
                <a:latin typeface="Tahoma" pitchFamily="34" charset="0"/>
                <a:ea typeface="Tahoma" pitchFamily="34" charset="0"/>
                <a:cs typeface="Tahoma" pitchFamily="34" charset="0"/>
              </a:rPr>
              <a:t>2. Строительство участка с последующей эксплуатацией на платной основе будет осуществляться с привлечением авторского и строительного контроля на конкурсной основе с привлечением иностранных компаний.</a:t>
            </a:r>
          </a:p>
          <a:p>
            <a:pPr indent="358775" algn="just"/>
            <a:endParaRPr lang="ru-RU" b="1" dirty="0" smtClean="0">
              <a:latin typeface="Tahoma" pitchFamily="34" charset="0"/>
              <a:ea typeface="Tahoma" pitchFamily="34" charset="0"/>
              <a:cs typeface="Tahoma" pitchFamily="34" charset="0"/>
            </a:endParaRPr>
          </a:p>
          <a:p>
            <a:pPr indent="358775" algn="just"/>
            <a:r>
              <a:rPr lang="ru-RU" b="1" dirty="0" smtClean="0">
                <a:latin typeface="Tahoma" pitchFamily="34" charset="0"/>
                <a:ea typeface="Tahoma" pitchFamily="34" charset="0"/>
                <a:cs typeface="Tahoma" pitchFamily="34" charset="0"/>
              </a:rPr>
              <a:t>3. Мониторинг эксплуатации дороги, запроектированной и построенной на основе гармонизации норм.</a:t>
            </a:r>
          </a:p>
          <a:p>
            <a:pPr indent="358775" algn="just"/>
            <a:r>
              <a:rPr lang="ru-RU" b="1" dirty="0" smtClean="0">
                <a:latin typeface="Tahoma" pitchFamily="34" charset="0"/>
                <a:ea typeface="Tahoma" pitchFamily="34" charset="0"/>
                <a:cs typeface="Tahoma" pitchFamily="34" charset="0"/>
              </a:rPr>
              <a:t> </a:t>
            </a:r>
            <a:endParaRPr lang="ru-RU"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504056"/>
          </a:xfrm>
        </p:spPr>
        <p:txBody>
          <a:bodyPr vert="horz" lIns="91429" tIns="45715" rIns="91429" bIns="45715" rtlCol="0" anchor="ctr">
            <a:noAutofit/>
          </a:bodyPr>
          <a:lstStyle/>
          <a:p>
            <a:r>
              <a:rPr lang="ru-RU" sz="2200" dirty="0">
                <a:solidFill>
                  <a:schemeClr val="tx1"/>
                </a:solidFill>
              </a:rPr>
              <a:t>Предпосылки разработки </a:t>
            </a:r>
            <a:r>
              <a:rPr lang="ru-RU" sz="2200" dirty="0" smtClean="0">
                <a:solidFill>
                  <a:schemeClr val="tx1"/>
                </a:solidFill>
              </a:rPr>
              <a:t>проекта</a:t>
            </a:r>
            <a:br>
              <a:rPr lang="ru-RU" sz="2200" dirty="0" smtClean="0">
                <a:solidFill>
                  <a:schemeClr val="tx1"/>
                </a:solidFill>
              </a:rPr>
            </a:br>
            <a:endParaRPr lang="ru-RU" sz="2200" dirty="0">
              <a:solidFill>
                <a:schemeClr val="tx1"/>
              </a:solidFill>
            </a:endParaRPr>
          </a:p>
        </p:txBody>
      </p:sp>
      <p:sp>
        <p:nvSpPr>
          <p:cNvPr id="49" name="Заголовок 1"/>
          <p:cNvSpPr txBox="1">
            <a:spLocks/>
          </p:cNvSpPr>
          <p:nvPr/>
        </p:nvSpPr>
        <p:spPr>
          <a:xfrm>
            <a:off x="0" y="980728"/>
            <a:ext cx="9144000" cy="5472608"/>
          </a:xfrm>
          <a:prstGeom prst="rect">
            <a:avLst/>
          </a:prstGeom>
        </p:spPr>
        <p:txBody>
          <a:bodyPr vert="horz" lIns="91429" tIns="45715" rIns="91429" bIns="45715" rtlCol="0" anchor="ctr">
            <a:noAutofit/>
          </a:bodyPr>
          <a:lstStyle/>
          <a:p>
            <a:pPr indent="354013" algn="just" defTabSz="914290" fontAlgn="auto">
              <a:spcAft>
                <a:spcPts val="0"/>
              </a:spcAft>
              <a:defRPr/>
            </a:pPr>
            <a:r>
              <a:rPr lang="ru-RU" sz="1400" b="1" kern="0" dirty="0" smtClean="0">
                <a:latin typeface="Tahoma" pitchFamily="34" charset="0"/>
                <a:ea typeface="Tahoma" pitchFamily="34" charset="0"/>
                <a:cs typeface="Tahoma" pitchFamily="34" charset="0"/>
              </a:rPr>
              <a:t>Из Послания Президента Российской Федерации Д.А. Медведева Федеральному Собранию Российской Федерации на 2010 г.: </a:t>
            </a:r>
          </a:p>
          <a:p>
            <a:pPr algn="just" defTabSz="914290" fontAlgn="auto">
              <a:spcAft>
                <a:spcPts val="0"/>
              </a:spcAft>
              <a:defRPr/>
            </a:pPr>
            <a:r>
              <a:rPr lang="ru-RU" sz="1400" kern="0" dirty="0" smtClean="0">
                <a:latin typeface="Tahoma" pitchFamily="34" charset="0"/>
                <a:ea typeface="Tahoma" pitchFamily="34" charset="0"/>
                <a:cs typeface="Tahoma" pitchFamily="34" charset="0"/>
              </a:rPr>
              <a:t>«...Поручаю Правительству в следующем году внедрить новые, в том числе электронные технологии торгов в этой сфере, а также привести технологии и стоимость строительства дорог и других инфраструктурных объектов в соответствие с общепринятыми международными стандартами. Нужно, кстати, рассмотреть и возможность использования соответствующих  норм  Евросоюза  для  более быстрой</a:t>
            </a:r>
          </a:p>
          <a:p>
            <a:pPr defTabSz="914290" fontAlgn="auto">
              <a:spcAft>
                <a:spcPts val="0"/>
              </a:spcAft>
              <a:defRPr/>
            </a:pPr>
            <a:r>
              <a:rPr lang="ru-RU" sz="1400" kern="0" dirty="0" smtClean="0">
                <a:latin typeface="Tahoma" pitchFamily="34" charset="0"/>
                <a:ea typeface="Tahoma" pitchFamily="34" charset="0"/>
                <a:cs typeface="Tahoma" pitchFamily="34" charset="0"/>
              </a:rPr>
              <a:t> разработки наших регламентов строительства…»</a:t>
            </a:r>
          </a:p>
          <a:p>
            <a:pPr defTabSz="914290" fontAlgn="auto">
              <a:spcAft>
                <a:spcPts val="0"/>
              </a:spcAft>
              <a:defRPr/>
            </a:pPr>
            <a:endParaRPr lang="ru-RU" sz="1400" kern="0" dirty="0" smtClean="0">
              <a:latin typeface="Tahoma" pitchFamily="34" charset="0"/>
              <a:ea typeface="Tahoma" pitchFamily="34" charset="0"/>
              <a:cs typeface="Tahoma" pitchFamily="34" charset="0"/>
            </a:endParaRPr>
          </a:p>
          <a:p>
            <a:pPr indent="354013" defTabSz="914290" fontAlgn="auto">
              <a:spcAft>
                <a:spcPts val="0"/>
              </a:spcAft>
              <a:defRPr/>
            </a:pPr>
            <a:endParaRPr lang="ru-RU" sz="1400" kern="0" dirty="0" smtClean="0">
              <a:latin typeface="Tahoma" pitchFamily="34" charset="0"/>
              <a:ea typeface="Tahoma" pitchFamily="34" charset="0"/>
              <a:cs typeface="Tahoma" pitchFamily="34" charset="0"/>
            </a:endParaRPr>
          </a:p>
          <a:p>
            <a:pPr indent="354013" algn="just" defTabSz="914290" fontAlgn="auto">
              <a:spcAft>
                <a:spcPts val="0"/>
              </a:spcAft>
              <a:defRPr/>
            </a:pPr>
            <a:r>
              <a:rPr lang="ru-RU" sz="1400" b="1" kern="0" dirty="0" smtClean="0">
                <a:latin typeface="Tahoma" pitchFamily="34" charset="0"/>
                <a:ea typeface="Tahoma" pitchFamily="34" charset="0"/>
                <a:cs typeface="Tahoma" pitchFamily="34" charset="0"/>
              </a:rPr>
              <a:t>Поручение Президента Российской Федерации Д.А. Медведева по итогам совещания по вопросам строительства объектов транспортной инфраструктуры, 5 апреля 2010 г. № Пр-1045:</a:t>
            </a:r>
            <a:br>
              <a:rPr lang="ru-RU" sz="1400" b="1" kern="0" dirty="0" smtClean="0">
                <a:latin typeface="Tahoma" pitchFamily="34" charset="0"/>
                <a:ea typeface="Tahoma" pitchFamily="34" charset="0"/>
                <a:cs typeface="Tahoma" pitchFamily="34" charset="0"/>
              </a:rPr>
            </a:br>
            <a:r>
              <a:rPr lang="ru-RU" sz="1400" kern="0" dirty="0" smtClean="0">
                <a:latin typeface="Tahoma" pitchFamily="34" charset="0"/>
                <a:ea typeface="Tahoma" pitchFamily="34" charset="0"/>
                <a:cs typeface="Tahoma" pitchFamily="34" charset="0"/>
              </a:rPr>
              <a:t>«…Правительству Российской Федерации  обеспечить обновление норм и правил, применяемых при проектировании и строительстве объектов транспортной инфраструктуры…»</a:t>
            </a:r>
            <a:r>
              <a:rPr lang="ru-RU" sz="1400" b="1" kern="0" dirty="0" smtClean="0">
                <a:latin typeface="Tahoma" pitchFamily="34" charset="0"/>
                <a:ea typeface="Tahoma" pitchFamily="34" charset="0"/>
                <a:cs typeface="Tahoma" pitchFamily="34" charset="0"/>
              </a:rPr>
              <a:t/>
            </a:r>
            <a:br>
              <a:rPr lang="ru-RU" sz="1400" b="1" kern="0" dirty="0" smtClean="0">
                <a:latin typeface="Tahoma" pitchFamily="34" charset="0"/>
                <a:ea typeface="Tahoma" pitchFamily="34" charset="0"/>
                <a:cs typeface="Tahoma" pitchFamily="34" charset="0"/>
              </a:rPr>
            </a:br>
            <a:endParaRPr lang="ru-RU" sz="1400" b="1" kern="0" dirty="0" smtClean="0">
              <a:latin typeface="Tahoma" pitchFamily="34" charset="0"/>
              <a:ea typeface="Tahoma" pitchFamily="34" charset="0"/>
              <a:cs typeface="Tahoma" pitchFamily="34" charset="0"/>
            </a:endParaRPr>
          </a:p>
          <a:p>
            <a:pPr indent="354013" algn="just" defTabSz="914290" fontAlgn="auto">
              <a:spcAft>
                <a:spcPts val="0"/>
              </a:spcAft>
              <a:defRPr/>
            </a:pPr>
            <a:endParaRPr lang="ru-RU" sz="1400" b="1" kern="0" dirty="0" smtClean="0">
              <a:latin typeface="Tahoma" pitchFamily="34" charset="0"/>
              <a:ea typeface="Tahoma" pitchFamily="34" charset="0"/>
              <a:cs typeface="Tahoma" pitchFamily="34" charset="0"/>
            </a:endParaRPr>
          </a:p>
          <a:p>
            <a:pPr indent="354013" algn="just" defTabSz="914290" fontAlgn="auto">
              <a:spcAft>
                <a:spcPts val="0"/>
              </a:spcAft>
              <a:defRPr/>
            </a:pPr>
            <a:r>
              <a:rPr lang="ru-RU" sz="1400" b="1" kern="0" dirty="0" smtClean="0">
                <a:latin typeface="Tahoma" pitchFamily="34" charset="0"/>
                <a:ea typeface="Tahoma" pitchFamily="34" charset="0"/>
                <a:cs typeface="Tahoma" pitchFamily="34" charset="0"/>
              </a:rPr>
              <a:t>Из выступления Председателя Правительства Российской Федерации В.В. Путина на заседании Президиума Правительства Российской Федерации 7 сентября 2011 г. :</a:t>
            </a:r>
          </a:p>
          <a:p>
            <a:pPr indent="354013" algn="just" defTabSz="914290" fontAlgn="auto">
              <a:spcAft>
                <a:spcPts val="0"/>
              </a:spcAft>
              <a:defRPr/>
            </a:pPr>
            <a:r>
              <a:rPr lang="ru-RU" sz="1400" kern="0" dirty="0" smtClean="0">
                <a:latin typeface="Tahoma" pitchFamily="34" charset="0"/>
                <a:ea typeface="Tahoma" pitchFamily="34" charset="0"/>
                <a:cs typeface="Tahoma" pitchFamily="34" charset="0"/>
              </a:rPr>
              <a:t>«…Нам нужны современные стандарты безопасности, надёжности, долговечности автомобильных трасс, и для этого предстоит многое менять в принципах и логике отношений между заказчиками и дорожными строителями, чтобы строить качественно было выгодно…»</a:t>
            </a:r>
            <a:br>
              <a:rPr lang="ru-RU" sz="1400" kern="0" dirty="0" smtClean="0">
                <a:latin typeface="Tahoma" pitchFamily="34" charset="0"/>
                <a:ea typeface="Tahoma" pitchFamily="34" charset="0"/>
                <a:cs typeface="Tahoma" pitchFamily="34" charset="0"/>
              </a:rPr>
            </a:br>
            <a:endParaRPr lang="ru-RU" sz="1400" kern="0" dirty="0">
              <a:latin typeface="Tahoma" pitchFamily="34" charset="0"/>
              <a:ea typeface="Tahoma" pitchFamily="34" charset="0"/>
              <a:cs typeface="Tahoma" pitchFamily="34" charset="0"/>
            </a:endParaRPr>
          </a:p>
        </p:txBody>
      </p:sp>
      <p:pic>
        <p:nvPicPr>
          <p:cNvPr id="7"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8" name="Прямоугольник 7"/>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108520" y="908050"/>
            <a:ext cx="9289032" cy="0"/>
          </a:xfrm>
          <a:prstGeom prst="line">
            <a:avLst/>
          </a:prstGeom>
          <a:ln w="3810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07" name="Rectangle 4"/>
          <p:cNvSpPr>
            <a:spLocks noChangeArrowheads="1"/>
          </p:cNvSpPr>
          <p:nvPr>
            <p:custDataLst>
              <p:tags r:id="rId1"/>
            </p:custDataLst>
          </p:nvPr>
        </p:nvSpPr>
        <p:spPr bwMode="auto">
          <a:xfrm>
            <a:off x="0" y="6736752"/>
            <a:ext cx="9144000" cy="1536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90" tIns="41544" rIns="83090" bIns="41544" anchor="ctr"/>
          <a:lstStyle/>
          <a:p>
            <a:pPr algn="ctr" defTabSz="831007" fontAlgn="base">
              <a:spcBef>
                <a:spcPct val="0"/>
              </a:spcBef>
              <a:spcAft>
                <a:spcPct val="0"/>
              </a:spcAft>
            </a:pPr>
            <a:endParaRPr lang="en-US" sz="800" dirty="0">
              <a:solidFill>
                <a:srgbClr val="45545F"/>
              </a:solidFill>
            </a:endParaRPr>
          </a:p>
        </p:txBody>
      </p:sp>
      <p:sp>
        <p:nvSpPr>
          <p:cNvPr id="16389" name="TextBox 7"/>
          <p:cNvSpPr txBox="1">
            <a:spLocks noChangeArrowheads="1"/>
          </p:cNvSpPr>
          <p:nvPr/>
        </p:nvSpPr>
        <p:spPr bwMode="auto">
          <a:xfrm>
            <a:off x="184568" y="367304"/>
            <a:ext cx="8036361" cy="430851"/>
          </a:xfrm>
          <a:prstGeom prst="rect">
            <a:avLst/>
          </a:prstGeom>
          <a:noFill/>
          <a:ln w="9525">
            <a:noFill/>
            <a:miter lim="800000"/>
            <a:headEnd/>
            <a:tailEnd/>
          </a:ln>
        </p:spPr>
        <p:txBody>
          <a:bodyPr wrap="square" lIns="91402" tIns="45702" rIns="91402" bIns="45702">
            <a:spAutoFit/>
          </a:bodyPr>
          <a:lstStyle/>
          <a:p>
            <a:pPr defTabSz="831007" fontAlgn="base">
              <a:spcBef>
                <a:spcPct val="0"/>
              </a:spcBef>
              <a:spcAft>
                <a:spcPct val="0"/>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ru-RU" sz="2200" b="1" dirty="0">
                <a:solidFill>
                  <a:srgbClr val="0D0D0D"/>
                </a:solidFill>
                <a:latin typeface="Tahoma" pitchFamily="34" charset="0"/>
                <a:cs typeface="Tahoma" pitchFamily="34" charset="0"/>
              </a:rPr>
              <a:t>Внедрение норм</a:t>
            </a:r>
          </a:p>
        </p:txBody>
      </p:sp>
      <p:pic>
        <p:nvPicPr>
          <p:cNvPr id="16385" name="Picture 2" descr="C:\Users\V_Korshkov\Desktop\Автодор лого.jpg"/>
          <p:cNvPicPr>
            <a:picLocks noChangeAspect="1" noChangeArrowheads="1"/>
          </p:cNvPicPr>
          <p:nvPr/>
        </p:nvPicPr>
        <p:blipFill>
          <a:blip r:embed="rId3" cstate="print"/>
          <a:srcRect/>
          <a:stretch>
            <a:fillRect/>
          </a:stretch>
        </p:blipFill>
        <p:spPr bwMode="auto">
          <a:xfrm>
            <a:off x="6691315" y="265113"/>
            <a:ext cx="2286000" cy="47148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0CE85BFA-282B-4743-AFD1-560C1C4BA480}" type="slidenum">
              <a:rPr lang="ru-RU" smtClean="0">
                <a:solidFill>
                  <a:prstClr val="black">
                    <a:tint val="75000"/>
                  </a:prstClr>
                </a:solidFill>
              </a:rPr>
              <a:pPr>
                <a:defRPr/>
              </a:pPr>
              <a:t>4</a:t>
            </a:fld>
            <a:endParaRPr lang="ru-RU">
              <a:solidFill>
                <a:prstClr val="black">
                  <a:tint val="75000"/>
                </a:prstClr>
              </a:solidFill>
            </a:endParaRPr>
          </a:p>
        </p:txBody>
      </p:sp>
      <p:sp>
        <p:nvSpPr>
          <p:cNvPr id="8" name="Заголовок 1"/>
          <p:cNvSpPr txBox="1">
            <a:spLocks/>
          </p:cNvSpPr>
          <p:nvPr/>
        </p:nvSpPr>
        <p:spPr>
          <a:xfrm>
            <a:off x="395536" y="1355354"/>
            <a:ext cx="8352928" cy="5572125"/>
          </a:xfrm>
          <a:prstGeom prst="rect">
            <a:avLst/>
          </a:prstGeom>
        </p:spPr>
        <p:txBody>
          <a:bodyPr lIns="91429" tIns="45715" rIns="91429" bIns="45715" anchor="ctr"/>
          <a:lstStyle/>
          <a:p>
            <a:pPr indent="354013" algn="just" defTabSz="912813" eaLnBrk="1">
              <a:lnSpc>
                <a:spcPct val="93000"/>
              </a:lnSpc>
              <a:buClr>
                <a:srgbClr val="000000"/>
              </a:buClr>
              <a:buSzPct val="100000"/>
              <a:buFont typeface="Times New Roman" pitchFamily="16" charset="0"/>
              <a:buNone/>
              <a:defRPr/>
            </a:pPr>
            <a:r>
              <a:rPr lang="ru-RU" sz="1400" b="1" dirty="0">
                <a:latin typeface="Tahoma" pitchFamily="34" charset="0"/>
                <a:ea typeface="Tahoma" pitchFamily="34" charset="0"/>
                <a:cs typeface="Tahoma" pitchFamily="34" charset="0"/>
              </a:rPr>
              <a:t>Руководством государства поставлена задача гармонизации российских и европейских норм:</a:t>
            </a:r>
          </a:p>
          <a:p>
            <a:pPr indent="354013" algn="just" defTabSz="912813" eaLnBrk="1">
              <a:lnSpc>
                <a:spcPct val="93000"/>
              </a:lnSpc>
              <a:buClr>
                <a:srgbClr val="000000"/>
              </a:buClr>
              <a:buSzPct val="100000"/>
              <a:buFont typeface="Times New Roman" pitchFamily="16" charset="0"/>
              <a:buNone/>
              <a:defRPr/>
            </a:pPr>
            <a:endParaRPr lang="ru-RU" sz="1400" b="1"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Послание Президента Российской Федерации Федеральному Собранию Российской Федерации на 2010 г.</a:t>
            </a:r>
          </a:p>
          <a:p>
            <a:pPr indent="354013" algn="just" defTabSz="912813" eaLnBrk="1">
              <a:lnSpc>
                <a:spcPct val="93000"/>
              </a:lnSpc>
              <a:buClr>
                <a:srgbClr val="000000"/>
              </a:buClr>
              <a:buSzPct val="100000"/>
              <a:buFont typeface="Times New Roman" pitchFamily="16" charset="0"/>
              <a:buNone/>
              <a:defRPr/>
            </a:pPr>
            <a:endParaRPr lang="ru-RU" sz="1400"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 Поручение Президента Российской Федерации по итогам совещания по вопросам строительства объектов транспортной инфраструктуры 5 апреля 2010 г. № Пр-1045</a:t>
            </a:r>
          </a:p>
          <a:p>
            <a:pPr indent="354013" algn="just" defTabSz="912813" eaLnBrk="1">
              <a:lnSpc>
                <a:spcPct val="93000"/>
              </a:lnSpc>
              <a:buClr>
                <a:srgbClr val="000000"/>
              </a:buClr>
              <a:buSzPct val="100000"/>
              <a:buFont typeface="Times New Roman" pitchFamily="16" charset="0"/>
              <a:buNone/>
              <a:defRPr/>
            </a:pPr>
            <a:endParaRPr lang="ru-RU" sz="1400"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 Выступления Председателя Правительства Российской Федерации на заседании Президиума Правительства Российской Федерации 7 сентября 2011 г. </a:t>
            </a:r>
          </a:p>
          <a:p>
            <a:pPr indent="354013" algn="just" defTabSz="912813" eaLnBrk="1">
              <a:lnSpc>
                <a:spcPct val="93000"/>
              </a:lnSpc>
              <a:buClr>
                <a:srgbClr val="000000"/>
              </a:buClr>
              <a:buSzPct val="100000"/>
              <a:buFont typeface="Times New Roman" pitchFamily="16" charset="0"/>
              <a:buNone/>
              <a:defRPr/>
            </a:pPr>
            <a:endParaRPr lang="ru-RU" sz="1400"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endParaRPr lang="ru-RU" sz="1400"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b="1" dirty="0">
                <a:latin typeface="Tahoma" pitchFamily="34" charset="0"/>
                <a:ea typeface="Tahoma" pitchFamily="34" charset="0"/>
                <a:cs typeface="Tahoma" pitchFamily="34" charset="0"/>
              </a:rPr>
              <a:t>Применение зарубежных норм требует внесение изменений в следующие </a:t>
            </a:r>
            <a:r>
              <a:rPr lang="ru-RU" sz="1400" b="1" dirty="0" smtClean="0">
                <a:latin typeface="Tahoma" pitchFamily="34" charset="0"/>
                <a:ea typeface="Tahoma" pitchFamily="34" charset="0"/>
                <a:cs typeface="Tahoma" pitchFamily="34" charset="0"/>
              </a:rPr>
              <a:t>документы:</a:t>
            </a:r>
            <a:endParaRPr lang="ru-RU" sz="1400" b="1"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endParaRPr lang="ru-RU" sz="1400" b="1"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 Градостроительный кодекс Российской Федерации от 29 декабря 2004 г. № 190-ФЗ;</a:t>
            </a: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 Постановление Правительства РФ от 5 марта 2007 г. № 145 «О порядке организации и проведения государственной экспертизы проектной документации и результатов инженерных изысканий»;</a:t>
            </a:r>
          </a:p>
          <a:p>
            <a:pPr indent="354013" algn="just" defTabSz="912813"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 Постановление Правительства РФ от 16 февраля 2008 г. № 87 «О составе разделов проектной документации и требованиях к их содержанию»;</a:t>
            </a:r>
          </a:p>
          <a:p>
            <a:pPr indent="354013" algn="just" defTabSz="912813" eaLnBrk="1">
              <a:lnSpc>
                <a:spcPct val="93000"/>
              </a:lnSpc>
              <a:buClr>
                <a:srgbClr val="000000"/>
              </a:buClr>
              <a:buSzPct val="100000"/>
              <a:buFont typeface="Times New Roman" pitchFamily="16" charset="0"/>
              <a:buNone/>
              <a:defRPr/>
            </a:pPr>
            <a:endParaRPr lang="ru-RU" sz="1400" dirty="0">
              <a:latin typeface="Tahoma" pitchFamily="34" charset="0"/>
              <a:ea typeface="Tahoma" pitchFamily="34" charset="0"/>
              <a:cs typeface="Tahoma" pitchFamily="34" charset="0"/>
            </a:endParaRPr>
          </a:p>
          <a:p>
            <a:pPr indent="354013" algn="just" defTabSz="912813" eaLnBrk="1">
              <a:lnSpc>
                <a:spcPct val="93000"/>
              </a:lnSpc>
              <a:buClr>
                <a:srgbClr val="000000"/>
              </a:buClr>
              <a:buSzPct val="100000"/>
              <a:buFont typeface="Times New Roman" pitchFamily="16" charset="0"/>
              <a:buNone/>
              <a:defRPr/>
            </a:pPr>
            <a:r>
              <a:rPr lang="ru-RU" sz="1400" b="1" dirty="0">
                <a:latin typeface="Tahoma" pitchFamily="34" charset="0"/>
                <a:ea typeface="Tahoma" pitchFamily="34" charset="0"/>
                <a:cs typeface="Tahoma" pitchFamily="34" charset="0"/>
              </a:rPr>
              <a:t>Или принятия</a:t>
            </a:r>
          </a:p>
          <a:p>
            <a:pPr algn="just"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a:t>
            </a:r>
          </a:p>
          <a:p>
            <a:pPr algn="just" eaLnBrk="1">
              <a:lnSpc>
                <a:spcPct val="93000"/>
              </a:lnSpc>
              <a:buClr>
                <a:srgbClr val="000000"/>
              </a:buClr>
              <a:buSzPct val="100000"/>
              <a:buFont typeface="Times New Roman" pitchFamily="16" charset="0"/>
              <a:buNone/>
              <a:defRPr/>
            </a:pPr>
            <a:r>
              <a:rPr lang="ru-RU" sz="1400" dirty="0">
                <a:latin typeface="Tahoma" pitchFamily="34" charset="0"/>
                <a:ea typeface="Tahoma" pitchFamily="34" charset="0"/>
                <a:cs typeface="Tahoma" pitchFamily="34" charset="0"/>
              </a:rPr>
              <a:t> постановления Правительства РФ «Об опытном применении зарубежных норм» с  упрощенными </a:t>
            </a:r>
            <a:r>
              <a:rPr lang="ru-RU" sz="1400" dirty="0" smtClean="0">
                <a:latin typeface="Tahoma" pitchFamily="34" charset="0"/>
                <a:ea typeface="Tahoma" pitchFamily="34" charset="0"/>
                <a:cs typeface="Tahoma" pitchFamily="34" charset="0"/>
              </a:rPr>
              <a:t>процедурами </a:t>
            </a:r>
            <a:r>
              <a:rPr lang="ru-RU" sz="1400" dirty="0">
                <a:latin typeface="Tahoma" pitchFamily="34" charset="0"/>
                <a:ea typeface="Tahoma" pitchFamily="34" charset="0"/>
                <a:cs typeface="Tahoma" pitchFamily="34" charset="0"/>
              </a:rPr>
              <a:t>согласования.</a:t>
            </a:r>
          </a:p>
          <a:p>
            <a:pPr indent="354013" algn="just" defTabSz="912813" eaLnBrk="1">
              <a:lnSpc>
                <a:spcPct val="93000"/>
              </a:lnSpc>
              <a:buClr>
                <a:srgbClr val="000000"/>
              </a:buClr>
              <a:buSzPct val="100000"/>
              <a:buFont typeface="Times New Roman" pitchFamily="16" charset="0"/>
              <a:buNone/>
              <a:defRPr/>
            </a:pPr>
            <a:endParaRPr lang="ru-RU" sz="1400" dirty="0">
              <a:ea typeface="Microsoft YaHei" charset="-122"/>
              <a:cs typeface="Tahoma" pitchFamily="32" charset="0"/>
            </a:endParaRPr>
          </a:p>
          <a:p>
            <a:pPr indent="354013" algn="just" defTabSz="912813" eaLnBrk="1">
              <a:lnSpc>
                <a:spcPct val="93000"/>
              </a:lnSpc>
              <a:buClr>
                <a:srgbClr val="000000"/>
              </a:buClr>
              <a:buSzPct val="100000"/>
              <a:buFont typeface="Times New Roman" pitchFamily="16" charset="0"/>
              <a:buNone/>
              <a:defRPr/>
            </a:pPr>
            <a:endParaRPr lang="ru-RU" sz="1400" dirty="0">
              <a:ea typeface="Microsoft YaHei" charset="-122"/>
              <a:cs typeface="Tahoma" pitchFamily="32" charset="0"/>
            </a:endParaRPr>
          </a:p>
          <a:p>
            <a:pPr indent="354013" algn="just" defTabSz="912813" eaLnBrk="1">
              <a:lnSpc>
                <a:spcPct val="93000"/>
              </a:lnSpc>
              <a:buClr>
                <a:srgbClr val="000000"/>
              </a:buClr>
              <a:buSzPct val="100000"/>
              <a:buFont typeface="Times New Roman" pitchFamily="16" charset="0"/>
              <a:buNone/>
              <a:defRPr/>
            </a:pPr>
            <a:endParaRPr lang="ru-RU" sz="1400" dirty="0">
              <a:ea typeface="Microsoft YaHei" charset="-122"/>
              <a:cs typeface="Tahoma" pitchFamily="32" charset="0"/>
            </a:endParaRPr>
          </a:p>
        </p:txBody>
      </p:sp>
    </p:spTree>
    <p:extLst>
      <p:ext uri="{BB962C8B-B14F-4D97-AF65-F5344CB8AC3E}">
        <p14:creationId xmlns:p14="http://schemas.microsoft.com/office/powerpoint/2010/main" val="115004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6281936"/>
            <a:ext cx="9144000" cy="576064"/>
          </a:xfrm>
        </p:spPr>
        <p:txBody>
          <a:bodyPr>
            <a:noAutofit/>
          </a:bodyPr>
          <a:lstStyle/>
          <a:p>
            <a:pPr fontAlgn="base">
              <a:lnSpc>
                <a:spcPct val="80000"/>
              </a:lnSpc>
              <a:spcAft>
                <a:spcPct val="0"/>
              </a:spcAft>
            </a:pPr>
            <a:r>
              <a:rPr lang="ru-RU" dirty="0" smtClean="0"/>
              <a:t>Требования к параметрам автобана схожи с требованиями к скоростной дороге </a:t>
            </a:r>
            <a:r>
              <a:rPr lang="en-US" dirty="0" smtClean="0"/>
              <a:t>I </a:t>
            </a:r>
            <a:r>
              <a:rPr lang="ru-RU" dirty="0" smtClean="0"/>
              <a:t>Б категории</a:t>
            </a:r>
            <a:endParaRPr dirty="0" smtClean="0"/>
          </a:p>
        </p:txBody>
      </p:sp>
      <p:graphicFrame>
        <p:nvGraphicFramePr>
          <p:cNvPr id="49" name="Group 152"/>
          <p:cNvGraphicFramePr>
            <a:graphicFrameLocks noGrp="1"/>
          </p:cNvGraphicFramePr>
          <p:nvPr/>
        </p:nvGraphicFramePr>
        <p:xfrm>
          <a:off x="0" y="692696"/>
          <a:ext cx="9144000" cy="4896001"/>
        </p:xfrm>
        <a:graphic>
          <a:graphicData uri="http://schemas.openxmlformats.org/drawingml/2006/table">
            <a:tbl>
              <a:tblPr/>
              <a:tblGrid>
                <a:gridCol w="2548351"/>
                <a:gridCol w="1565598"/>
                <a:gridCol w="1697483"/>
                <a:gridCol w="1761298"/>
                <a:gridCol w="1571270"/>
              </a:tblGrid>
              <a:tr h="61200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Параметры</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Существующая дорога</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Автобан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Скоростная дорога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Б </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Автомагистраль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Расчетная скорость движения, км/ч</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130*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120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150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Максимальная разрешенная для движения скорость, км/ч</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90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Не ограничена</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90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110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Наибольший продольный уклон,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57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40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40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30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Наименьшее расстояние  видимости, м</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250**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250</a:t>
                      </a:r>
                      <a:r>
                        <a:rPr kumimoji="0" lang="en-US" sz="1100" b="0" i="0" u="none" strike="noStrike" cap="none" normalizeH="0" baseline="0" dirty="0" smtClean="0">
                          <a:ln>
                            <a:noFill/>
                          </a:ln>
                          <a:solidFill>
                            <a:srgbClr val="000000"/>
                          </a:solidFill>
                          <a:effectLst/>
                          <a:latin typeface="Arial" pitchFamily="34" charset="0"/>
                          <a:cs typeface="Arial" pitchFamily="34" charset="0"/>
                        </a:rPr>
                        <a:t>**</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300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Наименьшие радиусы кривых в плане, м</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1050</a:t>
                      </a:r>
                      <a:endParaRPr kumimoji="0" lang="de-DE" sz="1100" b="0" i="0" u="none" strike="noStrike" cap="none" normalizeH="0" baseline="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900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800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1200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Наименьший радиус вертикальной выпуклой кривой, м</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8300</a:t>
                      </a:r>
                      <a:endParaRPr kumimoji="0" lang="de-DE" sz="1100" b="0" i="0" u="none" strike="noStrike" cap="none" normalizeH="0" baseline="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13000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15000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30000 </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12000">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Наименьший радиус вертикальной вогнутой  кривой, м</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3400</a:t>
                      </a:r>
                      <a:r>
                        <a:rPr kumimoji="0" lang="de-DE" sz="1100" b="0" i="0" u="none" strike="noStrike" cap="none" normalizeH="0" baseline="0" smtClean="0">
                          <a:ln>
                            <a:noFill/>
                          </a:ln>
                          <a:solidFill>
                            <a:srgbClr val="000000"/>
                          </a:solidFill>
                          <a:effectLst/>
                          <a:latin typeface="Arial" pitchFamily="34" charset="0"/>
                          <a:cs typeface="Arial" pitchFamily="34" charset="0"/>
                        </a:rPr>
                        <a:t> </a:t>
                      </a: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DE" sz="1100" b="0" i="0" u="none" strike="noStrike" cap="none" normalizeH="0" baseline="0" dirty="0" smtClean="0">
                          <a:ln>
                            <a:noFill/>
                          </a:ln>
                          <a:solidFill>
                            <a:srgbClr val="000000"/>
                          </a:solidFill>
                          <a:effectLst/>
                          <a:latin typeface="Arial" pitchFamily="34" charset="0"/>
                          <a:cs typeface="Arial" pitchFamily="34" charset="0"/>
                        </a:rPr>
                        <a:t> 8800</a:t>
                      </a: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5000</a:t>
                      </a:r>
                      <a:r>
                        <a:rPr kumimoji="0" lang="de-DE" sz="1100" b="0" i="0" u="none" strike="noStrike" cap="none" normalizeH="0" baseline="0" dirty="0" smtClean="0">
                          <a:ln>
                            <a:noFill/>
                          </a:ln>
                          <a:solidFill>
                            <a:srgbClr val="000000"/>
                          </a:solidFill>
                          <a:effectLst/>
                          <a:latin typeface="Arial" pitchFamily="34" charset="0"/>
                          <a:cs typeface="Arial" pitchFamily="34" charset="0"/>
                        </a:rPr>
                        <a:t> </a:t>
                      </a: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8000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8" name="Прямоугольник 7"/>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9"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геометрических</a:t>
            </a:r>
            <a:r>
              <a:rPr kumimoji="0" lang="ru-RU" sz="2200" b="1" i="0"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параметров</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1" name="Подзаголовок 3"/>
          <p:cNvSpPr txBox="1">
            <a:spLocks/>
          </p:cNvSpPr>
          <p:nvPr/>
        </p:nvSpPr>
        <p:spPr>
          <a:xfrm>
            <a:off x="0" y="5643578"/>
            <a:ext cx="9144000" cy="504626"/>
          </a:xfrm>
          <a:prstGeom prst="rect">
            <a:avLst/>
          </a:prstGeom>
        </p:spPr>
        <p:txBody>
          <a:bodyPr vert="horz" lIns="91429" tIns="45715" rIns="91429" bIns="45715" rtlCol="0">
            <a:noAutofit/>
          </a:bodyPr>
          <a:lstStyle/>
          <a:p>
            <a:pPr marL="141288" lvl="0" indent="-141288" algn="just" defTabSz="914290">
              <a:lnSpc>
                <a:spcPct val="80000"/>
              </a:lnSpc>
              <a:spcBef>
                <a:spcPct val="20000"/>
              </a:spcBef>
              <a:defRPr/>
            </a:pPr>
            <a:r>
              <a:rPr kumimoji="0" lang="ru-RU" sz="900" b="1" i="0" u="none" strike="noStrike" kern="0" cap="none" spc="0" normalizeH="0" baseline="0" noProof="0" dirty="0" smtClean="0">
                <a:ln>
                  <a:noFill/>
                </a:ln>
                <a:effectLst/>
                <a:uLnTx/>
                <a:uFillTx/>
                <a:latin typeface="Tahoma" pitchFamily="34" charset="0"/>
                <a:ea typeface="Tahoma" pitchFamily="34" charset="0"/>
                <a:cs typeface="Tahoma" pitchFamily="34" charset="0"/>
              </a:rPr>
              <a:t>* - для оценки проектного</a:t>
            </a:r>
            <a:r>
              <a:rPr kumimoji="0" lang="ru-RU" sz="900" b="1" i="0" u="none" strike="noStrike" kern="0" cap="none" spc="0" normalizeH="0" noProof="0" dirty="0" smtClean="0">
                <a:ln>
                  <a:noFill/>
                </a:ln>
                <a:effectLst/>
                <a:uLnTx/>
                <a:uFillTx/>
                <a:latin typeface="Tahoma" pitchFamily="34" charset="0"/>
                <a:ea typeface="Tahoma" pitchFamily="34" charset="0"/>
                <a:cs typeface="Tahoma" pitchFamily="34" charset="0"/>
              </a:rPr>
              <a:t> решения и уровня качества транспортного обследования геометрию дороги проверяют для скорости </a:t>
            </a:r>
            <a:r>
              <a:rPr kumimoji="0" lang="en-US" sz="900" b="1" i="0" u="none" strike="noStrike" kern="0" cap="none" spc="0" normalizeH="0" noProof="0" dirty="0" smtClean="0">
                <a:ln>
                  <a:noFill/>
                </a:ln>
                <a:effectLst/>
                <a:uLnTx/>
                <a:uFillTx/>
                <a:latin typeface="Tahoma" pitchFamily="34" charset="0"/>
                <a:ea typeface="Tahoma" pitchFamily="34" charset="0"/>
                <a:cs typeface="Tahoma" pitchFamily="34" charset="0"/>
              </a:rPr>
              <a:t>V </a:t>
            </a:r>
            <a:r>
              <a:rPr kumimoji="0" lang="ru-RU" sz="900" b="1" i="0" u="none" strike="noStrike" kern="0" cap="none" spc="0" normalizeH="0" noProof="0" dirty="0" smtClean="0">
                <a:ln>
                  <a:noFill/>
                </a:ln>
                <a:effectLst/>
                <a:uLnTx/>
                <a:uFillTx/>
                <a:latin typeface="Tahoma" pitchFamily="34" charset="0"/>
                <a:ea typeface="Tahoma" pitchFamily="34" charset="0"/>
                <a:cs typeface="Tahoma" pitchFamily="34" charset="0"/>
              </a:rPr>
              <a:t>85</a:t>
            </a:r>
            <a:r>
              <a:rPr kumimoji="0" lang="en-US" sz="900" b="1" i="0" u="none" strike="noStrike" kern="0" cap="none" spc="0" normalizeH="0" noProof="0" dirty="0" smtClean="0">
                <a:ln>
                  <a:noFill/>
                </a:ln>
                <a:effectLst/>
                <a:uLnTx/>
                <a:uFillTx/>
                <a:latin typeface="Tahoma" pitchFamily="34" charset="0"/>
                <a:ea typeface="Tahoma" pitchFamily="34" charset="0"/>
                <a:cs typeface="Tahoma" pitchFamily="34" charset="0"/>
              </a:rPr>
              <a:t> –</a:t>
            </a:r>
            <a:r>
              <a:rPr lang="ru-RU" sz="900" b="1" kern="0" dirty="0" smtClean="0">
                <a:latin typeface="Tahoma" pitchFamily="34" charset="0"/>
                <a:ea typeface="Tahoma" pitchFamily="34" charset="0"/>
                <a:cs typeface="Tahoma" pitchFamily="34" charset="0"/>
              </a:rPr>
              <a:t>скорость, которую не превышают 85% легковых автомобилей при движении в свободном потоке по мокрому покрытию.</a:t>
            </a:r>
            <a:r>
              <a:rPr lang="en-US" sz="900" b="1" kern="0" dirty="0" smtClean="0">
                <a:latin typeface="Tahoma" pitchFamily="34" charset="0"/>
                <a:ea typeface="Tahoma" pitchFamily="34" charset="0"/>
                <a:cs typeface="Tahoma" pitchFamily="34" charset="0"/>
              </a:rPr>
              <a:t> </a:t>
            </a:r>
            <a:r>
              <a:rPr kumimoji="0" lang="en-US" sz="900" b="1" i="0" u="none" strike="noStrike" kern="0" cap="none" spc="0" normalizeH="0" noProof="0" dirty="0" smtClean="0">
                <a:ln>
                  <a:noFill/>
                </a:ln>
                <a:effectLst/>
                <a:uLnTx/>
                <a:uFillTx/>
                <a:latin typeface="Tahoma" pitchFamily="34" charset="0"/>
                <a:ea typeface="Tahoma" pitchFamily="34" charset="0"/>
                <a:cs typeface="Tahoma" pitchFamily="34" charset="0"/>
              </a:rPr>
              <a:t> </a:t>
            </a:r>
            <a:endParaRPr lang="ru-RU" sz="900" b="1" kern="0" dirty="0" smtClean="0">
              <a:latin typeface="Tahoma" pitchFamily="34" charset="0"/>
              <a:ea typeface="Tahoma" pitchFamily="34" charset="0"/>
              <a:cs typeface="Tahoma" pitchFamily="34" charset="0"/>
            </a:endParaRPr>
          </a:p>
          <a:p>
            <a:pPr marL="342859" lvl="0" indent="-342859" defTabSz="914290">
              <a:lnSpc>
                <a:spcPct val="80000"/>
              </a:lnSpc>
              <a:spcBef>
                <a:spcPct val="20000"/>
              </a:spcBef>
              <a:defRPr/>
            </a:pPr>
            <a:r>
              <a:rPr kumimoji="0" lang="ru-RU" sz="900" b="1" i="0" u="none" strike="noStrike" kern="0" cap="none" spc="0" normalizeH="0" baseline="0" noProof="0" dirty="0" smtClean="0">
                <a:ln>
                  <a:noFill/>
                </a:ln>
                <a:effectLst/>
                <a:uLnTx/>
                <a:uFillTx/>
                <a:latin typeface="Tahoma" pitchFamily="34" charset="0"/>
                <a:ea typeface="Tahoma" pitchFamily="34" charset="0"/>
                <a:cs typeface="Tahoma" pitchFamily="34" charset="0"/>
              </a:rPr>
              <a:t>** - высота глаза водителя </a:t>
            </a:r>
            <a:r>
              <a:rPr lang="ru-RU" sz="900" b="1" kern="0" dirty="0" smtClean="0">
                <a:latin typeface="Tahoma" pitchFamily="34" charset="0"/>
                <a:ea typeface="Tahoma" pitchFamily="34" charset="0"/>
                <a:cs typeface="Tahoma" pitchFamily="34" charset="0"/>
              </a:rPr>
              <a:t>по нормам ФРГ </a:t>
            </a:r>
            <a:r>
              <a:rPr kumimoji="0" lang="ru-RU" sz="900" b="1" i="0" u="none" strike="noStrike" kern="0" cap="none" spc="0" normalizeH="0" baseline="0" noProof="0" dirty="0" smtClean="0">
                <a:ln>
                  <a:noFill/>
                </a:ln>
                <a:effectLst/>
                <a:uLnTx/>
                <a:uFillTx/>
                <a:latin typeface="Tahoma" pitchFamily="34" charset="0"/>
                <a:ea typeface="Tahoma" pitchFamily="34" charset="0"/>
                <a:cs typeface="Tahoma" pitchFamily="34" charset="0"/>
              </a:rPr>
              <a:t>равна 1,0 м, по нормам РФ 1,2 м., высота препятствия</a:t>
            </a:r>
            <a:r>
              <a:rPr lang="ru-RU" sz="900" b="1" kern="0" dirty="0">
                <a:latin typeface="Tahoma" pitchFamily="34" charset="0"/>
                <a:ea typeface="Tahoma" pitchFamily="34" charset="0"/>
                <a:cs typeface="Tahoma" pitchFamily="34" charset="0"/>
              </a:rPr>
              <a:t> по нормам ФРГ равна 1,0 м, по нормам РФ 0</a:t>
            </a:r>
            <a:r>
              <a:rPr lang="ru-RU" sz="900" b="1" kern="0" dirty="0" smtClean="0">
                <a:latin typeface="Tahoma" pitchFamily="34" charset="0"/>
                <a:ea typeface="Tahoma" pitchFamily="34" charset="0"/>
                <a:cs typeface="Tahoma" pitchFamily="34" charset="0"/>
              </a:rPr>
              <a:t>,2 м.</a:t>
            </a:r>
            <a:endParaRPr kumimoji="0" lang="ru-RU" sz="900" b="1" i="0" u="none" strike="noStrike" kern="0" cap="none" spc="0" normalizeH="0" baseline="0" noProof="0" dirty="0" smtClean="0">
              <a:ln>
                <a:noFill/>
              </a:ln>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0" y="5661248"/>
            <a:ext cx="9144000" cy="864096"/>
          </a:xfrm>
        </p:spPr>
        <p:txBody>
          <a:bodyPr>
            <a:noAutofit/>
          </a:bodyPr>
          <a:lstStyle/>
          <a:p>
            <a:pPr fontAlgn="base">
              <a:lnSpc>
                <a:spcPct val="80000"/>
              </a:lnSpc>
              <a:spcAft>
                <a:spcPct val="0"/>
              </a:spcAft>
            </a:pPr>
            <a:r>
              <a:rPr lang="ru-RU" dirty="0" smtClean="0"/>
              <a:t>Требования к доступу на автобаны схожи с требованиями к доступу на автомагистрали Требования на автобанах к транспортным средствам более жесткие</a:t>
            </a:r>
            <a:endParaRPr dirty="0" smtClean="0"/>
          </a:p>
        </p:txBody>
      </p:sp>
      <p:graphicFrame>
        <p:nvGraphicFramePr>
          <p:cNvPr id="49" name="Group 152"/>
          <p:cNvGraphicFramePr>
            <a:graphicFrameLocks noGrp="1"/>
          </p:cNvGraphicFramePr>
          <p:nvPr/>
        </p:nvGraphicFramePr>
        <p:xfrm>
          <a:off x="0" y="692696"/>
          <a:ext cx="9144000" cy="4948320"/>
        </p:xfrm>
        <a:graphic>
          <a:graphicData uri="http://schemas.openxmlformats.org/drawingml/2006/table">
            <a:tbl>
              <a:tblPr/>
              <a:tblGrid>
                <a:gridCol w="2548351"/>
                <a:gridCol w="1565598"/>
                <a:gridCol w="1697483"/>
                <a:gridCol w="1761298"/>
                <a:gridCol w="1571270"/>
              </a:tblGrid>
              <a:tr h="43356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Параметры</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Существующая дорога</a:t>
                      </a:r>
                      <a:endParaRPr kumimoji="0" lang="de-DE" sz="1100" b="1"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Arial" pitchFamily="34" charset="0"/>
                          <a:cs typeface="Arial" pitchFamily="34" charset="0"/>
                        </a:rPr>
                        <a:t>Автобан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Скоростная дорога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Б </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Автомагистраль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Категория </a:t>
                      </a:r>
                      <a:r>
                        <a:rPr kumimoji="0" lang="en-US" sz="1100" b="1" i="0" u="none" strike="noStrike" kern="1200" cap="none" normalizeH="0" baseline="0" dirty="0" smtClean="0">
                          <a:ln>
                            <a:noFill/>
                          </a:ln>
                          <a:solidFill>
                            <a:srgbClr val="000000"/>
                          </a:solidFill>
                          <a:effectLst/>
                          <a:latin typeface="Arial" pitchFamily="34" charset="0"/>
                          <a:ea typeface="+mn-ea"/>
                          <a:cs typeface="Arial" pitchFamily="34" charset="0"/>
                        </a:rPr>
                        <a:t>I </a:t>
                      </a:r>
                      <a:r>
                        <a:rPr kumimoji="0" lang="ru-RU" sz="1100" b="1" i="0" u="none" strike="noStrike" kern="1200" cap="none" normalizeH="0" baseline="0" dirty="0" smtClean="0">
                          <a:ln>
                            <a:noFill/>
                          </a:ln>
                          <a:solidFill>
                            <a:srgbClr val="000000"/>
                          </a:solidFill>
                          <a:effectLst/>
                          <a:latin typeface="Arial" pitchFamily="34" charset="0"/>
                          <a:ea typeface="+mn-ea"/>
                          <a:cs typeface="Arial" pitchFamily="34" charset="0"/>
                        </a:rPr>
                        <a:t>А</a:t>
                      </a:r>
                      <a:endParaRPr kumimoji="0" lang="de-DE" sz="1100" b="1"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79DB3"/>
                    </a:solidFill>
                  </a:tcPr>
                </a:tc>
              </a:tr>
              <a:tr h="1305288">
                <a:tc>
                  <a:txBody>
                    <a:bodyPr/>
                    <a:lstStyle/>
                    <a:p>
                      <a:pPr marL="87313"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Допускаемый к движению по дороге транспорт</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Все транспортные средства</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Автомобиль с определенной конструкцией,  скоростью более </a:t>
                      </a:r>
                      <a:r>
                        <a:rPr kumimoji="0" lang="ru-RU" sz="1100" b="1" i="0" u="none" strike="noStrike" kern="1200" cap="none" normalizeH="0" baseline="0" dirty="0" smtClean="0">
                          <a:ln>
                            <a:noFill/>
                          </a:ln>
                          <a:solidFill>
                            <a:srgbClr val="FF0000"/>
                          </a:solidFill>
                          <a:effectLst/>
                          <a:latin typeface="Arial" pitchFamily="34" charset="0"/>
                          <a:ea typeface="+mn-ea"/>
                          <a:cs typeface="Arial" pitchFamily="34" charset="0"/>
                        </a:rPr>
                        <a:t> 60 км/ч</a:t>
                      </a:r>
                      <a:endParaRPr kumimoji="0" lang="de-DE" sz="1100" b="1" i="0" u="none" strike="noStrike" cap="none" normalizeH="0" baseline="0" dirty="0" smtClean="0">
                        <a:ln>
                          <a:noFill/>
                        </a:ln>
                        <a:solidFill>
                          <a:srgbClr val="FF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Все транспортные средства</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Транспортные средства, скорость которых по технической характеристике или их состоянию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более </a:t>
                      </a:r>
                      <a:r>
                        <a:rPr kumimoji="0" lang="ru-RU" sz="1100" b="1" i="0" u="none" strike="noStrike" kern="1200" cap="none" normalizeH="0" baseline="0" dirty="0" smtClean="0">
                          <a:ln>
                            <a:noFill/>
                          </a:ln>
                          <a:solidFill>
                            <a:srgbClr val="FF0000"/>
                          </a:solidFill>
                          <a:effectLst/>
                          <a:latin typeface="Arial" pitchFamily="34" charset="0"/>
                          <a:ea typeface="+mn-ea"/>
                          <a:cs typeface="Arial" pitchFamily="34" charset="0"/>
                        </a:rPr>
                        <a:t>40 км/ч</a:t>
                      </a:r>
                      <a:endParaRPr kumimoji="0" lang="de-DE" sz="1100" b="1" i="0" u="none" strike="noStrike" cap="none" normalizeH="0" baseline="0" dirty="0" smtClean="0">
                        <a:ln>
                          <a:noFill/>
                        </a:ln>
                        <a:solidFill>
                          <a:srgbClr val="FF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1305288">
                <a:tc>
                  <a:txBody>
                    <a:bodyPr/>
                    <a:lstStyle/>
                    <a:p>
                      <a:pPr marL="87313"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Медленно движущийся транспорт, включая велосипедистов</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Все транспортные средства</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Автомобиль с определенной конструкцией,  скоростью более </a:t>
                      </a:r>
                      <a:r>
                        <a:rPr kumimoji="0" lang="ru-RU" sz="1100" b="1" i="0" u="none" strike="noStrike" kern="1200" cap="none" normalizeH="0" baseline="0" dirty="0" smtClean="0">
                          <a:ln>
                            <a:noFill/>
                          </a:ln>
                          <a:solidFill>
                            <a:srgbClr val="FF0000"/>
                          </a:solidFill>
                          <a:effectLst/>
                          <a:latin typeface="Arial" pitchFamily="34" charset="0"/>
                          <a:ea typeface="+mn-ea"/>
                          <a:cs typeface="Arial" pitchFamily="34" charset="0"/>
                        </a:rPr>
                        <a:t>60 км/ч</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Все транспортные средства</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Транспортные средства, скорость которых по технической характеристике или их состоянию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более </a:t>
                      </a:r>
                      <a:r>
                        <a:rPr kumimoji="0" lang="ru-RU" sz="1100" b="1" i="0" u="none" strike="noStrike" kern="1200" cap="none" normalizeH="0" baseline="0" dirty="0" smtClean="0">
                          <a:ln>
                            <a:noFill/>
                          </a:ln>
                          <a:solidFill>
                            <a:srgbClr val="FF0000"/>
                          </a:solidFill>
                          <a:effectLst/>
                          <a:latin typeface="Arial" pitchFamily="34" charset="0"/>
                          <a:ea typeface="+mn-ea"/>
                          <a:cs typeface="Arial" pitchFamily="34" charset="0"/>
                        </a:rPr>
                        <a:t>40 км/ч</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34728">
                <a:tc>
                  <a:txBody>
                    <a:bodyPr/>
                    <a:lstStyle/>
                    <a:p>
                      <a:pPr marL="87313"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Пересечения с автомобильными дорогами, велосипедными и пешеходными дорожками</a:t>
                      </a:r>
                      <a:endParaRPr kumimoji="0" lang="ru-RU" sz="1100" b="0" i="0" u="none" strike="noStrike" kern="1200" cap="none" normalizeH="0" baseline="0" dirty="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Имеются в одном уровне</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В разных уровнях</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 разных уровнях</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В разных уровнях</a:t>
                      </a:r>
                      <a:endParaRPr kumimoji="0" lang="de-DE" sz="1100" b="0" i="0" u="none" strike="noStrike" kern="1200" cap="none" normalizeH="0" baseline="0" dirty="0" smtClean="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34728">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Доступ на дорогу с примыкания в одном уровне</a:t>
                      </a:r>
                      <a:endParaRPr kumimoji="0" lang="ru-RU" sz="1100" b="0" i="0" u="none" strike="noStrike" kern="1200" cap="none" normalizeH="0" baseline="0" dirty="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Имеется</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Не допускается</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kern="1200" cap="none" normalizeH="0" baseline="0" dirty="0" smtClean="0">
                          <a:ln>
                            <a:noFill/>
                          </a:ln>
                          <a:solidFill>
                            <a:srgbClr val="000000"/>
                          </a:solidFill>
                          <a:effectLst/>
                          <a:latin typeface="Arial" pitchFamily="34" charset="0"/>
                          <a:ea typeface="+mn-ea"/>
                          <a:cs typeface="Arial" pitchFamily="34" charset="0"/>
                        </a:rPr>
                        <a:t>Допускается без пересечения прямого направления</a:t>
                      </a:r>
                      <a:endParaRPr kumimoji="0" lang="ru-RU" sz="1100" b="0" i="0" u="none" strike="noStrike" kern="1200" cap="none" normalizeH="0" baseline="0" dirty="0">
                        <a:ln>
                          <a:noFill/>
                        </a:ln>
                        <a:solidFill>
                          <a:srgbClr val="000000"/>
                        </a:solidFill>
                        <a:effectLst/>
                        <a:latin typeface="Arial" pitchFamily="34" charset="0"/>
                        <a:ea typeface="+mn-ea"/>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Не допускается</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r h="634728">
                <a:tc>
                  <a:txBody>
                    <a:bodyPr/>
                    <a:lstStyle/>
                    <a:p>
                      <a:pPr marL="84138"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Расстояние между транспортными развязками,  км</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0,65 – 16,4</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&gt;8,0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&gt;3,0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ru-RU" sz="1100" b="0" i="0" u="none" strike="noStrike" cap="none" normalizeH="0" baseline="0" dirty="0" smtClean="0">
                          <a:ln>
                            <a:noFill/>
                          </a:ln>
                          <a:solidFill>
                            <a:srgbClr val="000000"/>
                          </a:solidFill>
                          <a:effectLst/>
                          <a:latin typeface="Arial" pitchFamily="34" charset="0"/>
                          <a:cs typeface="Arial" pitchFamily="34" charset="0"/>
                        </a:rPr>
                        <a:t>&gt;5,0</a:t>
                      </a:r>
                      <a:endParaRPr kumimoji="0" lang="de-DE" sz="1100" b="0" i="0" u="none" strike="noStrike" cap="none" normalizeH="0" baseline="0" dirty="0" smtClean="0">
                        <a:ln>
                          <a:noFill/>
                        </a:ln>
                        <a:solidFill>
                          <a:srgbClr val="000000"/>
                        </a:solidFill>
                        <a:effectLst/>
                        <a:latin typeface="Arial" pitchFamily="34" charset="0"/>
                        <a:cs typeface="Arial" pitchFamily="34" charset="0"/>
                      </a:endParaRPr>
                    </a:p>
                  </a:txBody>
                  <a:tcPr marL="12204" marR="12204" marT="49140" marB="491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8" name="Прямоугольник 7"/>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9"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условий</a:t>
            </a:r>
            <a:r>
              <a:rPr kumimoji="0" lang="ru-RU" sz="2200" b="1" i="0"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доступа на дорогу</a:t>
            </a: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4"/>
          <p:cNvSpPr txBox="1">
            <a:spLocks noChangeArrowheads="1"/>
          </p:cNvSpPr>
          <p:nvPr/>
        </p:nvSpPr>
        <p:spPr bwMode="auto">
          <a:xfrm>
            <a:off x="467544" y="4856620"/>
            <a:ext cx="2556223" cy="339725"/>
          </a:xfrm>
          <a:prstGeom prst="rect">
            <a:avLst/>
          </a:prstGeom>
          <a:noFill/>
          <a:ln w="0">
            <a:noFill/>
            <a:miter lim="800000"/>
            <a:headEnd/>
            <a:tailEnd/>
          </a:ln>
        </p:spPr>
        <p:txBody>
          <a:bodyPr wrap="square" lIns="91429" tIns="45715" rIns="91429" bIns="45715">
            <a:spAutoFit/>
          </a:bodyPr>
          <a:lstStyle/>
          <a:p>
            <a:r>
              <a:rPr lang="ru-RU" sz="800" b="1" dirty="0" smtClean="0">
                <a:solidFill>
                  <a:srgbClr val="FF0000"/>
                </a:solidFill>
                <a:latin typeface="Times New Roman" pitchFamily="18" charset="0"/>
                <a:cs typeface="Times New Roman" pitchFamily="18" charset="0"/>
              </a:rPr>
              <a:t>Вариант </a:t>
            </a:r>
            <a:r>
              <a:rPr lang="ru-RU" sz="800" b="1" dirty="0">
                <a:solidFill>
                  <a:srgbClr val="FF0000"/>
                </a:solidFill>
                <a:latin typeface="Times New Roman" pitchFamily="18" charset="0"/>
                <a:cs typeface="Times New Roman" pitchFamily="18" charset="0"/>
              </a:rPr>
              <a:t>1. Проектная линия </a:t>
            </a:r>
            <a:r>
              <a:rPr lang="ru-RU" sz="800" b="1" dirty="0" smtClean="0">
                <a:solidFill>
                  <a:srgbClr val="FF0000"/>
                </a:solidFill>
                <a:latin typeface="Times New Roman" pitchFamily="18" charset="0"/>
                <a:cs typeface="Times New Roman" pitchFamily="18" charset="0"/>
              </a:rPr>
              <a:t>автомагистрали . Категория </a:t>
            </a:r>
            <a:r>
              <a:rPr lang="en-US" sz="800" b="1" dirty="0" smtClean="0">
                <a:solidFill>
                  <a:srgbClr val="FF0000"/>
                </a:solidFill>
                <a:latin typeface="Times New Roman" pitchFamily="18" charset="0"/>
                <a:cs typeface="Times New Roman" pitchFamily="18" charset="0"/>
              </a:rPr>
              <a:t>I A</a:t>
            </a:r>
            <a:r>
              <a:rPr lang="ru-RU" sz="800" b="1" dirty="0" smtClean="0">
                <a:solidFill>
                  <a:srgbClr val="FF0000"/>
                </a:solidFill>
                <a:latin typeface="Times New Roman" pitchFamily="18" charset="0"/>
                <a:cs typeface="Times New Roman" pitchFamily="18" charset="0"/>
              </a:rPr>
              <a:t>. </a:t>
            </a:r>
            <a:r>
              <a:rPr lang="ru-RU" sz="800" b="1" dirty="0">
                <a:solidFill>
                  <a:srgbClr val="FF0000"/>
                </a:solidFill>
                <a:latin typeface="Times New Roman" pitchFamily="18" charset="0"/>
                <a:cs typeface="Times New Roman" pitchFamily="18" charset="0"/>
              </a:rPr>
              <a:t>Расчетная скорость 150 км/ч. </a:t>
            </a:r>
            <a:endParaRPr lang="ru-RU" sz="800" dirty="0"/>
          </a:p>
        </p:txBody>
      </p:sp>
      <p:cxnSp>
        <p:nvCxnSpPr>
          <p:cNvPr id="21" name="Прямая соединительная линия 20"/>
          <p:cNvCxnSpPr/>
          <p:nvPr/>
        </p:nvCxnSpPr>
        <p:spPr bwMode="auto">
          <a:xfrm>
            <a:off x="107952" y="5032507"/>
            <a:ext cx="318641" cy="397"/>
          </a:xfrm>
          <a:prstGeom prst="line">
            <a:avLst/>
          </a:prstGeom>
          <a:solidFill>
            <a:schemeClr val="bg1"/>
          </a:solid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bwMode="auto">
          <a:xfrm flipV="1">
            <a:off x="6228184" y="5000636"/>
            <a:ext cx="321023" cy="1984"/>
          </a:xfrm>
          <a:prstGeom prst="line">
            <a:avLst/>
          </a:prstGeom>
          <a:solidFill>
            <a:schemeClr val="bg1"/>
          </a:solidFill>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12"/>
          <p:cNvSpPr txBox="1">
            <a:spLocks noChangeArrowheads="1"/>
          </p:cNvSpPr>
          <p:nvPr/>
        </p:nvSpPr>
        <p:spPr bwMode="auto">
          <a:xfrm>
            <a:off x="6587776" y="4856620"/>
            <a:ext cx="2556224" cy="338544"/>
          </a:xfrm>
          <a:prstGeom prst="rect">
            <a:avLst/>
          </a:prstGeom>
          <a:solidFill>
            <a:schemeClr val="bg1"/>
          </a:solidFill>
          <a:ln w="0">
            <a:noFill/>
            <a:miter lim="800000"/>
            <a:headEnd/>
            <a:tailEnd/>
          </a:ln>
        </p:spPr>
        <p:txBody>
          <a:bodyPr wrap="square" lIns="91429" tIns="45715" rIns="91429" bIns="45715">
            <a:spAutoFit/>
          </a:bodyPr>
          <a:lstStyle/>
          <a:p>
            <a:r>
              <a:rPr lang="ru-RU" sz="800" b="1" dirty="0">
                <a:solidFill>
                  <a:srgbClr val="00B050"/>
                </a:solidFill>
                <a:latin typeface="Times New Roman" pitchFamily="18" charset="0"/>
                <a:cs typeface="Times New Roman" pitchFamily="18" charset="0"/>
              </a:rPr>
              <a:t>Вариант 3. Проектная линия </a:t>
            </a:r>
            <a:r>
              <a:rPr lang="ru-RU" sz="800" b="1" dirty="0" smtClean="0">
                <a:solidFill>
                  <a:srgbClr val="00B050"/>
                </a:solidFill>
                <a:latin typeface="Times New Roman" pitchFamily="18" charset="0"/>
                <a:cs typeface="Times New Roman" pitchFamily="18" charset="0"/>
              </a:rPr>
              <a:t>скоростной дороги . </a:t>
            </a:r>
          </a:p>
          <a:p>
            <a:r>
              <a:rPr lang="ru-RU" sz="800" b="1" dirty="0" smtClean="0">
                <a:solidFill>
                  <a:srgbClr val="00B050"/>
                </a:solidFill>
                <a:latin typeface="Times New Roman" pitchFamily="18" charset="0"/>
                <a:cs typeface="Times New Roman" pitchFamily="18" charset="0"/>
              </a:rPr>
              <a:t>Категория </a:t>
            </a:r>
            <a:r>
              <a:rPr lang="en-US" sz="800" b="1" dirty="0" smtClean="0">
                <a:solidFill>
                  <a:srgbClr val="00B050"/>
                </a:solidFill>
                <a:latin typeface="Times New Roman" pitchFamily="18" charset="0"/>
                <a:cs typeface="Times New Roman" pitchFamily="18" charset="0"/>
              </a:rPr>
              <a:t>I</a:t>
            </a:r>
            <a:r>
              <a:rPr lang="ru-RU" sz="800" b="1" dirty="0" smtClean="0">
                <a:solidFill>
                  <a:srgbClr val="00B050"/>
                </a:solidFill>
                <a:latin typeface="Times New Roman" pitchFamily="18" charset="0"/>
                <a:cs typeface="Times New Roman" pitchFamily="18" charset="0"/>
              </a:rPr>
              <a:t> Б</a:t>
            </a:r>
            <a:r>
              <a:rPr lang="en-US" sz="800" b="1" dirty="0" smtClean="0">
                <a:solidFill>
                  <a:srgbClr val="00B050"/>
                </a:solidFill>
                <a:latin typeface="Times New Roman" pitchFamily="18" charset="0"/>
                <a:cs typeface="Times New Roman" pitchFamily="18" charset="0"/>
              </a:rPr>
              <a:t> </a:t>
            </a:r>
            <a:r>
              <a:rPr lang="ru-RU" sz="800" b="1" dirty="0" smtClean="0">
                <a:solidFill>
                  <a:srgbClr val="00B050"/>
                </a:solidFill>
                <a:latin typeface="Times New Roman" pitchFamily="18" charset="0"/>
                <a:cs typeface="Times New Roman" pitchFamily="18" charset="0"/>
              </a:rPr>
              <a:t>Расчетная скорость 120 км/ч.</a:t>
            </a:r>
            <a:endParaRPr lang="ru-RU" sz="800" b="1" dirty="0">
              <a:solidFill>
                <a:srgbClr val="000000"/>
              </a:solidFill>
              <a:latin typeface="Times New Roman" pitchFamily="18" charset="0"/>
              <a:cs typeface="Times New Roman" pitchFamily="18" charset="0"/>
            </a:endParaRPr>
          </a:p>
        </p:txBody>
      </p:sp>
      <p:cxnSp>
        <p:nvCxnSpPr>
          <p:cNvPr id="24" name="Прямая соединительная линия 23"/>
          <p:cNvCxnSpPr/>
          <p:nvPr/>
        </p:nvCxnSpPr>
        <p:spPr bwMode="auto">
          <a:xfrm>
            <a:off x="3059832" y="5000636"/>
            <a:ext cx="311150" cy="0"/>
          </a:xfrm>
          <a:prstGeom prst="line">
            <a:avLst/>
          </a:prstGeom>
          <a:solidFill>
            <a:schemeClr val="bg1"/>
          </a:solidFill>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bwMode="auto">
          <a:xfrm>
            <a:off x="3419872" y="4856620"/>
            <a:ext cx="2303462" cy="338544"/>
          </a:xfrm>
          <a:prstGeom prst="rect">
            <a:avLst/>
          </a:prstGeom>
          <a:solidFill>
            <a:schemeClr val="bg1"/>
          </a:solidFill>
          <a:ln w="0">
            <a:noFill/>
          </a:ln>
        </p:spPr>
        <p:txBody>
          <a:bodyPr lIns="91429" tIns="45715" rIns="91429" bIns="45715">
            <a:spAutoFit/>
          </a:bodyPr>
          <a:lstStyle/>
          <a:p>
            <a:pPr>
              <a:defRPr/>
            </a:pPr>
            <a:r>
              <a:rPr lang="ru-RU" sz="800" b="1" dirty="0">
                <a:solidFill>
                  <a:schemeClr val="tx1">
                    <a:lumMod val="75000"/>
                  </a:schemeClr>
                </a:solidFill>
                <a:latin typeface="Times New Roman" pitchFamily="18" charset="0"/>
                <a:cs typeface="Times New Roman" pitchFamily="18" charset="0"/>
              </a:rPr>
              <a:t>Вариант 2. Проектная линия </a:t>
            </a:r>
            <a:r>
              <a:rPr lang="ru-RU" sz="800" b="1" dirty="0" smtClean="0">
                <a:solidFill>
                  <a:schemeClr val="tx1">
                    <a:lumMod val="75000"/>
                  </a:schemeClr>
                </a:solidFill>
                <a:latin typeface="Times New Roman" pitchFamily="18" charset="0"/>
                <a:cs typeface="Times New Roman" pitchFamily="18" charset="0"/>
              </a:rPr>
              <a:t>ФРГ.</a:t>
            </a:r>
            <a:endParaRPr lang="ru-RU" sz="800" b="1" dirty="0">
              <a:solidFill>
                <a:schemeClr val="tx1">
                  <a:lumMod val="75000"/>
                </a:schemeClr>
              </a:solidFill>
              <a:latin typeface="Times New Roman" pitchFamily="18" charset="0"/>
              <a:cs typeface="Times New Roman" pitchFamily="18" charset="0"/>
            </a:endParaRPr>
          </a:p>
          <a:p>
            <a:pPr>
              <a:defRPr/>
            </a:pPr>
            <a:r>
              <a:rPr lang="ru-RU" sz="800" b="1" dirty="0">
                <a:solidFill>
                  <a:schemeClr val="tx1">
                    <a:lumMod val="75000"/>
                  </a:schemeClr>
                </a:solidFill>
                <a:latin typeface="Times New Roman" pitchFamily="18" charset="0"/>
                <a:cs typeface="Times New Roman" pitchFamily="18" charset="0"/>
              </a:rPr>
              <a:t>Расчетная скорость 130 км/ч</a:t>
            </a:r>
            <a:endParaRPr lang="ru-RU" sz="800" dirty="0"/>
          </a:p>
        </p:txBody>
      </p:sp>
      <p:sp>
        <p:nvSpPr>
          <p:cNvPr id="26" name="TextBox 14"/>
          <p:cNvSpPr txBox="1">
            <a:spLocks noChangeArrowheads="1"/>
          </p:cNvSpPr>
          <p:nvPr/>
        </p:nvSpPr>
        <p:spPr bwMode="auto">
          <a:xfrm>
            <a:off x="107504" y="4568588"/>
            <a:ext cx="1511300" cy="235229"/>
          </a:xfrm>
          <a:prstGeom prst="rect">
            <a:avLst/>
          </a:prstGeom>
          <a:solidFill>
            <a:schemeClr val="bg1"/>
          </a:solidFill>
          <a:ln w="0">
            <a:noFill/>
            <a:miter lim="800000"/>
            <a:headEnd/>
            <a:tailEnd/>
          </a:ln>
        </p:spPr>
        <p:txBody>
          <a:bodyPr lIns="91429" tIns="45715" rIns="91429" bIns="45715">
            <a:spAutoFit/>
          </a:bodyPr>
          <a:lstStyle/>
          <a:p>
            <a:r>
              <a:rPr lang="ru-RU" sz="900" b="1" dirty="0" smtClean="0">
                <a:solidFill>
                  <a:srgbClr val="000000"/>
                </a:solidFill>
                <a:latin typeface="Times New Roman" pitchFamily="18" charset="0"/>
                <a:cs typeface="Times New Roman" pitchFamily="18" charset="0"/>
              </a:rPr>
              <a:t>Условные </a:t>
            </a:r>
            <a:r>
              <a:rPr lang="ru-RU" sz="900" b="1" dirty="0">
                <a:solidFill>
                  <a:srgbClr val="000000"/>
                </a:solidFill>
                <a:latin typeface="Times New Roman" pitchFamily="18" charset="0"/>
                <a:cs typeface="Times New Roman" pitchFamily="18" charset="0"/>
              </a:rPr>
              <a:t>обозначения:</a:t>
            </a:r>
            <a:endParaRPr lang="ru-RU" sz="900" dirty="0">
              <a:solidFill>
                <a:srgbClr val="000000"/>
              </a:solidFill>
            </a:endParaRPr>
          </a:p>
        </p:txBody>
      </p:sp>
      <p:sp>
        <p:nvSpPr>
          <p:cNvPr id="16" name="Подзаголовок 3"/>
          <p:cNvSpPr>
            <a:spLocks noGrp="1"/>
          </p:cNvSpPr>
          <p:nvPr>
            <p:ph type="subTitle" idx="1"/>
          </p:nvPr>
        </p:nvSpPr>
        <p:spPr>
          <a:xfrm>
            <a:off x="0" y="5286388"/>
            <a:ext cx="9144000" cy="720080"/>
          </a:xfrm>
        </p:spPr>
        <p:txBody>
          <a:bodyPr>
            <a:noAutofit/>
          </a:bodyPr>
          <a:lstStyle/>
          <a:p>
            <a:pPr fontAlgn="base">
              <a:lnSpc>
                <a:spcPct val="80000"/>
              </a:lnSpc>
              <a:spcAft>
                <a:spcPct val="0"/>
              </a:spcAft>
            </a:pPr>
            <a:r>
              <a:rPr lang="ru-RU" dirty="0" smtClean="0"/>
              <a:t>Требования по элементам продольного профиля к автобанам схожи с требованиями к скоростной дороге </a:t>
            </a:r>
            <a:r>
              <a:rPr lang="en-US" dirty="0" smtClean="0"/>
              <a:t>I </a:t>
            </a:r>
            <a:r>
              <a:rPr lang="ru-RU" dirty="0" smtClean="0"/>
              <a:t>Б категории</a:t>
            </a:r>
            <a:endParaRPr dirty="0" smtClean="0"/>
          </a:p>
        </p:txBody>
      </p:sp>
      <p:pic>
        <p:nvPicPr>
          <p:cNvPr id="17" name="Picture 1"/>
          <p:cNvPicPr>
            <a:picLocks noChangeAspect="1" noChangeArrowheads="1"/>
          </p:cNvPicPr>
          <p:nvPr/>
        </p:nvPicPr>
        <p:blipFill>
          <a:blip r:embed="rId2" cstate="print"/>
          <a:srcRect/>
          <a:stretch>
            <a:fillRect/>
          </a:stretch>
        </p:blipFill>
        <p:spPr bwMode="auto">
          <a:xfrm>
            <a:off x="7138024" y="0"/>
            <a:ext cx="2005976" cy="370334"/>
          </a:xfrm>
          <a:prstGeom prst="rect">
            <a:avLst/>
          </a:prstGeom>
          <a:noFill/>
          <a:ln w="9525">
            <a:noFill/>
            <a:miter lim="800000"/>
            <a:headEnd/>
            <a:tailEnd/>
          </a:ln>
        </p:spPr>
      </p:pic>
      <p:sp>
        <p:nvSpPr>
          <p:cNvPr id="19" name="Прямоугольник 18"/>
          <p:cNvSpPr/>
          <p:nvPr/>
        </p:nvSpPr>
        <p:spPr>
          <a:xfrm>
            <a:off x="10540" y="66283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27" name="Заголовок 1"/>
          <p:cNvSpPr txBox="1">
            <a:spLocks/>
          </p:cNvSpPr>
          <p:nvPr/>
        </p:nvSpPr>
        <p:spPr>
          <a:xfrm>
            <a:off x="107504" y="299316"/>
            <a:ext cx="8950072" cy="36351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элементов продольного</a:t>
            </a:r>
            <a:r>
              <a:rPr kumimoji="0" lang="ru-RU" sz="2200" b="1" i="0"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профиля</a:t>
            </a:r>
          </a:p>
          <a:p>
            <a:pPr marL="0" marR="0" lvl="0" indent="0" algn="l" defTabSz="914290" rtl="0" eaLnBrk="1" fontAlgn="auto" latinLnBrk="0" hangingPunct="1">
              <a:lnSpc>
                <a:spcPct val="100000"/>
              </a:lnSpc>
              <a:spcBef>
                <a:spcPct val="0"/>
              </a:spcBef>
              <a:spcAft>
                <a:spcPts val="0"/>
              </a:spcAft>
              <a:buClrTx/>
              <a:buSzTx/>
              <a:buFontTx/>
              <a:buNone/>
              <a:tabLst/>
              <a:defRPr/>
            </a:pPr>
            <a:r>
              <a:rPr lang="ru-RU" sz="2200" b="1" kern="0" dirty="0">
                <a:latin typeface="Tahoma" pitchFamily="34" charset="0"/>
                <a:ea typeface="Tahoma" pitchFamily="34" charset="0"/>
                <a:cs typeface="Tahoma" pitchFamily="34" charset="0"/>
              </a:rPr>
              <a:t>у</a:t>
            </a:r>
            <a:r>
              <a:rPr lang="ru-RU" sz="2200" b="1" kern="0" baseline="0" dirty="0" smtClean="0">
                <a:latin typeface="Tahoma" pitchFamily="34" charset="0"/>
                <a:ea typeface="Tahoma" pitchFamily="34" charset="0"/>
                <a:cs typeface="Tahoma" pitchFamily="34" charset="0"/>
              </a:rPr>
              <a:t>частка М-4 «Дон»</a:t>
            </a: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pic>
        <p:nvPicPr>
          <p:cNvPr id="1027" name="Picture 3" descr="C:\Users\isigitov.MSK\Desktop\Безымянный.png"/>
          <p:cNvPicPr>
            <a:picLocks noChangeAspect="1" noChangeArrowheads="1"/>
          </p:cNvPicPr>
          <p:nvPr/>
        </p:nvPicPr>
        <p:blipFill>
          <a:blip r:embed="rId3"/>
          <a:stretch>
            <a:fillRect/>
          </a:stretch>
        </p:blipFill>
        <p:spPr bwMode="auto">
          <a:xfrm>
            <a:off x="146050" y="735516"/>
            <a:ext cx="8572560" cy="3869326"/>
          </a:xfrm>
          <a:prstGeom prst="rect">
            <a:avLst/>
          </a:prstGeom>
          <a:noFill/>
        </p:spPr>
      </p:pic>
      <p:graphicFrame>
        <p:nvGraphicFramePr>
          <p:cNvPr id="28" name="Таблица 27"/>
          <p:cNvGraphicFramePr>
            <a:graphicFrameLocks noGrp="1"/>
          </p:cNvGraphicFramePr>
          <p:nvPr/>
        </p:nvGraphicFramePr>
        <p:xfrm>
          <a:off x="642910" y="5929330"/>
          <a:ext cx="7786742" cy="578358"/>
        </p:xfrm>
        <a:graphic>
          <a:graphicData uri="http://schemas.openxmlformats.org/drawingml/2006/table">
            <a:tbl>
              <a:tblPr/>
              <a:tblGrid>
                <a:gridCol w="3057005"/>
                <a:gridCol w="1576579"/>
                <a:gridCol w="1576579"/>
                <a:gridCol w="1576579"/>
              </a:tblGrid>
              <a:tr h="0">
                <a:tc>
                  <a:txBody>
                    <a:bodyPr/>
                    <a:lstStyle/>
                    <a:p>
                      <a:pPr algn="ctr">
                        <a:lnSpc>
                          <a:spcPct val="115000"/>
                        </a:lnSpc>
                        <a:spcAft>
                          <a:spcPts val="0"/>
                        </a:spcAft>
                      </a:pPr>
                      <a:r>
                        <a:rPr lang="ru-RU" sz="1100" dirty="0" smtClean="0">
                          <a:latin typeface="Calibri"/>
                          <a:ea typeface="Calibri"/>
                          <a:cs typeface="Times New Roman"/>
                        </a:rPr>
                        <a:t>Земляные работы, м3</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Вариант 1</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mn-lt"/>
                          <a:ea typeface="Calibri"/>
                          <a:cs typeface="Times New Roman"/>
                        </a:rPr>
                        <a:t>Вариант 2</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mn-lt"/>
                          <a:ea typeface="Calibri"/>
                          <a:cs typeface="Times New Roman"/>
                        </a:rPr>
                        <a:t>Вариант 3</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100" dirty="0" smtClean="0">
                          <a:latin typeface="Calibri"/>
                          <a:ea typeface="Calibri"/>
                          <a:cs typeface="Times New Roman"/>
                        </a:rPr>
                        <a:t>насыпь</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2 650 000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1 716 000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1 738 000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100" dirty="0" smtClean="0">
                          <a:latin typeface="Calibri"/>
                          <a:ea typeface="Calibri"/>
                          <a:cs typeface="Times New Roman"/>
                        </a:rPr>
                        <a:t>выемка</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3 020</a:t>
                      </a:r>
                      <a:r>
                        <a:rPr lang="ru-RU" sz="1100" baseline="0" dirty="0" smtClean="0">
                          <a:latin typeface="Calibri"/>
                          <a:ea typeface="Calibri"/>
                          <a:cs typeface="Times New Roman"/>
                        </a:rPr>
                        <a:t>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1 500 000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Calibri"/>
                          <a:ea typeface="Calibri"/>
                          <a:cs typeface="Times New Roman"/>
                        </a:rPr>
                        <a:t>1 542 000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0" y="908050"/>
            <a:ext cx="9144000" cy="0"/>
          </a:xfrm>
          <a:prstGeom prst="line">
            <a:avLst/>
          </a:prstGeom>
          <a:ln w="3810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07" name="Rectangle 4"/>
          <p:cNvSpPr>
            <a:spLocks noChangeArrowheads="1"/>
          </p:cNvSpPr>
          <p:nvPr>
            <p:custDataLst>
              <p:tags r:id="rId1"/>
            </p:custDataLst>
          </p:nvPr>
        </p:nvSpPr>
        <p:spPr bwMode="auto">
          <a:xfrm>
            <a:off x="0" y="6736752"/>
            <a:ext cx="9144000" cy="1536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90" tIns="41544" rIns="83090" bIns="41544" anchor="ctr"/>
          <a:lstStyle/>
          <a:p>
            <a:pPr algn="ctr" defTabSz="831007" fontAlgn="base">
              <a:spcBef>
                <a:spcPct val="0"/>
              </a:spcBef>
              <a:spcAft>
                <a:spcPct val="0"/>
              </a:spcAft>
            </a:pPr>
            <a:endParaRPr lang="en-US" sz="800" dirty="0">
              <a:solidFill>
                <a:srgbClr val="45545F"/>
              </a:solidFill>
            </a:endParaRPr>
          </a:p>
        </p:txBody>
      </p:sp>
      <p:sp>
        <p:nvSpPr>
          <p:cNvPr id="20" name="Прямоугольник 19"/>
          <p:cNvSpPr/>
          <p:nvPr/>
        </p:nvSpPr>
        <p:spPr>
          <a:xfrm>
            <a:off x="467544" y="265113"/>
            <a:ext cx="5976464"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ru-RU" sz="2200" b="1" dirty="0">
                <a:solidFill>
                  <a:srgbClr val="0D0D0D"/>
                </a:solidFill>
                <a:latin typeface="Tahoma" pitchFamily="34" charset="0"/>
                <a:cs typeface="Tahoma" pitchFamily="34" charset="0"/>
              </a:rPr>
              <a:t>Сравнение параметров поперечного профиля</a:t>
            </a:r>
          </a:p>
        </p:txBody>
      </p:sp>
      <p:pic>
        <p:nvPicPr>
          <p:cNvPr id="16385" name="Picture 2" descr="C:\Users\V_Korshkov\Desktop\Автодор лого.jpg"/>
          <p:cNvPicPr>
            <a:picLocks noChangeAspect="1" noChangeArrowheads="1"/>
          </p:cNvPicPr>
          <p:nvPr/>
        </p:nvPicPr>
        <p:blipFill>
          <a:blip r:embed="rId3" cstate="print"/>
          <a:srcRect/>
          <a:stretch>
            <a:fillRect/>
          </a:stretch>
        </p:blipFill>
        <p:spPr bwMode="auto">
          <a:xfrm>
            <a:off x="6691315" y="265113"/>
            <a:ext cx="2286000" cy="47148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0CE85BFA-282B-4743-AFD1-560C1C4BA480}" type="slidenum">
              <a:rPr lang="ru-RU" smtClean="0">
                <a:solidFill>
                  <a:prstClr val="black">
                    <a:tint val="75000"/>
                  </a:prstClr>
                </a:solidFill>
              </a:rPr>
              <a:pPr>
                <a:defRPr/>
              </a:pPr>
              <a:t>8</a:t>
            </a:fld>
            <a:endParaRPr lang="ru-RU">
              <a:solidFill>
                <a:prstClr val="black">
                  <a:tint val="75000"/>
                </a:prstClr>
              </a:solidFill>
            </a:endParaRPr>
          </a:p>
        </p:txBody>
      </p:sp>
      <p:pic>
        <p:nvPicPr>
          <p:cNvPr id="8" name="Picture 50"/>
          <p:cNvPicPr>
            <a:picLocks noChangeAspect="1" noChangeArrowheads="1"/>
          </p:cNvPicPr>
          <p:nvPr/>
        </p:nvPicPr>
        <p:blipFill>
          <a:blip r:embed="rId4">
            <a:extLst>
              <a:ext uri="{28A0092B-C50C-407E-A947-70E740481C1C}">
                <a14:useLocalDpi xmlns:a14="http://schemas.microsoft.com/office/drawing/2010/main" val="0"/>
              </a:ext>
            </a:extLst>
          </a:blip>
          <a:srcRect l="8887" t="32401" r="16864" b="34480"/>
          <a:stretch>
            <a:fillRect/>
          </a:stretch>
        </p:blipFill>
        <p:spPr bwMode="auto">
          <a:xfrm>
            <a:off x="128629" y="1173163"/>
            <a:ext cx="8496944" cy="23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35256" y="1906289"/>
            <a:ext cx="1943100" cy="1511300"/>
          </a:xfrm>
          <a:prstGeom prst="rect">
            <a:avLst/>
          </a:prstGeom>
          <a:noFill/>
          <a:ln w="9525">
            <a:noFill/>
            <a:round/>
            <a:headEnd/>
            <a:tailEnd/>
          </a:ln>
        </p:spPr>
        <p:txBody>
          <a:bodyPr/>
          <a:lstStyle/>
          <a:p>
            <a:pPr algn="ctr" eaLnBrk="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900" dirty="0">
                <a:solidFill>
                  <a:srgbClr val="FF0000"/>
                </a:solidFill>
                <a:latin typeface="+mj-lt"/>
                <a:ea typeface="Microsoft YaHei" charset="-122"/>
                <a:cs typeface="Tahoma" pitchFamily="32" charset="0"/>
              </a:rPr>
              <a:t>Конструкция водоотводных сооружений </a:t>
            </a:r>
            <a:r>
              <a:rPr lang="ru-RU" sz="900" kern="0" dirty="0">
                <a:solidFill>
                  <a:srgbClr val="FF0000"/>
                </a:solidFill>
                <a:latin typeface="+mj-lt"/>
                <a:ea typeface="Microsoft YaHei" charset="-122"/>
              </a:rPr>
              <a:t>исключает поступление воды в земляное полотно и обеспечивает его устойчивость и долговечность.</a:t>
            </a:r>
            <a:endParaRPr lang="ru-RU" sz="900" dirty="0">
              <a:solidFill>
                <a:srgbClr val="FF0000"/>
              </a:solidFill>
              <a:latin typeface="+mj-lt"/>
              <a:ea typeface="Microsoft YaHei" charset="-122"/>
              <a:cs typeface="Tahoma" pitchFamily="32" charset="0"/>
            </a:endParaRPr>
          </a:p>
        </p:txBody>
      </p:sp>
      <p:sp>
        <p:nvSpPr>
          <p:cNvPr id="10" name="Text Box 10"/>
          <p:cNvSpPr txBox="1">
            <a:spLocks noChangeArrowheads="1"/>
          </p:cNvSpPr>
          <p:nvPr/>
        </p:nvSpPr>
        <p:spPr bwMode="auto">
          <a:xfrm>
            <a:off x="6998295" y="2031058"/>
            <a:ext cx="1943100" cy="1511300"/>
          </a:xfrm>
          <a:prstGeom prst="rect">
            <a:avLst/>
          </a:prstGeom>
          <a:noFill/>
          <a:ln w="9525">
            <a:noFill/>
            <a:round/>
            <a:headEnd/>
            <a:tailEnd/>
          </a:ln>
        </p:spPr>
        <p:txBody>
          <a:bodyPr/>
          <a:lstStyle/>
          <a:p>
            <a:pPr algn="ctr" eaLnBrk="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900" dirty="0">
                <a:solidFill>
                  <a:srgbClr val="FF0000"/>
                </a:solidFill>
                <a:latin typeface="+mj-lt"/>
                <a:ea typeface="Microsoft YaHei" charset="-122"/>
                <a:cs typeface="Tahoma" pitchFamily="32" charset="0"/>
              </a:rPr>
              <a:t>Конструкция водоотводных сооружений </a:t>
            </a:r>
            <a:r>
              <a:rPr lang="ru-RU" sz="900" kern="0" dirty="0">
                <a:solidFill>
                  <a:srgbClr val="FF0000"/>
                </a:solidFill>
                <a:latin typeface="+mj-lt"/>
                <a:ea typeface="Microsoft YaHei" charset="-122"/>
              </a:rPr>
              <a:t>менее надежна</a:t>
            </a:r>
            <a:endParaRPr lang="ru-RU" sz="900" dirty="0">
              <a:solidFill>
                <a:srgbClr val="FF0000"/>
              </a:solidFill>
              <a:latin typeface="+mj-lt"/>
              <a:ea typeface="Microsoft YaHei" charset="-122"/>
              <a:cs typeface="Tahoma" pitchFamily="32" charset="0"/>
            </a:endParaRPr>
          </a:p>
        </p:txBody>
      </p:sp>
      <p:sp>
        <p:nvSpPr>
          <p:cNvPr id="14" name="Text Box 7"/>
          <p:cNvSpPr txBox="1">
            <a:spLocks noChangeArrowheads="1"/>
          </p:cNvSpPr>
          <p:nvPr/>
        </p:nvSpPr>
        <p:spPr bwMode="auto">
          <a:xfrm>
            <a:off x="125413" y="1173163"/>
            <a:ext cx="9001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a:tabLst>
                <a:tab pos="723900" algn="l"/>
              </a:tabLst>
              <a:defRPr>
                <a:solidFill>
                  <a:schemeClr val="tx1"/>
                </a:solidFill>
                <a:latin typeface="Arial" charset="0"/>
                <a:ea typeface="Microsoft YaHei" pitchFamily="34" charset="-122"/>
              </a:defRPr>
            </a:lvl1pPr>
            <a:lvl2pPr>
              <a:tabLst>
                <a:tab pos="723900" algn="l"/>
              </a:tabLst>
              <a:defRPr>
                <a:solidFill>
                  <a:schemeClr val="tx1"/>
                </a:solidFill>
                <a:latin typeface="Arial" charset="0"/>
                <a:ea typeface="Microsoft YaHei" pitchFamily="34" charset="-122"/>
              </a:defRPr>
            </a:lvl2pPr>
            <a:lvl3pPr>
              <a:tabLst>
                <a:tab pos="723900" algn="l"/>
              </a:tabLst>
              <a:defRPr>
                <a:solidFill>
                  <a:schemeClr val="tx1"/>
                </a:solidFill>
                <a:latin typeface="Arial" charset="0"/>
                <a:ea typeface="Microsoft YaHei" pitchFamily="34" charset="-122"/>
              </a:defRPr>
            </a:lvl3pPr>
            <a:lvl4pPr>
              <a:tabLst>
                <a:tab pos="723900" algn="l"/>
              </a:tabLst>
              <a:defRPr>
                <a:solidFill>
                  <a:schemeClr val="tx1"/>
                </a:solidFill>
                <a:latin typeface="Arial" charset="0"/>
                <a:ea typeface="Microsoft YaHei" pitchFamily="34" charset="-122"/>
              </a:defRPr>
            </a:lvl4pPr>
            <a:lvl5pPr>
              <a:tabLst>
                <a:tab pos="7239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9pPr>
          </a:lstStyle>
          <a:p>
            <a:pPr algn="ctr" eaLnBrk="1" hangingPunct="1">
              <a:buClr>
                <a:srgbClr val="000000"/>
              </a:buClr>
              <a:buSzPct val="100000"/>
              <a:buFont typeface="Times New Roman" pitchFamily="18" charset="0"/>
              <a:buNone/>
            </a:pPr>
            <a:r>
              <a:rPr lang="ru-RU" b="1">
                <a:solidFill>
                  <a:srgbClr val="FFFFFF"/>
                </a:solidFill>
              </a:rPr>
              <a:t>ФРГ</a:t>
            </a:r>
          </a:p>
        </p:txBody>
      </p:sp>
      <p:graphicFrame>
        <p:nvGraphicFramePr>
          <p:cNvPr id="17" name="Group 152"/>
          <p:cNvGraphicFramePr>
            <a:graphicFrameLocks noGrp="1"/>
          </p:cNvGraphicFramePr>
          <p:nvPr>
            <p:extLst>
              <p:ext uri="{D42A27DB-BD31-4B8C-83A1-F6EECF244321}">
                <p14:modId xmlns:p14="http://schemas.microsoft.com/office/powerpoint/2010/main" val="35158112"/>
              </p:ext>
            </p:extLst>
          </p:nvPr>
        </p:nvGraphicFramePr>
        <p:xfrm>
          <a:off x="125413" y="3582988"/>
          <a:ext cx="8797924" cy="1669552"/>
        </p:xfrm>
        <a:graphic>
          <a:graphicData uri="http://schemas.openxmlformats.org/drawingml/2006/table">
            <a:tbl>
              <a:tblPr/>
              <a:tblGrid>
                <a:gridCol w="4031100"/>
                <a:gridCol w="2322102"/>
                <a:gridCol w="2444722"/>
              </a:tblGrid>
              <a:tr h="419430">
                <a:tc>
                  <a:txBody>
                    <a:bodyPr/>
                    <a:lstStyle/>
                    <a:p>
                      <a:pPr marL="0" algn="ctr" defTabSz="914147" rtl="0" eaLnBrk="1" latinLnBrk="0" hangingPunct="1"/>
                      <a:r>
                        <a:rPr lang="ru-RU" sz="1400" kern="1200" dirty="0" smtClean="0">
                          <a:solidFill>
                            <a:schemeClr val="tx1"/>
                          </a:solidFill>
                          <a:latin typeface="Tahoma" pitchFamily="34" charset="0"/>
                          <a:ea typeface="Tahoma" pitchFamily="34" charset="0"/>
                          <a:cs typeface="Tahoma" pitchFamily="34" charset="0"/>
                        </a:rPr>
                        <a:t>Сравниваемые элементы</a:t>
                      </a:r>
                      <a:endParaRPr lang="ru-RU" sz="1400" kern="1200" dirty="0">
                        <a:solidFill>
                          <a:schemeClr val="tx1"/>
                        </a:solidFill>
                        <a:latin typeface="Tahoma" pitchFamily="34" charset="0"/>
                        <a:ea typeface="Tahoma" pitchFamily="34" charset="0"/>
                        <a:cs typeface="Tahoma" pitchFamily="34" charset="0"/>
                      </a:endParaRPr>
                    </a:p>
                  </a:txBody>
                  <a:tcPr marL="91441" marR="91441" marT="45712" marB="45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algn="ctr" defTabSz="914147" rtl="0" eaLnBrk="1" latinLnBrk="0" hangingPunct="1"/>
                      <a:endParaRPr lang="ru-RU" sz="1400" kern="1200" dirty="0" smtClean="0">
                        <a:solidFill>
                          <a:schemeClr val="tx1"/>
                        </a:solidFill>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algn="ctr" defTabSz="914147" rtl="0" eaLnBrk="1" latinLnBrk="0" hangingPunct="1"/>
                      <a:endParaRPr lang="ru-RU" sz="1400" kern="1200" dirty="0" smtClean="0">
                        <a:solidFill>
                          <a:schemeClr val="tx1"/>
                        </a:solidFill>
                        <a:latin typeface="Tahoma" pitchFamily="34" charset="0"/>
                        <a:ea typeface="Tahoma" pitchFamily="34" charset="0"/>
                        <a:cs typeface="Tahoma" pitchFamily="34" charset="0"/>
                      </a:endParaRPr>
                    </a:p>
                    <a:p>
                      <a:pPr marL="0" algn="ctr" defTabSz="914147" rtl="0" eaLnBrk="1" latinLnBrk="0" hangingPunct="1"/>
                      <a:endParaRPr lang="ru-RU" sz="1400" kern="1200" dirty="0">
                        <a:solidFill>
                          <a:schemeClr val="tx1"/>
                        </a:solidFill>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230706">
                <a:tc>
                  <a:txBody>
                    <a:bodyPr/>
                    <a:lstStyle/>
                    <a:p>
                      <a:r>
                        <a:rPr lang="ru-RU" sz="900" dirty="0" smtClean="0">
                          <a:latin typeface="Tahoma" pitchFamily="34" charset="0"/>
                          <a:ea typeface="Tahoma" pitchFamily="34" charset="0"/>
                          <a:cs typeface="Tahoma" pitchFamily="34" charset="0"/>
                        </a:rPr>
                        <a:t>Ширина полосы движения, м</a:t>
                      </a:r>
                      <a:endParaRPr lang="ru-RU" sz="900" dirty="0">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3,50*/3,75</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3,75</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0706">
                <a:tc>
                  <a:txBody>
                    <a:bodyPr/>
                    <a:lstStyle/>
                    <a:p>
                      <a:r>
                        <a:rPr lang="ru-RU" sz="900" dirty="0" smtClean="0">
                          <a:latin typeface="Tahoma" pitchFamily="34" charset="0"/>
                          <a:ea typeface="Tahoma" pitchFamily="34" charset="0"/>
                          <a:cs typeface="Tahoma" pitchFamily="34" charset="0"/>
                        </a:rPr>
                        <a:t>Ширина покрытия по типу основной</a:t>
                      </a:r>
                      <a:r>
                        <a:rPr lang="ru-RU" sz="900" baseline="0" dirty="0" smtClean="0">
                          <a:latin typeface="Tahoma" pitchFamily="34" charset="0"/>
                          <a:ea typeface="Tahoma" pitchFamily="34" charset="0"/>
                          <a:cs typeface="Tahoma" pitchFamily="34" charset="0"/>
                        </a:rPr>
                        <a:t> дороги, м</a:t>
                      </a:r>
                      <a:endParaRPr lang="ru-RU" sz="900" dirty="0">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15,00</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13,00</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0706">
                <a:tc>
                  <a:txBody>
                    <a:bodyPr/>
                    <a:lstStyle/>
                    <a:p>
                      <a:r>
                        <a:rPr lang="ru-RU" sz="900" dirty="0" smtClean="0">
                          <a:latin typeface="Tahoma" pitchFamily="34" charset="0"/>
                          <a:ea typeface="Tahoma" pitchFamily="34" charset="0"/>
                          <a:cs typeface="Tahoma" pitchFamily="34" charset="0"/>
                        </a:rPr>
                        <a:t>Ширина центральной разделительно</a:t>
                      </a:r>
                      <a:r>
                        <a:rPr lang="ru-RU" sz="900" baseline="0" dirty="0" smtClean="0">
                          <a:latin typeface="Tahoma" pitchFamily="34" charset="0"/>
                          <a:ea typeface="Tahoma" pitchFamily="34" charset="0"/>
                          <a:cs typeface="Tahoma" pitchFamily="34" charset="0"/>
                        </a:rPr>
                        <a:t>й полосы, м</a:t>
                      </a:r>
                      <a:endParaRPr lang="ru-RU" sz="900" dirty="0">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5,50</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6,00</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0706">
                <a:tc>
                  <a:txBody>
                    <a:bodyPr/>
                    <a:lstStyle/>
                    <a:p>
                      <a:r>
                        <a:rPr lang="ru-RU" sz="900" dirty="0" smtClean="0">
                          <a:latin typeface="Tahoma" pitchFamily="34" charset="0"/>
                          <a:ea typeface="Tahoma" pitchFamily="34" charset="0"/>
                          <a:cs typeface="Tahoma" pitchFamily="34" charset="0"/>
                        </a:rPr>
                        <a:t>Ширина укрепленной части</a:t>
                      </a:r>
                      <a:r>
                        <a:rPr lang="ru-RU" sz="900" baseline="0" dirty="0" smtClean="0">
                          <a:latin typeface="Tahoma" pitchFamily="34" charset="0"/>
                          <a:ea typeface="Tahoma" pitchFamily="34" charset="0"/>
                          <a:cs typeface="Tahoma" pitchFamily="34" charset="0"/>
                        </a:rPr>
                        <a:t> обочины (в т.ч. остановочной полосы), м</a:t>
                      </a:r>
                      <a:endParaRPr lang="ru-RU" sz="900" dirty="0">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3,00/3,75**</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2,50</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5630">
                <a:tc>
                  <a:txBody>
                    <a:bodyPr/>
                    <a:lstStyle/>
                    <a:p>
                      <a:r>
                        <a:rPr lang="ru-RU" sz="900" dirty="0" smtClean="0">
                          <a:latin typeface="Tahoma" pitchFamily="34" charset="0"/>
                          <a:ea typeface="Tahoma" pitchFamily="34" charset="0"/>
                          <a:cs typeface="Tahoma" pitchFamily="34" charset="0"/>
                        </a:rPr>
                        <a:t>Ширина обочины,</a:t>
                      </a:r>
                      <a:r>
                        <a:rPr lang="ru-RU" sz="900" baseline="0" dirty="0" smtClean="0">
                          <a:latin typeface="Tahoma" pitchFamily="34" charset="0"/>
                          <a:ea typeface="Tahoma" pitchFamily="34" charset="0"/>
                          <a:cs typeface="Tahoma" pitchFamily="34" charset="0"/>
                        </a:rPr>
                        <a:t> укрепленной засевом трав, м</a:t>
                      </a:r>
                      <a:endParaRPr lang="ru-RU" sz="900" dirty="0">
                        <a:latin typeface="Tahoma" pitchFamily="34" charset="0"/>
                        <a:ea typeface="Tahoma" pitchFamily="34" charset="0"/>
                        <a:cs typeface="Tahoma" pitchFamily="34" charset="0"/>
                      </a:endParaRPr>
                    </a:p>
                  </a:txBody>
                  <a:tcPr marL="91441" marR="91441" marT="45712" marB="457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1,5</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fontAlgn="b"/>
                      <a:r>
                        <a:rPr lang="ru-RU" sz="900" kern="1200" dirty="0" smtClean="0">
                          <a:solidFill>
                            <a:schemeClr val="dk1"/>
                          </a:solidFill>
                          <a:latin typeface="Tahoma" pitchFamily="34" charset="0"/>
                          <a:ea typeface="Tahoma" pitchFamily="34" charset="0"/>
                          <a:cs typeface="Tahoma" pitchFamily="34" charset="0"/>
                        </a:rPr>
                        <a:t>1,25</a:t>
                      </a:r>
                      <a:endParaRPr lang="ru-RU" sz="900" kern="1200" dirty="0">
                        <a:solidFill>
                          <a:schemeClr val="dk1"/>
                        </a:solidFill>
                        <a:latin typeface="Tahoma" pitchFamily="34" charset="0"/>
                        <a:ea typeface="Tahoma" pitchFamily="34" charset="0"/>
                        <a:cs typeface="Tahoma" pitchFamily="34" charset="0"/>
                      </a:endParaRPr>
                    </a:p>
                  </a:txBody>
                  <a:tcPr marL="9526" marR="9526"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405" y="1215218"/>
            <a:ext cx="906462" cy="679450"/>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9" name="Text Box 5"/>
          <p:cNvSpPr txBox="1">
            <a:spLocks noChangeArrowheads="1"/>
          </p:cNvSpPr>
          <p:nvPr/>
        </p:nvSpPr>
        <p:spPr bwMode="auto">
          <a:xfrm>
            <a:off x="7779405" y="1215218"/>
            <a:ext cx="90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723900" algn="l"/>
              </a:tabLst>
              <a:defRPr>
                <a:solidFill>
                  <a:schemeClr val="tx1"/>
                </a:solidFill>
                <a:latin typeface="Arial" charset="0"/>
                <a:ea typeface="Microsoft YaHei" pitchFamily="34" charset="-122"/>
              </a:defRPr>
            </a:lvl1pPr>
            <a:lvl2pPr>
              <a:tabLst>
                <a:tab pos="723900" algn="l"/>
              </a:tabLst>
              <a:defRPr>
                <a:solidFill>
                  <a:schemeClr val="tx1"/>
                </a:solidFill>
                <a:latin typeface="Arial" charset="0"/>
                <a:ea typeface="Microsoft YaHei" pitchFamily="34" charset="-122"/>
              </a:defRPr>
            </a:lvl2pPr>
            <a:lvl3pPr>
              <a:tabLst>
                <a:tab pos="723900" algn="l"/>
              </a:tabLst>
              <a:defRPr>
                <a:solidFill>
                  <a:schemeClr val="tx1"/>
                </a:solidFill>
                <a:latin typeface="Arial" charset="0"/>
                <a:ea typeface="Microsoft YaHei" pitchFamily="34" charset="-122"/>
              </a:defRPr>
            </a:lvl3pPr>
            <a:lvl4pPr>
              <a:tabLst>
                <a:tab pos="723900" algn="l"/>
              </a:tabLst>
              <a:defRPr>
                <a:solidFill>
                  <a:schemeClr val="tx1"/>
                </a:solidFill>
                <a:latin typeface="Arial" charset="0"/>
                <a:ea typeface="Microsoft YaHei" pitchFamily="34" charset="-122"/>
              </a:defRPr>
            </a:lvl4pPr>
            <a:lvl5pPr>
              <a:tabLst>
                <a:tab pos="7239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9pPr>
          </a:lstStyle>
          <a:p>
            <a:pPr eaLnBrk="1" hangingPunct="1">
              <a:buClr>
                <a:srgbClr val="000000"/>
              </a:buClr>
              <a:buSzPct val="100000"/>
              <a:buFont typeface="Times New Roman" pitchFamily="18" charset="0"/>
              <a:buNone/>
            </a:pPr>
            <a:endParaRPr lang="ru-RU" b="1" dirty="0">
              <a:solidFill>
                <a:srgbClr val="000000"/>
              </a:solidFill>
              <a:latin typeface="Tahoma" pitchFamily="34" charset="0"/>
              <a:cs typeface="Tahoma" pitchFamily="34" charset="0"/>
            </a:endParaRPr>
          </a:p>
          <a:p>
            <a:pPr algn="ctr" eaLnBrk="1" hangingPunct="1">
              <a:buClr>
                <a:srgbClr val="000000"/>
              </a:buClr>
              <a:buSzPct val="100000"/>
              <a:buFont typeface="Times New Roman" pitchFamily="18" charset="0"/>
              <a:buNone/>
            </a:pPr>
            <a:r>
              <a:rPr lang="ru-RU" b="1" dirty="0">
                <a:solidFill>
                  <a:srgbClr val="FFFFFF"/>
                </a:solidFill>
                <a:latin typeface="Tahoma" pitchFamily="34" charset="0"/>
                <a:cs typeface="Tahoma" pitchFamily="34" charset="0"/>
              </a:rPr>
              <a:t>РФ</a:t>
            </a:r>
            <a:r>
              <a:rPr lang="ru-RU" sz="2200" b="1" dirty="0">
                <a:solidFill>
                  <a:srgbClr val="376092"/>
                </a:solidFill>
                <a:latin typeface="Tahoma" pitchFamily="34" charset="0"/>
                <a:cs typeface="Tahoma" pitchFamily="34" charset="0"/>
              </a:rPr>
              <a:t/>
            </a:r>
            <a:br>
              <a:rPr lang="ru-RU" sz="2200" b="1" dirty="0">
                <a:solidFill>
                  <a:srgbClr val="376092"/>
                </a:solidFill>
                <a:latin typeface="Tahoma" pitchFamily="34" charset="0"/>
                <a:cs typeface="Tahoma" pitchFamily="34" charset="0"/>
              </a:rPr>
            </a:br>
            <a:endParaRPr lang="ru-RU" sz="2200" b="1" dirty="0">
              <a:solidFill>
                <a:srgbClr val="376092"/>
              </a:solidFill>
              <a:latin typeface="Tahoma" pitchFamily="34" charset="0"/>
              <a:cs typeface="Tahoma" pitchFamily="34" charset="0"/>
            </a:endParaRPr>
          </a:p>
        </p:txBody>
      </p:sp>
      <p:pic>
        <p:nvPicPr>
          <p:cNvPr id="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266" y="1183546"/>
            <a:ext cx="906462" cy="69691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2" name="Text Box 7"/>
          <p:cNvSpPr txBox="1">
            <a:spLocks noChangeArrowheads="1"/>
          </p:cNvSpPr>
          <p:nvPr/>
        </p:nvSpPr>
        <p:spPr bwMode="auto">
          <a:xfrm>
            <a:off x="568266" y="1324834"/>
            <a:ext cx="9001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a:tabLst>
                <a:tab pos="723900" algn="l"/>
              </a:tabLst>
              <a:defRPr>
                <a:solidFill>
                  <a:schemeClr val="tx1"/>
                </a:solidFill>
                <a:latin typeface="Arial" charset="0"/>
                <a:ea typeface="Microsoft YaHei" pitchFamily="34" charset="-122"/>
              </a:defRPr>
            </a:lvl1pPr>
            <a:lvl2pPr>
              <a:tabLst>
                <a:tab pos="723900" algn="l"/>
              </a:tabLst>
              <a:defRPr>
                <a:solidFill>
                  <a:schemeClr val="tx1"/>
                </a:solidFill>
                <a:latin typeface="Arial" charset="0"/>
                <a:ea typeface="Microsoft YaHei" pitchFamily="34" charset="-122"/>
              </a:defRPr>
            </a:lvl2pPr>
            <a:lvl3pPr>
              <a:tabLst>
                <a:tab pos="723900" algn="l"/>
              </a:tabLst>
              <a:defRPr>
                <a:solidFill>
                  <a:schemeClr val="tx1"/>
                </a:solidFill>
                <a:latin typeface="Arial" charset="0"/>
                <a:ea typeface="Microsoft YaHei" pitchFamily="34" charset="-122"/>
              </a:defRPr>
            </a:lvl3pPr>
            <a:lvl4pPr>
              <a:tabLst>
                <a:tab pos="723900" algn="l"/>
              </a:tabLst>
              <a:defRPr>
                <a:solidFill>
                  <a:schemeClr val="tx1"/>
                </a:solidFill>
                <a:latin typeface="Arial" charset="0"/>
                <a:ea typeface="Microsoft YaHei" pitchFamily="34" charset="-122"/>
              </a:defRPr>
            </a:lvl4pPr>
            <a:lvl5pPr>
              <a:tabLst>
                <a:tab pos="7239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9pPr>
          </a:lstStyle>
          <a:p>
            <a:pPr algn="ctr" eaLnBrk="1" hangingPunct="1">
              <a:buClr>
                <a:srgbClr val="000000"/>
              </a:buClr>
              <a:buSzPct val="100000"/>
              <a:buFont typeface="Times New Roman" pitchFamily="18" charset="0"/>
              <a:buNone/>
            </a:pPr>
            <a:r>
              <a:rPr lang="ru-RU" b="1">
                <a:solidFill>
                  <a:srgbClr val="FFFFFF"/>
                </a:solidFill>
              </a:rPr>
              <a:t>ФРГ</a:t>
            </a:r>
          </a:p>
        </p:txBody>
      </p:sp>
      <p:sp>
        <p:nvSpPr>
          <p:cNvPr id="23" name="Text Box 10"/>
          <p:cNvSpPr txBox="1">
            <a:spLocks noChangeArrowheads="1"/>
          </p:cNvSpPr>
          <p:nvPr/>
        </p:nvSpPr>
        <p:spPr bwMode="auto">
          <a:xfrm>
            <a:off x="37406" y="5661248"/>
            <a:ext cx="892393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pitchFamily="34" charset="-122"/>
              </a:defRPr>
            </a:lvl9pPr>
          </a:lstStyle>
          <a:p>
            <a:pPr eaLnBrk="1">
              <a:buClr>
                <a:srgbClr val="000000"/>
              </a:buClr>
              <a:buSzPct val="100000"/>
              <a:buFont typeface="Times New Roman" pitchFamily="18" charset="0"/>
              <a:buNone/>
            </a:pPr>
            <a:r>
              <a:rPr lang="ru-RU" sz="1200" b="1" dirty="0">
                <a:solidFill>
                  <a:srgbClr val="000000"/>
                </a:solidFill>
                <a:latin typeface="Tahoma" pitchFamily="34" charset="0"/>
                <a:cs typeface="Tahoma" pitchFamily="34" charset="0"/>
              </a:rPr>
              <a:t>В ФРГ на автобанах остановочная полоса предназначена как для вынужденной остановки транспортных средств, так и для объезда препятствий при ДТП или в период производства ремонтных работ. Конструкция дорожной одежды устраивается по типу основной проезжей части дороги. В РФ на автомагистралях остановка на укрепленной части обочины запрещена, ее конструкция не рассчитана на движение основного транспортного потока. За движение по обочине взимается штраф.</a:t>
            </a:r>
          </a:p>
        </p:txBody>
      </p:sp>
      <p:pic>
        <p:nvPicPr>
          <p:cNvPr id="2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3602939"/>
            <a:ext cx="517525" cy="38576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5" name="Text Box 8"/>
          <p:cNvSpPr txBox="1">
            <a:spLocks noChangeArrowheads="1"/>
          </p:cNvSpPr>
          <p:nvPr/>
        </p:nvSpPr>
        <p:spPr bwMode="auto">
          <a:xfrm>
            <a:off x="7536458" y="3682314"/>
            <a:ext cx="379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723900" algn="l"/>
              </a:tabLst>
              <a:defRPr>
                <a:solidFill>
                  <a:schemeClr val="tx1"/>
                </a:solidFill>
                <a:latin typeface="Arial" charset="0"/>
                <a:ea typeface="Microsoft YaHei" pitchFamily="34" charset="-122"/>
              </a:defRPr>
            </a:lvl1pPr>
            <a:lvl2pPr>
              <a:tabLst>
                <a:tab pos="723900" algn="l"/>
              </a:tabLst>
              <a:defRPr>
                <a:solidFill>
                  <a:schemeClr val="tx1"/>
                </a:solidFill>
                <a:latin typeface="Arial" charset="0"/>
                <a:ea typeface="Microsoft YaHei" pitchFamily="34" charset="-122"/>
              </a:defRPr>
            </a:lvl2pPr>
            <a:lvl3pPr>
              <a:tabLst>
                <a:tab pos="723900" algn="l"/>
              </a:tabLst>
              <a:defRPr>
                <a:solidFill>
                  <a:schemeClr val="tx1"/>
                </a:solidFill>
                <a:latin typeface="Arial" charset="0"/>
                <a:ea typeface="Microsoft YaHei" pitchFamily="34" charset="-122"/>
              </a:defRPr>
            </a:lvl3pPr>
            <a:lvl4pPr>
              <a:tabLst>
                <a:tab pos="723900" algn="l"/>
              </a:tabLst>
              <a:defRPr>
                <a:solidFill>
                  <a:schemeClr val="tx1"/>
                </a:solidFill>
                <a:latin typeface="Arial" charset="0"/>
                <a:ea typeface="Microsoft YaHei" pitchFamily="34" charset="-122"/>
              </a:defRPr>
            </a:lvl4pPr>
            <a:lvl5pPr>
              <a:tabLst>
                <a:tab pos="7239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9pPr>
          </a:lstStyle>
          <a:p>
            <a:pPr eaLnBrk="1" hangingPunct="1">
              <a:buClr>
                <a:srgbClr val="000000"/>
              </a:buClr>
              <a:buSzPct val="100000"/>
              <a:buFont typeface="Times New Roman" pitchFamily="18" charset="0"/>
              <a:buNone/>
            </a:pPr>
            <a:endParaRPr lang="ru-RU" sz="1000" b="1">
              <a:solidFill>
                <a:srgbClr val="000000"/>
              </a:solidFill>
              <a:latin typeface="Tahoma" pitchFamily="34" charset="0"/>
              <a:cs typeface="Tahoma" pitchFamily="34" charset="0"/>
            </a:endParaRPr>
          </a:p>
          <a:p>
            <a:pPr algn="ctr" eaLnBrk="1" hangingPunct="1">
              <a:buClr>
                <a:srgbClr val="000000"/>
              </a:buClr>
              <a:buSzPct val="100000"/>
              <a:buFont typeface="Times New Roman" pitchFamily="18" charset="0"/>
              <a:buNone/>
            </a:pPr>
            <a:r>
              <a:rPr lang="ru-RU" sz="1000" b="1">
                <a:solidFill>
                  <a:srgbClr val="FFFFFF"/>
                </a:solidFill>
                <a:latin typeface="Tahoma" pitchFamily="34" charset="0"/>
                <a:cs typeface="Tahoma" pitchFamily="34" charset="0"/>
              </a:rPr>
              <a:t>РФ</a:t>
            </a:r>
            <a:r>
              <a:rPr lang="ru-RU" sz="1000" b="1">
                <a:solidFill>
                  <a:srgbClr val="376092"/>
                </a:solidFill>
                <a:latin typeface="Tahoma" pitchFamily="34" charset="0"/>
                <a:cs typeface="Tahoma" pitchFamily="34" charset="0"/>
              </a:rPr>
              <a:t/>
            </a:r>
            <a:br>
              <a:rPr lang="ru-RU" sz="1000" b="1">
                <a:solidFill>
                  <a:srgbClr val="376092"/>
                </a:solidFill>
                <a:latin typeface="Tahoma" pitchFamily="34" charset="0"/>
                <a:cs typeface="Tahoma" pitchFamily="34" charset="0"/>
              </a:rPr>
            </a:br>
            <a:endParaRPr lang="ru-RU" sz="1000" b="1">
              <a:solidFill>
                <a:srgbClr val="376092"/>
              </a:solidFill>
              <a:latin typeface="Tahoma" pitchFamily="34" charset="0"/>
              <a:cs typeface="Tahoma" pitchFamily="34" charset="0"/>
            </a:endParaRPr>
          </a:p>
        </p:txBody>
      </p:sp>
      <p:pic>
        <p:nvPicPr>
          <p:cNvPr id="2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3593414"/>
            <a:ext cx="515938" cy="395288"/>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7" name="Text Box 10"/>
          <p:cNvSpPr txBox="1">
            <a:spLocks noChangeArrowheads="1"/>
          </p:cNvSpPr>
          <p:nvPr/>
        </p:nvSpPr>
        <p:spPr bwMode="auto">
          <a:xfrm>
            <a:off x="5087169" y="3758514"/>
            <a:ext cx="487362"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a:tabLst>
                <a:tab pos="723900" algn="l"/>
              </a:tabLst>
              <a:defRPr>
                <a:solidFill>
                  <a:schemeClr val="tx1"/>
                </a:solidFill>
                <a:latin typeface="Arial" charset="0"/>
                <a:ea typeface="Microsoft YaHei" pitchFamily="34" charset="-122"/>
              </a:defRPr>
            </a:lvl1pPr>
            <a:lvl2pPr>
              <a:tabLst>
                <a:tab pos="723900" algn="l"/>
              </a:tabLst>
              <a:defRPr>
                <a:solidFill>
                  <a:schemeClr val="tx1"/>
                </a:solidFill>
                <a:latin typeface="Arial" charset="0"/>
                <a:ea typeface="Microsoft YaHei" pitchFamily="34" charset="-122"/>
              </a:defRPr>
            </a:lvl2pPr>
            <a:lvl3pPr>
              <a:tabLst>
                <a:tab pos="723900" algn="l"/>
              </a:tabLst>
              <a:defRPr>
                <a:solidFill>
                  <a:schemeClr val="tx1"/>
                </a:solidFill>
                <a:latin typeface="Arial" charset="0"/>
                <a:ea typeface="Microsoft YaHei" pitchFamily="34" charset="-122"/>
              </a:defRPr>
            </a:lvl3pPr>
            <a:lvl4pPr>
              <a:tabLst>
                <a:tab pos="723900" algn="l"/>
              </a:tabLst>
              <a:defRPr>
                <a:solidFill>
                  <a:schemeClr val="tx1"/>
                </a:solidFill>
                <a:latin typeface="Arial" charset="0"/>
                <a:ea typeface="Microsoft YaHei" pitchFamily="34" charset="-122"/>
              </a:defRPr>
            </a:lvl4pPr>
            <a:lvl5pPr>
              <a:tabLst>
                <a:tab pos="723900" algn="l"/>
              </a:tabLst>
              <a:defRPr>
                <a:solidFill>
                  <a:schemeClr val="tx1"/>
                </a:solidFill>
                <a:latin typeface="Arial" charset="0"/>
                <a:ea typeface="Microsoft YaHei" pitchFamily="34" charset="-122"/>
              </a:defRPr>
            </a:lvl5pPr>
            <a:lvl6pPr marL="25146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6pPr>
            <a:lvl7pPr marL="29718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7pPr>
            <a:lvl8pPr marL="34290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8pPr>
            <a:lvl9pPr marL="3886200" indent="-228600" defTabSz="449263" eaLnBrk="0" fontAlgn="base" hangingPunct="0">
              <a:spcBef>
                <a:spcPct val="0"/>
              </a:spcBef>
              <a:spcAft>
                <a:spcPct val="0"/>
              </a:spcAft>
              <a:tabLst>
                <a:tab pos="723900" algn="l"/>
              </a:tabLst>
              <a:defRPr>
                <a:solidFill>
                  <a:schemeClr val="tx1"/>
                </a:solidFill>
                <a:latin typeface="Arial" charset="0"/>
                <a:ea typeface="Microsoft YaHei" pitchFamily="34" charset="-122"/>
              </a:defRPr>
            </a:lvl9pPr>
          </a:lstStyle>
          <a:p>
            <a:pPr algn="ctr" eaLnBrk="1" hangingPunct="1">
              <a:buClr>
                <a:srgbClr val="000000"/>
              </a:buClr>
              <a:buSzPct val="100000"/>
              <a:buFont typeface="Times New Roman" pitchFamily="18" charset="0"/>
              <a:buNone/>
            </a:pPr>
            <a:r>
              <a:rPr lang="ru-RU" sz="1000" b="1">
                <a:solidFill>
                  <a:srgbClr val="FFFFFF"/>
                </a:solidFill>
              </a:rPr>
              <a:t>ФРГ</a:t>
            </a:r>
          </a:p>
        </p:txBody>
      </p:sp>
      <p:sp>
        <p:nvSpPr>
          <p:cNvPr id="3" name="TextBox 2"/>
          <p:cNvSpPr txBox="1"/>
          <p:nvPr/>
        </p:nvSpPr>
        <p:spPr>
          <a:xfrm>
            <a:off x="120220" y="5241966"/>
            <a:ext cx="8496944" cy="692497"/>
          </a:xfrm>
          <a:prstGeom prst="rect">
            <a:avLst/>
          </a:prstGeom>
          <a:noFill/>
        </p:spPr>
        <p:txBody>
          <a:bodyPr wrap="square" rtlCol="0">
            <a:spAutoFit/>
          </a:bodyPr>
          <a:lstStyle/>
          <a:p>
            <a:r>
              <a:rPr lang="ru-RU" sz="1050" dirty="0">
                <a:latin typeface="Tahoma" pitchFamily="34" charset="0"/>
                <a:ea typeface="Tahoma" pitchFamily="34" charset="0"/>
                <a:cs typeface="Tahoma" pitchFamily="34" charset="0"/>
              </a:rPr>
              <a:t>* -   ширина полос, предназначенных для движения легковых автомобилей</a:t>
            </a:r>
          </a:p>
          <a:p>
            <a:r>
              <a:rPr lang="ru-RU" sz="1050" dirty="0">
                <a:latin typeface="Tahoma" pitchFamily="34" charset="0"/>
                <a:ea typeface="Tahoma" pitchFamily="34" charset="0"/>
                <a:cs typeface="Tahoma" pitchFamily="34" charset="0"/>
              </a:rPr>
              <a:t>** -  на автобанах с двух-полосным движением в каждом направлении</a:t>
            </a:r>
          </a:p>
          <a:p>
            <a:endParaRPr lang="ru-RU" dirty="0"/>
          </a:p>
        </p:txBody>
      </p:sp>
    </p:spTree>
    <p:extLst>
      <p:ext uri="{BB962C8B-B14F-4D97-AF65-F5344CB8AC3E}">
        <p14:creationId xmlns:p14="http://schemas.microsoft.com/office/powerpoint/2010/main" val="196921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инновации\флаг РФ.jpg"/>
          <p:cNvPicPr>
            <a:picLocks noChangeAspect="1" noChangeArrowheads="1"/>
          </p:cNvPicPr>
          <p:nvPr/>
        </p:nvPicPr>
        <p:blipFill>
          <a:blip r:embed="rId2" cstate="print"/>
          <a:srcRect/>
          <a:stretch>
            <a:fillRect/>
          </a:stretch>
        </p:blipFill>
        <p:spPr bwMode="auto">
          <a:xfrm>
            <a:off x="7164287" y="620688"/>
            <a:ext cx="1008000" cy="756000"/>
          </a:xfrm>
          <a:prstGeom prst="rect">
            <a:avLst/>
          </a:prstGeom>
          <a:noFill/>
          <a:ln>
            <a:solidFill>
              <a:schemeClr val="tx1"/>
            </a:solidFill>
          </a:ln>
        </p:spPr>
      </p:pic>
      <p:sp>
        <p:nvSpPr>
          <p:cNvPr id="4" name="Подзаголовок 3"/>
          <p:cNvSpPr>
            <a:spLocks noGrp="1"/>
          </p:cNvSpPr>
          <p:nvPr>
            <p:ph type="subTitle" idx="1"/>
          </p:nvPr>
        </p:nvSpPr>
        <p:spPr>
          <a:xfrm>
            <a:off x="4000496" y="4857760"/>
            <a:ext cx="4643438" cy="2000240"/>
          </a:xfrm>
        </p:spPr>
        <p:txBody>
          <a:bodyPr>
            <a:noAutofit/>
          </a:bodyPr>
          <a:lstStyle/>
          <a:p>
            <a:pPr fontAlgn="base">
              <a:lnSpc>
                <a:spcPct val="80000"/>
              </a:lnSpc>
              <a:spcAft>
                <a:spcPct val="0"/>
              </a:spcAft>
            </a:pPr>
            <a:r>
              <a:rPr lang="ru-RU" dirty="0" smtClean="0"/>
              <a:t>Водоотвод на автобанах всегда осуществляется закрытым способом. </a:t>
            </a:r>
          </a:p>
          <a:p>
            <a:pPr fontAlgn="base">
              <a:lnSpc>
                <a:spcPct val="80000"/>
              </a:lnSpc>
              <a:spcAft>
                <a:spcPct val="0"/>
              </a:spcAft>
            </a:pPr>
            <a:r>
              <a:rPr lang="ru-RU" dirty="0" smtClean="0"/>
              <a:t>С обязательным устройством дренажей: </a:t>
            </a:r>
            <a:r>
              <a:rPr lang="ru-RU" dirty="0" err="1" smtClean="0"/>
              <a:t>подкюветного</a:t>
            </a:r>
            <a:r>
              <a:rPr lang="ru-RU" dirty="0" smtClean="0"/>
              <a:t> в выемке и осевого на всем протяжении дороги.</a:t>
            </a:r>
            <a:endParaRPr dirty="0" smtClean="0"/>
          </a:p>
        </p:txBody>
      </p:sp>
      <p:pic>
        <p:nvPicPr>
          <p:cNvPr id="145409" name="Picture 1"/>
          <p:cNvPicPr>
            <a:picLocks noChangeAspect="1" noChangeArrowheads="1"/>
          </p:cNvPicPr>
          <p:nvPr/>
        </p:nvPicPr>
        <p:blipFill>
          <a:blip r:embed="rId3" cstate="print">
            <a:lum/>
          </a:blip>
          <a:srcRect l="24521" t="32126" r="23729" b="15505"/>
          <a:stretch>
            <a:fillRect/>
          </a:stretch>
        </p:blipFill>
        <p:spPr bwMode="auto">
          <a:xfrm>
            <a:off x="1071538" y="3143248"/>
            <a:ext cx="2484807" cy="1571636"/>
          </a:xfrm>
          <a:prstGeom prst="rect">
            <a:avLst/>
          </a:prstGeom>
          <a:noFill/>
          <a:ln w="9525">
            <a:noFill/>
            <a:miter lim="800000"/>
            <a:headEnd/>
            <a:tailEnd/>
          </a:ln>
        </p:spPr>
      </p:pic>
      <p:sp>
        <p:nvSpPr>
          <p:cNvPr id="11" name="Заголовок 1"/>
          <p:cNvSpPr txBox="1">
            <a:spLocks/>
          </p:cNvSpPr>
          <p:nvPr/>
        </p:nvSpPr>
        <p:spPr>
          <a:xfrm>
            <a:off x="7164288" y="620688"/>
            <a:ext cx="1008111" cy="720080"/>
          </a:xfrm>
          <a:prstGeom prst="rect">
            <a:avLst/>
          </a:prstGeom>
        </p:spPr>
        <p:txBody>
          <a:bodyPr vert="horz" lIns="91429" tIns="45715" rIns="91429" bIns="45715" rtlCol="0" anchor="ctr">
            <a:noAutofit/>
          </a:bodyPr>
          <a:lstStyle/>
          <a:p>
            <a:pPr defTabSz="914290" fontAlgn="auto">
              <a:spcAft>
                <a:spcPts val="0"/>
              </a:spcAft>
              <a:defRPr/>
            </a:pPr>
            <a:endParaRPr lang="ru-RU" b="1" kern="0" dirty="0" smtClean="0">
              <a:latin typeface="Tahoma" pitchFamily="34" charset="0"/>
              <a:ea typeface="Tahoma" pitchFamily="34" charset="0"/>
              <a:cs typeface="Tahoma" pitchFamily="34" charset="0"/>
            </a:endParaRPr>
          </a:p>
          <a:p>
            <a:pPr algn="ctr" defTabSz="914290" fontAlgn="auto">
              <a:spcAft>
                <a:spcPts val="0"/>
              </a:spcAft>
              <a:defRPr/>
            </a:pPr>
            <a:r>
              <a:rPr lang="ru-RU" b="1" kern="0" dirty="0" smtClean="0">
                <a:solidFill>
                  <a:schemeClr val="bg1"/>
                </a:solidFill>
                <a:latin typeface="Tahoma" pitchFamily="34" charset="0"/>
                <a:ea typeface="Tahoma" pitchFamily="34" charset="0"/>
                <a:cs typeface="Tahoma" pitchFamily="34" charset="0"/>
              </a:rPr>
              <a:t>РФ</a:t>
            </a:r>
            <a:r>
              <a:rPr lang="ru-RU" sz="2200" b="1" kern="0" dirty="0" smtClean="0">
                <a:solidFill>
                  <a:srgbClr val="376092"/>
                </a:solidFill>
                <a:latin typeface="Tahoma" pitchFamily="34" charset="0"/>
                <a:ea typeface="Tahoma" pitchFamily="34" charset="0"/>
                <a:cs typeface="Tahoma" pitchFamily="34" charset="0"/>
              </a:rPr>
              <a:t/>
            </a:r>
            <a:br>
              <a:rPr lang="ru-RU" sz="2200" b="1" kern="0" dirty="0" smtClean="0">
                <a:solidFill>
                  <a:srgbClr val="376092"/>
                </a:solidFill>
                <a:latin typeface="Tahoma" pitchFamily="34" charset="0"/>
                <a:ea typeface="Tahoma" pitchFamily="34" charset="0"/>
                <a:cs typeface="Tahoma" pitchFamily="34" charset="0"/>
              </a:rPr>
            </a:br>
            <a:endParaRPr lang="ru-RU" sz="2200" b="1" kern="0" dirty="0">
              <a:solidFill>
                <a:srgbClr val="376092"/>
              </a:solidFill>
              <a:latin typeface="Tahoma" pitchFamily="34" charset="0"/>
              <a:ea typeface="Tahoma" pitchFamily="34" charset="0"/>
              <a:cs typeface="Tahoma" pitchFamily="34" charset="0"/>
            </a:endParaRPr>
          </a:p>
        </p:txBody>
      </p:sp>
      <p:pic>
        <p:nvPicPr>
          <p:cNvPr id="145410" name="Picture 2"/>
          <p:cNvPicPr>
            <a:picLocks noChangeAspect="1" noChangeArrowheads="1"/>
          </p:cNvPicPr>
          <p:nvPr/>
        </p:nvPicPr>
        <p:blipFill>
          <a:blip r:embed="rId4" cstate="print"/>
          <a:srcRect l="22011" t="41974" r="25521" b="14553"/>
          <a:stretch>
            <a:fillRect/>
          </a:stretch>
        </p:blipFill>
        <p:spPr bwMode="auto">
          <a:xfrm>
            <a:off x="1000100" y="1500174"/>
            <a:ext cx="2738444" cy="1418123"/>
          </a:xfrm>
          <a:prstGeom prst="rect">
            <a:avLst/>
          </a:prstGeom>
          <a:noFill/>
          <a:ln w="9525">
            <a:noFill/>
            <a:miter lim="800000"/>
            <a:headEnd/>
            <a:tailEnd/>
          </a:ln>
        </p:spPr>
      </p:pic>
      <p:pic>
        <p:nvPicPr>
          <p:cNvPr id="13" name="Picture 1" descr="\\192.168.108.2\Public\Литвинова\Поперечники\3.png"/>
          <p:cNvPicPr>
            <a:picLocks noChangeAspect="1" noChangeArrowheads="1"/>
          </p:cNvPicPr>
          <p:nvPr/>
        </p:nvPicPr>
        <p:blipFill>
          <a:blip r:embed="rId5" cstate="print"/>
          <a:srcRect l="74192" t="45984" r="1458" b="-5664"/>
          <a:stretch>
            <a:fillRect/>
          </a:stretch>
        </p:blipFill>
        <p:spPr bwMode="auto">
          <a:xfrm>
            <a:off x="5652120" y="3216397"/>
            <a:ext cx="2432009" cy="1377048"/>
          </a:xfrm>
          <a:prstGeom prst="rect">
            <a:avLst/>
          </a:prstGeom>
          <a:noFill/>
        </p:spPr>
      </p:pic>
      <p:sp>
        <p:nvSpPr>
          <p:cNvPr id="14" name="Заголовок 1"/>
          <p:cNvSpPr txBox="1">
            <a:spLocks/>
          </p:cNvSpPr>
          <p:nvPr/>
        </p:nvSpPr>
        <p:spPr>
          <a:xfrm>
            <a:off x="0" y="1916832"/>
            <a:ext cx="1043608" cy="432048"/>
          </a:xfrm>
          <a:prstGeom prst="rect">
            <a:avLst/>
          </a:prstGeom>
        </p:spPr>
        <p:txBody>
          <a:bodyPr vert="horz" lIns="91429" tIns="45715" rIns="91429" bIns="45715" rtlCol="0" anchor="ctr">
            <a:noAutofit/>
          </a:bodyPr>
          <a:lstStyle/>
          <a:p>
            <a:pPr algn="ctr" defTabSz="914290" fontAlgn="auto">
              <a:spcAft>
                <a:spcPts val="0"/>
              </a:spcAft>
              <a:defRPr/>
            </a:pPr>
            <a:r>
              <a:rPr lang="ru-RU" sz="1200" b="1" kern="0" dirty="0" smtClean="0">
                <a:latin typeface="Tahoma" pitchFamily="34" charset="0"/>
                <a:ea typeface="Tahoma" pitchFamily="34" charset="0"/>
                <a:cs typeface="Tahoma" pitchFamily="34" charset="0"/>
              </a:rPr>
              <a:t>Насыпь</a:t>
            </a:r>
            <a:endParaRPr lang="ru-RU" sz="1200" b="1" kern="0" dirty="0">
              <a:solidFill>
                <a:srgbClr val="376092"/>
              </a:solidFill>
              <a:latin typeface="Tahoma" pitchFamily="34" charset="0"/>
              <a:ea typeface="Tahoma" pitchFamily="34" charset="0"/>
              <a:cs typeface="Tahoma" pitchFamily="34" charset="0"/>
            </a:endParaRPr>
          </a:p>
        </p:txBody>
      </p:sp>
      <p:sp>
        <p:nvSpPr>
          <p:cNvPr id="15" name="Заголовок 1"/>
          <p:cNvSpPr txBox="1">
            <a:spLocks/>
          </p:cNvSpPr>
          <p:nvPr/>
        </p:nvSpPr>
        <p:spPr>
          <a:xfrm>
            <a:off x="0" y="3571876"/>
            <a:ext cx="1043608" cy="432048"/>
          </a:xfrm>
          <a:prstGeom prst="rect">
            <a:avLst/>
          </a:prstGeom>
        </p:spPr>
        <p:txBody>
          <a:bodyPr vert="horz" lIns="91429" tIns="45715" rIns="91429" bIns="45715" rtlCol="0" anchor="ctr">
            <a:noAutofit/>
          </a:bodyPr>
          <a:lstStyle/>
          <a:p>
            <a:pPr algn="ctr" defTabSz="914290" fontAlgn="auto">
              <a:spcAft>
                <a:spcPts val="0"/>
              </a:spcAft>
              <a:defRPr/>
            </a:pPr>
            <a:r>
              <a:rPr lang="ru-RU" sz="1200" b="1" kern="0" dirty="0" smtClean="0">
                <a:latin typeface="Tahoma" pitchFamily="34" charset="0"/>
                <a:ea typeface="Tahoma" pitchFamily="34" charset="0"/>
                <a:cs typeface="Tahoma" pitchFamily="34" charset="0"/>
              </a:rPr>
              <a:t>Выемка</a:t>
            </a:r>
            <a:endParaRPr lang="ru-RU" sz="1200" b="1" kern="0" dirty="0">
              <a:solidFill>
                <a:srgbClr val="376092"/>
              </a:solidFill>
              <a:latin typeface="Tahoma" pitchFamily="34" charset="0"/>
              <a:ea typeface="Tahoma" pitchFamily="34" charset="0"/>
              <a:cs typeface="Tahoma" pitchFamily="34" charset="0"/>
            </a:endParaRPr>
          </a:p>
        </p:txBody>
      </p:sp>
      <p:pic>
        <p:nvPicPr>
          <p:cNvPr id="145412" name="Picture 4" descr="\\192.168.108.2\Public\Литвинова\Поперечники\4.png"/>
          <p:cNvPicPr>
            <a:picLocks noChangeAspect="1" noChangeArrowheads="1"/>
          </p:cNvPicPr>
          <p:nvPr/>
        </p:nvPicPr>
        <p:blipFill>
          <a:blip r:embed="rId6" cstate="print"/>
          <a:srcRect/>
          <a:stretch>
            <a:fillRect/>
          </a:stretch>
        </p:blipFill>
        <p:spPr bwMode="auto">
          <a:xfrm>
            <a:off x="5940152" y="1988840"/>
            <a:ext cx="2025005" cy="800960"/>
          </a:xfrm>
          <a:prstGeom prst="rect">
            <a:avLst/>
          </a:prstGeom>
          <a:noFill/>
        </p:spPr>
      </p:pic>
      <p:pic>
        <p:nvPicPr>
          <p:cNvPr id="16" name="Picture 1"/>
          <p:cNvPicPr>
            <a:picLocks noChangeAspect="1" noChangeArrowheads="1"/>
          </p:cNvPicPr>
          <p:nvPr/>
        </p:nvPicPr>
        <p:blipFill>
          <a:blip r:embed="rId7" cstate="print"/>
          <a:srcRect/>
          <a:stretch>
            <a:fillRect/>
          </a:stretch>
        </p:blipFill>
        <p:spPr bwMode="auto">
          <a:xfrm>
            <a:off x="7138024" y="0"/>
            <a:ext cx="2005976" cy="370334"/>
          </a:xfrm>
          <a:prstGeom prst="rect">
            <a:avLst/>
          </a:prstGeom>
          <a:noFill/>
          <a:ln w="9525">
            <a:noFill/>
            <a:miter lim="800000"/>
            <a:headEnd/>
            <a:tailEnd/>
          </a:ln>
        </p:spPr>
      </p:pic>
      <p:sp>
        <p:nvSpPr>
          <p:cNvPr id="17" name="Прямоугольник 16"/>
          <p:cNvSpPr/>
          <p:nvPr/>
        </p:nvSpPr>
        <p:spPr>
          <a:xfrm>
            <a:off x="0" y="548682"/>
            <a:ext cx="9144000" cy="45719"/>
          </a:xfrm>
          <a:prstGeom prst="rect">
            <a:avLst/>
          </a:prstGeom>
          <a:solidFill>
            <a:srgbClr val="E9870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
        <p:nvSpPr>
          <p:cNvPr id="18" name="Заголовок 1"/>
          <p:cNvSpPr txBox="1">
            <a:spLocks/>
          </p:cNvSpPr>
          <p:nvPr/>
        </p:nvSpPr>
        <p:spPr>
          <a:xfrm>
            <a:off x="0" y="260648"/>
            <a:ext cx="9144000" cy="504056"/>
          </a:xfrm>
          <a:prstGeom prst="rect">
            <a:avLst/>
          </a:prstGeom>
        </p:spPr>
        <p:txBody>
          <a:bodyPr vert="horz" lIns="91429" tIns="45715" rIns="91429" bIns="45715" rtlCol="0" anchor="ctr">
            <a:noAutofit/>
          </a:bodyPr>
          <a:lstStyle/>
          <a:p>
            <a:pPr marL="0" marR="0" lvl="0" indent="0" algn="l" defTabSz="914290" rtl="0" eaLnBrk="1" fontAlgn="auto" latinLnBrk="0" hangingPunct="1">
              <a:lnSpc>
                <a:spcPct val="100000"/>
              </a:lnSpc>
              <a:spcBef>
                <a:spcPct val="0"/>
              </a:spcBef>
              <a:spcAft>
                <a:spcPts val="0"/>
              </a:spcAft>
              <a:buClrTx/>
              <a:buSzTx/>
              <a:buFontTx/>
              <a:buNone/>
              <a:tabLst/>
              <a:defRPr/>
            </a:pPr>
            <a:r>
              <a:rPr kumimoji="0" lang="ru-RU" sz="2200" b="1" i="0"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Сравнение водоотводных сооружений</a:t>
            </a:r>
            <a: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ru-RU" sz="2200" b="1" i="0" u="sng"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ru-RU" sz="2200" b="1" i="0" u="sng"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30" name="Прямоугольник 29"/>
          <p:cNvSpPr/>
          <p:nvPr/>
        </p:nvSpPr>
        <p:spPr>
          <a:xfrm>
            <a:off x="1742409" y="1658441"/>
            <a:ext cx="714380" cy="69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71600" y="3071810"/>
            <a:ext cx="2671706" cy="164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5364088" y="1484784"/>
            <a:ext cx="2708374" cy="1515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5364088" y="3000372"/>
            <a:ext cx="2708374" cy="1499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 name="Picture 3" descr="E:\инновации\флаг ФРГ.jpg"/>
          <p:cNvPicPr>
            <a:picLocks noChangeAspect="1" noChangeArrowheads="1"/>
          </p:cNvPicPr>
          <p:nvPr/>
        </p:nvPicPr>
        <p:blipFill>
          <a:blip r:embed="rId8" cstate="print"/>
          <a:srcRect/>
          <a:stretch>
            <a:fillRect/>
          </a:stretch>
        </p:blipFill>
        <p:spPr bwMode="auto">
          <a:xfrm>
            <a:off x="971600" y="620688"/>
            <a:ext cx="1008000" cy="773999"/>
          </a:xfrm>
          <a:prstGeom prst="rect">
            <a:avLst/>
          </a:prstGeom>
          <a:noFill/>
          <a:ln>
            <a:solidFill>
              <a:schemeClr val="tx1"/>
            </a:solidFill>
          </a:ln>
        </p:spPr>
      </p:pic>
      <p:sp>
        <p:nvSpPr>
          <p:cNvPr id="41" name="TextBox 40"/>
          <p:cNvSpPr txBox="1"/>
          <p:nvPr/>
        </p:nvSpPr>
        <p:spPr>
          <a:xfrm>
            <a:off x="971600" y="760636"/>
            <a:ext cx="1008112" cy="369332"/>
          </a:xfrm>
          <a:prstGeom prst="rect">
            <a:avLst/>
          </a:prstGeom>
          <a:noFill/>
        </p:spPr>
        <p:txBody>
          <a:bodyPr wrap="square" rtlCol="0" anchor="ctr">
            <a:spAutoFit/>
          </a:bodyPr>
          <a:lstStyle/>
          <a:p>
            <a:pPr algn="ctr"/>
            <a:r>
              <a:rPr lang="ru-RU" b="1" dirty="0" smtClean="0">
                <a:solidFill>
                  <a:schemeClr val="bg1"/>
                </a:solidFill>
              </a:rPr>
              <a:t>ФРГ</a:t>
            </a:r>
            <a:endParaRPr lang="ru-RU" b="1" dirty="0">
              <a:solidFill>
                <a:schemeClr val="bg1"/>
              </a:solidFill>
            </a:endParaRPr>
          </a:p>
        </p:txBody>
      </p:sp>
      <p:pic>
        <p:nvPicPr>
          <p:cNvPr id="8194" name="Picture 2" descr="C:\Users\isigitov.MSK\Desktop\Безымянный2.png"/>
          <p:cNvPicPr>
            <a:picLocks noChangeAspect="1" noChangeArrowheads="1"/>
          </p:cNvPicPr>
          <p:nvPr/>
        </p:nvPicPr>
        <p:blipFill>
          <a:blip r:embed="rId9" cstate="print"/>
          <a:srcRect t="8042"/>
          <a:stretch>
            <a:fillRect/>
          </a:stretch>
        </p:blipFill>
        <p:spPr bwMode="auto">
          <a:xfrm>
            <a:off x="1142976" y="4733925"/>
            <a:ext cx="2327184" cy="1851489"/>
          </a:xfrm>
          <a:prstGeom prst="rect">
            <a:avLst/>
          </a:prstGeom>
          <a:noFill/>
        </p:spPr>
      </p:pic>
      <p:sp>
        <p:nvSpPr>
          <p:cNvPr id="49" name="Прямоугольник 48"/>
          <p:cNvSpPr/>
          <p:nvPr/>
        </p:nvSpPr>
        <p:spPr>
          <a:xfrm>
            <a:off x="971600" y="4714884"/>
            <a:ext cx="2671706" cy="164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Заголовок 1"/>
          <p:cNvSpPr txBox="1">
            <a:spLocks/>
          </p:cNvSpPr>
          <p:nvPr/>
        </p:nvSpPr>
        <p:spPr>
          <a:xfrm>
            <a:off x="0" y="5357826"/>
            <a:ext cx="1043608" cy="432048"/>
          </a:xfrm>
          <a:prstGeom prst="rect">
            <a:avLst/>
          </a:prstGeom>
        </p:spPr>
        <p:txBody>
          <a:bodyPr vert="horz" lIns="91429" tIns="45715" rIns="91429" bIns="45715" rtlCol="0" anchor="ctr">
            <a:noAutofit/>
          </a:bodyPr>
          <a:lstStyle/>
          <a:p>
            <a:pPr algn="ctr" defTabSz="914290" fontAlgn="auto">
              <a:spcAft>
                <a:spcPts val="0"/>
              </a:spcAft>
              <a:defRPr/>
            </a:pPr>
            <a:r>
              <a:rPr lang="ru-RU" sz="1200" b="1" kern="0" dirty="0" err="1" smtClean="0">
                <a:latin typeface="Tahoma" pitchFamily="34" charset="0"/>
                <a:ea typeface="Tahoma" pitchFamily="34" charset="0"/>
                <a:cs typeface="Tahoma" pitchFamily="34" charset="0"/>
              </a:rPr>
              <a:t>Раздели-тельная</a:t>
            </a:r>
            <a:r>
              <a:rPr lang="ru-RU" sz="1200" b="1" kern="0" dirty="0" smtClean="0">
                <a:latin typeface="Tahoma" pitchFamily="34" charset="0"/>
                <a:ea typeface="Tahoma" pitchFamily="34" charset="0"/>
                <a:cs typeface="Tahoma" pitchFamily="34" charset="0"/>
              </a:rPr>
              <a:t> полоса</a:t>
            </a:r>
            <a:endParaRPr lang="ru-RU" sz="1200" b="1" kern="0" dirty="0">
              <a:latin typeface="Tahoma" pitchFamily="34" charset="0"/>
              <a:ea typeface="Tahoma" pitchFamily="34" charset="0"/>
              <a:cs typeface="Tahoma" pitchFamily="34" charset="0"/>
            </a:endParaRPr>
          </a:p>
        </p:txBody>
      </p:sp>
      <p:sp>
        <p:nvSpPr>
          <p:cNvPr id="51" name="Прямоугольник 50"/>
          <p:cNvSpPr/>
          <p:nvPr/>
        </p:nvSpPr>
        <p:spPr>
          <a:xfrm>
            <a:off x="1756713" y="1801327"/>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2116297" y="2029938"/>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2125835" y="2146628"/>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2559236" y="2372855"/>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2975964" y="2558599"/>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1598394" y="3284414"/>
            <a:ext cx="681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2858091" y="3212976"/>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1655569" y="3403476"/>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p:nvPr/>
        </p:nvSpPr>
        <p:spPr>
          <a:xfrm>
            <a:off x="1815105" y="3539208"/>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2398527" y="3860674"/>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p:nvPr/>
        </p:nvSpPr>
        <p:spPr>
          <a:xfrm>
            <a:off x="2369984" y="4010680"/>
            <a:ext cx="614318" cy="61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2384212" y="4070232"/>
            <a:ext cx="85725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2124684" y="4479800"/>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рямоугольник 67"/>
          <p:cNvSpPr/>
          <p:nvPr/>
        </p:nvSpPr>
        <p:spPr>
          <a:xfrm>
            <a:off x="2122317" y="4594092"/>
            <a:ext cx="526253" cy="4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971600" y="1484784"/>
            <a:ext cx="2671706" cy="15870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8727</TotalTime>
  <Words>2379</Words>
  <Application>Microsoft Office PowerPoint</Application>
  <PresentationFormat>Экран (4:3)</PresentationFormat>
  <Paragraphs>519</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Реконструкция автомобильной дороги М-4 «Дон»   от Москвы через Воронеж, Ростов-на-Дону, Краснодар  до Новороссийска на участке км 933 – км 1024,  с последующей эксплуатацией на платной основе  пилотный проект проектируемый по нормам  Российской Федерации и  Федеративной Республики Германия </vt:lpstr>
      <vt:lpstr>Этапы работ </vt:lpstr>
      <vt:lpstr>Предпосылки разработки проекта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презентации</dc:title>
  <dc:creator>a.vasilyeva</dc:creator>
  <cp:lastModifiedBy>Бурдин Александр Евгеньевич</cp:lastModifiedBy>
  <cp:revision>887</cp:revision>
  <dcterms:created xsi:type="dcterms:W3CDTF">2011-08-10T08:18:47Z</dcterms:created>
  <dcterms:modified xsi:type="dcterms:W3CDTF">2013-04-12T11:30:21Z</dcterms:modified>
</cp:coreProperties>
</file>