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379417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26357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124349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32048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3430977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3883A7B-EE24-4142-9EF4-0891CA6DBBCA}"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329857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3883A7B-EE24-4142-9EF4-0891CA6DBBCA}" type="datetimeFigureOut">
              <a:rPr lang="ru-RU" smtClean="0"/>
              <a:t>17.03.2014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259562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3883A7B-EE24-4142-9EF4-0891CA6DBBCA}" type="datetimeFigureOut">
              <a:rPr lang="ru-RU" smtClean="0"/>
              <a:t>17.03.2014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110666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883A7B-EE24-4142-9EF4-0891CA6DBBCA}" type="datetimeFigureOut">
              <a:rPr lang="ru-RU" smtClean="0"/>
              <a:t>17.03.2014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282144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883A7B-EE24-4142-9EF4-0891CA6DBBCA}"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160565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883A7B-EE24-4142-9EF4-0891CA6DBBCA}"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0898D8-419F-436B-8BD7-15C760A19F87}" type="slidenum">
              <a:rPr lang="ru-RU" smtClean="0"/>
              <a:t>‹#›</a:t>
            </a:fld>
            <a:endParaRPr lang="ru-RU"/>
          </a:p>
        </p:txBody>
      </p:sp>
    </p:spTree>
    <p:extLst>
      <p:ext uri="{BB962C8B-B14F-4D97-AF65-F5344CB8AC3E}">
        <p14:creationId xmlns:p14="http://schemas.microsoft.com/office/powerpoint/2010/main" val="85861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83A7B-EE24-4142-9EF4-0891CA6DBBCA}" type="datetimeFigureOut">
              <a:rPr lang="ru-RU" smtClean="0"/>
              <a:t>17.03.2014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898D8-419F-436B-8BD7-15C760A19F87}" type="slidenum">
              <a:rPr lang="ru-RU" smtClean="0"/>
              <a:t>‹#›</a:t>
            </a:fld>
            <a:endParaRPr lang="ru-RU"/>
          </a:p>
        </p:txBody>
      </p:sp>
    </p:spTree>
    <p:extLst>
      <p:ext uri="{BB962C8B-B14F-4D97-AF65-F5344CB8AC3E}">
        <p14:creationId xmlns:p14="http://schemas.microsoft.com/office/powerpoint/2010/main" val="1012164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4"/>
            <a:ext cx="7772400" cy="3096343"/>
          </a:xfrm>
        </p:spPr>
        <p:txBody>
          <a:bodyPr>
            <a:normAutofit fontScale="90000"/>
          </a:bodyPr>
          <a:lstStyle/>
          <a:p>
            <a:r>
              <a:rPr lang="ru-RU" dirty="0" smtClean="0"/>
              <a:t>Восприятие населением негативных побочных эффектов изменений транспортной инфраструктуры: неизбежны ли конфликты?</a:t>
            </a:r>
            <a:endParaRPr lang="ru-RU" dirty="0"/>
          </a:p>
        </p:txBody>
      </p:sp>
      <p:sp>
        <p:nvSpPr>
          <p:cNvPr id="3" name="Подзаголовок 2"/>
          <p:cNvSpPr>
            <a:spLocks noGrp="1"/>
          </p:cNvSpPr>
          <p:nvPr>
            <p:ph type="subTitle" idx="1"/>
          </p:nvPr>
        </p:nvSpPr>
        <p:spPr/>
        <p:txBody>
          <a:bodyPr/>
          <a:lstStyle/>
          <a:p>
            <a:r>
              <a:rPr lang="ru-RU" dirty="0" smtClean="0"/>
              <a:t>И.Ф. Девятко, НИУ ВШЭ</a:t>
            </a:r>
            <a:endParaRPr lang="ru-RU" dirty="0"/>
          </a:p>
        </p:txBody>
      </p:sp>
    </p:spTree>
    <p:extLst>
      <p:ext uri="{BB962C8B-B14F-4D97-AF65-F5344CB8AC3E}">
        <p14:creationId xmlns:p14="http://schemas.microsoft.com/office/powerpoint/2010/main" val="113963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40160"/>
          </a:xfrm>
        </p:spPr>
        <p:txBody>
          <a:bodyPr>
            <a:normAutofit fontScale="90000"/>
          </a:bodyPr>
          <a:lstStyle/>
          <a:p>
            <a:r>
              <a:rPr lang="ru-RU" dirty="0" smtClean="0"/>
              <a:t>Что социологическая теория и когнитивная наука знают о факторах, определяющих вероятность:</a:t>
            </a:r>
            <a:endParaRPr lang="ru-RU" dirty="0"/>
          </a:p>
        </p:txBody>
      </p:sp>
      <p:sp>
        <p:nvSpPr>
          <p:cNvPr id="3" name="Объект 2"/>
          <p:cNvSpPr>
            <a:spLocks noGrp="1"/>
          </p:cNvSpPr>
          <p:nvPr>
            <p:ph idx="1"/>
          </p:nvPr>
        </p:nvSpPr>
        <p:spPr>
          <a:xfrm>
            <a:off x="457200" y="1844824"/>
            <a:ext cx="8229600" cy="5013176"/>
          </a:xfrm>
        </p:spPr>
        <p:txBody>
          <a:bodyPr>
            <a:noAutofit/>
          </a:bodyPr>
          <a:lstStyle/>
          <a:p>
            <a:pPr marL="514350" indent="-514350">
              <a:buFont typeface="+mj-lt"/>
              <a:buAutoNum type="arabicPeriod"/>
            </a:pPr>
            <a:r>
              <a:rPr lang="ru-RU" sz="2800" dirty="0" smtClean="0"/>
              <a:t>негативной реакции на проекты изменений транспортной инфраструктуры;</a:t>
            </a:r>
          </a:p>
          <a:p>
            <a:pPr marL="514350" indent="-514350">
              <a:buFont typeface="+mj-lt"/>
              <a:buAutoNum type="arabicPeriod"/>
            </a:pPr>
            <a:r>
              <a:rPr lang="ru-RU" sz="2800" dirty="0" smtClean="0"/>
              <a:t>вероятность мобилизации и скоординированного действия в правовой или политической плоскости?</a:t>
            </a:r>
          </a:p>
          <a:p>
            <a:pPr marL="0" indent="0">
              <a:buNone/>
            </a:pPr>
            <a:r>
              <a:rPr lang="ru-RU" sz="2800" dirty="0" smtClean="0"/>
              <a:t>По </a:t>
            </a:r>
            <a:r>
              <a:rPr lang="ru-RU" sz="2800" i="1" dirty="0" smtClean="0"/>
              <a:t>первому</a:t>
            </a:r>
            <a:r>
              <a:rPr lang="ru-RU" sz="2800" dirty="0" smtClean="0"/>
              <a:t> вопросу – не так много, но на уровне общих теоретических моделей, </a:t>
            </a:r>
          </a:p>
          <a:p>
            <a:pPr marL="0" indent="0">
              <a:buNone/>
            </a:pPr>
            <a:r>
              <a:rPr lang="ru-RU" sz="2800" dirty="0" smtClean="0"/>
              <a:t>по </a:t>
            </a:r>
            <a:r>
              <a:rPr lang="ru-RU" sz="2800" i="1" dirty="0" smtClean="0"/>
              <a:t>второму</a:t>
            </a:r>
            <a:r>
              <a:rPr lang="ru-RU" sz="2800" dirty="0" smtClean="0"/>
              <a:t> – довольно много, но преимущественно на уровне эмпирических исследований массовых движений и политической мобилизации.</a:t>
            </a:r>
            <a:endParaRPr lang="ru-RU" sz="2800" dirty="0"/>
          </a:p>
        </p:txBody>
      </p:sp>
    </p:spTree>
    <p:extLst>
      <p:ext uri="{BB962C8B-B14F-4D97-AF65-F5344CB8AC3E}">
        <p14:creationId xmlns:p14="http://schemas.microsoft.com/office/powerpoint/2010/main" val="116416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Что определяет негативные оценки изменений обычными людьми? </a:t>
            </a:r>
            <a:endParaRPr lang="ru-RU" dirty="0"/>
          </a:p>
        </p:txBody>
      </p:sp>
      <p:sp>
        <p:nvSpPr>
          <p:cNvPr id="3" name="Объект 2"/>
          <p:cNvSpPr>
            <a:spLocks noGrp="1"/>
          </p:cNvSpPr>
          <p:nvPr>
            <p:ph idx="1"/>
          </p:nvPr>
        </p:nvSpPr>
        <p:spPr/>
        <p:txBody>
          <a:bodyPr/>
          <a:lstStyle/>
          <a:p>
            <a:pPr marL="0" indent="0">
              <a:buNone/>
            </a:pPr>
            <a:r>
              <a:rPr lang="ru-RU" dirty="0" smtClean="0"/>
              <a:t> </a:t>
            </a:r>
            <a:r>
              <a:rPr lang="ru-RU" sz="3600" dirty="0" smtClean="0"/>
              <a:t>С большой степенью достоверности негативные оценки зависят от того, воспринимаются ли изменения как </a:t>
            </a:r>
            <a:r>
              <a:rPr lang="ru-RU" sz="3600" b="1" dirty="0" smtClean="0"/>
              <a:t>потери и издержки </a:t>
            </a:r>
            <a:r>
              <a:rPr lang="ru-RU" sz="3600" dirty="0" smtClean="0"/>
              <a:t>в результате преднамеренных действий городских или местных властей, застройщиков и т.д. </a:t>
            </a:r>
          </a:p>
          <a:p>
            <a:pPr marL="0" indent="0">
              <a:buNone/>
            </a:pPr>
            <a:endParaRPr lang="ru-RU" dirty="0"/>
          </a:p>
        </p:txBody>
      </p:sp>
    </p:spTree>
    <p:extLst>
      <p:ext uri="{BB962C8B-B14F-4D97-AF65-F5344CB8AC3E}">
        <p14:creationId xmlns:p14="http://schemas.microsoft.com/office/powerpoint/2010/main" val="269450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5496" y="1"/>
            <a:ext cx="8640960" cy="6955750"/>
          </a:xfrm>
          <a:prstGeom prst="rect">
            <a:avLst/>
          </a:prstGeom>
        </p:spPr>
        <p:txBody>
          <a:bodyPr wrap="square">
            <a:spAutoFit/>
          </a:bodyPr>
          <a:lstStyle/>
          <a:p>
            <a:pPr lvl="0" algn="just"/>
            <a:r>
              <a:rPr lang="ru-RU" sz="3000" dirty="0">
                <a:solidFill>
                  <a:prstClr val="black"/>
                </a:solidFill>
              </a:rPr>
              <a:t>Общий принцип «неприятия потерь» </a:t>
            </a:r>
            <a:r>
              <a:rPr lang="ru-RU" sz="3000" dirty="0" smtClean="0">
                <a:solidFill>
                  <a:prstClr val="black"/>
                </a:solidFill>
              </a:rPr>
              <a:t>(</a:t>
            </a:r>
            <a:r>
              <a:rPr lang="en-US" sz="3000" dirty="0" smtClean="0">
                <a:solidFill>
                  <a:prstClr val="black"/>
                </a:solidFill>
              </a:rPr>
              <a:t>loss aversion) </a:t>
            </a:r>
            <a:r>
              <a:rPr lang="ru-RU" sz="3000" dirty="0" smtClean="0">
                <a:solidFill>
                  <a:prstClr val="black"/>
                </a:solidFill>
              </a:rPr>
              <a:t>определяет негативное мнение людей по широкому кругу вопросов – от приемлемости риска до справедливого повышения цен. </a:t>
            </a:r>
          </a:p>
          <a:p>
            <a:pPr lvl="0" algn="just"/>
            <a:endParaRPr lang="ru-RU" sz="3000" dirty="0" smtClean="0">
              <a:solidFill>
                <a:prstClr val="black"/>
              </a:solidFill>
            </a:endParaRPr>
          </a:p>
          <a:p>
            <a:pPr algn="just"/>
            <a:r>
              <a:rPr lang="ru-RU" sz="3000" dirty="0"/>
              <a:t>В целом, люди всегда оценивают как </a:t>
            </a:r>
            <a:r>
              <a:rPr lang="ru-RU" sz="3000" dirty="0" smtClean="0"/>
              <a:t>более значимые потери</a:t>
            </a:r>
            <a:r>
              <a:rPr lang="ru-RU" sz="3000" dirty="0"/>
              <a:t>, а не </a:t>
            </a:r>
            <a:r>
              <a:rPr lang="ru-RU" sz="3000" dirty="0" smtClean="0"/>
              <a:t>сопоставимые потенциальные </a:t>
            </a:r>
            <a:r>
              <a:rPr lang="ru-RU" sz="3000" dirty="0"/>
              <a:t>выгоды (</a:t>
            </a:r>
            <a:r>
              <a:rPr lang="ru-RU" sz="3000" i="1" dirty="0"/>
              <a:t>эффект неприятия потерь</a:t>
            </a:r>
            <a:r>
              <a:rPr lang="ru-RU" sz="3000" dirty="0"/>
              <a:t>), поэтому аргументация от «выгод третьей стороны</a:t>
            </a:r>
            <a:r>
              <a:rPr lang="ru-RU" sz="3000" dirty="0" smtClean="0"/>
              <a:t>» (улучшения транспортной доступности центра для жителей спальных районов, уменьшение транспортных расходов для жителей области и т.п.)  </a:t>
            </a:r>
            <a:r>
              <a:rPr lang="ru-RU" sz="3000" i="1" dirty="0"/>
              <a:t>едва ли будет успешна</a:t>
            </a:r>
            <a:r>
              <a:rPr lang="ru-RU" sz="3000" dirty="0"/>
              <a:t>.</a:t>
            </a:r>
          </a:p>
          <a:p>
            <a:pPr lvl="0"/>
            <a:endParaRPr lang="ru-RU" sz="2800" dirty="0" smtClean="0">
              <a:solidFill>
                <a:prstClr val="black"/>
              </a:solidFill>
            </a:endParaRPr>
          </a:p>
          <a:p>
            <a:pPr lvl="0"/>
            <a:r>
              <a:rPr lang="ru-RU" sz="2800" dirty="0" smtClean="0">
                <a:solidFill>
                  <a:prstClr val="black"/>
                </a:solidFill>
              </a:rPr>
              <a:t> </a:t>
            </a:r>
            <a:endParaRPr lang="ru-RU" sz="2800" dirty="0">
              <a:solidFill>
                <a:prstClr val="black"/>
              </a:solidFill>
            </a:endParaRPr>
          </a:p>
        </p:txBody>
      </p:sp>
    </p:spTree>
    <p:extLst>
      <p:ext uri="{BB962C8B-B14F-4D97-AF65-F5344CB8AC3E}">
        <p14:creationId xmlns:p14="http://schemas.microsoft.com/office/powerpoint/2010/main" val="41572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6001643"/>
          </a:xfrm>
          <a:prstGeom prst="rect">
            <a:avLst/>
          </a:prstGeom>
          <a:noFill/>
        </p:spPr>
        <p:txBody>
          <a:bodyPr wrap="square" rtlCol="0">
            <a:spAutoFit/>
          </a:bodyPr>
          <a:lstStyle/>
          <a:p>
            <a:r>
              <a:rPr lang="ru-RU" sz="3200" dirty="0" smtClean="0"/>
              <a:t>Психологические и социологические исследования восприятия издержек, потерь, негативных исходов, в частности исследования оценки «справедливых изменений» цены (</a:t>
            </a:r>
            <a:r>
              <a:rPr lang="en-US" sz="3200" dirty="0" smtClean="0"/>
              <a:t>A. </a:t>
            </a:r>
            <a:r>
              <a:rPr lang="en-US" sz="3200" dirty="0" err="1" smtClean="0"/>
              <a:t>Tversky</a:t>
            </a:r>
            <a:r>
              <a:rPr lang="en-US" sz="3200" dirty="0" smtClean="0"/>
              <a:t>, D. </a:t>
            </a:r>
            <a:r>
              <a:rPr lang="en-US" sz="3200" dirty="0" err="1" smtClean="0"/>
              <a:t>Kahneman</a:t>
            </a:r>
            <a:r>
              <a:rPr lang="en-US" sz="3200" dirty="0" smtClean="0"/>
              <a:t>, J. </a:t>
            </a:r>
            <a:r>
              <a:rPr lang="en-US" sz="3200" dirty="0" err="1" smtClean="0"/>
              <a:t>Knetch</a:t>
            </a:r>
            <a:r>
              <a:rPr lang="en-US" sz="3200" dirty="0" smtClean="0"/>
              <a:t> </a:t>
            </a:r>
            <a:r>
              <a:rPr lang="ru-RU" sz="3200" dirty="0" smtClean="0"/>
              <a:t>и др.) показывают, что восприятие обычными людьми некоторого изменения в своих издержках как несправедливого или неприемлемого зависит от: 1) </a:t>
            </a:r>
            <a:r>
              <a:rPr lang="ru-RU" sz="3200" b="1" dirty="0" smtClean="0"/>
              <a:t>точки отсчета</a:t>
            </a:r>
            <a:r>
              <a:rPr lang="ru-RU" sz="3200" dirty="0" smtClean="0"/>
              <a:t>, обычно от некоторого статус </a:t>
            </a:r>
            <a:r>
              <a:rPr lang="ru-RU" sz="3200" dirty="0" err="1" smtClean="0"/>
              <a:t>кво</a:t>
            </a:r>
            <a:r>
              <a:rPr lang="ru-RU" sz="3200" dirty="0" smtClean="0"/>
              <a:t>, воспринимаемого как норма, 2) от </a:t>
            </a:r>
            <a:r>
              <a:rPr lang="ru-RU" sz="3200" b="1" dirty="0" smtClean="0"/>
              <a:t>интенции</a:t>
            </a:r>
            <a:r>
              <a:rPr lang="ru-RU" sz="3200" dirty="0" smtClean="0"/>
              <a:t> </a:t>
            </a:r>
            <a:r>
              <a:rPr lang="ru-RU" sz="3200" dirty="0" err="1" smtClean="0"/>
              <a:t>копоративного</a:t>
            </a:r>
            <a:r>
              <a:rPr lang="ru-RU" sz="3200" dirty="0" smtClean="0"/>
              <a:t> </a:t>
            </a:r>
            <a:r>
              <a:rPr lang="ru-RU" sz="3200" dirty="0" err="1" smtClean="0"/>
              <a:t>актора</a:t>
            </a:r>
            <a:r>
              <a:rPr lang="ru-RU" sz="3200" dirty="0" smtClean="0"/>
              <a:t> (организации-застройщика, местной власти и т.д.). </a:t>
            </a:r>
            <a:endParaRPr lang="ru-RU" sz="3200" dirty="0"/>
          </a:p>
        </p:txBody>
      </p:sp>
    </p:spTree>
    <p:extLst>
      <p:ext uri="{BB962C8B-B14F-4D97-AF65-F5344CB8AC3E}">
        <p14:creationId xmlns:p14="http://schemas.microsoft.com/office/powerpoint/2010/main" val="378335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764704"/>
            <a:ext cx="8280920" cy="5832648"/>
          </a:xfrm>
        </p:spPr>
        <p:txBody>
          <a:bodyPr>
            <a:normAutofit fontScale="90000"/>
          </a:bodyPr>
          <a:lstStyle/>
          <a:p>
            <a:r>
              <a:rPr lang="ru-RU" sz="3200" b="0" cap="none" dirty="0" smtClean="0"/>
              <a:t>При </a:t>
            </a:r>
            <a:r>
              <a:rPr lang="ru-RU" sz="3200" b="0" cap="none" dirty="0"/>
              <a:t>прочих равных, </a:t>
            </a:r>
            <a:r>
              <a:rPr lang="ru-RU" sz="3200" b="0" cap="none" dirty="0" smtClean="0"/>
              <a:t>для </a:t>
            </a:r>
            <a:r>
              <a:rPr lang="ru-RU" sz="3200" b="0" cap="none" dirty="0" smtClean="0"/>
              <a:t>населения </a:t>
            </a:r>
            <a:r>
              <a:rPr lang="ru-RU" sz="3200" b="0" cap="none" dirty="0" smtClean="0"/>
              <a:t>приемлемы потери, </a:t>
            </a:r>
            <a:r>
              <a:rPr lang="ru-RU" sz="3200" b="0" cap="none" dirty="0"/>
              <a:t>если </a:t>
            </a:r>
            <a:r>
              <a:rPr lang="ru-RU" sz="3200" b="0" i="1" cap="none" dirty="0"/>
              <a:t>целью</a:t>
            </a:r>
            <a:r>
              <a:rPr lang="ru-RU" sz="3200" b="0" cap="none" dirty="0"/>
              <a:t> изменений было ограничение потерь других </a:t>
            </a:r>
            <a:r>
              <a:rPr lang="ru-RU" sz="3200" b="0" cap="none" dirty="0" err="1"/>
              <a:t>акторов</a:t>
            </a:r>
            <a:r>
              <a:rPr lang="ru-RU" sz="3200" b="0" cap="none" dirty="0"/>
              <a:t> (скажем, во вновь возникших обстоятельствах застройщик, муниципалитет, индивиды, использующие транспортную инфраструктуру, начинают нести дополнительные издержки, теряют прибыль и т.д</a:t>
            </a:r>
            <a:r>
              <a:rPr lang="ru-RU" sz="3200" b="0" cap="none" dirty="0" smtClean="0"/>
              <a:t>.). </a:t>
            </a:r>
            <a:br>
              <a:rPr lang="ru-RU" sz="3200" b="0" cap="none" dirty="0" smtClean="0"/>
            </a:br>
            <a:r>
              <a:rPr lang="ru-RU" sz="3200" dirty="0" smtClean="0">
                <a:effectLst>
                  <a:outerShdw blurRad="38100" dist="38100" dir="2700000" algn="tl">
                    <a:srgbClr val="000000">
                      <a:alpha val="43137"/>
                    </a:srgbClr>
                  </a:outerShdw>
                </a:effectLst>
              </a:rPr>
              <a:t>Люди легче соглашаются с собственными потерями,  если они – побочный результат действий, направленных на ограничение потерь других </a:t>
            </a:r>
            <a:r>
              <a:rPr lang="ru-RU" sz="3200" dirty="0" err="1" smtClean="0">
                <a:effectLst>
                  <a:outerShdw blurRad="38100" dist="38100" dir="2700000" algn="tl">
                    <a:srgbClr val="000000">
                      <a:alpha val="43137"/>
                    </a:srgbClr>
                  </a:outerShdw>
                </a:effectLst>
              </a:rPr>
              <a:t>акторов</a:t>
            </a:r>
            <a:r>
              <a:rPr lang="ru-RU" sz="3200" dirty="0">
                <a:effectLst>
                  <a:outerShdw blurRad="38100" dist="38100" dir="2700000" algn="tl">
                    <a:srgbClr val="000000">
                      <a:alpha val="43137"/>
                    </a:srgbClr>
                  </a:outerShdw>
                </a:effectLst>
              </a:rPr>
              <a:t>.</a:t>
            </a:r>
            <a:r>
              <a:rPr lang="ru-RU" sz="3200" dirty="0" smtClean="0"/>
              <a:t/>
            </a:r>
            <a:br>
              <a:rPr lang="ru-RU" sz="3200" dirty="0" smtClean="0"/>
            </a:br>
            <a:endParaRPr lang="ru-RU" sz="3200" b="0" cap="none" dirty="0"/>
          </a:p>
        </p:txBody>
      </p:sp>
      <p:sp>
        <p:nvSpPr>
          <p:cNvPr id="5" name="Текст 4"/>
          <p:cNvSpPr>
            <a:spLocks noGrp="1"/>
          </p:cNvSpPr>
          <p:nvPr>
            <p:ph type="body" idx="1"/>
          </p:nvPr>
        </p:nvSpPr>
        <p:spPr>
          <a:xfrm>
            <a:off x="827584" y="260649"/>
            <a:ext cx="7772400" cy="432048"/>
          </a:xfrm>
        </p:spPr>
        <p:txBody>
          <a:bodyPr>
            <a:noAutofit/>
          </a:bodyPr>
          <a:lstStyle/>
          <a:p>
            <a:r>
              <a:rPr lang="ru-RU" sz="2400" b="1" dirty="0" smtClean="0">
                <a:solidFill>
                  <a:schemeClr val="tx1"/>
                </a:solidFill>
                <a:effectLst>
                  <a:outerShdw blurRad="38100" dist="38100" dir="2700000" algn="tl">
                    <a:srgbClr val="000000">
                      <a:alpha val="43137"/>
                    </a:srgbClr>
                  </a:outerShdw>
                </a:effectLst>
              </a:rPr>
              <a:t>НАПРИМЕР:</a:t>
            </a:r>
            <a:endParaRPr lang="ru-RU"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925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620688"/>
            <a:ext cx="7704856" cy="5016758"/>
          </a:xfrm>
          <a:prstGeom prst="rect">
            <a:avLst/>
          </a:prstGeom>
          <a:noFill/>
        </p:spPr>
        <p:txBody>
          <a:bodyPr wrap="square" rtlCol="0">
            <a:spAutoFit/>
          </a:bodyPr>
          <a:lstStyle/>
          <a:p>
            <a:r>
              <a:rPr lang="ru-RU" sz="3200" dirty="0" smtClean="0"/>
              <a:t>3) Люди </a:t>
            </a:r>
            <a:r>
              <a:rPr lang="ru-RU" sz="3200" dirty="0"/>
              <a:t>также легче воспринимают потери, если некоторое принадлежащее им благо (возможность гулять в парке) или собственность (квартира), которая предположительно теряет в цене, воспринимается ими как заведомо предназначенная для обмена, обращения на </a:t>
            </a:r>
            <a:r>
              <a:rPr lang="ru-RU" sz="3200" dirty="0" smtClean="0"/>
              <a:t>рынке, а не для собственного пользования </a:t>
            </a:r>
            <a:r>
              <a:rPr lang="ru-RU" sz="3200" dirty="0"/>
              <a:t>– </a:t>
            </a:r>
            <a:r>
              <a:rPr lang="ru-RU" sz="3200" b="1" dirty="0"/>
              <a:t>«эффект владения»</a:t>
            </a:r>
            <a:r>
              <a:rPr lang="ru-RU" sz="3200" dirty="0"/>
              <a:t>. </a:t>
            </a:r>
            <a:endParaRPr lang="ru-RU" sz="3200" dirty="0" smtClean="0"/>
          </a:p>
          <a:p>
            <a:endParaRPr lang="ru-RU" sz="3200" dirty="0"/>
          </a:p>
        </p:txBody>
      </p:sp>
    </p:spTree>
    <p:extLst>
      <p:ext uri="{BB962C8B-B14F-4D97-AF65-F5344CB8AC3E}">
        <p14:creationId xmlns:p14="http://schemas.microsoft.com/office/powerpoint/2010/main" val="3698079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108" y="402011"/>
            <a:ext cx="8352928" cy="461665"/>
          </a:xfrm>
          <a:prstGeom prst="rect">
            <a:avLst/>
          </a:prstGeom>
          <a:noFill/>
        </p:spPr>
        <p:txBody>
          <a:bodyPr wrap="square" rtlCol="0">
            <a:spAutoFit/>
          </a:bodyPr>
          <a:lstStyle/>
          <a:p>
            <a:endParaRPr lang="ru-RU" sz="2400" dirty="0"/>
          </a:p>
        </p:txBody>
      </p:sp>
      <p:sp>
        <p:nvSpPr>
          <p:cNvPr id="3" name="Заголовок 2"/>
          <p:cNvSpPr>
            <a:spLocks noGrp="1"/>
          </p:cNvSpPr>
          <p:nvPr>
            <p:ph type="title"/>
          </p:nvPr>
        </p:nvSpPr>
        <p:spPr>
          <a:xfrm>
            <a:off x="722313" y="980728"/>
            <a:ext cx="7772400" cy="5544616"/>
          </a:xfrm>
        </p:spPr>
        <p:txBody>
          <a:bodyPr>
            <a:normAutofit fontScale="90000"/>
          </a:bodyPr>
          <a:lstStyle/>
          <a:p>
            <a:r>
              <a:rPr lang="ru-RU" sz="3600" b="0" cap="none" dirty="0" smtClean="0"/>
              <a:t>При прочих равных, аргументация</a:t>
            </a:r>
            <a:r>
              <a:rPr lang="ru-RU" sz="3600" b="0" cap="none" dirty="0"/>
              <a:t>, подчеркивающая возможность </a:t>
            </a:r>
            <a:r>
              <a:rPr lang="ru-RU" sz="3600" b="0" i="1" cap="none" dirty="0"/>
              <a:t>выгодного обмена </a:t>
            </a:r>
            <a:r>
              <a:rPr lang="ru-RU" sz="3600" b="0" cap="none" dirty="0"/>
              <a:t>этого блага или собственности на другие блага или собственность (легче использовать рекреационные возможности других зон отдыха, легче с выгодой продать квартиру тем, кому необходима транспортная доступность и т.д.) снижает воспринимаемую ценность и позволяет </a:t>
            </a:r>
            <a:r>
              <a:rPr lang="ru-RU" sz="3600" b="0" i="1" cap="none" dirty="0"/>
              <a:t>легче воспринимать потери</a:t>
            </a:r>
            <a:r>
              <a:rPr lang="ru-RU" sz="3600" b="0" cap="none" dirty="0"/>
              <a:t>.</a:t>
            </a:r>
            <a:r>
              <a:rPr lang="ru-RU" dirty="0"/>
              <a:t/>
            </a:r>
            <a:br>
              <a:rPr lang="ru-RU" dirty="0"/>
            </a:br>
            <a:endParaRPr lang="ru-RU" dirty="0"/>
          </a:p>
        </p:txBody>
      </p:sp>
      <p:sp>
        <p:nvSpPr>
          <p:cNvPr id="4" name="Текст 3"/>
          <p:cNvSpPr>
            <a:spLocks noGrp="1"/>
          </p:cNvSpPr>
          <p:nvPr>
            <p:ph type="body" idx="1"/>
          </p:nvPr>
        </p:nvSpPr>
        <p:spPr>
          <a:xfrm>
            <a:off x="611560" y="188641"/>
            <a:ext cx="7883153" cy="544705"/>
          </a:xfrm>
        </p:spPr>
        <p:txBody>
          <a:bodyPr>
            <a:normAutofit/>
          </a:bodyPr>
          <a:lstStyle/>
          <a:p>
            <a:r>
              <a:rPr lang="ru-RU" sz="2400" b="1" dirty="0" smtClean="0">
                <a:solidFill>
                  <a:schemeClr val="tx1"/>
                </a:solidFill>
                <a:effectLst>
                  <a:outerShdw blurRad="38100" dist="38100" dir="2700000" algn="tl">
                    <a:srgbClr val="000000">
                      <a:alpha val="43137"/>
                    </a:srgbClr>
                  </a:outerShdw>
                </a:effectLst>
              </a:rPr>
              <a:t>Следовательно:</a:t>
            </a:r>
            <a:endParaRPr lang="ru-RU" sz="24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300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0"/>
            <a:ext cx="9144000" cy="1340768"/>
          </a:xfrm>
          <a:ln>
            <a:solidFill>
              <a:schemeClr val="accent1"/>
            </a:solidFill>
          </a:ln>
        </p:spPr>
        <p:txBody>
          <a:bodyPr>
            <a:normAutofit fontScale="90000"/>
          </a:bodyPr>
          <a:lstStyle/>
          <a:p>
            <a:pPr algn="l"/>
            <a:r>
              <a:rPr lang="ru-RU" sz="2700" dirty="0" smtClean="0"/>
              <a:t/>
            </a:r>
            <a:br>
              <a:rPr lang="ru-RU" sz="2700" dirty="0" smtClean="0"/>
            </a:br>
            <a:r>
              <a:rPr lang="ru-RU" sz="2600" i="1" dirty="0" smtClean="0"/>
              <a:t>Как оценивается обычными людьми </a:t>
            </a:r>
            <a:r>
              <a:rPr lang="ru-RU" sz="2600" b="1" i="1" dirty="0" smtClean="0"/>
              <a:t>степень виновности и обоснованность требований о компенсациях</a:t>
            </a:r>
            <a:r>
              <a:rPr lang="ru-RU" sz="2600" i="1" dirty="0" smtClean="0"/>
              <a:t> в ситуации побочного ущерба для отдельных индивидов от планируемых инфраструктурных изменений? </a:t>
            </a:r>
            <a:r>
              <a:rPr lang="ru-RU" sz="3200" dirty="0" smtClean="0"/>
              <a:t/>
            </a:r>
            <a:br>
              <a:rPr lang="ru-RU" sz="3200" dirty="0" smtClean="0"/>
            </a:br>
            <a:endParaRPr lang="ru-RU" sz="3200" dirty="0"/>
          </a:p>
        </p:txBody>
      </p:sp>
      <p:sp>
        <p:nvSpPr>
          <p:cNvPr id="5" name="Подзаголовок 4"/>
          <p:cNvSpPr>
            <a:spLocks noGrp="1"/>
          </p:cNvSpPr>
          <p:nvPr>
            <p:ph type="subTitle" idx="1"/>
          </p:nvPr>
        </p:nvSpPr>
        <p:spPr>
          <a:xfrm>
            <a:off x="0" y="1340768"/>
            <a:ext cx="9036496" cy="5328592"/>
          </a:xfrm>
        </p:spPr>
        <p:txBody>
          <a:bodyPr>
            <a:noAutofit/>
          </a:bodyPr>
          <a:lstStyle/>
          <a:p>
            <a:pPr algn="just"/>
            <a:r>
              <a:rPr lang="ru-RU" sz="2400" dirty="0" smtClean="0">
                <a:solidFill>
                  <a:schemeClr val="tx1"/>
                </a:solidFill>
              </a:rPr>
              <a:t>Исследования в этой области (не столь  многочисленные), в том числе наши (например, </a:t>
            </a:r>
            <a:r>
              <a:rPr lang="en-US" sz="2400" dirty="0" err="1" smtClean="0">
                <a:solidFill>
                  <a:schemeClr val="tx1"/>
                </a:solidFill>
              </a:rPr>
              <a:t>Deviatko</a:t>
            </a:r>
            <a:r>
              <a:rPr lang="en-US" sz="2400" dirty="0" smtClean="0">
                <a:solidFill>
                  <a:schemeClr val="tx1"/>
                </a:solidFill>
              </a:rPr>
              <a:t>, Gavrilov, 2014) </a:t>
            </a:r>
            <a:r>
              <a:rPr lang="ru-RU" sz="2400" dirty="0" smtClean="0">
                <a:solidFill>
                  <a:schemeClr val="tx1"/>
                </a:solidFill>
              </a:rPr>
              <a:t>позволяют утверждать, что 1) существует высокая степень привязки к конкретной </a:t>
            </a:r>
            <a:r>
              <a:rPr lang="ru-RU" sz="2400" i="1" dirty="0" smtClean="0">
                <a:solidFill>
                  <a:schemeClr val="tx1"/>
                </a:solidFill>
              </a:rPr>
              <a:t>институциональной области </a:t>
            </a:r>
            <a:r>
              <a:rPr lang="ru-RU" sz="2400" dirty="0" smtClean="0">
                <a:solidFill>
                  <a:schemeClr val="tx1"/>
                </a:solidFill>
              </a:rPr>
              <a:t>(например, для идентичных по структуре ситуаций вина </a:t>
            </a:r>
            <a:r>
              <a:rPr lang="ru-RU" sz="2400" dirty="0" err="1" smtClean="0">
                <a:solidFill>
                  <a:schemeClr val="tx1"/>
                </a:solidFill>
              </a:rPr>
              <a:t>акторов</a:t>
            </a:r>
            <a:r>
              <a:rPr lang="ru-RU" sz="2400" dirty="0" smtClean="0">
                <a:solidFill>
                  <a:schemeClr val="tx1"/>
                </a:solidFill>
              </a:rPr>
              <a:t>, чьи легитимные действия привели к негативным побочным последствиям для третьих лиц, оценивается значимо выше, когда речь идет о медицине, чем о корпоративных правилах), 2) важен </a:t>
            </a:r>
            <a:r>
              <a:rPr lang="ru-RU" sz="2400" i="1" dirty="0" smtClean="0">
                <a:solidFill>
                  <a:schemeClr val="tx1"/>
                </a:solidFill>
              </a:rPr>
              <a:t>тип ущерба </a:t>
            </a:r>
            <a:r>
              <a:rPr lang="ru-RU" sz="2400" dirty="0" smtClean="0">
                <a:solidFill>
                  <a:schemeClr val="tx1"/>
                </a:solidFill>
              </a:rPr>
              <a:t>(похоже, денежные потери ведут к более «легкому» приписыванию вины, чем ущерб здоровью, 3) в некоторых институциональных областях важен </a:t>
            </a:r>
            <a:r>
              <a:rPr lang="ru-RU" sz="2400" i="1" dirty="0" smtClean="0">
                <a:solidFill>
                  <a:schemeClr val="tx1"/>
                </a:solidFill>
              </a:rPr>
              <a:t>тип </a:t>
            </a:r>
            <a:r>
              <a:rPr lang="ru-RU" sz="2400" i="1" dirty="0" err="1" smtClean="0">
                <a:solidFill>
                  <a:schemeClr val="tx1"/>
                </a:solidFill>
              </a:rPr>
              <a:t>актора</a:t>
            </a:r>
            <a:r>
              <a:rPr lang="ru-RU" sz="2400" i="1" dirty="0" smtClean="0">
                <a:solidFill>
                  <a:schemeClr val="tx1"/>
                </a:solidFill>
              </a:rPr>
              <a:t> </a:t>
            </a:r>
            <a:r>
              <a:rPr lang="ru-RU" sz="2400" dirty="0" smtClean="0">
                <a:solidFill>
                  <a:schemeClr val="tx1"/>
                </a:solidFill>
              </a:rPr>
              <a:t>(институциональный </a:t>
            </a:r>
            <a:r>
              <a:rPr lang="ru-RU" sz="2400" dirty="0" err="1" smtClean="0">
                <a:solidFill>
                  <a:schemeClr val="tx1"/>
                </a:solidFill>
              </a:rPr>
              <a:t>актор</a:t>
            </a:r>
            <a:r>
              <a:rPr lang="ru-RU" sz="2400" dirty="0" smtClean="0">
                <a:solidFill>
                  <a:schemeClr val="tx1"/>
                </a:solidFill>
              </a:rPr>
              <a:t>, организация, индивид), при этом индивидуальные ЛПР и организации воспринимаются как «более виновные» в материальном ущербе.</a:t>
            </a:r>
            <a:endParaRPr lang="ru-RU" sz="2400" dirty="0">
              <a:solidFill>
                <a:schemeClr val="tx1"/>
              </a:solidFill>
            </a:endParaRPr>
          </a:p>
        </p:txBody>
      </p:sp>
    </p:spTree>
    <p:extLst>
      <p:ext uri="{BB962C8B-B14F-4D97-AF65-F5344CB8AC3E}">
        <p14:creationId xmlns:p14="http://schemas.microsoft.com/office/powerpoint/2010/main" val="321735050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568</Words>
  <Application>Microsoft Office PowerPoint</Application>
  <PresentationFormat>Экран (4:3)</PresentationFormat>
  <Paragraphs>22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Восприятие населением негативных побочных эффектов изменений транспортной инфраструктуры: неизбежны ли конфликты?</vt:lpstr>
      <vt:lpstr>Что социологическая теория и когнитивная наука знают о факторах, определяющих вероятность:</vt:lpstr>
      <vt:lpstr>Что определяет негативные оценки изменений обычными людьми? </vt:lpstr>
      <vt:lpstr>Презентация PowerPoint</vt:lpstr>
      <vt:lpstr>Презентация PowerPoint</vt:lpstr>
      <vt:lpstr>При прочих равных, для населения приемлемы потери, если целью изменений было ограничение потерь других акторов (скажем, во вновь возникших обстоятельствах застройщик, муниципалитет, индивиды, использующие транспортную инфраструктуру, начинают нести дополнительные издержки, теряют прибыль и т.д.).  Люди легче соглашаются с собственными потерями,  если они – побочный результат действий, направленных на ограничение потерь других акторов. </vt:lpstr>
      <vt:lpstr>Презентация PowerPoint</vt:lpstr>
      <vt:lpstr>При прочих равных, аргументация, подчеркивающая возможность выгодного обмена этого блага или собственности на другие блага или собственность (легче использовать рекреационные возможности других зон отдыха, легче с выгодой продать квартиру тем, кому необходима транспортная доступность и т.д.) снижает воспринимаемую ценность и позволяет легче воспринимать потери. </vt:lpstr>
      <vt:lpstr> Как оценивается обычными людьми степень виновности и обоснованность требований о компенсациях в ситуации побочного ущерба для отдельных индивидов от планируемых инфраструктурных изменений?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Восприятие населением негативных побочных эффектов изменений транспортной инфраструктуры: неизбежны ли конфликты?</dc:title>
  <dc:creator>Devyatko</dc:creator>
  <cp:lastModifiedBy>Devyatko</cp:lastModifiedBy>
  <cp:revision>16</cp:revision>
  <dcterms:created xsi:type="dcterms:W3CDTF">2014-03-17T15:31:48Z</dcterms:created>
  <dcterms:modified xsi:type="dcterms:W3CDTF">2014-03-17T17:37:15Z</dcterms:modified>
</cp:coreProperties>
</file>