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1"/>
  </p:sldMasterIdLst>
  <p:notesMasterIdLst>
    <p:notesMasterId r:id="rId44"/>
  </p:notesMasterIdLst>
  <p:sldIdLst>
    <p:sldId id="291" r:id="rId2"/>
    <p:sldId id="292" r:id="rId3"/>
    <p:sldId id="274" r:id="rId4"/>
    <p:sldId id="327" r:id="rId5"/>
    <p:sldId id="275" r:id="rId6"/>
    <p:sldId id="328" r:id="rId7"/>
    <p:sldId id="329" r:id="rId8"/>
    <p:sldId id="333" r:id="rId9"/>
    <p:sldId id="341" r:id="rId10"/>
    <p:sldId id="330" r:id="rId11"/>
    <p:sldId id="331" r:id="rId12"/>
    <p:sldId id="332" r:id="rId13"/>
    <p:sldId id="334" r:id="rId14"/>
    <p:sldId id="335" r:id="rId15"/>
    <p:sldId id="337" r:id="rId16"/>
    <p:sldId id="293" r:id="rId17"/>
    <p:sldId id="296" r:id="rId18"/>
    <p:sldId id="288" r:id="rId19"/>
    <p:sldId id="319" r:id="rId20"/>
    <p:sldId id="323" r:id="rId21"/>
    <p:sldId id="313" r:id="rId22"/>
    <p:sldId id="342" r:id="rId23"/>
    <p:sldId id="302" r:id="rId24"/>
    <p:sldId id="338" r:id="rId25"/>
    <p:sldId id="303" r:id="rId26"/>
    <p:sldId id="339" r:id="rId27"/>
    <p:sldId id="304" r:id="rId28"/>
    <p:sldId id="305" r:id="rId29"/>
    <p:sldId id="306" r:id="rId30"/>
    <p:sldId id="307" r:id="rId31"/>
    <p:sldId id="308" r:id="rId32"/>
    <p:sldId id="322" r:id="rId33"/>
    <p:sldId id="311" r:id="rId34"/>
    <p:sldId id="340" r:id="rId35"/>
    <p:sldId id="321" r:id="rId36"/>
    <p:sldId id="317" r:id="rId37"/>
    <p:sldId id="318" r:id="rId38"/>
    <p:sldId id="314" r:id="rId39"/>
    <p:sldId id="315" r:id="rId40"/>
    <p:sldId id="316" r:id="rId41"/>
    <p:sldId id="320" r:id="rId42"/>
    <p:sldId id="312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CC00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1093" autoAdjust="0"/>
  </p:normalViewPr>
  <p:slideViewPr>
    <p:cSldViewPr>
      <p:cViewPr varScale="1">
        <p:scale>
          <a:sx n="87" d="100"/>
          <a:sy n="87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z\Desktop\&#1052;&#1086;&#1083;&#1086;&#1076;&#1077;&#1078;&#1085;&#1072;&#1103;%20&#1087;&#1086;&#1083;&#1080;&#1090;&#1080;&#1082;&#1072;\&#1063;&#1077;&#1083;&#1082;&#1072;&#1087;&#1080;&#1090;&#1072;&#1083;%202012-2025\&#1041;&#1072;&#1083;&#1072;&#1085;&#1089;%2014-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z\Desktop\&#1042;&#1085;&#1077;&#1073;&#1102;&#1076;&#1078;&#1077;&#1090;&#1085;&#1086;&#1077;%20&#1092;&#1080;&#1085;&#1072;&#1085;&#1089;&#1080;&#1088;&#1086;&#1074;&#1072;&#1085;&#1080;&#1077;%20&#1086;&#1073;&#1088;&#1072;&#1079;&#1086;&#1074;&#1072;&#1085;&#1080;&#1103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z\Desktop\&#1042;&#1085;&#1077;&#1073;&#1102;&#1076;&#1078;&#1077;&#1090;&#1085;&#1086;&#1077;%20&#1092;&#1080;&#1085;&#1072;&#1085;&#1089;&#1080;&#1088;&#1086;&#1074;&#1072;&#1085;&#1080;&#1077;%20&#1086;&#1073;&#1088;&#1072;&#1079;&#1086;&#1074;&#1072;&#1085;&#1080;&#1103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z\Deskto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zer\Desktop\&#1057;&#1090;&#1088;&#1091;&#1082;&#1090;&#1091;&#1088;&#1072;%20&#1079;&#1072;&#1085;&#1103;&#1090;&#1086;&#1089;&#1090;&#1080;%20&#1087;&#1086;%20&#1089;&#1090;&#1088;&#1072;&#1085;&#1072;&#108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8048377614154E-2"/>
          <c:y val="3.843833664151465E-2"/>
          <c:w val="0.95491195162238585"/>
          <c:h val="0.90896545827406949"/>
        </c:manualLayout>
      </c:layout>
      <c:lineChart>
        <c:grouping val="standard"/>
        <c:varyColors val="0"/>
        <c:ser>
          <c:idx val="0"/>
          <c:order val="0"/>
          <c:tx>
            <c:strRef>
              <c:f>расчеты!$F$30</c:f>
              <c:strCache>
                <c:ptCount val="1"/>
                <c:pt idx="0">
                  <c:v>Численность студентов вузов. Вариант 2 </c:v>
                </c:pt>
              </c:strCache>
            </c:strRef>
          </c:tx>
          <c:spPr>
            <a:ln w="57150">
              <a:solidFill>
                <a:schemeClr val="accent1">
                  <a:lumMod val="50000"/>
                </a:schemeClr>
              </a:solidFill>
            </a:ln>
          </c:spPr>
          <c:marker>
            <c:spPr>
              <a:ln w="57150"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расчеты!$G$29:$L$29</c:f>
              <c:numCache>
                <c:formatCode>General</c:formatCode>
                <c:ptCount val="6"/>
                <c:pt idx="0">
                  <c:v>2012</c:v>
                </c:pt>
                <c:pt idx="1">
                  <c:v>2015</c:v>
                </c:pt>
                <c:pt idx="2">
                  <c:v>2018</c:v>
                </c:pt>
                <c:pt idx="3">
                  <c:v>2021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расчеты!$G$30:$L$30</c:f>
              <c:numCache>
                <c:formatCode>0.0</c:formatCode>
                <c:ptCount val="6"/>
                <c:pt idx="0" formatCode="General">
                  <c:v>6.1</c:v>
                </c:pt>
                <c:pt idx="1">
                  <c:v>4.9919448975188843</c:v>
                </c:pt>
                <c:pt idx="2">
                  <c:v>4.2741532686084032</c:v>
                </c:pt>
                <c:pt idx="3">
                  <c:v>4.2004372168284698</c:v>
                </c:pt>
                <c:pt idx="4">
                  <c:v>4.4222971197411134</c:v>
                </c:pt>
                <c:pt idx="5">
                  <c:v>4.4455176699029053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1357528"/>
        <c:axId val="226400616"/>
      </c:lineChart>
      <c:catAx>
        <c:axId val="171357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6400616"/>
        <c:crosses val="autoZero"/>
        <c:auto val="1"/>
        <c:lblAlgn val="ctr"/>
        <c:lblOffset val="100"/>
        <c:noMultiLvlLbl val="0"/>
      </c:catAx>
      <c:valAx>
        <c:axId val="226400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357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Лист5!$P$19</c:f>
              <c:strCache>
                <c:ptCount val="1"/>
                <c:pt idx="0">
                  <c:v>Высшее и послевузовское профессиональное образование (ВО), млрд. руб.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Лист5!$Q$18:$X$18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Лист5!$Q$19:$X$19</c:f>
              <c:numCache>
                <c:formatCode>General</c:formatCode>
                <c:ptCount val="8"/>
                <c:pt idx="0">
                  <c:v>280</c:v>
                </c:pt>
                <c:pt idx="1">
                  <c:v>334.8</c:v>
                </c:pt>
                <c:pt idx="2">
                  <c:v>364.5</c:v>
                </c:pt>
                <c:pt idx="3">
                  <c:v>402.4</c:v>
                </c:pt>
                <c:pt idx="4">
                  <c:v>448.1</c:v>
                </c:pt>
                <c:pt idx="5">
                  <c:v>477.3</c:v>
                </c:pt>
                <c:pt idx="6">
                  <c:v>513.6</c:v>
                </c:pt>
                <c:pt idx="7">
                  <c:v>535.1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Лист5!$P$20</c:f>
              <c:strCache>
                <c:ptCount val="1"/>
                <c:pt idx="0">
                  <c:v>Высшее и послевузовское профессиональное образование (ВО) с учетом инфляции, млрд. руб.</c:v>
                </c:pt>
              </c:strCache>
            </c:strRef>
          </c:tx>
          <c:dLbls>
            <c:dLbl>
              <c:idx val="1"/>
              <c:layout>
                <c:manualLayout>
                  <c:x val="-2.5023210987642127E-17"/>
                  <c:y val="6.052609220179731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Лист5!$Q$18:$X$18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Лист5!$Q$20:$X$20</c:f>
              <c:numCache>
                <c:formatCode>0.0</c:formatCode>
                <c:ptCount val="8"/>
                <c:pt idx="0" formatCode="General">
                  <c:v>280</c:v>
                </c:pt>
                <c:pt idx="1">
                  <c:v>310.15999999999997</c:v>
                </c:pt>
                <c:pt idx="2">
                  <c:v>310.38011354838704</c:v>
                </c:pt>
                <c:pt idx="3">
                  <c:v>323.71964624740554</c:v>
                </c:pt>
                <c:pt idx="4">
                  <c:v>339.11853287913851</c:v>
                </c:pt>
                <c:pt idx="5">
                  <c:v>342.56534242611025</c:v>
                </c:pt>
                <c:pt idx="6">
                  <c:v>351.49012774575971</c:v>
                </c:pt>
                <c:pt idx="7">
                  <c:v>355.33466446630047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53000"/>
        <c:axId val="507854568"/>
      </c:lineChart>
      <c:catAx>
        <c:axId val="507853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7854568"/>
        <c:crosses val="autoZero"/>
        <c:auto val="1"/>
        <c:lblAlgn val="ctr"/>
        <c:lblOffset val="100"/>
        <c:noMultiLvlLbl val="0"/>
      </c:catAx>
      <c:valAx>
        <c:axId val="507854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853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38243767565469E-2"/>
          <c:y val="7.6851940693458298E-2"/>
          <c:w val="0.93676175623243452"/>
          <c:h val="0.82901878747479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Лист1!$C$19</c:f>
              <c:strCache>
                <c:ptCount val="1"/>
                <c:pt idx="0">
                  <c:v>Удельные расходы на 1 студента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Лист1!$D$18:$G$18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Лист1!$D$19:$G$19</c:f>
              <c:numCache>
                <c:formatCode>0.0</c:formatCode>
                <c:ptCount val="4"/>
                <c:pt idx="0">
                  <c:v>219.94437172774872</c:v>
                </c:pt>
                <c:pt idx="1">
                  <c:v>228.75515627478981</c:v>
                </c:pt>
                <c:pt idx="2">
                  <c:v>249.46750766101883</c:v>
                </c:pt>
                <c:pt idx="3">
                  <c:v>268.14224905341661</c:v>
                </c:pt>
              </c:numCache>
            </c:numRef>
          </c:val>
        </c:ser>
        <c:ser>
          <c:idx val="1"/>
          <c:order val="1"/>
          <c:tx>
            <c:strRef>
              <c:f>Лист1!$C$20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Лист1!$D$18:$G$18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Лист1!$D$20:$G$20</c:f>
              <c:numCache>
                <c:formatCode>General</c:formatCode>
                <c:ptCount val="4"/>
                <c:pt idx="0">
                  <c:v>79.5</c:v>
                </c:pt>
                <c:pt idx="1">
                  <c:v>82.6</c:v>
                </c:pt>
                <c:pt idx="2">
                  <c:v>85.9</c:v>
                </c:pt>
                <c:pt idx="3">
                  <c:v>89.2</c:v>
                </c:pt>
              </c:numCache>
            </c:numRef>
          </c:val>
        </c:ser>
        <c:ser>
          <c:idx val="2"/>
          <c:order val="2"/>
          <c:tx>
            <c:strRef>
              <c:f>Лист1!$C$21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Лист1!$D$18:$G$18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Лист1!$D$21:$G$21</c:f>
              <c:numCache>
                <c:formatCode>General</c:formatCode>
                <c:ptCount val="4"/>
                <c:pt idx="0">
                  <c:v>75.7</c:v>
                </c:pt>
                <c:pt idx="1">
                  <c:v>78.900000000000006</c:v>
                </c:pt>
                <c:pt idx="2">
                  <c:v>82.2</c:v>
                </c:pt>
                <c:pt idx="3">
                  <c:v>85.6</c:v>
                </c:pt>
              </c:numCache>
            </c:numRef>
          </c:val>
        </c:ser>
        <c:ser>
          <c:idx val="3"/>
          <c:order val="3"/>
          <c:tx>
            <c:strRef>
              <c:f>Лист1!$C$22</c:f>
              <c:strCache>
                <c:ptCount val="1"/>
                <c:pt idx="0">
                  <c:v>Магистратура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Лист1!$D$18:$G$18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Лист1!$D$22:$G$22</c:f>
              <c:numCache>
                <c:formatCode>General</c:formatCode>
                <c:ptCount val="4"/>
                <c:pt idx="0" formatCode="0.0">
                  <c:v>89</c:v>
                </c:pt>
                <c:pt idx="1">
                  <c:v>92.4</c:v>
                </c:pt>
                <c:pt idx="2">
                  <c:v>95.8</c:v>
                </c:pt>
                <c:pt idx="3">
                  <c:v>99.4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0097376"/>
        <c:axId val="270097768"/>
      </c:barChart>
      <c:catAx>
        <c:axId val="27009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097768"/>
        <c:crosses val="autoZero"/>
        <c:auto val="1"/>
        <c:lblAlgn val="ctr"/>
        <c:lblOffset val="100"/>
        <c:noMultiLvlLbl val="0"/>
      </c:catAx>
      <c:valAx>
        <c:axId val="27009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0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25823898354728E-2"/>
          <c:y val="0.95359627549800841"/>
          <c:w val="0.84148352203290544"/>
          <c:h val="3.0370152474640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Лист1!$H$4</c:f>
              <c:strCache>
                <c:ptCount val="1"/>
                <c:pt idx="0">
                  <c:v>Нормативное число студентов на 1 преподавателя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0.29432039059949844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559873661672075E-3"/>
                  <c:y val="0.20247572970320113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39968415418019E-3"/>
                  <c:y val="0.2358737882109456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0025279545834E-16"/>
                  <c:y val="0.27762136134562621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Лист1!$G$5:$G$8</c:f>
              <c:strCache>
                <c:ptCount val="4"/>
                <c:pt idx="0">
                  <c:v>1970</c:v>
                </c:pt>
                <c:pt idx="1">
                  <c:v>1991-1998 (май)</c:v>
                </c:pt>
                <c:pt idx="2">
                  <c:v>1998 - 2013</c:v>
                </c:pt>
                <c:pt idx="3">
                  <c:v>2014 -2016</c:v>
                </c:pt>
              </c:strCache>
            </c:strRef>
          </c:cat>
          <c:val>
            <c:numRef>
              <c:f>Лист1!$H$5:$H$8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7497088"/>
        <c:axId val="527498264"/>
        <c:axId val="0"/>
      </c:bar3DChart>
      <c:catAx>
        <c:axId val="52749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27498264"/>
        <c:crosses val="autoZero"/>
        <c:auto val="1"/>
        <c:lblAlgn val="ctr"/>
        <c:lblOffset val="100"/>
        <c:noMultiLvlLbl val="0"/>
      </c:catAx>
      <c:valAx>
        <c:axId val="527498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7497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Лист3!$G$10</c:f>
              <c:strCache>
                <c:ptCount val="1"/>
                <c:pt idx="0">
                  <c:v>2005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Лист3!$F$11:$F$15</c:f>
              <c:strCache>
                <c:ptCount val="5"/>
                <c:pt idx="0">
                  <c:v>ДО</c:v>
                </c:pt>
                <c:pt idx="1">
                  <c:v>ОО</c:v>
                </c:pt>
                <c:pt idx="2">
                  <c:v>НПО</c:v>
                </c:pt>
                <c:pt idx="3">
                  <c:v>СПО</c:v>
                </c:pt>
                <c:pt idx="4">
                  <c:v>ВПО</c:v>
                </c:pt>
              </c:strCache>
            </c:strRef>
          </c:cat>
          <c:val>
            <c:numRef>
              <c:f>Лист3!$G$11:$G$15</c:f>
              <c:numCache>
                <c:formatCode>0.0%</c:formatCode>
                <c:ptCount val="5"/>
                <c:pt idx="0">
                  <c:v>0.10135135135135136</c:v>
                </c:pt>
                <c:pt idx="1">
                  <c:v>0.10135135135135136</c:v>
                </c:pt>
                <c:pt idx="2">
                  <c:v>4.8648648648648651E-2</c:v>
                </c:pt>
                <c:pt idx="3">
                  <c:v>0.24932432432432441</c:v>
                </c:pt>
                <c:pt idx="4">
                  <c:v>0.49932432432432744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Структура!$M$12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dLbls>
            <c:dLbl>
              <c:idx val="3"/>
              <c:layout>
                <c:manualLayout>
                  <c:x val="-2.4761055811419851E-7"/>
                  <c:y val="-1.12241306435779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Структура!$L$13:$L$17</c:f>
              <c:strCache>
                <c:ptCount val="5"/>
                <c:pt idx="0">
                  <c:v>ДО</c:v>
                </c:pt>
                <c:pt idx="1">
                  <c:v>ОО </c:v>
                </c:pt>
                <c:pt idx="2">
                  <c:v>НПО </c:v>
                </c:pt>
                <c:pt idx="3">
                  <c:v>СПО</c:v>
                </c:pt>
                <c:pt idx="4">
                  <c:v>ВПО</c:v>
                </c:pt>
              </c:strCache>
            </c:strRef>
          </c:cat>
          <c:val>
            <c:numRef>
              <c:f>Структура!$M$13:$M$17</c:f>
              <c:numCache>
                <c:formatCode>0.0%</c:formatCode>
                <c:ptCount val="5"/>
                <c:pt idx="0">
                  <c:v>0.13065742038920686</c:v>
                </c:pt>
                <c:pt idx="1">
                  <c:v>5.4402374588094493E-2</c:v>
                </c:pt>
                <c:pt idx="2">
                  <c:v>1.3120340618881085E-2</c:v>
                </c:pt>
                <c:pt idx="3">
                  <c:v>7.2213109219666713E-2</c:v>
                </c:pt>
                <c:pt idx="4">
                  <c:v>0.72960675518415163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194636941207053E-2"/>
          <c:y val="2.0344391462170455E-2"/>
          <c:w val="0.96714357972849596"/>
          <c:h val="0.912760443287252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Расходы федерального бюджета на высшее образование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0"/>
              <c:layout>
                <c:manualLayout>
                  <c:x val="-4.6344297935629374E-3"/>
                  <c:y val="-3.528372529592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7639192625172E-2"/>
                  <c:y val="-1.9944934035563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775108438016668E-3"/>
                  <c:y val="-1.474238074455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755839445679124E-2"/>
                  <c:y val="-1.451196746102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285379953095131E-2"/>
                  <c:y val="1.009431355803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293.7</c:v>
                </c:pt>
                <c:pt idx="1">
                  <c:v>301.89999999999998</c:v>
                </c:pt>
                <c:pt idx="2">
                  <c:v>351.8</c:v>
                </c:pt>
                <c:pt idx="3">
                  <c:v>477.1</c:v>
                </c:pt>
                <c:pt idx="4">
                  <c:v>500.8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Внебюджетные средства в ВО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0"/>
              <c:layout>
                <c:manualLayout>
                  <c:x val="1.9467491398558496E-3"/>
                  <c:y val="-1.2352088439276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474566696294058E-2"/>
                  <c:y val="-2.382771027793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470664851151345E-2"/>
                  <c:y val="-1.671556319458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962114187080712E-2"/>
                  <c:y val="-2.867789539552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843445993900245E-2"/>
                  <c:y val="-2.1198101892892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Лист1!$C$4:$G$4</c:f>
              <c:numCache>
                <c:formatCode>General</c:formatCode>
                <c:ptCount val="5"/>
                <c:pt idx="0">
                  <c:v>287.7</c:v>
                </c:pt>
                <c:pt idx="1">
                  <c:v>256.60000000000002</c:v>
                </c:pt>
                <c:pt idx="2">
                  <c:v>275.5</c:v>
                </c:pt>
                <c:pt idx="3" formatCode="0.0">
                  <c:v>295.79208885424782</c:v>
                </c:pt>
                <c:pt idx="4" formatCode="0.0">
                  <c:v>304.66585151987528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100120"/>
        <c:axId val="270100512"/>
        <c:axId val="0"/>
      </c:bar3DChart>
      <c:catAx>
        <c:axId val="270100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100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010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10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07173561235401"/>
          <c:y val="0.48049944979946241"/>
          <c:w val="0.18841389312963755"/>
          <c:h val="0.35974095476329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Лист2!$P$17</c:f>
              <c:strCache>
                <c:ptCount val="1"/>
                <c:pt idx="0">
                  <c:v>Численность студентов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Лист2!$O$18:$O$31</c:f>
              <c:strCache>
                <c:ptCount val="14"/>
                <c:pt idx="0">
                  <c:v>1960/61</c:v>
                </c:pt>
                <c:pt idx="1">
                  <c:v>1980/81</c:v>
                </c:pt>
                <c:pt idx="2">
                  <c:v>1990/91</c:v>
                </c:pt>
                <c:pt idx="3">
                  <c:v>1995/96</c:v>
                </c:pt>
                <c:pt idx="4">
                  <c:v>2000/01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</c:strCache>
            </c:strRef>
          </c:cat>
          <c:val>
            <c:numRef>
              <c:f>Лист2!$P$18:$P$31</c:f>
              <c:numCache>
                <c:formatCode>General</c:formatCode>
                <c:ptCount val="14"/>
                <c:pt idx="0">
                  <c:v>1496.7</c:v>
                </c:pt>
                <c:pt idx="1">
                  <c:v>3045.7</c:v>
                </c:pt>
                <c:pt idx="2">
                  <c:v>2824.5</c:v>
                </c:pt>
                <c:pt idx="3">
                  <c:v>2790.7</c:v>
                </c:pt>
                <c:pt idx="4">
                  <c:v>4741.3999999999996</c:v>
                </c:pt>
                <c:pt idx="5">
                  <c:v>7064.6</c:v>
                </c:pt>
                <c:pt idx="6">
                  <c:v>7309.8</c:v>
                </c:pt>
                <c:pt idx="7">
                  <c:v>7461.3</c:v>
                </c:pt>
                <c:pt idx="8">
                  <c:v>7513.1</c:v>
                </c:pt>
                <c:pt idx="9">
                  <c:v>7418.8</c:v>
                </c:pt>
                <c:pt idx="10">
                  <c:v>7049.8</c:v>
                </c:pt>
                <c:pt idx="11">
                  <c:v>6490</c:v>
                </c:pt>
                <c:pt idx="12">
                  <c:v>6073.9</c:v>
                </c:pt>
                <c:pt idx="13">
                  <c:v>5646.7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6401008"/>
        <c:axId val="226401400"/>
      </c:lineChart>
      <c:catAx>
        <c:axId val="22640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401400"/>
        <c:crosses val="autoZero"/>
        <c:auto val="1"/>
        <c:lblAlgn val="ctr"/>
        <c:lblOffset val="100"/>
        <c:noMultiLvlLbl val="0"/>
      </c:catAx>
      <c:valAx>
        <c:axId val="226401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401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Лист2!$H$32</c:f>
              <c:strCache>
                <c:ptCount val="1"/>
                <c:pt idx="0">
                  <c:v>Очное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Лист2!$G$33:$G$46</c:f>
              <c:strCache>
                <c:ptCount val="14"/>
                <c:pt idx="0">
                  <c:v>1960/61</c:v>
                </c:pt>
                <c:pt idx="1">
                  <c:v>1980/81</c:v>
                </c:pt>
                <c:pt idx="2">
                  <c:v>1990/91</c:v>
                </c:pt>
                <c:pt idx="3">
                  <c:v>1995/96</c:v>
                </c:pt>
                <c:pt idx="4">
                  <c:v>2000/01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</c:strCache>
            </c:strRef>
          </c:cat>
          <c:val>
            <c:numRef>
              <c:f>Лист2!$H$33:$H$46</c:f>
              <c:numCache>
                <c:formatCode>General</c:formatCode>
                <c:ptCount val="14"/>
                <c:pt idx="0">
                  <c:v>699.2</c:v>
                </c:pt>
                <c:pt idx="1">
                  <c:v>1685.6</c:v>
                </c:pt>
                <c:pt idx="2">
                  <c:v>1647.7</c:v>
                </c:pt>
                <c:pt idx="3">
                  <c:v>1752.6</c:v>
                </c:pt>
                <c:pt idx="4">
                  <c:v>2625.2</c:v>
                </c:pt>
                <c:pt idx="5">
                  <c:v>3508</c:v>
                </c:pt>
                <c:pt idx="6">
                  <c:v>3582.1</c:v>
                </c:pt>
                <c:pt idx="7">
                  <c:v>3571.3</c:v>
                </c:pt>
                <c:pt idx="8">
                  <c:v>3457.2</c:v>
                </c:pt>
                <c:pt idx="9">
                  <c:v>3280</c:v>
                </c:pt>
                <c:pt idx="10">
                  <c:v>3073.7</c:v>
                </c:pt>
                <c:pt idx="11">
                  <c:v>2847.7</c:v>
                </c:pt>
                <c:pt idx="12">
                  <c:v>2721</c:v>
                </c:pt>
                <c:pt idx="13">
                  <c:v>2618.8000000000002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Лист2!$I$32</c:f>
              <c:strCache>
                <c:ptCount val="1"/>
                <c:pt idx="0">
                  <c:v>очно-заочное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Лист2!$G$33:$G$46</c:f>
              <c:strCache>
                <c:ptCount val="14"/>
                <c:pt idx="0">
                  <c:v>1960/61</c:v>
                </c:pt>
                <c:pt idx="1">
                  <c:v>1980/81</c:v>
                </c:pt>
                <c:pt idx="2">
                  <c:v>1990/91</c:v>
                </c:pt>
                <c:pt idx="3">
                  <c:v>1995/96</c:v>
                </c:pt>
                <c:pt idx="4">
                  <c:v>2000/01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</c:strCache>
            </c:strRef>
          </c:cat>
          <c:val>
            <c:numRef>
              <c:f>Лист2!$I$33:$I$46</c:f>
              <c:numCache>
                <c:formatCode>General</c:formatCode>
                <c:ptCount val="14"/>
                <c:pt idx="0">
                  <c:v>167.6</c:v>
                </c:pt>
                <c:pt idx="1">
                  <c:v>401</c:v>
                </c:pt>
                <c:pt idx="2">
                  <c:v>284.5</c:v>
                </c:pt>
                <c:pt idx="3">
                  <c:v>174.8</c:v>
                </c:pt>
                <c:pt idx="4">
                  <c:v>302.2</c:v>
                </c:pt>
                <c:pt idx="5">
                  <c:v>371.2</c:v>
                </c:pt>
                <c:pt idx="6">
                  <c:v>372.3</c:v>
                </c:pt>
                <c:pt idx="7">
                  <c:v>352.9</c:v>
                </c:pt>
                <c:pt idx="8">
                  <c:v>343.7</c:v>
                </c:pt>
                <c:pt idx="9">
                  <c:v>323.60000000000002</c:v>
                </c:pt>
                <c:pt idx="10">
                  <c:v>304.7</c:v>
                </c:pt>
                <c:pt idx="11">
                  <c:v>263.39999999999998</c:v>
                </c:pt>
                <c:pt idx="12">
                  <c:v>229.6</c:v>
                </c:pt>
                <c:pt idx="13">
                  <c:v>189.2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Лист2!$J$32</c:f>
              <c:strCache>
                <c:ptCount val="1"/>
                <c:pt idx="0">
                  <c:v>заочное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Лист2!$G$33:$G$46</c:f>
              <c:strCache>
                <c:ptCount val="14"/>
                <c:pt idx="0">
                  <c:v>1960/61</c:v>
                </c:pt>
                <c:pt idx="1">
                  <c:v>1980/81</c:v>
                </c:pt>
                <c:pt idx="2">
                  <c:v>1990/91</c:v>
                </c:pt>
                <c:pt idx="3">
                  <c:v>1995/96</c:v>
                </c:pt>
                <c:pt idx="4">
                  <c:v>2000/01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</c:strCache>
            </c:strRef>
          </c:cat>
          <c:val>
            <c:numRef>
              <c:f>Лист2!$J$33:$J$46</c:f>
              <c:numCache>
                <c:formatCode>General</c:formatCode>
                <c:ptCount val="14"/>
                <c:pt idx="0">
                  <c:v>629.9</c:v>
                </c:pt>
                <c:pt idx="1">
                  <c:v>959.1</c:v>
                </c:pt>
                <c:pt idx="2">
                  <c:v>892.3</c:v>
                </c:pt>
                <c:pt idx="3">
                  <c:v>855.8</c:v>
                </c:pt>
                <c:pt idx="4">
                  <c:v>1761.8</c:v>
                </c:pt>
                <c:pt idx="5">
                  <c:v>3032</c:v>
                </c:pt>
                <c:pt idx="6">
                  <c:v>3195.9</c:v>
                </c:pt>
                <c:pt idx="7">
                  <c:v>3367.9</c:v>
                </c:pt>
                <c:pt idx="8">
                  <c:v>3540.7</c:v>
                </c:pt>
                <c:pt idx="9">
                  <c:v>3639.2</c:v>
                </c:pt>
                <c:pt idx="10">
                  <c:v>3557.2</c:v>
                </c:pt>
                <c:pt idx="11">
                  <c:v>3289.7</c:v>
                </c:pt>
                <c:pt idx="12">
                  <c:v>3053.3</c:v>
                </c:pt>
                <c:pt idx="13">
                  <c:v>2783.9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Лист2!$K$32</c:f>
              <c:strCache>
                <c:ptCount val="1"/>
                <c:pt idx="0">
                  <c:v>Экстернат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Лист2!$G$33:$G$46</c:f>
              <c:strCache>
                <c:ptCount val="14"/>
                <c:pt idx="0">
                  <c:v>1960/61</c:v>
                </c:pt>
                <c:pt idx="1">
                  <c:v>1980/81</c:v>
                </c:pt>
                <c:pt idx="2">
                  <c:v>1990/91</c:v>
                </c:pt>
                <c:pt idx="3">
                  <c:v>1995/96</c:v>
                </c:pt>
                <c:pt idx="4">
                  <c:v>2000/01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</c:strCache>
            </c:strRef>
          </c:cat>
          <c:val>
            <c:numRef>
              <c:f>Лист2!$K$33:$K$46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7.5</c:v>
                </c:pt>
                <c:pt idx="4">
                  <c:v>52.2</c:v>
                </c:pt>
                <c:pt idx="5">
                  <c:v>153.4</c:v>
                </c:pt>
                <c:pt idx="6">
                  <c:v>159.6</c:v>
                </c:pt>
                <c:pt idx="7">
                  <c:v>169.2</c:v>
                </c:pt>
                <c:pt idx="8">
                  <c:v>171.5</c:v>
                </c:pt>
                <c:pt idx="9">
                  <c:v>175.9</c:v>
                </c:pt>
                <c:pt idx="10">
                  <c:v>114.1</c:v>
                </c:pt>
                <c:pt idx="11">
                  <c:v>89.2</c:v>
                </c:pt>
                <c:pt idx="12">
                  <c:v>70</c:v>
                </c:pt>
                <c:pt idx="13">
                  <c:v>54.7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638184"/>
        <c:axId val="267638968"/>
      </c:lineChart>
      <c:catAx>
        <c:axId val="267638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7638968"/>
        <c:crosses val="autoZero"/>
        <c:auto val="1"/>
        <c:lblAlgn val="ctr"/>
        <c:lblOffset val="100"/>
        <c:noMultiLvlLbl val="0"/>
      </c:catAx>
      <c:valAx>
        <c:axId val="267638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638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976543110243006"/>
          <c:y val="0.91375131334596171"/>
          <c:w val="0.46046913779513982"/>
          <c:h val="7.014619875626243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Лист2!$F$48</c:f>
              <c:strCache>
                <c:ptCount val="1"/>
                <c:pt idx="0">
                  <c:v>Доля - очное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3.5817196425447222E-2"/>
                  <c:y val="3.086473297838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319012505662991E-2"/>
                  <c:y val="3.5371289091119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667745167731216E-2"/>
                  <c:y val="2.8151359250681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Лист2!$E$49:$E$62</c:f>
              <c:strCache>
                <c:ptCount val="14"/>
                <c:pt idx="0">
                  <c:v>1960/61</c:v>
                </c:pt>
                <c:pt idx="1">
                  <c:v>1980/81</c:v>
                </c:pt>
                <c:pt idx="2">
                  <c:v>1990/91</c:v>
                </c:pt>
                <c:pt idx="3">
                  <c:v>1995/96</c:v>
                </c:pt>
                <c:pt idx="4">
                  <c:v>2000/01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</c:strCache>
            </c:strRef>
          </c:cat>
          <c:val>
            <c:numRef>
              <c:f>Лист2!$F$49:$F$62</c:f>
              <c:numCache>
                <c:formatCode>0.0%</c:formatCode>
                <c:ptCount val="14"/>
                <c:pt idx="0">
                  <c:v>0.4671610877263313</c:v>
                </c:pt>
                <c:pt idx="1">
                  <c:v>0.55343599172603997</c:v>
                </c:pt>
                <c:pt idx="2">
                  <c:v>0.58335988670561167</c:v>
                </c:pt>
                <c:pt idx="3">
                  <c:v>0.62801447665460275</c:v>
                </c:pt>
                <c:pt idx="4">
                  <c:v>0.5536761294132535</c:v>
                </c:pt>
                <c:pt idx="5">
                  <c:v>0.49656031480904789</c:v>
                </c:pt>
                <c:pt idx="6">
                  <c:v>0.4900340633934801</c:v>
                </c:pt>
                <c:pt idx="7">
                  <c:v>0.47864313189390589</c:v>
                </c:pt>
                <c:pt idx="8">
                  <c:v>0.46015626039850394</c:v>
                </c:pt>
                <c:pt idx="9">
                  <c:v>0.4421259789450982</c:v>
                </c:pt>
                <c:pt idx="10">
                  <c:v>0.43600436898024031</c:v>
                </c:pt>
                <c:pt idx="11">
                  <c:v>0.43878274268104772</c:v>
                </c:pt>
                <c:pt idx="12">
                  <c:v>0.44798235071370951</c:v>
                </c:pt>
                <c:pt idx="13">
                  <c:v>0.46378351574398752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Лист2!$G$48</c:f>
              <c:strCache>
                <c:ptCount val="1"/>
                <c:pt idx="0">
                  <c:v>Доля - неочное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5"/>
              <c:layout>
                <c:manualLayout>
                  <c:x val="-3.1319012505663039E-2"/>
                  <c:y val="3.9557864655264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Лист2!$E$49:$E$62</c:f>
              <c:strCache>
                <c:ptCount val="14"/>
                <c:pt idx="0">
                  <c:v>1960/61</c:v>
                </c:pt>
                <c:pt idx="1">
                  <c:v>1980/81</c:v>
                </c:pt>
                <c:pt idx="2">
                  <c:v>1990/91</c:v>
                </c:pt>
                <c:pt idx="3">
                  <c:v>1995/96</c:v>
                </c:pt>
                <c:pt idx="4">
                  <c:v>2000/01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</c:strCache>
            </c:strRef>
          </c:cat>
          <c:val>
            <c:numRef>
              <c:f>Лист2!$G$49:$G$62</c:f>
              <c:numCache>
                <c:formatCode>0.0%</c:formatCode>
                <c:ptCount val="14"/>
                <c:pt idx="0">
                  <c:v>0.53283891227366875</c:v>
                </c:pt>
                <c:pt idx="1">
                  <c:v>0.44656400827396003</c:v>
                </c:pt>
                <c:pt idx="2">
                  <c:v>0.41664011329438838</c:v>
                </c:pt>
                <c:pt idx="3">
                  <c:v>0.3719855233453972</c:v>
                </c:pt>
                <c:pt idx="4">
                  <c:v>0.44632387058674655</c:v>
                </c:pt>
                <c:pt idx="5">
                  <c:v>0.50343968519095206</c:v>
                </c:pt>
                <c:pt idx="6">
                  <c:v>0.50996593660652001</c:v>
                </c:pt>
                <c:pt idx="7">
                  <c:v>0.52135686810609405</c:v>
                </c:pt>
                <c:pt idx="8">
                  <c:v>0.53984373960149601</c:v>
                </c:pt>
                <c:pt idx="9">
                  <c:v>0.5578740210549018</c:v>
                </c:pt>
                <c:pt idx="10">
                  <c:v>0.56399563101975969</c:v>
                </c:pt>
                <c:pt idx="11">
                  <c:v>0.56121725731895222</c:v>
                </c:pt>
                <c:pt idx="12">
                  <c:v>0.5520176492862906</c:v>
                </c:pt>
                <c:pt idx="13">
                  <c:v>0.53621648425601243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642888"/>
        <c:axId val="267642104"/>
      </c:lineChart>
      <c:catAx>
        <c:axId val="267642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7642104"/>
        <c:crosses val="autoZero"/>
        <c:auto val="1"/>
        <c:lblAlgn val="ctr"/>
        <c:lblOffset val="100"/>
        <c:noMultiLvlLbl val="0"/>
      </c:catAx>
      <c:valAx>
        <c:axId val="2676421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67642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Лист1!$D$14</c:f>
              <c:strCache>
                <c:ptCount val="1"/>
                <c:pt idx="0">
                  <c:v>США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Лист1!$C$15:$C$22</c:f>
              <c:strCache>
                <c:ptCount val="8"/>
                <c:pt idx="0">
                  <c:v>Образование</c:v>
                </c:pt>
                <c:pt idx="1">
                  <c:v>Гуманитарные науки</c:v>
                </c:pt>
                <c:pt idx="2">
                  <c:v>Экономика, управление и социальные науки</c:v>
                </c:pt>
                <c:pt idx="3">
                  <c:v>Естественные науки и математика</c:v>
                </c:pt>
                <c:pt idx="4">
                  <c:v>Инженерные специальности</c:v>
                </c:pt>
                <c:pt idx="5">
                  <c:v>Сельское хозяйство</c:v>
                </c:pt>
                <c:pt idx="6">
                  <c:v>Медицина</c:v>
                </c:pt>
                <c:pt idx="7">
                  <c:v>Сфера услуг</c:v>
                </c:pt>
              </c:strCache>
            </c:strRef>
          </c:cat>
          <c:val>
            <c:numRef>
              <c:f>Лист1!$D$15:$D$22</c:f>
              <c:numCache>
                <c:formatCode>General</c:formatCode>
                <c:ptCount val="8"/>
                <c:pt idx="0">
                  <c:v>13</c:v>
                </c:pt>
                <c:pt idx="1">
                  <c:v>16</c:v>
                </c:pt>
                <c:pt idx="2">
                  <c:v>40</c:v>
                </c:pt>
                <c:pt idx="3">
                  <c:v>9</c:v>
                </c:pt>
                <c:pt idx="4">
                  <c:v>6</c:v>
                </c:pt>
                <c:pt idx="5">
                  <c:v>1</c:v>
                </c:pt>
                <c:pt idx="6">
                  <c:v>10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Лист1!$E$14</c:f>
              <c:strCache>
                <c:ptCount val="1"/>
                <c:pt idx="0">
                  <c:v>Франция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984388789651733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Лист1!$C$15:$C$22</c:f>
              <c:strCache>
                <c:ptCount val="8"/>
                <c:pt idx="0">
                  <c:v>Образование</c:v>
                </c:pt>
                <c:pt idx="1">
                  <c:v>Гуманитарные науки</c:v>
                </c:pt>
                <c:pt idx="2">
                  <c:v>Экономика, управление и социальные науки</c:v>
                </c:pt>
                <c:pt idx="3">
                  <c:v>Естественные науки и математика</c:v>
                </c:pt>
                <c:pt idx="4">
                  <c:v>Инженерные специальности</c:v>
                </c:pt>
                <c:pt idx="5">
                  <c:v>Сельское хозяйство</c:v>
                </c:pt>
                <c:pt idx="6">
                  <c:v>Медицина</c:v>
                </c:pt>
                <c:pt idx="7">
                  <c:v>Сфера услуг</c:v>
                </c:pt>
              </c:strCache>
            </c:strRef>
          </c:cat>
          <c:val>
            <c:numRef>
              <c:f>Лист1!$E$15:$E$22</c:f>
              <c:numCache>
                <c:formatCode>General</c:formatCode>
                <c:ptCount val="8"/>
                <c:pt idx="0">
                  <c:v>3</c:v>
                </c:pt>
                <c:pt idx="1">
                  <c:v>15</c:v>
                </c:pt>
                <c:pt idx="2">
                  <c:v>41</c:v>
                </c:pt>
                <c:pt idx="3">
                  <c:v>14</c:v>
                </c:pt>
                <c:pt idx="4">
                  <c:v>13</c:v>
                </c:pt>
                <c:pt idx="5">
                  <c:v>1</c:v>
                </c:pt>
                <c:pt idx="6">
                  <c:v>9</c:v>
                </c:pt>
                <c:pt idx="7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Лист1!$F$14</c:f>
              <c:strCache>
                <c:ptCount val="1"/>
                <c:pt idx="0">
                  <c:v>Япония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Лист1!$C$15:$C$22</c:f>
              <c:strCache>
                <c:ptCount val="8"/>
                <c:pt idx="0">
                  <c:v>Образование</c:v>
                </c:pt>
                <c:pt idx="1">
                  <c:v>Гуманитарные науки</c:v>
                </c:pt>
                <c:pt idx="2">
                  <c:v>Экономика, управление и социальные науки</c:v>
                </c:pt>
                <c:pt idx="3">
                  <c:v>Естественные науки и математика</c:v>
                </c:pt>
                <c:pt idx="4">
                  <c:v>Инженерные специальности</c:v>
                </c:pt>
                <c:pt idx="5">
                  <c:v>Сельское хозяйство</c:v>
                </c:pt>
                <c:pt idx="6">
                  <c:v>Медицина</c:v>
                </c:pt>
                <c:pt idx="7">
                  <c:v>Сфера услуг</c:v>
                </c:pt>
              </c:strCache>
            </c:strRef>
          </c:cat>
          <c:val>
            <c:numRef>
              <c:f>Лист1!$F$15:$F$22</c:f>
              <c:numCache>
                <c:formatCode>General</c:formatCode>
                <c:ptCount val="8"/>
                <c:pt idx="0">
                  <c:v>6</c:v>
                </c:pt>
                <c:pt idx="1">
                  <c:v>18</c:v>
                </c:pt>
                <c:pt idx="2">
                  <c:v>35</c:v>
                </c:pt>
                <c:pt idx="3">
                  <c:v>5</c:v>
                </c:pt>
                <c:pt idx="4">
                  <c:v>19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Лист1!$G$14</c:f>
              <c:strCache>
                <c:ptCount val="1"/>
                <c:pt idx="0">
                  <c:v>Финляндия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Лист1!$C$15:$C$22</c:f>
              <c:strCache>
                <c:ptCount val="8"/>
                <c:pt idx="0">
                  <c:v>Образование</c:v>
                </c:pt>
                <c:pt idx="1">
                  <c:v>Гуманитарные науки</c:v>
                </c:pt>
                <c:pt idx="2">
                  <c:v>Экономика, управление и социальные науки</c:v>
                </c:pt>
                <c:pt idx="3">
                  <c:v>Естественные науки и математика</c:v>
                </c:pt>
                <c:pt idx="4">
                  <c:v>Инженерные специальности</c:v>
                </c:pt>
                <c:pt idx="5">
                  <c:v>Сельское хозяйство</c:v>
                </c:pt>
                <c:pt idx="6">
                  <c:v>Медицина</c:v>
                </c:pt>
                <c:pt idx="7">
                  <c:v>Сфера услуг</c:v>
                </c:pt>
              </c:strCache>
            </c:strRef>
          </c:cat>
          <c:val>
            <c:numRef>
              <c:f>Лист1!$G$15:$G$22</c:f>
              <c:numCache>
                <c:formatCode>General</c:formatCode>
                <c:ptCount val="8"/>
                <c:pt idx="0">
                  <c:v>7</c:v>
                </c:pt>
                <c:pt idx="1">
                  <c:v>15</c:v>
                </c:pt>
                <c:pt idx="2">
                  <c:v>23</c:v>
                </c:pt>
                <c:pt idx="3">
                  <c:v>9</c:v>
                </c:pt>
                <c:pt idx="4">
                  <c:v>20</c:v>
                </c:pt>
                <c:pt idx="5">
                  <c:v>2</c:v>
                </c:pt>
                <c:pt idx="6">
                  <c:v>19</c:v>
                </c:pt>
                <c:pt idx="7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Лист1!$H$14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Лист1!$C$15:$C$22</c:f>
              <c:strCache>
                <c:ptCount val="8"/>
                <c:pt idx="0">
                  <c:v>Образование</c:v>
                </c:pt>
                <c:pt idx="1">
                  <c:v>Гуманитарные науки</c:v>
                </c:pt>
                <c:pt idx="2">
                  <c:v>Экономика, управление и социальные науки</c:v>
                </c:pt>
                <c:pt idx="3">
                  <c:v>Естественные науки и математика</c:v>
                </c:pt>
                <c:pt idx="4">
                  <c:v>Инженерные специальности</c:v>
                </c:pt>
                <c:pt idx="5">
                  <c:v>Сельское хозяйство</c:v>
                </c:pt>
                <c:pt idx="6">
                  <c:v>Медицина</c:v>
                </c:pt>
                <c:pt idx="7">
                  <c:v>Сфера услуг</c:v>
                </c:pt>
              </c:strCache>
            </c:strRef>
          </c:cat>
          <c:val>
            <c:numRef>
              <c:f>Лист1!$H$15:$H$22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49</c:v>
                </c:pt>
                <c:pt idx="3">
                  <c:v>7</c:v>
                </c:pt>
                <c:pt idx="4">
                  <c:v>18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5926528"/>
        <c:axId val="365934760"/>
      </c:barChart>
      <c:catAx>
        <c:axId val="36592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934760"/>
        <c:crosses val="autoZero"/>
        <c:auto val="1"/>
        <c:lblAlgn val="ctr"/>
        <c:lblOffset val="100"/>
        <c:noMultiLvlLbl val="0"/>
      </c:catAx>
      <c:valAx>
        <c:axId val="365934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92652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/>
              <a:t>Удельный вес в экономике занятых с уровнем образования не ниже..., %</a:t>
            </a:r>
          </a:p>
        </c:rich>
      </c:tx>
      <c:layout>
        <c:manualLayout>
          <c:xMode val="edge"/>
          <c:yMode val="edge"/>
          <c:x val="0.19172518819762915"/>
          <c:y val="4.4377206253151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Лист5!$C$2</c:f>
              <c:strCache>
                <c:ptCount val="1"/>
                <c:pt idx="0">
                  <c:v>ВО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3165125751795053E-2"/>
                  <c:y val="2.647511723666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Лист5!$B$3:$B$13</c:f>
              <c:strCache>
                <c:ptCount val="11"/>
                <c:pt idx="0">
                  <c:v>РФ</c:v>
                </c:pt>
                <c:pt idx="1">
                  <c:v>ЦФО</c:v>
                </c:pt>
                <c:pt idx="2">
                  <c:v>г. Москва</c:v>
                </c:pt>
                <c:pt idx="3">
                  <c:v>СЗФО</c:v>
                </c:pt>
                <c:pt idx="4">
                  <c:v>г. Санкт-Петербург</c:v>
                </c:pt>
                <c:pt idx="5">
                  <c:v>ЮФО</c:v>
                </c:pt>
                <c:pt idx="6">
                  <c:v>СКФО</c:v>
                </c:pt>
                <c:pt idx="7">
                  <c:v>ПФО</c:v>
                </c:pt>
                <c:pt idx="8">
                  <c:v>УФО</c:v>
                </c:pt>
                <c:pt idx="9">
                  <c:v>СФО</c:v>
                </c:pt>
                <c:pt idx="10">
                  <c:v>ДФО</c:v>
                </c:pt>
              </c:strCache>
            </c:strRef>
          </c:cat>
          <c:val>
            <c:numRef>
              <c:f>Лист5!$C$3:$C$13</c:f>
              <c:numCache>
                <c:formatCode>[=0]"-";0.0</c:formatCode>
                <c:ptCount val="11"/>
                <c:pt idx="0">
                  <c:v>31.7</c:v>
                </c:pt>
                <c:pt idx="1">
                  <c:v>37.299999999999997</c:v>
                </c:pt>
                <c:pt idx="2">
                  <c:v>50</c:v>
                </c:pt>
                <c:pt idx="3">
                  <c:v>33.4</c:v>
                </c:pt>
                <c:pt idx="4">
                  <c:v>44.4</c:v>
                </c:pt>
                <c:pt idx="5">
                  <c:v>29</c:v>
                </c:pt>
                <c:pt idx="6">
                  <c:v>30.1</c:v>
                </c:pt>
                <c:pt idx="7">
                  <c:v>28.5</c:v>
                </c:pt>
                <c:pt idx="8">
                  <c:v>29.1</c:v>
                </c:pt>
                <c:pt idx="9">
                  <c:v>27.5</c:v>
                </c:pt>
                <c:pt idx="10">
                  <c:v>31.1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Лист5!$D$2</c:f>
              <c:strCache>
                <c:ptCount val="1"/>
                <c:pt idx="0">
                  <c:v>СПО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Лист5!$B$3:$B$13</c:f>
              <c:strCache>
                <c:ptCount val="11"/>
                <c:pt idx="0">
                  <c:v>РФ</c:v>
                </c:pt>
                <c:pt idx="1">
                  <c:v>ЦФО</c:v>
                </c:pt>
                <c:pt idx="2">
                  <c:v>г. Москва</c:v>
                </c:pt>
                <c:pt idx="3">
                  <c:v>СЗФО</c:v>
                </c:pt>
                <c:pt idx="4">
                  <c:v>г. Санкт-Петербург</c:v>
                </c:pt>
                <c:pt idx="5">
                  <c:v>ЮФО</c:v>
                </c:pt>
                <c:pt idx="6">
                  <c:v>СКФО</c:v>
                </c:pt>
                <c:pt idx="7">
                  <c:v>ПФО</c:v>
                </c:pt>
                <c:pt idx="8">
                  <c:v>УФО</c:v>
                </c:pt>
                <c:pt idx="9">
                  <c:v>СФО</c:v>
                </c:pt>
                <c:pt idx="10">
                  <c:v>ДФО</c:v>
                </c:pt>
              </c:strCache>
            </c:strRef>
          </c:cat>
          <c:val>
            <c:numRef>
              <c:f>Лист5!$D$3:$D$13</c:f>
              <c:numCache>
                <c:formatCode>[=0]"-";0.0</c:formatCode>
                <c:ptCount val="11"/>
                <c:pt idx="0">
                  <c:v>25.8</c:v>
                </c:pt>
                <c:pt idx="1">
                  <c:v>26.9</c:v>
                </c:pt>
                <c:pt idx="2">
                  <c:v>26.9</c:v>
                </c:pt>
                <c:pt idx="3">
                  <c:v>25.3</c:v>
                </c:pt>
                <c:pt idx="4">
                  <c:v>23</c:v>
                </c:pt>
                <c:pt idx="5">
                  <c:v>27.2</c:v>
                </c:pt>
                <c:pt idx="6">
                  <c:v>19.399999999999999</c:v>
                </c:pt>
                <c:pt idx="7">
                  <c:v>25.5</c:v>
                </c:pt>
                <c:pt idx="8">
                  <c:v>28.7</c:v>
                </c:pt>
                <c:pt idx="9">
                  <c:v>24.3</c:v>
                </c:pt>
                <c:pt idx="10">
                  <c:v>24.6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Лист5!$E$2</c:f>
              <c:strCache>
                <c:ptCount val="1"/>
                <c:pt idx="0">
                  <c:v>НПО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Лист5!$B$3:$B$13</c:f>
              <c:strCache>
                <c:ptCount val="11"/>
                <c:pt idx="0">
                  <c:v>РФ</c:v>
                </c:pt>
                <c:pt idx="1">
                  <c:v>ЦФО</c:v>
                </c:pt>
                <c:pt idx="2">
                  <c:v>г. Москва</c:v>
                </c:pt>
                <c:pt idx="3">
                  <c:v>СЗФО</c:v>
                </c:pt>
                <c:pt idx="4">
                  <c:v>г. Санкт-Петербург</c:v>
                </c:pt>
                <c:pt idx="5">
                  <c:v>ЮФО</c:v>
                </c:pt>
                <c:pt idx="6">
                  <c:v>СКФО</c:v>
                </c:pt>
                <c:pt idx="7">
                  <c:v>ПФО</c:v>
                </c:pt>
                <c:pt idx="8">
                  <c:v>УФО</c:v>
                </c:pt>
                <c:pt idx="9">
                  <c:v>СФО</c:v>
                </c:pt>
                <c:pt idx="10">
                  <c:v>ДФО</c:v>
                </c:pt>
              </c:strCache>
            </c:strRef>
          </c:cat>
          <c:val>
            <c:numRef>
              <c:f>Лист5!$E$3:$E$13</c:f>
              <c:numCache>
                <c:formatCode>[=0]"-";0.0</c:formatCode>
                <c:ptCount val="11"/>
                <c:pt idx="0">
                  <c:v>18.5</c:v>
                </c:pt>
                <c:pt idx="1">
                  <c:v>17.2</c:v>
                </c:pt>
                <c:pt idx="2">
                  <c:v>15.6</c:v>
                </c:pt>
                <c:pt idx="3">
                  <c:v>20.6</c:v>
                </c:pt>
                <c:pt idx="4">
                  <c:v>13.8</c:v>
                </c:pt>
                <c:pt idx="5">
                  <c:v>16.3</c:v>
                </c:pt>
                <c:pt idx="6">
                  <c:v>9.6999999999999993</c:v>
                </c:pt>
                <c:pt idx="7">
                  <c:v>21.9</c:v>
                </c:pt>
                <c:pt idx="8">
                  <c:v>18.8</c:v>
                </c:pt>
                <c:pt idx="9">
                  <c:v>19.399999999999999</c:v>
                </c:pt>
                <c:pt idx="10">
                  <c:v>19.3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Лист5!$F$2</c:f>
              <c:strCache>
                <c:ptCount val="1"/>
                <c:pt idx="0">
                  <c:v>ПСО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820971954887174E-2"/>
                  <c:y val="2.4457971497889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44694106746609E-2"/>
                  <c:y val="2.8492262975448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821345102036814E-2"/>
                  <c:y val="2.0423680020330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414852823892025E-2"/>
                  <c:y val="2.4457971497889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883683583273716E-2"/>
                  <c:y val="1.840653428155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0165498898944638E-2"/>
                  <c:y val="-2.1936380494041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Лист5!$B$3:$B$13</c:f>
              <c:strCache>
                <c:ptCount val="11"/>
                <c:pt idx="0">
                  <c:v>РФ</c:v>
                </c:pt>
                <c:pt idx="1">
                  <c:v>ЦФО</c:v>
                </c:pt>
                <c:pt idx="2">
                  <c:v>г. Москва</c:v>
                </c:pt>
                <c:pt idx="3">
                  <c:v>СЗФО</c:v>
                </c:pt>
                <c:pt idx="4">
                  <c:v>г. Санкт-Петербург</c:v>
                </c:pt>
                <c:pt idx="5">
                  <c:v>ЮФО</c:v>
                </c:pt>
                <c:pt idx="6">
                  <c:v>СКФО</c:v>
                </c:pt>
                <c:pt idx="7">
                  <c:v>ПФО</c:v>
                </c:pt>
                <c:pt idx="8">
                  <c:v>УФО</c:v>
                </c:pt>
                <c:pt idx="9">
                  <c:v>СФО</c:v>
                </c:pt>
                <c:pt idx="10">
                  <c:v>ДФО</c:v>
                </c:pt>
              </c:strCache>
            </c:strRef>
          </c:cat>
          <c:val>
            <c:numRef>
              <c:f>Лист5!$F$3:$F$13</c:f>
              <c:numCache>
                <c:formatCode>[=0]"-";0.0</c:formatCode>
                <c:ptCount val="11"/>
                <c:pt idx="0">
                  <c:v>20.2</c:v>
                </c:pt>
                <c:pt idx="1">
                  <c:v>16.2</c:v>
                </c:pt>
                <c:pt idx="2">
                  <c:v>7.1</c:v>
                </c:pt>
                <c:pt idx="3">
                  <c:v>17.600000000000001</c:v>
                </c:pt>
                <c:pt idx="4">
                  <c:v>18.100000000000001</c:v>
                </c:pt>
                <c:pt idx="5">
                  <c:v>23.2</c:v>
                </c:pt>
                <c:pt idx="6">
                  <c:v>35.6</c:v>
                </c:pt>
                <c:pt idx="7">
                  <c:v>20.399999999999999</c:v>
                </c:pt>
                <c:pt idx="8">
                  <c:v>19.100000000000001</c:v>
                </c:pt>
                <c:pt idx="9">
                  <c:v>23</c:v>
                </c:pt>
                <c:pt idx="10">
                  <c:v>20.3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Лист5!$G$2</c:f>
              <c:strCache>
                <c:ptCount val="1"/>
                <c:pt idx="0">
                  <c:v>ООО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elete val="1"/>
          </c:dLbls>
          <c:cat>
            <c:strRef>
              <c:f>Лист5!$B$3:$B$13</c:f>
              <c:strCache>
                <c:ptCount val="11"/>
                <c:pt idx="0">
                  <c:v>РФ</c:v>
                </c:pt>
                <c:pt idx="1">
                  <c:v>ЦФО</c:v>
                </c:pt>
                <c:pt idx="2">
                  <c:v>г. Москва</c:v>
                </c:pt>
                <c:pt idx="3">
                  <c:v>СЗФО</c:v>
                </c:pt>
                <c:pt idx="4">
                  <c:v>г. Санкт-Петербург</c:v>
                </c:pt>
                <c:pt idx="5">
                  <c:v>ЮФО</c:v>
                </c:pt>
                <c:pt idx="6">
                  <c:v>СКФО</c:v>
                </c:pt>
                <c:pt idx="7">
                  <c:v>ПФО</c:v>
                </c:pt>
                <c:pt idx="8">
                  <c:v>УФО</c:v>
                </c:pt>
                <c:pt idx="9">
                  <c:v>СФО</c:v>
                </c:pt>
                <c:pt idx="10">
                  <c:v>ДФО</c:v>
                </c:pt>
              </c:strCache>
            </c:strRef>
          </c:cat>
          <c:val>
            <c:numRef>
              <c:f>Лист5!$G$3:$G$13</c:f>
              <c:numCache>
                <c:formatCode>[=0]"-";0.0</c:formatCode>
                <c:ptCount val="11"/>
                <c:pt idx="0">
                  <c:v>3.5</c:v>
                </c:pt>
                <c:pt idx="1">
                  <c:v>2.2000000000000002</c:v>
                </c:pt>
                <c:pt idx="2">
                  <c:v>0.5</c:v>
                </c:pt>
                <c:pt idx="3">
                  <c:v>2.9</c:v>
                </c:pt>
                <c:pt idx="4">
                  <c:v>0.8</c:v>
                </c:pt>
                <c:pt idx="5">
                  <c:v>4</c:v>
                </c:pt>
                <c:pt idx="6">
                  <c:v>4.8</c:v>
                </c:pt>
                <c:pt idx="7">
                  <c:v>3.6</c:v>
                </c:pt>
                <c:pt idx="8">
                  <c:v>3.9</c:v>
                </c:pt>
                <c:pt idx="9">
                  <c:v>5.5</c:v>
                </c:pt>
                <c:pt idx="10">
                  <c:v>4.5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Лист5!$H$2</c:f>
              <c:strCache>
                <c:ptCount val="1"/>
                <c:pt idx="0">
                  <c:v>НОО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elete val="1"/>
          </c:dLbls>
          <c:cat>
            <c:strRef>
              <c:f>Лист5!$B$3:$B$13</c:f>
              <c:strCache>
                <c:ptCount val="11"/>
                <c:pt idx="0">
                  <c:v>РФ</c:v>
                </c:pt>
                <c:pt idx="1">
                  <c:v>ЦФО</c:v>
                </c:pt>
                <c:pt idx="2">
                  <c:v>г. Москва</c:v>
                </c:pt>
                <c:pt idx="3">
                  <c:v>СЗФО</c:v>
                </c:pt>
                <c:pt idx="4">
                  <c:v>г. Санкт-Петербург</c:v>
                </c:pt>
                <c:pt idx="5">
                  <c:v>ЮФО</c:v>
                </c:pt>
                <c:pt idx="6">
                  <c:v>СКФО</c:v>
                </c:pt>
                <c:pt idx="7">
                  <c:v>ПФО</c:v>
                </c:pt>
                <c:pt idx="8">
                  <c:v>УФО</c:v>
                </c:pt>
                <c:pt idx="9">
                  <c:v>СФО</c:v>
                </c:pt>
                <c:pt idx="10">
                  <c:v>ДФО</c:v>
                </c:pt>
              </c:strCache>
            </c:strRef>
          </c:cat>
          <c:val>
            <c:numRef>
              <c:f>Лист5!$H$3:$H$13</c:f>
              <c:numCache>
                <c:formatCode>[=0]"-";0.0</c:formatCode>
                <c:ptCount val="11"/>
                <c:pt idx="0">
                  <c:v>0.3</c:v>
                </c:pt>
                <c:pt idx="1">
                  <c:v>0.1</c:v>
                </c:pt>
                <c:pt idx="2">
                  <c:v>0</c:v>
                </c:pt>
                <c:pt idx="3">
                  <c:v>0.2</c:v>
                </c:pt>
                <c:pt idx="4" formatCode="0.0">
                  <c:v>0</c:v>
                </c:pt>
                <c:pt idx="5">
                  <c:v>0.3</c:v>
                </c:pt>
                <c:pt idx="6">
                  <c:v>0.4</c:v>
                </c:pt>
                <c:pt idx="7">
                  <c:v>0.2</c:v>
                </c:pt>
                <c:pt idx="8">
                  <c:v>0.4</c:v>
                </c:pt>
                <c:pt idx="9">
                  <c:v>0.4</c:v>
                </c:pt>
                <c:pt idx="10">
                  <c:v>0.3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7584000"/>
        <c:axId val="270096592"/>
      </c:lineChart>
      <c:catAx>
        <c:axId val="2275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096592"/>
        <c:crosses val="autoZero"/>
        <c:auto val="1"/>
        <c:lblAlgn val="ctr"/>
        <c:lblOffset val="100"/>
        <c:noMultiLvlLbl val="0"/>
      </c:catAx>
      <c:valAx>
        <c:axId val="27009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=0]&quot;-&quot;;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58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79578241241142"/>
          <c:y val="0.92330065398406125"/>
          <c:w val="0.47440843517517722"/>
          <c:h val="6.4596471583260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4.335458590774318E-2"/>
          <c:y val="2.3848173344297438E-2"/>
          <c:w val="0.94164144883529777"/>
          <c:h val="0.752685394794816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Лист2!$G$21</c:f>
              <c:strCache>
                <c:ptCount val="1"/>
                <c:pt idx="0">
                  <c:v>Число предприятий, 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3.548543716447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4272009435608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639968415418045E-3"/>
                  <c:y val="-3.131067985101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002527954583478E-16"/>
                  <c:y val="-5.427184507508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Лист2!$F$22:$F$26</c:f>
              <c:strCache>
                <c:ptCount val="5"/>
                <c:pt idx="1">
                  <c:v>Управленческие</c:v>
                </c:pt>
                <c:pt idx="2">
                  <c:v>Экономические</c:v>
                </c:pt>
                <c:pt idx="3">
                  <c:v>Технические</c:v>
                </c:pt>
                <c:pt idx="4">
                  <c:v>Ай-ти</c:v>
                </c:pt>
              </c:strCache>
            </c:strRef>
          </c:cat>
          <c:val>
            <c:numRef>
              <c:f>Лист2!$G$22:$G$26</c:f>
              <c:numCache>
                <c:formatCode>General</c:formatCode>
                <c:ptCount val="5"/>
                <c:pt idx="1">
                  <c:v>24.8</c:v>
                </c:pt>
                <c:pt idx="2">
                  <c:v>14.3</c:v>
                </c:pt>
                <c:pt idx="3">
                  <c:v>46</c:v>
                </c:pt>
                <c:pt idx="4">
                  <c:v>19.3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6403752"/>
        <c:axId val="226404144"/>
        <c:axId val="0"/>
      </c:bar3DChart>
      <c:catAx>
        <c:axId val="226403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6404144"/>
        <c:crosses val="autoZero"/>
        <c:auto val="1"/>
        <c:lblAlgn val="ctr"/>
        <c:lblOffset val="100"/>
        <c:noMultiLvlLbl val="0"/>
      </c:catAx>
      <c:valAx>
        <c:axId val="22640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403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Лист2!$N$14</c:f>
              <c:strCache>
                <c:ptCount val="1"/>
                <c:pt idx="0">
                  <c:v>Крупные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0485438808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922330119427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50485438808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558799648411144E-3"/>
                  <c:y val="-2.50485438808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Лист2!$O$13:$R$13</c:f>
              <c:strCache>
                <c:ptCount val="4"/>
                <c:pt idx="0">
                  <c:v>Управленческие</c:v>
                </c:pt>
                <c:pt idx="1">
                  <c:v>Экономические</c:v>
                </c:pt>
                <c:pt idx="2">
                  <c:v>Технические</c:v>
                </c:pt>
                <c:pt idx="3">
                  <c:v>Ай-ти</c:v>
                </c:pt>
              </c:strCache>
            </c:strRef>
          </c:cat>
          <c:val>
            <c:numRef>
              <c:f>Лист2!$O$14:$R$14</c:f>
              <c:numCache>
                <c:formatCode>General</c:formatCode>
                <c:ptCount val="4"/>
                <c:pt idx="0">
                  <c:v>34.200000000000003</c:v>
                </c:pt>
                <c:pt idx="1">
                  <c:v>13.2</c:v>
                </c:pt>
                <c:pt idx="2">
                  <c:v>51.3</c:v>
                </c:pt>
                <c:pt idx="3">
                  <c:v>19.7</c:v>
                </c:pt>
              </c:numCache>
            </c:numRef>
          </c:val>
        </c:ser>
        <c:ser>
          <c:idx val="1"/>
          <c:order val="1"/>
          <c:tx>
            <c:strRef>
              <c:f>Лист2!$N$15</c:f>
              <c:strCache>
                <c:ptCount val="1"/>
                <c:pt idx="0">
                  <c:v>Средние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1197473233442E-2"/>
                  <c:y val="-1.878640791060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279936830835595E-3"/>
                  <c:y val="-2.2961165224074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731958940043424E-2"/>
                  <c:y val="-1.6699029253872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19905246254058E-3"/>
                  <c:y val="-2.2961165224074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Лист2!$O$13:$R$13</c:f>
              <c:strCache>
                <c:ptCount val="4"/>
                <c:pt idx="0">
                  <c:v>Управленческие</c:v>
                </c:pt>
                <c:pt idx="1">
                  <c:v>Экономические</c:v>
                </c:pt>
                <c:pt idx="2">
                  <c:v>Технические</c:v>
                </c:pt>
                <c:pt idx="3">
                  <c:v>Ай-ти</c:v>
                </c:pt>
              </c:strCache>
            </c:strRef>
          </c:cat>
          <c:val>
            <c:numRef>
              <c:f>Лист2!$O$15:$R$15</c:f>
              <c:numCache>
                <c:formatCode>General</c:formatCode>
                <c:ptCount val="4"/>
                <c:pt idx="0">
                  <c:v>21.5</c:v>
                </c:pt>
                <c:pt idx="1">
                  <c:v>11</c:v>
                </c:pt>
                <c:pt idx="2">
                  <c:v>45.3</c:v>
                </c:pt>
                <c:pt idx="3">
                  <c:v>18.600000000000001</c:v>
                </c:pt>
              </c:numCache>
            </c:numRef>
          </c:val>
        </c:ser>
        <c:ser>
          <c:idx val="2"/>
          <c:order val="2"/>
          <c:tx>
            <c:strRef>
              <c:f>Лист2!$N$16</c:f>
              <c:strCache>
                <c:ptCount val="1"/>
                <c:pt idx="0">
                  <c:v>Малые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367962098501648E-2"/>
                  <c:y val="-1.6699029253872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279936830836081E-3"/>
                  <c:y val="-2.713592253754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459952623127088E-2"/>
                  <c:y val="-2.50485438808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279936830836081E-3"/>
                  <c:y val="-1.461165059713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Лист2!$O$13:$R$13</c:f>
              <c:strCache>
                <c:ptCount val="4"/>
                <c:pt idx="0">
                  <c:v>Управленческие</c:v>
                </c:pt>
                <c:pt idx="1">
                  <c:v>Экономические</c:v>
                </c:pt>
                <c:pt idx="2">
                  <c:v>Технические</c:v>
                </c:pt>
                <c:pt idx="3">
                  <c:v>Ай-ти</c:v>
                </c:pt>
              </c:strCache>
            </c:strRef>
          </c:cat>
          <c:val>
            <c:numRef>
              <c:f>Лист2!$O$16:$R$16</c:f>
              <c:numCache>
                <c:formatCode>General</c:formatCode>
                <c:ptCount val="4"/>
                <c:pt idx="0">
                  <c:v>16.5</c:v>
                </c:pt>
                <c:pt idx="1">
                  <c:v>20</c:v>
                </c:pt>
                <c:pt idx="2">
                  <c:v>40.6</c:v>
                </c:pt>
                <c:pt idx="3">
                  <c:v>18.8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7582824"/>
        <c:axId val="227584392"/>
        <c:axId val="0"/>
      </c:bar3DChart>
      <c:catAx>
        <c:axId val="227582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7584392"/>
        <c:crosses val="autoZero"/>
        <c:auto val="1"/>
        <c:lblAlgn val="ctr"/>
        <c:lblOffset val="100"/>
        <c:noMultiLvlLbl val="0"/>
      </c:catAx>
      <c:valAx>
        <c:axId val="227584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7582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12279107692605"/>
          <c:y val="0.94478302856779062"/>
          <c:w val="0.31575195105249032"/>
          <c:h val="4.2208876880775008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Лист5!$F$1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047781353948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59985535473579E-3"/>
                  <c:y val="0.15071672030922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086035031919725E-17"/>
                  <c:y val="0.11303754023192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4.605233120559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4.8145618987669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4.8145618987669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6.6985209026322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Лист5!$E$2:$E$9</c:f>
              <c:strCache>
                <c:ptCount val="8"/>
                <c:pt idx="0">
                  <c:v>Бизнесмен</c:v>
                </c:pt>
                <c:pt idx="1">
                  <c:v>Специалист по IT</c:v>
                </c:pt>
                <c:pt idx="2">
                  <c:v>Юрист</c:v>
                </c:pt>
                <c:pt idx="3">
                  <c:v>Экономист</c:v>
                </c:pt>
                <c:pt idx="4">
                  <c:v>Врач</c:v>
                </c:pt>
                <c:pt idx="5">
                  <c:v>Инженер</c:v>
                </c:pt>
                <c:pt idx="6">
                  <c:v>Учитель</c:v>
                </c:pt>
                <c:pt idx="7">
                  <c:v>Рабочий</c:v>
                </c:pt>
              </c:strCache>
            </c:strRef>
          </c:cat>
          <c:val>
            <c:numRef>
              <c:f>Лист5!$F$2:$F$9</c:f>
              <c:numCache>
                <c:formatCode>General</c:formatCode>
                <c:ptCount val="8"/>
                <c:pt idx="0">
                  <c:v>14</c:v>
                </c:pt>
                <c:pt idx="1">
                  <c:v>0</c:v>
                </c:pt>
                <c:pt idx="2">
                  <c:v>24</c:v>
                </c:pt>
                <c:pt idx="3">
                  <c:v>24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Лист5!$G$1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659985535473579E-3"/>
                  <c:y val="0.12559726692435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659985535473579E-3"/>
                  <c:y val="0.10885096466777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2769055470642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319971070947752E-3"/>
                  <c:y val="0.1151308280139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659985535473579E-3"/>
                  <c:y val="0.10257110132155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5.4425482333887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6.4891921244250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017207006383897E-16"/>
                  <c:y val="6.9078496808395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Лист5!$E$2:$E$9</c:f>
              <c:strCache>
                <c:ptCount val="8"/>
                <c:pt idx="0">
                  <c:v>Бизнесмен</c:v>
                </c:pt>
                <c:pt idx="1">
                  <c:v>Специалист по IT</c:v>
                </c:pt>
                <c:pt idx="2">
                  <c:v>Юрист</c:v>
                </c:pt>
                <c:pt idx="3">
                  <c:v>Экономист</c:v>
                </c:pt>
                <c:pt idx="4">
                  <c:v>Врач</c:v>
                </c:pt>
                <c:pt idx="5">
                  <c:v>Инженер</c:v>
                </c:pt>
                <c:pt idx="6">
                  <c:v>Учитель</c:v>
                </c:pt>
                <c:pt idx="7">
                  <c:v>Рабочий</c:v>
                </c:pt>
              </c:strCache>
            </c:strRef>
          </c:cat>
          <c:val>
            <c:numRef>
              <c:f>Лист5!$G$2:$G$9</c:f>
              <c:numCache>
                <c:formatCode>General</c:formatCode>
                <c:ptCount val="8"/>
                <c:pt idx="0">
                  <c:v>40</c:v>
                </c:pt>
                <c:pt idx="1">
                  <c:v>30</c:v>
                </c:pt>
                <c:pt idx="2">
                  <c:v>29</c:v>
                </c:pt>
                <c:pt idx="3">
                  <c:v>24</c:v>
                </c:pt>
                <c:pt idx="4">
                  <c:v>21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5751888"/>
        <c:axId val="295749536"/>
        <c:axId val="0"/>
      </c:bar3DChart>
      <c:catAx>
        <c:axId val="29575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5749536"/>
        <c:crosses val="autoZero"/>
        <c:auto val="1"/>
        <c:lblAlgn val="ctr"/>
        <c:lblOffset val="100"/>
        <c:noMultiLvlLbl val="0"/>
      </c:catAx>
      <c:valAx>
        <c:axId val="29574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5751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0.14592</cdr:x>
      <cdr:y>0.48757</cdr:y>
    </cdr:from>
    <cdr:to>
      <cdr:x>0.98245</cdr:x>
      <cdr:y>0.88266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754" y="1980633"/>
          <a:ext cx="3432549" cy="16049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</a:rPr>
            <a:t>В 2021 году  численность  </a:t>
          </a:r>
        </a:p>
        <a:p xmlns:a="http://schemas.openxmlformats.org/drawingml/2006/main">
          <a:r>
            <a:rPr lang="ru-RU" sz="1800" b="1" dirty="0" smtClean="0">
              <a:solidFill>
                <a:srgbClr val="C00000"/>
              </a:solidFill>
            </a:rPr>
            <a:t>студентов вузов составит 56% </a:t>
          </a:r>
        </a:p>
        <a:p xmlns:a="http://schemas.openxmlformats.org/drawingml/2006/main">
          <a:r>
            <a:rPr lang="ru-RU" sz="1800" b="1" dirty="0" smtClean="0">
              <a:solidFill>
                <a:srgbClr val="C00000"/>
              </a:solidFill>
            </a:rPr>
            <a:t>от численности студентов вузов </a:t>
          </a:r>
        </a:p>
        <a:p xmlns:a="http://schemas.openxmlformats.org/drawingml/2006/main">
          <a:r>
            <a:rPr lang="ru-RU" sz="1800" b="1" dirty="0" smtClean="0">
              <a:solidFill>
                <a:srgbClr val="C00000"/>
              </a:solidFill>
            </a:rPr>
            <a:t>в 2008 г. (пик – 7,5 млн.</a:t>
          </a:r>
        </a:p>
        <a:p xmlns:a="http://schemas.openxmlformats.org/drawingml/2006/main">
          <a:r>
            <a:rPr lang="ru-RU" sz="1800" b="1" dirty="0" smtClean="0">
              <a:solidFill>
                <a:srgbClr val="C00000"/>
              </a:solidFill>
            </a:rPr>
            <a:t> студентов)</a:t>
          </a:r>
          <a:endParaRPr lang="ru-RU" sz="18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0.32353</cdr:x>
      <cdr:y>0.8439</cdr:y>
    </cdr:from>
    <cdr:to>
      <cdr:x>0.67647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2362" y="4943491"/>
          <a:ext cx="32861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B050"/>
              </a:solidFill>
            </a:rPr>
            <a:t>Допускалось несколько ответов</a:t>
          </a:r>
          <a:endParaRPr lang="ru-RU" sz="1800" b="1" dirty="0">
            <a:solidFill>
              <a:srgbClr val="00B05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0.91482</cdr:x>
      <cdr:y>0.30747</cdr:y>
    </cdr:from>
    <cdr:to>
      <cdr:x>1</cdr:x>
      <cdr:y>0.38301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26759" y="1533978"/>
          <a:ext cx="682178" cy="3769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B7A64D-713C-4283-8B09-D4FEDDB4F3C2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D3C3A2-B6C1-4E14-B2A9-44FB7CDA5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23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0750"/>
            <a:fld id="{CDACECE5-07C1-4F40-8FBD-715499E1CBCE}" type="slidenum">
              <a:rPr lang="ru-RU" smtClean="0"/>
              <a:pPr defTabSz="920750"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5647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BEA6A-1B56-479E-925B-6F319961AED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0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сократить – цель, то она будет достигнута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95013-2AB8-4DAA-801A-DB07C8620771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2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3C3A2-B6C1-4E14-B2A9-44FB7CDA5DA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1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51303F-9A81-4DFF-806B-849B910CEB1C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2085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C53D51-B9E0-4C8F-919B-22D932DB30B1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3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3C3A2-B6C1-4E14-B2A9-44FB7CDA5DA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7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3C3A2-B6C1-4E14-B2A9-44FB7CDA5DA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7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95013-2AB8-4DAA-801A-DB07C862077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8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3C3A2-B6C1-4E14-B2A9-44FB7CDA5DA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4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BEA6A-1B56-479E-925B-6F319961AED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8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7B8AF11E-D862-4756-9774-168FDE737BCD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B3BCC096-40A7-4933-BA85-1FC52F16456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7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431A7-196D-4F0A-9181-D2686CC0D176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45041-7C8C-4AF2-88D3-CEAB1DC01D9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130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431A7-196D-4F0A-9181-D2686CC0D176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45041-7C8C-4AF2-88D3-CEAB1DC01D9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3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431A7-196D-4F0A-9181-D2686CC0D176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45041-7C8C-4AF2-88D3-CEAB1DC01D9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9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431A7-196D-4F0A-9181-D2686CC0D176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45041-7C8C-4AF2-88D3-CEAB1DC01D9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423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431A7-196D-4F0A-9181-D2686CC0D176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45041-7C8C-4AF2-88D3-CEAB1DC01D9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20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431A7-196D-4F0A-9181-D2686CC0D176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45041-7C8C-4AF2-88D3-CEAB1DC01D9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0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01451-098B-4910-959F-89EE7FD9CD08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545C5-BFD6-4DDD-986C-6BBDDD47F45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93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315F5-6B15-469D-9F4E-BC396833ABA3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2AB0E-8944-48F0-A88F-D692A1890AD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593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129C9-0649-4D25-B18E-FC2F88B40BB4}" type="datetime1">
              <a:rPr lang="ru-RU" altLang="en-US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117D-CC98-41ED-BDF2-AD4EC2F1E54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489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39CD5-AE57-42AB-946D-66C22886B287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F648-DBC4-490C-966E-7737BFB31EA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781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F9542-225E-432C-8C3C-929CD258F7BE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BF4E-7CC8-4917-B5D5-B6553E32A65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1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A7C08-DFD6-490D-9452-B28509303CCC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B3FAE-8C5E-461D-9499-1D1B7FF7A66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85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00D91-BAC3-48F7-96B3-1E9363072C68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3C8D-C0F6-417A-B615-C5A4D852750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7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46261-D3B9-462C-980E-D45632CB62DC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5EC65-EDD4-434F-A59D-06DD29532FB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9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35962-98C0-45FA-B686-B85D11FAC91C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E2E0A-282B-4EB5-8991-3C35FDC81B0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49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306FA-D389-446D-9462-82E3EE47D8FE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DE30C-A33C-40AA-B64A-6A4EEC5C122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51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1BE603-2A52-471E-8820-0123521CFDB9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6E38-131A-4D95-9717-DD110FBB4E6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4725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EA431A7-196D-4F0A-9181-D2686CC0D176}" type="datetime1">
              <a:rPr lang="ru-RU" smtClean="0"/>
              <a:pPr>
                <a:defRPr/>
              </a:pPr>
              <a:t>13.10.2014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6E45041-7C8C-4AF2-88D3-CEAB1DC01D9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5498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ru/db/cgi-bin/portal/spe/spe_new_list.plx?substr=010800&amp;st=all&amp;qual=0" TargetMode="External"/><Relationship Id="rId3" Type="http://schemas.openxmlformats.org/officeDocument/2006/relationships/hyperlink" Target="http://www.edu.ru/db/cgi-bin/portal/spe/spe_new_list.plx?substr=010100&amp;st=all&amp;qual=0" TargetMode="External"/><Relationship Id="rId7" Type="http://schemas.openxmlformats.org/officeDocument/2006/relationships/hyperlink" Target="http://www.edu.ru/db/cgi-bin/portal/spe/spe_new_list.plx?substr=010500&amp;st=all&amp;qual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ru/db/cgi-bin/portal/spe/spe_new_list.plx?substr=010400&amp;st=all&amp;qual=0" TargetMode="External"/><Relationship Id="rId5" Type="http://schemas.openxmlformats.org/officeDocument/2006/relationships/hyperlink" Target="http://www.edu.ru/db/cgi-bin/portal/spe/spe_new_list.plx?substr=010300&amp;st=all&amp;qual=0" TargetMode="External"/><Relationship Id="rId4" Type="http://schemas.openxmlformats.org/officeDocument/2006/relationships/hyperlink" Target="http://www.edu.ru/db/cgi-bin/portal/spe/spe_new_list.plx?substr=010200&amp;st=all&amp;qual=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cgi-bin/portal/spe/spe_new_list.plx?substr=010200%20%20%20%20&amp;st=all&amp;qual=0" TargetMode="External"/><Relationship Id="rId2" Type="http://schemas.openxmlformats.org/officeDocument/2006/relationships/hyperlink" Target="http://www.edu.ru/db/cgi-bin/portal/spe/spe_new_list.plx?substr=010100%20%20%20%20&amp;st=all&amp;qual=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.ru/db/cgi-bin/portal/spe/spe_new_list.plx?substr=010400%20%20%20%20&amp;st=all&amp;qual=0" TargetMode="External"/><Relationship Id="rId4" Type="http://schemas.openxmlformats.org/officeDocument/2006/relationships/hyperlink" Target="http://www.edu.ru/db/cgi-bin/portal/spe/spe_new_list.plx?substr=010300%20%20%20%20&amp;st=all&amp;qual=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cgi-bin/portal/spe/spe_new_list.plx?substr=031300&amp;st=all&amp;qual=0" TargetMode="External"/><Relationship Id="rId2" Type="http://schemas.openxmlformats.org/officeDocument/2006/relationships/hyperlink" Target="http://www.edu.ru/db/cgi-bin/portal/spe/spe_new_list.plx?substr=030900&amp;st=all&amp;qual=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.ru/db/cgi-bin/portal/spe/spe_new_list.plx?substr=031600&amp;st=all&amp;qual=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cgi-bin/portal/spe/spe_new_list.plx?substr=031300%20%20%20%20&amp;st=all&amp;qual=0" TargetMode="External"/><Relationship Id="rId2" Type="http://schemas.openxmlformats.org/officeDocument/2006/relationships/hyperlink" Target="http://www.edu.ru/db/cgi-bin/portal/spe/spe_new_list.plx?substr=030900%20%20%20%20&amp;st=all&amp;qual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ru/db/cgi-bin/portal/spe/spe_new_list.plx?substr=080200%20%20%20%20&amp;st=all&amp;qual=0" TargetMode="External"/><Relationship Id="rId5" Type="http://schemas.openxmlformats.org/officeDocument/2006/relationships/hyperlink" Target="http://www.edu.ru/db/cgi-bin/portal/spe/spe_new_list.plx?substr=080100%20%20%20%20&amp;st=all&amp;qual=0" TargetMode="External"/><Relationship Id="rId4" Type="http://schemas.openxmlformats.org/officeDocument/2006/relationships/hyperlink" Target="http://www.edu.ru/db/cgi-bin/portal/spe/spe_new_list.plx?substr=031600%20%20%20%20&amp;st=all&amp;qual=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cgi-bin/portal/spe/spe_new_list.plx?substr=080100&amp;st=all&amp;qual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.ru/db/cgi-bin/portal/spe/spe_new_list.plx?substr=080400&amp;st=all&amp;qual=0" TargetMode="External"/><Relationship Id="rId4" Type="http://schemas.openxmlformats.org/officeDocument/2006/relationships/hyperlink" Target="http://www.edu.ru/db/cgi-bin/portal/spe/spe_new_list.plx?substr=080200&amp;st=all&amp;qual=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cgi-bin/portal/spe/spe_new_list.plx?substr=011200&amp;st=all&amp;qual=0" TargetMode="External"/><Relationship Id="rId7" Type="http://schemas.openxmlformats.org/officeDocument/2006/relationships/hyperlink" Target="http://www.edu.ru/db/cgi-bin/portal/spe/spe_new_list.plx?substr=022000&amp;st=all&amp;qual=0" TargetMode="External"/><Relationship Id="rId2" Type="http://schemas.openxmlformats.org/officeDocument/2006/relationships/hyperlink" Target="http://www.edu.ru/db/cgi-bin/portal/spe/spe_new_list.plx?substr=010400&amp;st=all&amp;qual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ru/db/cgi-bin/portal/spe/spe_new_list.plx?substr=020700&amp;st=all&amp;qual=0" TargetMode="External"/><Relationship Id="rId5" Type="http://schemas.openxmlformats.org/officeDocument/2006/relationships/hyperlink" Target="http://www.edu.ru/db/cgi-bin/portal/spe/spe_new_list.plx?substr=020400&amp;st=all&amp;qual=0" TargetMode="External"/><Relationship Id="rId4" Type="http://schemas.openxmlformats.org/officeDocument/2006/relationships/hyperlink" Target="http://www.edu.ru/db/cgi-bin/portal/spe/spe_new_list.plx?substr=020100&amp;st=all&amp;qual=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cgi-bin/portal/spe/spe_new_list.plx?substr=080100&amp;st=all&amp;qual=0" TargetMode="External"/><Relationship Id="rId2" Type="http://schemas.openxmlformats.org/officeDocument/2006/relationships/hyperlink" Target="http://www.edu.ru/db/cgi-bin/portal/spe/spe_new_list.plx?substr=072500&amp;st=all&amp;qual=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.ru/db/cgi-bin/portal/spe/spe_new_list.plx?substr=080400&amp;st=all&amp;qual=0" TargetMode="External"/><Relationship Id="rId4" Type="http://schemas.openxmlformats.org/officeDocument/2006/relationships/hyperlink" Target="http://www.edu.ru/db/cgi-bin/portal/spe/spe_new_list.plx?substr=080200&amp;st=all&amp;qual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cgi-bin/portal/spe/spe_new_list.plx?substr=021000&amp;st=all&amp;qual=0" TargetMode="External"/><Relationship Id="rId2" Type="http://schemas.openxmlformats.org/officeDocument/2006/relationships/hyperlink" Target="http://www.edu.ru/db/cgi-bin/portal/spe/spe_new_list.plx?substr=010400&amp;st=all&amp;qual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ru/db/cgi-bin/portal/spe/spe_new_list.plx?substr=035700&amp;st=all&amp;qual=0" TargetMode="External"/><Relationship Id="rId5" Type="http://schemas.openxmlformats.org/officeDocument/2006/relationships/hyperlink" Target="http://www.edu.ru/db/cgi-bin/portal/spe/spe_new_list.plx?substr=031600&amp;st=all&amp;qual=0" TargetMode="External"/><Relationship Id="rId4" Type="http://schemas.openxmlformats.org/officeDocument/2006/relationships/hyperlink" Target="http://www.edu.ru/db/cgi-bin/portal/spe/spe_new_list.plx?substr=022000&amp;st=all&amp;qual=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cgi-bin/portal/spe/spe_new_list.plx?substr=080200&amp;st=all&amp;qual=0" TargetMode="External"/><Relationship Id="rId2" Type="http://schemas.openxmlformats.org/officeDocument/2006/relationships/hyperlink" Target="http://www.edu.ru/db/cgi-bin/portal/spe/spe_new_list.plx?substr=080100&amp;st=all&amp;qual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ru/db/cgi-bin/portal/spe/spe_new_list.plx?substr=140400&amp;st=all&amp;qual=0" TargetMode="External"/><Relationship Id="rId5" Type="http://schemas.openxmlformats.org/officeDocument/2006/relationships/hyperlink" Target="http://www.edu.ru/db/cgi-bin/portal/spe/spe_new_list.plx?substr=090915&amp;st=all&amp;qual=0" TargetMode="External"/><Relationship Id="rId4" Type="http://schemas.openxmlformats.org/officeDocument/2006/relationships/hyperlink" Target="http://www.edu.ru/db/cgi-bin/portal/spe/spe_new_list.plx?substr=090900&amp;st=all&amp;qual=0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ru/abitur/act.3/ds.1/isn.130/index.php" TargetMode="External"/><Relationship Id="rId13" Type="http://schemas.openxmlformats.org/officeDocument/2006/relationships/hyperlink" Target="http://www.edu.ru/abitur/act.3/ds.1/isn.377/index.php" TargetMode="External"/><Relationship Id="rId3" Type="http://schemas.openxmlformats.org/officeDocument/2006/relationships/hyperlink" Target="http://www.edu.ru/abitur/act.3/ds.1/isn.1/index.php" TargetMode="External"/><Relationship Id="rId7" Type="http://schemas.openxmlformats.org/officeDocument/2006/relationships/hyperlink" Target="http://www.edu.ru/abitur/act.3/ds.1/isn.89/index.php" TargetMode="External"/><Relationship Id="rId12" Type="http://schemas.openxmlformats.org/officeDocument/2006/relationships/hyperlink" Target="http://www.edu.ru/abitur/act.3/ds.1/isn.364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ru/abitur/act.3/ds.1/isn.41/index.php" TargetMode="External"/><Relationship Id="rId11" Type="http://schemas.openxmlformats.org/officeDocument/2006/relationships/hyperlink" Target="http://www.edu.ru/abitur/act.3/ds.1/isn.335/index.php" TargetMode="External"/><Relationship Id="rId5" Type="http://schemas.openxmlformats.org/officeDocument/2006/relationships/hyperlink" Target="http://www.edu.ru/abitur/act.3/ds.1/isn.200/index.php" TargetMode="External"/><Relationship Id="rId10" Type="http://schemas.openxmlformats.org/officeDocument/2006/relationships/hyperlink" Target="http://www.edu.ru/abitur/act.3/ds.1/isn.344/index.php" TargetMode="External"/><Relationship Id="rId4" Type="http://schemas.openxmlformats.org/officeDocument/2006/relationships/hyperlink" Target="http://www.edu.ru/abitur/act.3/ds.1/isn.1323/index.php" TargetMode="External"/><Relationship Id="rId9" Type="http://schemas.openxmlformats.org/officeDocument/2006/relationships/hyperlink" Target="http://www.edu.ru/abitur/act.3/ds.1/isn.221/index.php" TargetMode="External"/><Relationship Id="rId14" Type="http://schemas.openxmlformats.org/officeDocument/2006/relationships/hyperlink" Target="http://www.edu.ru/abitur/act.3/ds.1/isn.352/index.php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2951" y="1628800"/>
            <a:ext cx="5308866" cy="1800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Финансирование системы высшего образования в России – основные развилки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98280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i="1" dirty="0" smtClean="0"/>
              <a:t>Т.Л. Клячко</a:t>
            </a:r>
          </a:p>
          <a:p>
            <a:pPr algn="r"/>
            <a:r>
              <a:rPr lang="ru-RU" b="1" i="1" dirty="0" smtClean="0"/>
              <a:t>ЦЭНО </a:t>
            </a:r>
            <a:r>
              <a:rPr lang="ru-RU" b="1" i="1" dirty="0" err="1" smtClean="0"/>
              <a:t>РАНХиГС</a:t>
            </a:r>
            <a:endParaRPr lang="ru-RU" b="1" i="1" dirty="0" smtClean="0"/>
          </a:p>
          <a:p>
            <a:pPr algn="r"/>
            <a:r>
              <a:rPr lang="en-US" b="1" i="1" dirty="0" smtClean="0"/>
              <a:t>tlk@ranepa.ru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975978"/>
            <a:ext cx="2880320" cy="4692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021288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 октября 2014 г.</a:t>
            </a:r>
          </a:p>
          <a:p>
            <a:r>
              <a:rPr lang="ru-RU" dirty="0"/>
              <a:t> </a:t>
            </a:r>
            <a:r>
              <a:rPr lang="ru-RU" dirty="0" smtClean="0"/>
              <a:t>      НИУ ВШЭ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4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13096"/>
              </p:ext>
            </p:extLst>
          </p:nvPr>
        </p:nvGraphicFramePr>
        <p:xfrm>
          <a:off x="611559" y="280987"/>
          <a:ext cx="8294315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67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449000" cy="2457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Доля предприятий, которым требуются данные компетенции работников, %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10398"/>
              </p:ext>
            </p:extLst>
          </p:nvPr>
        </p:nvGraphicFramePr>
        <p:xfrm>
          <a:off x="500034" y="1772816"/>
          <a:ext cx="8239302" cy="479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24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4139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Необходимые компетенции в зависимости от</a:t>
            </a:r>
            <a:br>
              <a:rPr lang="ru-RU" sz="2400" b="1" dirty="0" smtClean="0"/>
            </a:br>
            <a:r>
              <a:rPr lang="ru-RU" sz="2400" b="1" dirty="0" smtClean="0"/>
              <a:t> размера предприятия, %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15063"/>
              </p:ext>
            </p:extLst>
          </p:nvPr>
        </p:nvGraphicFramePr>
        <p:xfrm>
          <a:off x="-83436" y="1628800"/>
          <a:ext cx="9310872" cy="52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29396"/>
            <a:ext cx="3463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</a:rPr>
              <a:t>Допускалось несколько ответов</a:t>
            </a:r>
            <a:endParaRPr lang="ru-RU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/>
              <a:t>Кто считается успешным в России? </a:t>
            </a:r>
            <a:br>
              <a:rPr lang="ru-RU" sz="2500" b="1" dirty="0" smtClean="0"/>
            </a:br>
            <a:r>
              <a:rPr lang="ru-RU" sz="2500" b="1" dirty="0" smtClean="0"/>
              <a:t>Наилучшее </a:t>
            </a:r>
            <a:r>
              <a:rPr lang="ru-RU" sz="2500" b="1" dirty="0"/>
              <a:t>занятие, </a:t>
            </a:r>
            <a:r>
              <a:rPr lang="ru-RU" sz="2500" b="1" dirty="0" smtClean="0"/>
              <a:t>профессия  </a:t>
            </a:r>
            <a:r>
              <a:rPr lang="ru-RU" sz="2500" b="1" dirty="0"/>
              <a:t>для молодого человека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(ответы лиц 15-35 лет</a:t>
            </a:r>
            <a:r>
              <a:rPr lang="ru-RU" sz="2500" dirty="0" smtClean="0"/>
              <a:t>) – 1999, 2003 гг. </a:t>
            </a:r>
            <a:br>
              <a:rPr lang="ru-RU" sz="2500" dirty="0" smtClean="0"/>
            </a:br>
            <a:r>
              <a:rPr lang="ru-RU" sz="2500" dirty="0" smtClean="0"/>
              <a:t> (Левада-центр, %, допускалось 3 ответа)</a:t>
            </a:r>
            <a:endParaRPr lang="ru-RU" sz="2500" dirty="0"/>
          </a:p>
        </p:txBody>
      </p:sp>
      <p:sp>
        <p:nvSpPr>
          <p:cNvPr id="1229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30AF02-A063-4631-BDDA-D3CE204A39AB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idx="1"/>
          </p:nvPr>
        </p:nvGraphicFramePr>
        <p:xfrm>
          <a:off x="0" y="1772816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7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1800" b="1" dirty="0" smtClean="0"/>
              <a:t>Кто считается успешным в России? 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Кем бы Вы хотели видеть Вашего сына, дочь, внука? (опрос Левада-центра, 3 ответа)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21890"/>
              </p:ext>
            </p:extLst>
          </p:nvPr>
        </p:nvGraphicFramePr>
        <p:xfrm>
          <a:off x="250825" y="908051"/>
          <a:ext cx="8642349" cy="5833318"/>
        </p:xfrm>
        <a:graphic>
          <a:graphicData uri="http://schemas.openxmlformats.org/drawingml/2006/table">
            <a:tbl>
              <a:tblPr/>
              <a:tblGrid>
                <a:gridCol w="4321173"/>
                <a:gridCol w="1080294"/>
                <a:gridCol w="1080294"/>
                <a:gridCol w="1080294"/>
                <a:gridCol w="1080294"/>
              </a:tblGrid>
              <a:tr h="2633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323232"/>
                          </a:solidFill>
                          <a:latin typeface="Tahoma"/>
                        </a:rPr>
                        <a:t>2004</a:t>
                      </a:r>
                      <a:endParaRPr lang="ru-RU" sz="1200" b="1" i="0" u="none" strike="noStrike" dirty="0">
                        <a:solidFill>
                          <a:srgbClr val="323232"/>
                        </a:solidFill>
                        <a:latin typeface="Tahoma"/>
                      </a:endParaRP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323232"/>
                          </a:solidFill>
                          <a:latin typeface="Tahoma"/>
                        </a:rPr>
                        <a:t>2006</a:t>
                      </a:r>
                      <a:endParaRPr lang="ru-RU" sz="1200" b="1" i="0" u="none" strike="noStrike" dirty="0">
                        <a:solidFill>
                          <a:srgbClr val="323232"/>
                        </a:solidFill>
                        <a:latin typeface="Tahoma"/>
                      </a:endParaRP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323232"/>
                          </a:solidFill>
                          <a:latin typeface="Tahoma"/>
                        </a:rPr>
                        <a:t>2007</a:t>
                      </a:r>
                      <a:endParaRPr lang="ru-RU" sz="1200" b="1" i="0" u="none" strike="noStrike" dirty="0">
                        <a:solidFill>
                          <a:srgbClr val="323232"/>
                        </a:solidFill>
                        <a:latin typeface="Tahoma"/>
                      </a:endParaRP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323232"/>
                          </a:solidFill>
                          <a:latin typeface="Tahoma"/>
                        </a:rPr>
                        <a:t>2010</a:t>
                      </a:r>
                      <a:endParaRPr lang="ru-RU" sz="1200" b="1" i="0" u="none" strike="noStrike" dirty="0">
                        <a:solidFill>
                          <a:srgbClr val="323232"/>
                        </a:solidFill>
                        <a:latin typeface="Tahoma"/>
                      </a:endParaRP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0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Юристом, экономистом, финансистом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24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23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23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23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35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Программистом, специалистом в области высоких технологий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21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20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23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Врачом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17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19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17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22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Предпринимателем, бизнесменом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16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17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17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Квалифицированным рабочим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12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15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16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Директором банка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Инженером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12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12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Военным, офицером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0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Профессором, ученым, преподавателем вуза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Спортсменом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Владельцем магазина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Артистом, музыкантом, художником, писателем, журналистом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Политиком, министром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0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Социологом, маркетологом, политологом, рекламщиком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Школьным учителем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Фермером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Священником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Затруднились ответить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15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12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323232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23232"/>
                          </a:solidFill>
                          <a:latin typeface="Cambria"/>
                        </a:rPr>
                        <a:t>12</a:t>
                      </a:r>
                    </a:p>
                  </a:txBody>
                  <a:tcPr marL="6861" marR="6861" marT="20582" marB="2058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F40F19-A224-4AF3-9A78-681CC7334F92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4936" cy="720080"/>
          </a:xfrm>
        </p:spPr>
        <p:txBody>
          <a:bodyPr>
            <a:noAutofit/>
          </a:bodyPr>
          <a:lstStyle/>
          <a:p>
            <a:r>
              <a:rPr lang="ru-RU" sz="1800" b="1" dirty="0"/>
              <a:t>СВЯЗЬ ОСНОВНОЙ РАБОТЫ С ПОЛУЧЕННОЙ ПРОФЕССИЕЙ </a:t>
            </a:r>
            <a:br>
              <a:rPr lang="ru-RU" sz="1800" b="1" dirty="0"/>
            </a:br>
            <a:r>
              <a:rPr lang="ru-RU" sz="1800" b="1" dirty="0"/>
              <a:t>(СПЕЦИАЛЬНОСТЬЮ) У ВЫПУСКНИКОВ </a:t>
            </a:r>
            <a:r>
              <a:rPr lang="ru-RU" sz="1800" b="1" dirty="0" smtClean="0"/>
              <a:t>2010-2012 гг. в 2013 г.</a:t>
            </a:r>
            <a:endParaRPr lang="ru-RU" sz="1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03700"/>
              </p:ext>
            </p:extLst>
          </p:nvPr>
        </p:nvGraphicFramePr>
        <p:xfrm>
          <a:off x="179513" y="1113132"/>
          <a:ext cx="8784977" cy="562823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493138"/>
                <a:gridCol w="1176072"/>
                <a:gridCol w="1463849"/>
                <a:gridCol w="884856"/>
                <a:gridCol w="884856"/>
                <a:gridCol w="882206"/>
              </a:tblGrid>
              <a:tr h="818586"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выпуск-</a:t>
                      </a:r>
                      <a:r>
                        <a:rPr lang="ru-RU" sz="1400" dirty="0" err="1">
                          <a:effectLst/>
                        </a:rPr>
                        <a:t>ников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тыс.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 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в том числе по связи основной работы </a:t>
                      </a:r>
                      <a:r>
                        <a:rPr lang="ru-RU" sz="1400" dirty="0" smtClean="0">
                          <a:effectLst/>
                        </a:rPr>
                        <a:t>с </a:t>
                      </a:r>
                      <a:r>
                        <a:rPr lang="ru-RU" sz="1400" dirty="0">
                          <a:effectLst/>
                        </a:rPr>
                        <a:t>полученной </a:t>
                      </a:r>
                      <a:r>
                        <a:rPr lang="ru-RU" sz="1400" dirty="0" smtClean="0">
                          <a:effectLst/>
                        </a:rPr>
                        <a:t>профессией </a:t>
                      </a:r>
                      <a:r>
                        <a:rPr lang="ru-RU" sz="1400" dirty="0">
                          <a:effectLst/>
                        </a:rPr>
                        <a:t>(специальностью)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В процентах к итогу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effectLst/>
                        </a:rPr>
                        <a:t>связана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не связана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effectLst/>
                        </a:rPr>
                        <a:t>связана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не связана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Высшее профессиональное образование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Физико-математические специальности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68,8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Специальности  естественных наук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Гуманитарные специальности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Специальности по социальным наукам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Образование и педагогика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Здравоохранение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Культура и искусство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 и управление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68,8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Информационная безопасность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Сфера обслуживания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Сельское и рыбное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Геодезия и землеустройство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26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Энергетика, энергетическое  машиностроение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и электротехника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23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Металлургия, машиностроение и </a:t>
                      </a:r>
                      <a:r>
                        <a:rPr lang="ru-RU" sz="1400" dirty="0" err="1">
                          <a:effectLst/>
                        </a:rPr>
                        <a:t>материалообработка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Авиационная и ракетно-космическая техника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Оружие и системы вооружения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Морская техника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Транспортные средства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Приборостроение и оптотехника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Электронная техника, радиотехника и связь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Автоматика и управление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14">
                <a:tc>
                  <a:txBody>
                    <a:bodyPr/>
                    <a:lstStyle/>
                    <a:p>
                      <a:pPr marL="71755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 и вычислительная техника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8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8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366579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Финансирование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20697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Уровень </a:t>
            </a:r>
            <a:r>
              <a:rPr lang="ru-RU" sz="2200" b="1" dirty="0"/>
              <a:t>экономического </a:t>
            </a:r>
            <a:r>
              <a:rPr lang="ru-RU" sz="2200" b="1" dirty="0" smtClean="0"/>
              <a:t>развития Российской Федерации и расходы </a:t>
            </a:r>
            <a:r>
              <a:rPr lang="ru-RU" sz="2200" b="1" dirty="0"/>
              <a:t>на образование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3076" name="Рисунок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828040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188" y="5229225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000" b="1"/>
          </a:p>
          <a:p>
            <a:r>
              <a:rPr lang="ru-RU" b="1">
                <a:latin typeface="Times New Roman" panose="02020603050405020304" pitchFamily="18" charset="0"/>
              </a:rPr>
              <a:t>Расходы на образование в России соответствуют уровню ее экономического развития</a:t>
            </a:r>
            <a:r>
              <a:rPr lang="ru-RU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8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Расходы федерального бюджета по уровням образования в 2008-2015 гг., млрд. руб.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938196"/>
              </p:ext>
            </p:extLst>
          </p:nvPr>
        </p:nvGraphicFramePr>
        <p:xfrm>
          <a:off x="395536" y="1143000"/>
          <a:ext cx="8291264" cy="523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Слайд" r:id="rId3" imgW="4014299" imgH="3011508" progId="PowerPoint.Slide.12">
                  <p:embed/>
                </p:oleObj>
              </mc:Choice>
              <mc:Fallback>
                <p:oleObj name="Слайд" r:id="rId3" imgW="4014299" imgH="3011508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43000"/>
                        <a:ext cx="8291264" cy="52383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2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Бюджетные расходы на высшее образование, млрд. руб.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0176"/>
              </p:ext>
            </p:extLst>
          </p:nvPr>
        </p:nvGraphicFramePr>
        <p:xfrm>
          <a:off x="457200" y="1214438"/>
          <a:ext cx="8229600" cy="502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8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5" y="2348880"/>
            <a:ext cx="6798735" cy="244827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Контекст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448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3953823"/>
          </a:xfrm>
        </p:spPr>
        <p:txBody>
          <a:bodyPr/>
          <a:lstStyle/>
          <a:p>
            <a:r>
              <a:rPr lang="ru-RU" b="1" dirty="0" smtClean="0"/>
              <a:t>Нормативы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58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20688"/>
            <a:ext cx="7427583" cy="79208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Бюджетные расходы (удельные и нормативы) на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1 студента, тыс. рублей (2015 гг. прогноз)</a:t>
            </a:r>
            <a:endParaRPr lang="ru-RU" sz="2400" b="1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53984"/>
              </p:ext>
            </p:extLst>
          </p:nvPr>
        </p:nvGraphicFramePr>
        <p:xfrm>
          <a:off x="683568" y="1484784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/>
          </p:nvPr>
        </p:nvGraphicFramePr>
        <p:xfrm>
          <a:off x="395536" y="476672"/>
          <a:ext cx="862162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7723" y="1268760"/>
            <a:ext cx="388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Есть вузы с особым соотношением преподаватель</a:t>
            </a:r>
            <a:r>
              <a:rPr lang="en-US" sz="1600" b="1" dirty="0" smtClean="0">
                <a:solidFill>
                  <a:srgbClr val="C00000"/>
                </a:solidFill>
              </a:rPr>
              <a:t>/</a:t>
            </a:r>
            <a:r>
              <a:rPr lang="ru-RU" sz="1600" b="1" dirty="0" smtClean="0">
                <a:solidFill>
                  <a:srgbClr val="C00000"/>
                </a:solidFill>
              </a:rPr>
              <a:t>студенты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D4-5F24-4B6A-9BFC-351185A5379D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94690"/>
              </p:ext>
            </p:extLst>
          </p:nvPr>
        </p:nvGraphicFramePr>
        <p:xfrm>
          <a:off x="755575" y="500043"/>
          <a:ext cx="7704857" cy="5593254"/>
        </p:xfrm>
        <a:graphic>
          <a:graphicData uri="http://schemas.openxmlformats.org/drawingml/2006/table">
            <a:tbl>
              <a:tblPr/>
              <a:tblGrid>
                <a:gridCol w="1071399"/>
                <a:gridCol w="3318847"/>
                <a:gridCol w="1104870"/>
                <a:gridCol w="1043488"/>
                <a:gridCol w="1166253"/>
              </a:tblGrid>
              <a:tr h="72272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Форма обучения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Направление (специальность)</a:t>
                      </a:r>
                      <a:b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ФГОС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Учится на 1 курсе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 т.ч. с </a:t>
                      </a:r>
                      <a:r>
                        <a:rPr lang="ru-RU" sz="1200" b="1" dirty="0" err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возм</a:t>
                      </a: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затрат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Квалификация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010100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Математика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(35)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010100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Математика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(20)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97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010200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Математика и компьютерные науки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(25)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42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Смотреть образовательный стандарт ФГОС ВПО"/>
                        </a:rPr>
                        <a:t>010300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Фундаментальные информатика и информационные технологии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(20)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16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Смотреть образовательный стандарт ФГОС ВПО"/>
                        </a:rPr>
                        <a:t>010300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Фундаментальные информатика и информационные технологии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(15)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4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Смотреть образовательный стандарт ФГОС ВПО"/>
                        </a:rPr>
                        <a:t>010400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Прикладная математика и информатика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(45)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4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Смотреть образовательный стандарт ФГОС ВПО"/>
                        </a:rPr>
                        <a:t>010400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Прикладная математика и информатика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(21)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9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7" tooltip="Смотреть образовательный стандарт ФГОС ВПО"/>
                        </a:rPr>
                        <a:t>010500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Математическое обеспечение и администрирование информационных систем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(19)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4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8" tooltip="Смотреть образовательный стандарт ФГОС ВПО"/>
                        </a:rPr>
                        <a:t>010800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Механика и математическое моделирование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(20)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0"/>
            <a:ext cx="694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1-й  вуз – госуниверситет</a:t>
            </a:r>
            <a:r>
              <a:rPr lang="ru-RU" b="1" dirty="0" smtClean="0"/>
              <a:t>, НИУ </a:t>
            </a:r>
            <a:r>
              <a:rPr lang="ru-RU" b="1" dirty="0" smtClean="0"/>
              <a:t>крупный </a:t>
            </a:r>
            <a:r>
              <a:rPr lang="ru-RU" b="1" dirty="0" smtClean="0"/>
              <a:t>город, 2011 г.  </a:t>
            </a:r>
            <a:r>
              <a:rPr lang="en-US" b="1" dirty="0" smtClean="0"/>
              <a:t>                                                                </a:t>
            </a:r>
            <a:endParaRPr lang="ru-RU" b="1" i="1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57958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В скобках указано число бюджетных студентов     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i="1" dirty="0" smtClean="0">
                <a:solidFill>
                  <a:srgbClr val="009900"/>
                </a:solidFill>
              </a:rPr>
              <a:t>Источник: </a:t>
            </a:r>
            <a:r>
              <a:rPr lang="en-US" sz="1600" b="1" i="1" dirty="0" smtClean="0">
                <a:solidFill>
                  <a:srgbClr val="009900"/>
                </a:solidFill>
              </a:rPr>
              <a:t>www.edu.ru</a:t>
            </a:r>
            <a:r>
              <a:rPr lang="ru-RU" sz="1600" b="1" i="1" dirty="0" smtClean="0">
                <a:solidFill>
                  <a:srgbClr val="009900"/>
                </a:solidFill>
              </a:rPr>
              <a:t>  </a:t>
            </a:r>
            <a:endParaRPr lang="ru-RU" sz="1600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72805"/>
              </p:ext>
            </p:extLst>
          </p:nvPr>
        </p:nvGraphicFramePr>
        <p:xfrm>
          <a:off x="107504" y="476672"/>
          <a:ext cx="8928991" cy="62463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16124"/>
                <a:gridCol w="1551550"/>
                <a:gridCol w="991750"/>
                <a:gridCol w="805071"/>
                <a:gridCol w="1116124"/>
                <a:gridCol w="1116124"/>
                <a:gridCol w="1116124"/>
                <a:gridCol w="1116124"/>
              </a:tblGrid>
              <a:tr h="884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Форма обучения</a:t>
                      </a:r>
                      <a:endParaRPr lang="ru-RU" sz="16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Направление (специальность)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по ФГОС</a:t>
                      </a:r>
                      <a:endParaRPr lang="ru-RU" sz="14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Подано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заявлений</a:t>
                      </a:r>
                      <a:endParaRPr lang="ru-RU" sz="14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Принято на 1-й курс всего</a:t>
                      </a:r>
                      <a:endParaRPr lang="ru-RU" sz="14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В </a:t>
                      </a:r>
                      <a:r>
                        <a:rPr lang="ru-RU" sz="1400" b="1" u="none" strike="noStrike" dirty="0" err="1">
                          <a:effectLst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</a:rPr>
                        <a:t>. с </a:t>
                      </a:r>
                      <a:r>
                        <a:rPr lang="ru-RU" sz="1400" b="1" u="none" strike="noStrike" dirty="0" err="1">
                          <a:effectLst/>
                        </a:rPr>
                        <a:t>возм</a:t>
                      </a:r>
                      <a:r>
                        <a:rPr lang="ru-RU" sz="1400" b="1" u="none" strike="noStrike" dirty="0">
                          <a:effectLst/>
                        </a:rPr>
                        <a:t>. затрат</a:t>
                      </a:r>
                      <a:endParaRPr lang="ru-RU" sz="14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Учится на 1-2 курсах</a:t>
                      </a:r>
                      <a:endParaRPr lang="ru-RU" sz="14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В </a:t>
                      </a:r>
                      <a:r>
                        <a:rPr lang="ru-RU" sz="1400" b="1" u="none" strike="noStrike" dirty="0" err="1">
                          <a:effectLst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</a:rPr>
                        <a:t>. с </a:t>
                      </a:r>
                      <a:r>
                        <a:rPr lang="ru-RU" sz="1400" b="1" u="none" strike="noStrike" dirty="0" err="1">
                          <a:effectLst/>
                        </a:rPr>
                        <a:t>возм</a:t>
                      </a:r>
                      <a:r>
                        <a:rPr lang="ru-RU" sz="1400" b="1" u="none" strike="noStrike" dirty="0">
                          <a:effectLst/>
                        </a:rPr>
                        <a:t>. затрат</a:t>
                      </a:r>
                      <a:endParaRPr lang="ru-RU" sz="14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Квалификация</a:t>
                      </a:r>
                      <a:endParaRPr lang="ru-RU" sz="14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Очная</a:t>
                      </a:r>
                      <a:endParaRPr lang="ru-RU" sz="16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strike="noStrike" dirty="0">
                          <a:effectLst/>
                          <a:hlinkClick r:id="rId2" tooltip="Смотреть образовательный стандарт ФГОС ВПО"/>
                        </a:rPr>
                        <a:t>010100 </a:t>
                      </a:r>
                      <a:r>
                        <a:rPr lang="ru-RU" sz="1400" b="1" u="none" strike="noStrike" dirty="0">
                          <a:effectLst/>
                        </a:rPr>
                        <a:t>- Математика</a:t>
                      </a:r>
                      <a:endParaRPr lang="ru-RU" sz="14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0 </a:t>
                      </a:r>
                      <a:endParaRPr lang="ru-RU" sz="1800" b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0 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0 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12 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0 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Бакалавр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Очная</a:t>
                      </a:r>
                      <a:endParaRPr lang="ru-RU" sz="16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strike="noStrike" dirty="0">
                          <a:effectLst/>
                          <a:hlinkClick r:id="rId2" tooltip="Смотреть образовательный стандарт ФГОС ВПО"/>
                        </a:rPr>
                        <a:t>010100 </a:t>
                      </a:r>
                      <a:r>
                        <a:rPr lang="ru-RU" sz="1400" b="1" u="none" strike="noStrike" dirty="0">
                          <a:effectLst/>
                        </a:rPr>
                        <a:t>- Математика</a:t>
                      </a:r>
                      <a:endParaRPr lang="ru-RU" sz="14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21 </a:t>
                      </a:r>
                      <a:endParaRPr lang="ru-RU" sz="1800" b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20 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0 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38 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0 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Магистр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Очная</a:t>
                      </a:r>
                      <a:endParaRPr lang="ru-RU" sz="16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strike="noStrike" dirty="0">
                          <a:effectLst/>
                          <a:hlinkClick r:id="rId3" tooltip="Смотреть образовательный стандарт ФГОС ВПО"/>
                        </a:rPr>
                        <a:t>010200 </a:t>
                      </a:r>
                      <a:r>
                        <a:rPr lang="ru-RU" sz="1400" b="1" u="none" strike="noStrike" dirty="0">
                          <a:effectLst/>
                        </a:rPr>
                        <a:t>- Математика и компьютерные науки</a:t>
                      </a:r>
                      <a:endParaRPr lang="ru-RU" sz="14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437 </a:t>
                      </a:r>
                      <a:endParaRPr lang="ru-RU" sz="1800" b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64 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4 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87 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4 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Бакалавр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9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Очная</a:t>
                      </a:r>
                      <a:endParaRPr lang="ru-RU" sz="16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strike="noStrike" dirty="0">
                          <a:effectLst/>
                          <a:hlinkClick r:id="rId4" tooltip="Смотреть образовательный стандарт ФГОС ВПО"/>
                        </a:rPr>
                        <a:t>010300 </a:t>
                      </a:r>
                      <a:r>
                        <a:rPr lang="ru-RU" sz="1400" b="1" u="none" strike="noStrike" dirty="0">
                          <a:effectLst/>
                        </a:rPr>
                        <a:t>- Фундаментальные информатика и информационные технологии</a:t>
                      </a:r>
                      <a:endParaRPr lang="ru-RU" sz="14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370 </a:t>
                      </a:r>
                      <a:endParaRPr lang="ru-RU" sz="1800" b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35 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15 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59 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21 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Бакалавр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9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Очная</a:t>
                      </a:r>
                      <a:endParaRPr lang="ru-RU" sz="16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strike="noStrike" dirty="0">
                          <a:effectLst/>
                          <a:hlinkClick r:id="rId4" tooltip="Смотреть образовательный стандарт ФГОС ВПО"/>
                        </a:rPr>
                        <a:t>010300 </a:t>
                      </a:r>
                      <a:r>
                        <a:rPr lang="ru-RU" sz="1400" b="1" u="none" strike="noStrike" dirty="0">
                          <a:effectLst/>
                        </a:rPr>
                        <a:t>- Фундаментальные информатика и информационные технологии</a:t>
                      </a:r>
                      <a:endParaRPr lang="ru-RU" sz="14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25 </a:t>
                      </a:r>
                      <a:endParaRPr lang="ru-RU" sz="1800" b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15 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0 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23 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0 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Магистр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Очная</a:t>
                      </a:r>
                      <a:endParaRPr lang="ru-RU" sz="16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strike="noStrike" dirty="0">
                          <a:effectLst/>
                          <a:hlinkClick r:id="rId5" tooltip="Смотреть образовательный стандарт ФГОС ВПО"/>
                        </a:rPr>
                        <a:t>010400 </a:t>
                      </a:r>
                      <a:r>
                        <a:rPr lang="ru-RU" sz="1400" b="1" u="none" strike="noStrike" dirty="0">
                          <a:effectLst/>
                        </a:rPr>
                        <a:t>- Прикладная математика и информатика</a:t>
                      </a:r>
                      <a:endParaRPr lang="ru-RU" sz="14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363 </a:t>
                      </a:r>
                      <a:endParaRPr lang="ru-RU" sz="1800" b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50 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5 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82 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5 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Бакалавр </a:t>
                      </a:r>
                      <a:endParaRPr lang="ru-RU" sz="1800" b="1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3" marR="9243" marT="5546" marB="55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72178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1-ый вуз: государственный университет НИУ – крупный город 2014 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9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86710" y="6541430"/>
            <a:ext cx="1357290" cy="31657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81848"/>
              </p:ext>
            </p:extLst>
          </p:nvPr>
        </p:nvGraphicFramePr>
        <p:xfrm>
          <a:off x="395536" y="548679"/>
          <a:ext cx="8352929" cy="5904658"/>
        </p:xfrm>
        <a:graphic>
          <a:graphicData uri="http://schemas.openxmlformats.org/drawingml/2006/table">
            <a:tbl>
              <a:tblPr/>
              <a:tblGrid>
                <a:gridCol w="1481976"/>
                <a:gridCol w="1859195"/>
                <a:gridCol w="1670586"/>
                <a:gridCol w="1670586"/>
                <a:gridCol w="1670586"/>
              </a:tblGrid>
              <a:tr h="6215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030900</a:t>
                      </a: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Юриспруденция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261 </a:t>
                      </a:r>
                      <a:r>
                        <a:rPr lang="ru-RU" sz="16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(88)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173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030900</a:t>
                      </a: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Юриспруденция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6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(20)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030900</a:t>
                      </a: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Юриспруденция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16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030900</a:t>
                      </a: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Юриспруденция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030900</a:t>
                      </a: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Юриспруденция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375 </a:t>
                      </a:r>
                      <a:r>
                        <a:rPr lang="ru-RU" sz="16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(106)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269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030900</a:t>
                      </a: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Юриспруденция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(10)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031300</a:t>
                      </a: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Журналистика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 </a:t>
                      </a:r>
                      <a:r>
                        <a:rPr lang="ru-RU" sz="16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(21)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031300</a:t>
                      </a: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Журналистика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6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(12)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1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031600</a:t>
                      </a: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Реклама и связи с общественностью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(9)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0"/>
            <a:ext cx="320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Тот же университет – 2011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31310"/>
              </p:ext>
            </p:extLst>
          </p:nvPr>
        </p:nvGraphicFramePr>
        <p:xfrm>
          <a:off x="539552" y="548674"/>
          <a:ext cx="8136903" cy="573380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858399"/>
                <a:gridCol w="1770445"/>
                <a:gridCol w="858399"/>
                <a:gridCol w="833237"/>
                <a:gridCol w="883561"/>
                <a:gridCol w="858399"/>
                <a:gridCol w="858399"/>
                <a:gridCol w="1216064"/>
              </a:tblGrid>
              <a:tr h="278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Форма обучения</a:t>
                      </a:r>
                      <a:endParaRPr lang="ru-RU" sz="105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Направление (специальность)  по ФГОС</a:t>
                      </a:r>
                      <a:endParaRPr lang="ru-RU" sz="105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Подано </a:t>
                      </a:r>
                      <a:r>
                        <a:rPr lang="ru-RU" sz="1050" u="none" strike="noStrike" dirty="0" err="1">
                          <a:effectLst/>
                        </a:rPr>
                        <a:t>заяв-лений</a:t>
                      </a:r>
                      <a:endParaRPr lang="ru-RU" sz="105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Принято на 1-й курс всего</a:t>
                      </a:r>
                      <a:endParaRPr lang="ru-RU" sz="105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В </a:t>
                      </a:r>
                      <a:r>
                        <a:rPr lang="ru-RU" sz="1050" u="none" strike="noStrike" dirty="0" err="1">
                          <a:effectLst/>
                        </a:rPr>
                        <a:t>т.ч</a:t>
                      </a:r>
                      <a:r>
                        <a:rPr lang="ru-RU" sz="1050" u="none" strike="noStrike" dirty="0">
                          <a:effectLst/>
                        </a:rPr>
                        <a:t>. с </a:t>
                      </a:r>
                      <a:r>
                        <a:rPr lang="ru-RU" sz="1050" u="none" strike="noStrike" dirty="0" err="1">
                          <a:effectLst/>
                        </a:rPr>
                        <a:t>возм</a:t>
                      </a:r>
                      <a:r>
                        <a:rPr lang="ru-RU" sz="1050" u="none" strike="noStrike" dirty="0">
                          <a:effectLst/>
                        </a:rPr>
                        <a:t>. затрат</a:t>
                      </a:r>
                      <a:endParaRPr lang="ru-RU" sz="105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Учится на 1-2 курсах</a:t>
                      </a:r>
                      <a:endParaRPr lang="ru-RU" sz="105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В </a:t>
                      </a:r>
                      <a:r>
                        <a:rPr lang="ru-RU" sz="1050" u="none" strike="noStrike" dirty="0" err="1">
                          <a:effectLst/>
                        </a:rPr>
                        <a:t>т.ч</a:t>
                      </a:r>
                      <a:r>
                        <a:rPr lang="ru-RU" sz="1050" u="none" strike="noStrike" dirty="0">
                          <a:effectLst/>
                        </a:rPr>
                        <a:t>. с </a:t>
                      </a:r>
                      <a:r>
                        <a:rPr lang="ru-RU" sz="1050" u="none" strike="noStrike" dirty="0" err="1">
                          <a:effectLst/>
                        </a:rPr>
                        <a:t>возм</a:t>
                      </a:r>
                      <a:r>
                        <a:rPr lang="ru-RU" sz="1050" u="none" strike="noStrike" dirty="0">
                          <a:effectLst/>
                        </a:rPr>
                        <a:t>. затрат</a:t>
                      </a:r>
                      <a:endParaRPr lang="ru-RU" sz="105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Квалификация</a:t>
                      </a:r>
                      <a:endParaRPr lang="ru-RU" sz="105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Очно-заочная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2" tooltip="Смотреть образовательный стандарт ФГОС ВПО"/>
                        </a:rPr>
                        <a:t>030900 - Юриспруденция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206 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94 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90 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155 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147 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Очно-заочная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2" tooltip="Смотреть образовательный стандарт ФГОС ВПО"/>
                        </a:rPr>
                        <a:t>030900 - Юриспруденция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13 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17 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Магистр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2" tooltip="Смотреть образовательный стандарт ФГОС ВПО"/>
                        </a:rPr>
                        <a:t>030900 - Юриспруденция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322 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132 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82 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294 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198 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2" tooltip="Смотреть образовательный стандарт ФГОС ВПО"/>
                        </a:rPr>
                        <a:t>030900 - Юриспруденция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43 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15 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25 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Магистр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3" tooltip="Смотреть образовательный стандарт ФГОС ВПО"/>
                        </a:rPr>
                        <a:t>031300 - Журналистика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235 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51 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33 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108 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65 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3" tooltip="Смотреть образовательный стандарт ФГОС ВПО"/>
                        </a:rPr>
                        <a:t>031300 - Журналистика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41 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19 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7 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37 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16 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4" tooltip="Смотреть образовательный стандарт ФГОС ВПО"/>
                        </a:rPr>
                        <a:t>031600 - Реклама и связи с общественностью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404 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25 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17 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44 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27 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5" tooltip="Смотреть образовательный стандарт ФГОС ВПО"/>
                        </a:rPr>
                        <a:t>080100 - Экономика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1772 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228 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143 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393 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232 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Очная</a:t>
                      </a:r>
                      <a:endParaRPr lang="ru-RU" sz="1200" b="1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5" tooltip="Смотреть образовательный стандарт ФГОС ВПО"/>
                        </a:rPr>
                        <a:t>080100 - Экономика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33 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51 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8 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Магистр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Очно-заочная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5" tooltip="Смотреть образовательный стандарт ФГОС ВПО"/>
                        </a:rPr>
                        <a:t>080100 - Экономика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296 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90 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75 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191 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161 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Очно-заочная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5" tooltip="Смотреть образовательный стандарт ФГОС ВПО"/>
                        </a:rPr>
                        <a:t>080100 - Экономика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6 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4 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4 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Магистр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>
                          <a:effectLst/>
                          <a:hlinkClick r:id="rId5" tooltip="Смотреть образовательный стандарт ФГОС ВПО"/>
                        </a:rPr>
                        <a:t>080100 - Экономика</a:t>
                      </a:r>
                      <a:endParaRPr lang="ru-RU" sz="12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263 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90 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80 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232 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213 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5" tooltip="Смотреть образовательный стандарт ФГОС ВПО"/>
                        </a:rPr>
                        <a:t>080100 - Экономика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2 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2 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Магистр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Очная</a:t>
                      </a:r>
                      <a:endParaRPr lang="ru-RU" sz="1200" b="1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>
                          <a:effectLst/>
                          <a:hlinkClick r:id="rId6" tooltip="Смотреть образовательный стандарт ФГОС ВПО"/>
                        </a:rPr>
                        <a:t>080200 - Менеджмент</a:t>
                      </a:r>
                      <a:endParaRPr lang="ru-RU" sz="12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1232 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97 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71 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160 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103 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6" tooltip="Смотреть образовательный стандарт ФГОС ВПО"/>
                        </a:rPr>
                        <a:t>080200 - Менеджмент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73 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35 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68 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0 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Магистр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Очно-заочная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6" tooltip="Смотреть образовательный стандарт ФГОС ВПО"/>
                        </a:rPr>
                        <a:t>080200 - Менеджмент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182 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26 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18 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48 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32 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Бакалавр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Очно-заочная</a:t>
                      </a:r>
                      <a:endParaRPr lang="ru-RU" sz="1200" b="1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  <a:hlinkClick r:id="rId6" tooltip="Смотреть образовательный стандарт ФГОС ВПО"/>
                        </a:rPr>
                        <a:t>080200 - Менеджмент</a:t>
                      </a:r>
                      <a:endParaRPr lang="ru-RU" sz="12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1 </a:t>
                      </a:r>
                      <a:endParaRPr lang="ru-RU" sz="1600" b="0" i="0" u="none" strike="noStrike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17 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6 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Магистр </a:t>
                      </a:r>
                      <a:endParaRPr lang="ru-RU" sz="1600" b="0" i="0" u="none" strike="noStrike" dirty="0">
                        <a:solidFill>
                          <a:srgbClr val="33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8" marR="3818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116632"/>
            <a:ext cx="328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Тот же университет – 2014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D4-5F24-4B6A-9BFC-351185A5379D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01016"/>
              </p:ext>
            </p:extLst>
          </p:nvPr>
        </p:nvGraphicFramePr>
        <p:xfrm>
          <a:off x="611557" y="476670"/>
          <a:ext cx="8136906" cy="5904655"/>
        </p:xfrm>
        <a:graphic>
          <a:graphicData uri="http://schemas.openxmlformats.org/drawingml/2006/table">
            <a:tbl>
              <a:tblPr/>
              <a:tblGrid>
                <a:gridCol w="1436238"/>
                <a:gridCol w="1675167"/>
                <a:gridCol w="1675167"/>
                <a:gridCol w="1675167"/>
                <a:gridCol w="1675167"/>
              </a:tblGrid>
              <a:tr h="499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080100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Экономика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184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(75)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080100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Экономика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(29)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080100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Экономика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(15)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080100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Экономика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405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(27)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405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(43)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8529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(8)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405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05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2108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Смотреть образовательный стандарт ФГОС ВПО"/>
                        </a:rPr>
                        <a:t>080400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Управление персоналом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(9)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D4-5F24-4B6A-9BFC-351185A5379D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13079"/>
              </p:ext>
            </p:extLst>
          </p:nvPr>
        </p:nvGraphicFramePr>
        <p:xfrm>
          <a:off x="418641" y="1000109"/>
          <a:ext cx="8329824" cy="5453224"/>
        </p:xfrm>
        <a:graphic>
          <a:graphicData uri="http://schemas.openxmlformats.org/drawingml/2006/table">
            <a:tbl>
              <a:tblPr/>
              <a:tblGrid>
                <a:gridCol w="1259971"/>
                <a:gridCol w="2071958"/>
                <a:gridCol w="1665965"/>
                <a:gridCol w="1665965"/>
                <a:gridCol w="1665965"/>
              </a:tblGrid>
              <a:tr h="86103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Форма обучения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Направление (специальность)</a:t>
                      </a:r>
                      <a:b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ФГОС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Учится на 1 курсе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 т.ч. с </a:t>
                      </a:r>
                      <a:r>
                        <a:rPr lang="ru-RU" sz="1400" b="1" dirty="0" err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возм</a:t>
                      </a: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затрат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Квалификация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03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010400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Прикладная математика и информатика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(21)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03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010400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Прикладная математика и информатика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(12)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03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010400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Прикладная математика и информатика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(5)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011200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Физика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(27)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011200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Физика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(44)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020100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Химия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Смотреть образовательный стандарт ФГОС ВПО"/>
                        </a:rPr>
                        <a:t>020400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Биология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Смотреть образовательный стандарт ФГОС ВПО"/>
                        </a:rPr>
                        <a:t>020700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Геология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2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7" tooltip="Смотреть образовательный стандарт ФГОС ВПО"/>
                        </a:rPr>
                        <a:t>022000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Экология и природопользование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(22)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2-ой вуз : технический университет в том же городе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97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D4-5F24-4B6A-9BFC-351185A5379D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97358"/>
              </p:ext>
            </p:extLst>
          </p:nvPr>
        </p:nvGraphicFramePr>
        <p:xfrm>
          <a:off x="395534" y="405477"/>
          <a:ext cx="8352929" cy="5973958"/>
        </p:xfrm>
        <a:graphic>
          <a:graphicData uri="http://schemas.openxmlformats.org/drawingml/2006/table">
            <a:tbl>
              <a:tblPr/>
              <a:tblGrid>
                <a:gridCol w="1670585"/>
                <a:gridCol w="1670586"/>
                <a:gridCol w="1670586"/>
                <a:gridCol w="1670586"/>
                <a:gridCol w="1670586"/>
              </a:tblGrid>
              <a:tr h="432799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072500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Дизайн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2799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080100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Экономика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(11)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99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080100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Экономика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(6)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99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080100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99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080100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Экономика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(6)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0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219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(17)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202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90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90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90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(6)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90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080200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59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Смотреть образовательный стандарт ФГОС ВПО"/>
                        </a:rPr>
                        <a:t>080400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Управление персоналом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87325" y="285750"/>
            <a:ext cx="87217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 eaLnBrk="0" hangingPunct="0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Доля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</a:rPr>
              <a:t>возрастной когорты, поступающей в вузы,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в различных странах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, %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561975"/>
          </a:xfrm>
          <a:prstGeom prst="rect">
            <a:avLst/>
          </a:prstGeom>
        </p:spPr>
        <p:txBody>
          <a:bodyPr anchor="ctr"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11398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07583"/>
              </p:ext>
            </p:extLst>
          </p:nvPr>
        </p:nvGraphicFramePr>
        <p:xfrm>
          <a:off x="769938" y="928688"/>
          <a:ext cx="3886200" cy="3175000"/>
        </p:xfrm>
        <a:graphic>
          <a:graphicData uri="http://schemas.openxmlformats.org/drawingml/2006/table">
            <a:tbl>
              <a:tblPr/>
              <a:tblGrid>
                <a:gridCol w="2308225"/>
                <a:gridCol w="788987"/>
                <a:gridCol w="78898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Страна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Австралия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Греция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Дания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Литва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США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Новая Зеландия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Россия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Финляндия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Южная Корея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99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98998"/>
              </p:ext>
            </p:extLst>
          </p:nvPr>
        </p:nvGraphicFramePr>
        <p:xfrm>
          <a:off x="4681538" y="928688"/>
          <a:ext cx="3700462" cy="3175000"/>
        </p:xfrm>
        <a:graphic>
          <a:graphicData uri="http://schemas.openxmlformats.org/drawingml/2006/table">
            <a:tbl>
              <a:tblPr/>
              <a:tblGrid>
                <a:gridCol w="2138362"/>
                <a:gridCol w="781050"/>
                <a:gridCol w="78105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Страна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Германия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Франция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Нидерланды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Великобритания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Израиль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Канада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Норвегия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Испания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Италия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01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27182"/>
              </p:ext>
            </p:extLst>
          </p:nvPr>
        </p:nvGraphicFramePr>
        <p:xfrm>
          <a:off x="2303463" y="4173538"/>
          <a:ext cx="4402137" cy="1919290"/>
        </p:xfrm>
        <a:graphic>
          <a:graphicData uri="http://schemas.openxmlformats.org/drawingml/2006/table">
            <a:tbl>
              <a:tblPr/>
              <a:tblGrid>
                <a:gridCol w="2528887"/>
                <a:gridCol w="979488"/>
                <a:gridCol w="893762"/>
              </a:tblGrid>
              <a:tr h="328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Для сравнения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Страна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2006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Бразилия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Индия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Китай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Мексика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096294" y="4847432"/>
            <a:ext cx="422275" cy="79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493669" y="4842669"/>
            <a:ext cx="423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 flipH="1">
            <a:off x="8643938" y="6477000"/>
            <a:ext cx="285750" cy="2444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20B0FBB-4073-448A-9EDA-8F6A98A558B3}" type="slidenum">
              <a:rPr lang="ru-RU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dirty="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1" y="4509120"/>
            <a:ext cx="158417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Россия лежит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в общем тренде перехода к всеобщему ВО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D4-5F24-4B6A-9BFC-351185A5379D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6974"/>
              </p:ext>
            </p:extLst>
          </p:nvPr>
        </p:nvGraphicFramePr>
        <p:xfrm>
          <a:off x="428596" y="928667"/>
          <a:ext cx="8319869" cy="5953038"/>
        </p:xfrm>
        <a:graphic>
          <a:graphicData uri="http://schemas.openxmlformats.org/drawingml/2006/table">
            <a:tbl>
              <a:tblPr/>
              <a:tblGrid>
                <a:gridCol w="1048723"/>
                <a:gridCol w="2279224"/>
                <a:gridCol w="1663974"/>
                <a:gridCol w="1663974"/>
                <a:gridCol w="1663974"/>
              </a:tblGrid>
              <a:tr h="91362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010400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Прикладная математика и информатика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(65)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953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010400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Прикладная математика и информатика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326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021000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География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(73)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219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022000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Экология и природопользование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(25)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219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022000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Экология и природопользование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(5)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219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Смотреть образовательный стандарт ФГОС ВПО"/>
                        </a:rPr>
                        <a:t>031600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Реклама и связи с общественностью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818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Смотреть образовательный стандарт ФГОС ВПО"/>
                        </a:rPr>
                        <a:t>031600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Реклама и связи с общественностью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681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Смотреть образовательный стандарт ФГОС ВПО"/>
                        </a:rPr>
                        <a:t>035700</a:t>
                      </a: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Лингвистика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941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Смотреть образовательный стандарт ФГОС ВПО"/>
                        </a:rPr>
                        <a:t>035700</a:t>
                      </a:r>
                      <a:r>
                        <a:rPr lang="ru-RU" sz="14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Лингвистика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 </a:t>
                      </a:r>
                      <a:r>
                        <a:rPr lang="ru-RU" sz="14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285728"/>
            <a:ext cx="846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3-ий вуз:  технический университет, Москва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2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D4-5F24-4B6A-9BFC-351185A5379D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31346"/>
              </p:ext>
            </p:extLst>
          </p:nvPr>
        </p:nvGraphicFramePr>
        <p:xfrm>
          <a:off x="395537" y="260647"/>
          <a:ext cx="8352930" cy="6216770"/>
        </p:xfrm>
        <a:graphic>
          <a:graphicData uri="http://schemas.openxmlformats.org/drawingml/2006/table">
            <a:tbl>
              <a:tblPr/>
              <a:tblGrid>
                <a:gridCol w="1363450"/>
                <a:gridCol w="1747370"/>
                <a:gridCol w="1747370"/>
                <a:gridCol w="1747370"/>
                <a:gridCol w="1747370"/>
              </a:tblGrid>
              <a:tr h="38350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мотреть образовательный стандарт ФГОС ВПО"/>
                        </a:rPr>
                        <a:t>080100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Экономика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873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080200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281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(123)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158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873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080200</a:t>
                      </a:r>
                      <a:r>
                        <a:rPr lang="ru-RU" sz="12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(25)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080200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(25)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873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080200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873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080200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Магистр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873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Смотреть образовательный стандарт ФГОС ВПО"/>
                        </a:rPr>
                        <a:t>080200</a:t>
                      </a: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Менеджмент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7309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Смотреть образовательный стандарт ФГОС ВПО"/>
                        </a:rPr>
                        <a:t>090900</a:t>
                      </a:r>
                      <a:r>
                        <a:rPr lang="ru-RU" sz="12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Информационная безопасность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(42)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48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Смотреть образовательный стандарт ФГОС ВПО"/>
                        </a:rPr>
                        <a:t>090915</a:t>
                      </a:r>
                      <a:r>
                        <a:rPr lang="ru-RU" sz="120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Безопасность информационных технологий в правоохранительной сфере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 </a:t>
                      </a:r>
                      <a:r>
                        <a:rPr lang="ru-RU" sz="12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(25)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Специалист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13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Смотреть образовательный стандарт ФГОС ВПО"/>
                        </a:rPr>
                        <a:t>140400</a:t>
                      </a: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Электроэнергетика и электротехника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(39 ) 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309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Очно-заочная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3536F8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Смотреть образовательный стандарт ФГОС ВПО"/>
                        </a:rPr>
                        <a:t>140400</a:t>
                      </a: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Электроэнергетика и электротехника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(7) 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Хватит ли нам бюджетных средств на группу в 25 студентов?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6" y="1988840"/>
            <a:ext cx="7211558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Математика – норматив </a:t>
            </a:r>
            <a:r>
              <a:rPr lang="ru-RU" b="1" dirty="0" smtClean="0"/>
              <a:t>63 000 руб. </a:t>
            </a:r>
          </a:p>
          <a:p>
            <a:pPr marL="0" indent="0">
              <a:buNone/>
            </a:pPr>
            <a:r>
              <a:rPr lang="ru-RU" dirty="0" smtClean="0"/>
              <a:t>Группа 25 студентов                 2,5 преподавателя (1:10)</a:t>
            </a:r>
          </a:p>
          <a:p>
            <a:pPr marL="0" indent="0">
              <a:buNone/>
            </a:pPr>
            <a:r>
              <a:rPr lang="ru-RU" dirty="0" smtClean="0"/>
              <a:t>Объем бюджетных средств на данную группу 63000*25 = </a:t>
            </a:r>
            <a:r>
              <a:rPr lang="ru-RU" b="1" dirty="0" smtClean="0"/>
              <a:t>1575 000 рублей</a:t>
            </a:r>
          </a:p>
          <a:p>
            <a:pPr marL="0" indent="0">
              <a:buNone/>
            </a:pPr>
            <a:r>
              <a:rPr lang="ru-RU" b="1" dirty="0" smtClean="0"/>
              <a:t>Средняя з</a:t>
            </a:r>
            <a:r>
              <a:rPr lang="en-US" b="1" dirty="0" smtClean="0"/>
              <a:t>/</a:t>
            </a:r>
            <a:r>
              <a:rPr lang="ru-RU" b="1" dirty="0" smtClean="0"/>
              <a:t>п ППС в 2013 г. = 40 428 рублей</a:t>
            </a:r>
          </a:p>
          <a:p>
            <a:pPr marL="0" indent="0">
              <a:buNone/>
            </a:pPr>
            <a:r>
              <a:rPr lang="ru-RU" dirty="0" smtClean="0"/>
              <a:t>Зарплата 2,5 преподавателей 40 428*2,5*12*1,302= </a:t>
            </a:r>
            <a:r>
              <a:rPr lang="ru-RU" b="1" dirty="0" smtClean="0"/>
              <a:t>1579117,</a:t>
            </a:r>
            <a:r>
              <a:rPr lang="ru-RU" dirty="0" smtClean="0"/>
              <a:t> </a:t>
            </a:r>
            <a:r>
              <a:rPr lang="ru-RU" b="1" dirty="0" smtClean="0"/>
              <a:t>68 рублей  </a:t>
            </a:r>
            <a:r>
              <a:rPr lang="ru-RU" dirty="0" smtClean="0"/>
              <a:t>(з</a:t>
            </a:r>
            <a:r>
              <a:rPr lang="en-US" dirty="0" smtClean="0"/>
              <a:t>/</a:t>
            </a:r>
            <a:r>
              <a:rPr lang="ru-RU" dirty="0" smtClean="0"/>
              <a:t>п ППС = 134% от средней по экономике России). </a:t>
            </a:r>
            <a:endParaRPr lang="ru-RU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полугодие 2014 г. средняя з/п ППС = 45 442 рублей, или 144% от средней по экономике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784145" y="263691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45719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Нормативы </a:t>
            </a:r>
            <a:r>
              <a:rPr lang="ru-RU" sz="2500" b="1" dirty="0" err="1"/>
              <a:t>подушевого</a:t>
            </a:r>
            <a:r>
              <a:rPr lang="ru-RU" sz="2500" b="1" dirty="0"/>
              <a:t> финансирования: 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задача </a:t>
            </a:r>
            <a:r>
              <a:rPr lang="ru-RU" sz="2500" b="1" dirty="0"/>
              <a:t>увеличения зарплаты преподавателей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14422"/>
            <a:ext cx="8352928" cy="52389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buNone/>
            </a:pPr>
            <a:r>
              <a:rPr lang="ru-RU" sz="2300" b="1" dirty="0" smtClean="0"/>
              <a:t> Задача </a:t>
            </a:r>
            <a:r>
              <a:rPr lang="ru-RU" sz="2300" b="1" dirty="0"/>
              <a:t>повышения заработной платы ППС вузов к 2018 г. до 200% от средней по экономике соответствующего региона  </a:t>
            </a:r>
            <a:r>
              <a:rPr lang="ru-RU" sz="2300" b="1" dirty="0" smtClean="0"/>
              <a:t>(Указ Президента РФ от 07.05.2012  </a:t>
            </a:r>
            <a:r>
              <a:rPr lang="ru-RU" sz="2300" b="1" dirty="0"/>
              <a:t>№597) при единых нормативах  не  может быть решена</a:t>
            </a:r>
          </a:p>
          <a:p>
            <a:pPr>
              <a:buNone/>
            </a:pPr>
            <a:endParaRPr lang="ru-RU" sz="2300" b="1" dirty="0" smtClean="0"/>
          </a:p>
          <a:p>
            <a:pPr>
              <a:buNone/>
            </a:pPr>
            <a:r>
              <a:rPr lang="ru-RU" sz="2300" b="1" dirty="0" smtClean="0"/>
              <a:t>     Пример </a:t>
            </a:r>
            <a:r>
              <a:rPr lang="ru-RU" sz="2300" b="1" dirty="0"/>
              <a:t>(по данным мониторинга </a:t>
            </a:r>
            <a:r>
              <a:rPr lang="ru-RU" sz="2300" b="1" dirty="0" err="1"/>
              <a:t>Минобрнауки</a:t>
            </a:r>
            <a:r>
              <a:rPr lang="ru-RU" sz="2300" b="1" dirty="0" smtClean="0"/>
              <a:t>): в </a:t>
            </a:r>
            <a:r>
              <a:rPr lang="ru-RU" sz="2300" b="1" dirty="0"/>
              <a:t>октябре 2012 г. средняя заработная плата </a:t>
            </a:r>
            <a:r>
              <a:rPr lang="ru-RU" sz="2300" b="1" dirty="0" smtClean="0"/>
              <a:t>преподавателей при близком наборе специальностей составила:</a:t>
            </a:r>
            <a:endParaRPr lang="ru-RU" sz="2300" b="1" dirty="0"/>
          </a:p>
          <a:p>
            <a:pPr marL="539750" indent="-87313" defTabSz="539750"/>
            <a:r>
              <a:rPr lang="ru-RU" sz="2300" b="1" dirty="0" smtClean="0">
                <a:solidFill>
                  <a:srgbClr val="C00000"/>
                </a:solidFill>
              </a:rPr>
              <a:t>в Алтайском государственном медицинском университете 25,6 </a:t>
            </a:r>
            <a:r>
              <a:rPr lang="ru-RU" sz="2300" b="1" dirty="0">
                <a:solidFill>
                  <a:srgbClr val="C00000"/>
                </a:solidFill>
              </a:rPr>
              <a:t>тыс. руб., или 156,2% от средней по экономике </a:t>
            </a:r>
            <a:r>
              <a:rPr lang="ru-RU" sz="2300" b="1" dirty="0" smtClean="0">
                <a:solidFill>
                  <a:srgbClr val="C00000"/>
                </a:solidFill>
              </a:rPr>
              <a:t>региона  </a:t>
            </a:r>
            <a:r>
              <a:rPr lang="ru-RU" sz="2300" b="1" dirty="0" smtClean="0">
                <a:solidFill>
                  <a:srgbClr val="0070C0"/>
                </a:solidFill>
              </a:rPr>
              <a:t>(надо добавить 7,2 т.р.)  </a:t>
            </a:r>
            <a:endParaRPr lang="ru-RU" sz="2300" b="1" dirty="0">
              <a:solidFill>
                <a:srgbClr val="0070C0"/>
              </a:solidFill>
            </a:endParaRPr>
          </a:p>
          <a:p>
            <a:pPr marL="539750" indent="-87313" defTabSz="539750"/>
            <a:r>
              <a:rPr lang="ru-RU" sz="2300" b="1" dirty="0" smtClean="0">
                <a:solidFill>
                  <a:srgbClr val="C00000"/>
                </a:solidFill>
              </a:rPr>
              <a:t>в Воронежской </a:t>
            </a:r>
            <a:r>
              <a:rPr lang="ru-RU" sz="2300" b="1" dirty="0">
                <a:solidFill>
                  <a:srgbClr val="C00000"/>
                </a:solidFill>
              </a:rPr>
              <a:t>государственной медицинской академии </a:t>
            </a:r>
            <a:r>
              <a:rPr lang="ru-RU" sz="2300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2300" b="1" dirty="0" err="1" smtClean="0">
                <a:solidFill>
                  <a:srgbClr val="C00000"/>
                </a:solidFill>
              </a:rPr>
              <a:t>им.Н.Н</a:t>
            </a:r>
            <a:r>
              <a:rPr lang="ru-RU" sz="2300" b="1" dirty="0">
                <a:solidFill>
                  <a:srgbClr val="C00000"/>
                </a:solidFill>
              </a:rPr>
              <a:t>. Бурденко  - </a:t>
            </a:r>
            <a:r>
              <a:rPr lang="ru-RU" sz="2300" b="1" dirty="0" smtClean="0">
                <a:solidFill>
                  <a:srgbClr val="C00000"/>
                </a:solidFill>
              </a:rPr>
              <a:t> 19,6  </a:t>
            </a:r>
            <a:r>
              <a:rPr lang="ru-RU" sz="2300" b="1" dirty="0">
                <a:solidFill>
                  <a:srgbClr val="C00000"/>
                </a:solidFill>
              </a:rPr>
              <a:t>тыс. руб. , или 99,1%  от  средней по экономике </a:t>
            </a:r>
            <a:r>
              <a:rPr lang="ru-RU" sz="2300" b="1" dirty="0" smtClean="0">
                <a:solidFill>
                  <a:srgbClr val="C00000"/>
                </a:solidFill>
              </a:rPr>
              <a:t>региона  </a:t>
            </a:r>
            <a:r>
              <a:rPr lang="ru-RU" sz="2300" b="1" dirty="0" smtClean="0">
                <a:solidFill>
                  <a:srgbClr val="0070C0"/>
                </a:solidFill>
              </a:rPr>
              <a:t>(20,0),  </a:t>
            </a:r>
            <a:endParaRPr lang="ru-RU" sz="2300" b="1" dirty="0">
              <a:solidFill>
                <a:srgbClr val="0070C0"/>
              </a:solidFill>
            </a:endParaRPr>
          </a:p>
          <a:p>
            <a:pPr marL="539750" indent="-87313" defTabSz="539750"/>
            <a:r>
              <a:rPr lang="ru-RU" sz="2300" b="1" dirty="0" smtClean="0">
                <a:solidFill>
                  <a:srgbClr val="C00000"/>
                </a:solidFill>
              </a:rPr>
              <a:t>В Российском национальном исследовательском медицинском университете – 24,1 </a:t>
            </a:r>
            <a:r>
              <a:rPr lang="ru-RU" sz="2300" b="1" dirty="0">
                <a:solidFill>
                  <a:srgbClr val="C00000"/>
                </a:solidFill>
              </a:rPr>
              <a:t>тыс. руб., или 51,5% от средней по экономике </a:t>
            </a:r>
            <a:r>
              <a:rPr lang="ru-RU" sz="2300" b="1" dirty="0" smtClean="0">
                <a:solidFill>
                  <a:srgbClr val="C00000"/>
                </a:solidFill>
              </a:rPr>
              <a:t>Москвы </a:t>
            </a:r>
            <a:r>
              <a:rPr lang="ru-RU" sz="2300" b="1" dirty="0" smtClean="0">
                <a:solidFill>
                  <a:srgbClr val="0070C0"/>
                </a:solidFill>
              </a:rPr>
              <a:t>(69,5)  </a:t>
            </a:r>
          </a:p>
          <a:p>
            <a:pPr marL="452437" indent="0" defTabSz="539750">
              <a:buNone/>
            </a:pPr>
            <a:r>
              <a:rPr lang="ru-RU" sz="2300" b="1" dirty="0" smtClean="0">
                <a:solidFill>
                  <a:srgbClr val="003399"/>
                </a:solidFill>
              </a:rPr>
              <a:t>Примечание: расчеты на октябрь 2012 г. </a:t>
            </a:r>
            <a:endParaRPr lang="ru-RU" sz="2300" b="1" dirty="0">
              <a:solidFill>
                <a:srgbClr val="003399"/>
              </a:solidFill>
            </a:endParaRPr>
          </a:p>
          <a:p>
            <a:pPr marL="0" indent="0"/>
            <a:endParaRPr lang="ru-RU" sz="2300" b="1" dirty="0">
              <a:solidFill>
                <a:srgbClr val="003399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D4-5F24-4B6A-9BFC-351185A5379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1"/>
            <a:ext cx="8686800" cy="7947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Последствия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о</a:t>
            </a:r>
            <a:r>
              <a:rPr lang="ru-RU" sz="2000" b="1" dirty="0" smtClean="0"/>
              <a:t>поры на нормативы </a:t>
            </a:r>
            <a:r>
              <a:rPr lang="ru-RU" sz="2000" b="1" dirty="0" err="1" smtClean="0"/>
              <a:t>подушевого</a:t>
            </a:r>
            <a:r>
              <a:rPr lang="ru-RU" sz="2000" b="1" dirty="0" smtClean="0"/>
              <a:t> финансирования </a:t>
            </a:r>
            <a:br>
              <a:rPr lang="ru-RU" sz="2000" b="1" dirty="0" smtClean="0"/>
            </a:br>
            <a:r>
              <a:rPr lang="ru-RU" sz="2000" b="1" dirty="0" smtClean="0"/>
              <a:t>при реструктуризации сети вузов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Последствия  экономического подхода к ликвидации слабых вузов:</a:t>
            </a:r>
          </a:p>
          <a:p>
            <a:r>
              <a:rPr lang="ru-RU" sz="1800" b="1" dirty="0" smtClean="0"/>
              <a:t>экономические:  стимулирование сдачи в аренду имущества и нерационального использования финансовых средств (с аргументом «все равно рано или поздно закроют»); </a:t>
            </a:r>
          </a:p>
          <a:p>
            <a:r>
              <a:rPr lang="ru-RU" sz="1800" b="1" dirty="0" smtClean="0"/>
              <a:t>образовательные:   постепенная деградация  тех вузов, которые сразу  не будут закрыты, дальнейшее снижение качества образования (в условиях сокращения финансирования качество образования еще больше снизится);</a:t>
            </a:r>
          </a:p>
          <a:p>
            <a:r>
              <a:rPr lang="ru-RU" sz="1800" b="1" dirty="0" smtClean="0"/>
              <a:t>социальные (пострадают самые незащищенные слои </a:t>
            </a:r>
            <a:r>
              <a:rPr lang="ru-RU" sz="1800" b="1" dirty="0"/>
              <a:t>населения: в силу  неблагоприятных жизненных обстоятельств в большинстве случаев такие абитуриенты получают  низкие баллы ЕГЭ и обучаются в </a:t>
            </a:r>
            <a:r>
              <a:rPr lang="ru-RU" sz="1800" b="1" dirty="0" err="1" smtClean="0"/>
              <a:t>низкорейтинговых</a:t>
            </a:r>
            <a:r>
              <a:rPr lang="ru-RU" sz="1800" b="1" dirty="0" smtClean="0"/>
              <a:t> </a:t>
            </a:r>
            <a:r>
              <a:rPr lang="ru-RU" sz="1800" b="1" dirty="0"/>
              <a:t>вузах</a:t>
            </a:r>
            <a:r>
              <a:rPr lang="ru-RU" sz="1800" b="1" dirty="0" smtClean="0"/>
              <a:t>).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Экономический </a:t>
            </a:r>
            <a:r>
              <a:rPr lang="ru-RU" sz="1800" b="1" dirty="0">
                <a:solidFill>
                  <a:srgbClr val="C00000"/>
                </a:solidFill>
              </a:rPr>
              <a:t>подход не может подменить сложные политические решения по реструктуризации вузовской сети. </a:t>
            </a:r>
            <a:r>
              <a:rPr lang="ru-RU" sz="1800" b="1" dirty="0" smtClean="0">
                <a:solidFill>
                  <a:srgbClr val="C00000"/>
                </a:solidFill>
              </a:rPr>
              <a:t>Ряд вузов </a:t>
            </a:r>
            <a:r>
              <a:rPr lang="ru-RU" sz="1800" b="1" dirty="0">
                <a:solidFill>
                  <a:srgbClr val="C00000"/>
                </a:solidFill>
              </a:rPr>
              <a:t>надо сохранять </a:t>
            </a:r>
            <a:r>
              <a:rPr lang="ru-RU" sz="1800" b="1" dirty="0" smtClean="0">
                <a:solidFill>
                  <a:srgbClr val="C00000"/>
                </a:solidFill>
              </a:rPr>
              <a:t>и развивать, исходя из </a:t>
            </a:r>
            <a:r>
              <a:rPr lang="ru-RU" sz="1800" b="1" dirty="0">
                <a:solidFill>
                  <a:srgbClr val="C00000"/>
                </a:solidFill>
              </a:rPr>
              <a:t>долгосрочных соображений, хотя они </a:t>
            </a:r>
            <a:r>
              <a:rPr lang="ru-RU" sz="1800" b="1" dirty="0" smtClean="0">
                <a:solidFill>
                  <a:srgbClr val="C00000"/>
                </a:solidFill>
              </a:rPr>
              <a:t>могут не пользоваться популярностью </a:t>
            </a:r>
            <a:r>
              <a:rPr lang="ru-RU" sz="1800" b="1" dirty="0">
                <a:solidFill>
                  <a:srgbClr val="C00000"/>
                </a:solidFill>
              </a:rPr>
              <a:t>у абитуриентов</a:t>
            </a:r>
            <a:r>
              <a:rPr lang="ru-RU" sz="1800" b="1" dirty="0"/>
              <a:t>.</a:t>
            </a:r>
          </a:p>
          <a:p>
            <a:pPr>
              <a:buNone/>
            </a:pPr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D4-5F24-4B6A-9BFC-351185A5379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5" y="2132856"/>
            <a:ext cx="6798735" cy="2160240"/>
          </a:xfrm>
        </p:spPr>
        <p:txBody>
          <a:bodyPr>
            <a:normAutofit/>
          </a:bodyPr>
          <a:lstStyle/>
          <a:p>
            <a:r>
              <a:rPr lang="ru-RU" b="1" dirty="0" smtClean="0"/>
              <a:t>Внебюджетные средства и цены платного обучения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63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01752" y="404664"/>
            <a:ext cx="8686800" cy="666882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24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Структура внебюджетных средств по уровням  системы образования в 2005 и 2011 годах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</p:nvPr>
        </p:nvGraphicFramePr>
        <p:xfrm>
          <a:off x="4648200" y="1600200"/>
          <a:ext cx="428151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30EE4E-0782-4C1D-B773-C66E21867AED}" type="slidenum">
              <a:rPr lang="ru-RU">
                <a:solidFill>
                  <a:schemeClr val="accent1">
                    <a:shade val="75000"/>
                  </a:scheme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dirty="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0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648072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/>
              <a:t>Бюджетные и внебюджетные средства в системе высшего образования</a:t>
            </a:r>
          </a:p>
        </p:txBody>
      </p:sp>
      <p:graphicFrame>
        <p:nvGraphicFramePr>
          <p:cNvPr id="2062" name="Group 1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25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" name="Text Box 20"/>
          <p:cNvSpPr txBox="1">
            <a:spLocks noChangeArrowheads="1"/>
          </p:cNvSpPr>
          <p:nvPr/>
        </p:nvSpPr>
        <p:spPr bwMode="auto">
          <a:xfrm>
            <a:off x="8151813" y="3114675"/>
            <a:ext cx="5921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"/>
              <a:t>оценка</a:t>
            </a:r>
          </a:p>
        </p:txBody>
      </p:sp>
      <p:graphicFrame>
        <p:nvGraphicFramePr>
          <p:cNvPr id="2" name="Object 21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735013" y="1392238"/>
          <a:ext cx="8008937" cy="498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827584" y="1865313"/>
            <a:ext cx="5256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200" b="1" dirty="0"/>
              <a:t>Доля внебюджетных средств в общем объеме средств ВО  упадет </a:t>
            </a:r>
          </a:p>
          <a:p>
            <a:pPr eaLnBrk="1" hangingPunct="1"/>
            <a:r>
              <a:rPr lang="ru-RU" sz="1200" b="1" dirty="0"/>
              <a:t>с 49% в 2009 г. до 37% в 2014 г. (оценка)</a:t>
            </a:r>
          </a:p>
        </p:txBody>
      </p:sp>
    </p:spTree>
    <p:extLst>
      <p:ext uri="{BB962C8B-B14F-4D97-AF65-F5344CB8AC3E}">
        <p14:creationId xmlns:p14="http://schemas.microsoft.com/office/powerpoint/2010/main" val="13416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CF4-3B41-4BA8-85D6-12B27E1CE230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72984"/>
              </p:ext>
            </p:extLst>
          </p:nvPr>
        </p:nvGraphicFramePr>
        <p:xfrm>
          <a:off x="107504" y="377279"/>
          <a:ext cx="8928992" cy="6463671"/>
        </p:xfrm>
        <a:graphic>
          <a:graphicData uri="http://schemas.openxmlformats.org/drawingml/2006/table">
            <a:tbl>
              <a:tblPr/>
              <a:tblGrid>
                <a:gridCol w="2830154"/>
                <a:gridCol w="1584487"/>
                <a:gridCol w="1975159"/>
                <a:gridCol w="2539192"/>
              </a:tblGrid>
              <a:tr h="1288871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Наименование вуза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 </a:t>
                      </a: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стоимость одного года обучения по всем направлениям подготовки </a:t>
                      </a:r>
                      <a:r>
                        <a:rPr lang="ru-RU" sz="1100" b="1" dirty="0" smtClean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(специальностям</a:t>
                      </a: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вуза, руб.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Минимальная стоимость одного года обучения среди направлений подготовки (специальностей), руб.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Максимальная стоимость одного года обучения среди направлений подготовки (специальностей), руб.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0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Адыгейский государственный университет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18250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62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РАНХиГС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197167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142000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240000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2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Академия социального управления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47400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46600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47800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7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Астраханский инженерно-строительный институт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7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5"/>
                        </a:rPr>
                        <a:t>Байкальский государственный университет экономики и права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49712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42000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66500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78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6"/>
                        </a:rPr>
                        <a:t>Башкирский государственный университет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34618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22000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7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7"/>
                        </a:rPr>
                        <a:t>Воронежский государственный архитектурно-строительный университет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41982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31000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55800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62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8"/>
                        </a:rPr>
                        <a:t>НИУ  Высшая школа экономики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258333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250000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275000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25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Ивановский государственный энергетический </a:t>
                      </a:r>
                      <a:r>
                        <a:rPr lang="ru-RU" sz="1100" u="non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университет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48000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7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9"/>
                        </a:rPr>
                        <a:t>Казанский государственный технический университет имени А.Н.Туполева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45064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54400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10"/>
                        </a:rPr>
                        <a:t>Московский авиационный институт </a:t>
                      </a:r>
                      <a:r>
                        <a:rPr lang="ru-RU" sz="1100" u="non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10"/>
                        </a:rPr>
                        <a:t>(НИУ)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75120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48200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98900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7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11"/>
                        </a:rPr>
                        <a:t>Московская государственная юридическая академия им. </a:t>
                      </a:r>
                      <a:r>
                        <a:rPr lang="ru-RU" sz="1100" u="none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11"/>
                        </a:rPr>
                        <a:t>О.Е.Кутафина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187500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140000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235000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8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12"/>
                        </a:rPr>
                        <a:t>Московский государственный технический университет имени Н.Э.Баумана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110037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106700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115100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13"/>
                        </a:rPr>
                        <a:t>Московский государственный университет экономики, статистики и информатики (МЭСИ)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127333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168000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6472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  <a:hlinkClick r:id="rId14"/>
                        </a:rPr>
                        <a:t>Национальный исследовательский ядерный университет "МИФИ"</a:t>
                      </a:r>
                      <a:endParaRPr lang="ru-RU" sz="1100" u="non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91269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76000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156800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25" marR="22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2198" y="6572272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Источник: </a:t>
            </a:r>
            <a:r>
              <a:rPr lang="en-US" sz="1600" b="1" i="1" dirty="0" smtClean="0"/>
              <a:t>www.edu.ru</a:t>
            </a:r>
            <a:endParaRPr lang="ru-RU" sz="16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35201"/>
            <a:ext cx="360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ЦЕНЫ ПЛАТНОГО ОБУЧЕНИЯ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2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CF4-3B41-4BA8-85D6-12B27E1CE230}" type="slidenum">
              <a:rPr lang="ru-RU" smtClean="0"/>
              <a:pPr/>
              <a:t>39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42851"/>
          <a:ext cx="8858312" cy="3923855"/>
        </p:xfrm>
        <a:graphic>
          <a:graphicData uri="http://schemas.openxmlformats.org/drawingml/2006/table">
            <a:tbl>
              <a:tblPr/>
              <a:tblGrid>
                <a:gridCol w="1428760"/>
                <a:gridCol w="3571900"/>
                <a:gridCol w="3857652"/>
              </a:tblGrid>
              <a:tr h="142128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Специалитет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по ОКСО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2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Шифр по ОКСО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Наименование специальности по ОКСО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Средняя стоимость за один год обучения в вузах РФ, руб.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10101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Математика 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37252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24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10501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Прикладная математика и информатика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51471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4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10503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Математическое обеспечение и администрирование информационных систем 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53015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10701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Физика 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36757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10702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Астрономия 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77133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10703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Физика Земли и планет 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36000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32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10704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Физика конденсированного состояния вещества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50000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10707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Медицинская физика 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45011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10708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Биохимическая физика 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32750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10710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Физика открытых нелинейных систем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58000</a:t>
                      </a:r>
                    </a:p>
                  </a:txBody>
                  <a:tcPr marL="127665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4054801"/>
          <a:ext cx="8863060" cy="445770"/>
        </p:xfrm>
        <a:graphic>
          <a:graphicData uri="http://schemas.openxmlformats.org/drawingml/2006/table">
            <a:tbl>
              <a:tblPr/>
              <a:tblGrid>
                <a:gridCol w="1428760"/>
                <a:gridCol w="3571900"/>
                <a:gridCol w="3862400"/>
              </a:tblGrid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100101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Сервис 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48965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7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100103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Социально-культурный сервис и туризм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54448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4500570"/>
          <a:ext cx="8858312" cy="839261"/>
        </p:xfrm>
        <a:graphic>
          <a:graphicData uri="http://schemas.openxmlformats.org/drawingml/2006/table">
            <a:tbl>
              <a:tblPr/>
              <a:tblGrid>
                <a:gridCol w="1428760"/>
                <a:gridCol w="3571900"/>
                <a:gridCol w="3857652"/>
              </a:tblGrid>
              <a:tr h="5076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110204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Селекция и генетика сельскохозяйственных культур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26500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110301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Механизация сельского хозяйства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33415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5357825"/>
          <a:ext cx="8858313" cy="1260990"/>
        </p:xfrm>
        <a:graphic>
          <a:graphicData uri="http://schemas.openxmlformats.org/drawingml/2006/table">
            <a:tbl>
              <a:tblPr/>
              <a:tblGrid>
                <a:gridCol w="1428760"/>
                <a:gridCol w="3571900"/>
                <a:gridCol w="3857653"/>
              </a:tblGrid>
              <a:tr h="274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140104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Промышленная теплоэнергетика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45912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140105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Энергетика </a:t>
                      </a:r>
                      <a:r>
                        <a:rPr lang="ru-RU" sz="1400" b="0" i="0" u="none" strike="noStrike" dirty="0" err="1">
                          <a:solidFill>
                            <a:srgbClr val="333366"/>
                          </a:solidFill>
                          <a:latin typeface="Arial"/>
                        </a:rPr>
                        <a:t>теплотехнологий</a:t>
                      </a:r>
                      <a:endParaRPr lang="ru-RU" sz="1400" b="0" i="0" u="none" strike="noStrike" dirty="0">
                        <a:solidFill>
                          <a:srgbClr val="333366"/>
                        </a:solidFill>
                        <a:latin typeface="Arial"/>
                      </a:endParaRP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51740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140106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Энергообеспечение предприятий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44018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81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140201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Высоковольтная электроэнергетика и электротехника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54000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43570" y="6500834"/>
            <a:ext cx="23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Источник: </a:t>
            </a:r>
            <a:r>
              <a:rPr lang="en-US" b="1" i="1" dirty="0" smtClean="0">
                <a:solidFill>
                  <a:srgbClr val="00B050"/>
                </a:solidFill>
              </a:rPr>
              <a:t>www.edu.ru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поступает и скольких финансирует бюджет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0135"/>
            <a:ext cx="7560839" cy="344499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РСФСР в конце 1980-х в вузы поступало 30% возрастной когорты;</a:t>
            </a:r>
          </a:p>
          <a:p>
            <a:r>
              <a:rPr lang="ru-RU" dirty="0" smtClean="0"/>
              <a:t>В 1991 в РСФСР насчитывалось 514 вузов;</a:t>
            </a:r>
          </a:p>
          <a:p>
            <a:r>
              <a:rPr lang="ru-RU" dirty="0" smtClean="0"/>
              <a:t>Финансирование обучения студентов было полностью бюджетным. То есть бюджет финансировал обучение 30% возрастной когорты;</a:t>
            </a:r>
          </a:p>
          <a:p>
            <a:r>
              <a:rPr lang="ru-RU" dirty="0" smtClean="0"/>
              <a:t>В 2013 г. бюджет РФ финансировал 0,76*0,39 = 0,296, или 29,6% возрастной когорты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CF4-3B41-4BA8-85D6-12B27E1CE230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42853"/>
          <a:ext cx="8786874" cy="2007966"/>
        </p:xfrm>
        <a:graphic>
          <a:graphicData uri="http://schemas.openxmlformats.org/drawingml/2006/table">
            <a:tbl>
              <a:tblPr/>
              <a:tblGrid>
                <a:gridCol w="2714644"/>
                <a:gridCol w="3277628"/>
                <a:gridCol w="2794602"/>
              </a:tblGrid>
              <a:tr h="261811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Бакалавриат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по системе ФГОС нового поколения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Шифр по системе ФГОС нового поколения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Наименование направления подготовки по системе ФГОС нового поколения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Средняя стоимость за один год обучения в вузах РФ, руб.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9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10100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Математика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35667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5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10300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Фундаментальные информатика и информационные технологии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69800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10400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Прикладная математика и информатика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54900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10800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Механика и математическое моделирование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40000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9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11200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Физика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49000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4281" y="2132856"/>
          <a:ext cx="8786875" cy="1331284"/>
        </p:xfrm>
        <a:graphic>
          <a:graphicData uri="http://schemas.openxmlformats.org/drawingml/2006/table">
            <a:tbl>
              <a:tblPr/>
              <a:tblGrid>
                <a:gridCol w="2714645"/>
                <a:gridCol w="3263311"/>
                <a:gridCol w="2808919"/>
              </a:tblGrid>
              <a:tr h="1572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30200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Политология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235000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30300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Психология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54900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30900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Юриспруденция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119663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31300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Журналистика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116333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31600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Реклама и связи с общественностью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262000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31900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333366"/>
                          </a:solidFill>
                          <a:latin typeface="Arial"/>
                        </a:rPr>
                        <a:t>Международные отношения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254500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428999"/>
          <a:ext cx="8786874" cy="793712"/>
        </p:xfrm>
        <a:graphic>
          <a:graphicData uri="http://schemas.openxmlformats.org/drawingml/2006/table">
            <a:tbl>
              <a:tblPr/>
              <a:tblGrid>
                <a:gridCol w="2714644"/>
                <a:gridCol w="3277628"/>
                <a:gridCol w="2794602"/>
              </a:tblGrid>
              <a:tr h="148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50100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Педагогическое образование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42429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50400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Психолого-педагогическое образование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51250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50700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Специальное (дефектологическое) образование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40000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214817"/>
          <a:ext cx="8786874" cy="711061"/>
        </p:xfrm>
        <a:graphic>
          <a:graphicData uri="http://schemas.openxmlformats.org/drawingml/2006/table">
            <a:tbl>
              <a:tblPr/>
              <a:tblGrid>
                <a:gridCol w="2714644"/>
                <a:gridCol w="3277628"/>
                <a:gridCol w="2794602"/>
              </a:tblGrid>
              <a:tr h="1583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80100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Экономика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76146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3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80200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Менеджмент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101675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2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80500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Бизнес-информатика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49950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4929200"/>
          <a:ext cx="8786874" cy="1685896"/>
        </p:xfrm>
        <a:graphic>
          <a:graphicData uri="http://schemas.openxmlformats.org/drawingml/2006/table">
            <a:tbl>
              <a:tblPr/>
              <a:tblGrid>
                <a:gridCol w="2714644"/>
                <a:gridCol w="3277628"/>
                <a:gridCol w="2794602"/>
              </a:tblGrid>
              <a:tr h="3967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150100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Материаловедение и технологии материалов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46000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150700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Машиностроение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46000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151900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Конструкторско-технологическое обеспечение машиностроительных производств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333366"/>
                          </a:solidFill>
                          <a:latin typeface="Arial"/>
                        </a:rPr>
                        <a:t>49500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29256" y="6357958"/>
            <a:ext cx="346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Источник: </a:t>
            </a:r>
            <a:r>
              <a:rPr lang="en-US" b="1" i="1" dirty="0" smtClean="0">
                <a:solidFill>
                  <a:srgbClr val="00B050"/>
                </a:solidFill>
              </a:rPr>
              <a:t>www.edu.ru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504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Цена платного обучения не ниже норматива: последствия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443664" cy="55446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800" b="1" dirty="0" smtClean="0"/>
          </a:p>
          <a:p>
            <a:r>
              <a:rPr lang="ru-RU" sz="7000" b="1" dirty="0" smtClean="0"/>
              <a:t>Рост цен приведет к сокращению платного контингента (за счет  </a:t>
            </a:r>
            <a:r>
              <a:rPr lang="ru-RU" sz="7200" b="1" dirty="0"/>
              <a:t>преимущественно малообеспеченных слоев населения</a:t>
            </a:r>
            <a:r>
              <a:rPr lang="ru-RU" sz="7200" b="1" dirty="0" smtClean="0"/>
              <a:t>);</a:t>
            </a:r>
            <a:endParaRPr lang="ru-RU" sz="7000" b="1" dirty="0" smtClean="0"/>
          </a:p>
          <a:p>
            <a:r>
              <a:rPr lang="ru-RU" sz="7000" b="1" dirty="0" smtClean="0"/>
              <a:t>Престижные вузы будут получать монопольную ренту ;</a:t>
            </a:r>
          </a:p>
          <a:p>
            <a:r>
              <a:rPr lang="ru-RU" sz="7000" b="1" dirty="0" smtClean="0"/>
              <a:t>Произойдет ограничение конкуренции, т.к. ограничение цены снизу аналогично монопольному сговору;</a:t>
            </a:r>
          </a:p>
          <a:p>
            <a:r>
              <a:rPr lang="ru-RU" sz="7000" b="1" dirty="0" smtClean="0"/>
              <a:t>В среднем снизится </a:t>
            </a:r>
            <a:r>
              <a:rPr lang="ru-RU" sz="7000" b="1" dirty="0"/>
              <a:t>качество  образования </a:t>
            </a:r>
            <a:r>
              <a:rPr lang="ru-RU" sz="7000" b="1" dirty="0" smtClean="0"/>
              <a:t>за счет роста доли </a:t>
            </a:r>
            <a:r>
              <a:rPr lang="ru-RU" sz="7000" b="1" dirty="0" err="1" smtClean="0"/>
              <a:t>неочного</a:t>
            </a:r>
            <a:r>
              <a:rPr lang="ru-RU" sz="7000" b="1" dirty="0" smtClean="0"/>
              <a:t> высшего образования  в государственных вузах (сейчас более 54%). </a:t>
            </a:r>
            <a:r>
              <a:rPr lang="ru-RU" sz="7200" b="1" dirty="0"/>
              <a:t>Одно некачественное образование заменится на другое столь же  некачественное.</a:t>
            </a:r>
          </a:p>
          <a:p>
            <a:r>
              <a:rPr lang="ru-RU" sz="7000" b="1" dirty="0" smtClean="0"/>
              <a:t>Усилится приток молодежи в негосударственные вузы с более низкими ценами и, как правило, более низким качеством образования. </a:t>
            </a:r>
          </a:p>
          <a:p>
            <a:r>
              <a:rPr lang="ru-RU" sz="7000" b="1" dirty="0"/>
              <a:t>Ускорится </a:t>
            </a:r>
            <a:r>
              <a:rPr lang="ru-RU" sz="7200" b="1" dirty="0"/>
              <a:t>деградация и сжатие технического </a:t>
            </a:r>
            <a:r>
              <a:rPr lang="ru-RU" sz="7000" b="1" dirty="0"/>
              <a:t>образования (в настоящее время наблюдается концентрация на бюджетных местах студентов с невысокими баллами ЕГЭ</a:t>
            </a:r>
            <a:r>
              <a:rPr lang="ru-RU" sz="7000" b="1" dirty="0" smtClean="0"/>
              <a:t>). </a:t>
            </a:r>
            <a:endParaRPr lang="ru-RU" sz="7000" b="1" dirty="0"/>
          </a:p>
          <a:p>
            <a:r>
              <a:rPr lang="ru-RU" sz="7000" b="1" dirty="0"/>
              <a:t>В МГУ и СПбГУ, федеральных и национальных исследовательских университетах нормативы финансирования значительно выше, чем в других вузах. Ограничение </a:t>
            </a:r>
            <a:r>
              <a:rPr lang="ru-RU" sz="7000" b="1" dirty="0" smtClean="0"/>
              <a:t>стоимости </a:t>
            </a:r>
            <a:r>
              <a:rPr lang="ru-RU" sz="7000" b="1" dirty="0"/>
              <a:t>платного обучения </a:t>
            </a:r>
            <a:r>
              <a:rPr lang="ru-RU" sz="7000" b="1" dirty="0" smtClean="0"/>
              <a:t>снизу величиной </a:t>
            </a:r>
            <a:r>
              <a:rPr lang="ru-RU" sz="7000" b="1" dirty="0"/>
              <a:t>норматива сделает эти вузы недоступными  на платной основе для студентов не только из малообеспеченных семей, но и для среднего класса. </a:t>
            </a:r>
          </a:p>
          <a:p>
            <a:endParaRPr lang="ru-RU" sz="7000" dirty="0" smtClean="0"/>
          </a:p>
          <a:p>
            <a:endParaRPr lang="ru-RU" sz="7000" b="1" dirty="0" smtClean="0">
              <a:solidFill>
                <a:srgbClr val="FF0000"/>
              </a:solidFill>
            </a:endParaRPr>
          </a:p>
          <a:p>
            <a:endParaRPr lang="ru-RU" sz="7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2D4-5F24-4B6A-9BFC-351185A5379D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2276872"/>
            <a:ext cx="6798734" cy="1800200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744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76866" y="476673"/>
            <a:ext cx="6798734" cy="1008111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1800" b="1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Численность студентов вузов и Прогноз ее изменения в 2015-2025 </a:t>
            </a:r>
            <a:r>
              <a:rPr lang="ru-RU" sz="18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гг</a:t>
            </a:r>
            <a:r>
              <a:rPr lang="ru-RU" sz="1800" b="1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.</a:t>
            </a:r>
            <a:br>
              <a:rPr lang="ru-RU" sz="1800" b="1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1800" b="1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8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(базовый вариант)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3F6F22-4B0C-483C-8E8C-35BBAB8CAA75}" type="slidenum">
              <a:rPr lang="ru-RU">
                <a:solidFill>
                  <a:schemeClr val="accent1">
                    <a:shade val="75000"/>
                  </a:scheme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868843"/>
              </p:ext>
            </p:extLst>
          </p:nvPr>
        </p:nvGraphicFramePr>
        <p:xfrm>
          <a:off x="4645152" y="1628800"/>
          <a:ext cx="4103312" cy="478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2058308"/>
              </p:ext>
            </p:extLst>
          </p:nvPr>
        </p:nvGraphicFramePr>
        <p:xfrm>
          <a:off x="467545" y="1628800"/>
          <a:ext cx="404889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548681"/>
            <a:ext cx="6798735" cy="79208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Численность студентов по формам обучения</a:t>
            </a:r>
            <a:endParaRPr lang="ru-RU" sz="3200" b="1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68681"/>
              </p:ext>
            </p:extLst>
          </p:nvPr>
        </p:nvGraphicFramePr>
        <p:xfrm>
          <a:off x="467543" y="1484784"/>
          <a:ext cx="843833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92697"/>
            <a:ext cx="6798735" cy="79208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Соотношение очного и </a:t>
            </a:r>
            <a:r>
              <a:rPr lang="ru-RU" sz="2800" b="1" dirty="0" err="1" smtClean="0"/>
              <a:t>неочного</a:t>
            </a:r>
            <a:r>
              <a:rPr lang="ru-RU" sz="2800" b="1" dirty="0" smtClean="0"/>
              <a:t> контингентов,%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15645"/>
              </p:ext>
            </p:extLst>
          </p:nvPr>
        </p:nvGraphicFramePr>
        <p:xfrm>
          <a:off x="539551" y="1556792"/>
          <a:ext cx="806489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9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Распределение студентов по обобщенным направлениям подготовки в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США, Франции, Японии, Финляндии и России, %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428596" y="1357298"/>
          <a:ext cx="8391876" cy="488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0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507413" cy="476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/>
              <a:t>Структура занятости в разных странах в 2008 г. (статистика МОТ, %)</a:t>
            </a:r>
            <a:endParaRPr lang="ru-RU" sz="2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25106"/>
              </p:ext>
            </p:extLst>
          </p:nvPr>
        </p:nvGraphicFramePr>
        <p:xfrm>
          <a:off x="457201" y="404660"/>
          <a:ext cx="8291263" cy="6264431"/>
        </p:xfrm>
        <a:graphic>
          <a:graphicData uri="http://schemas.openxmlformats.org/drawingml/2006/table">
            <a:tbl>
              <a:tblPr/>
              <a:tblGrid>
                <a:gridCol w="2547210"/>
                <a:gridCol w="820579"/>
                <a:gridCol w="820579"/>
                <a:gridCol w="820579"/>
                <a:gridCol w="820579"/>
                <a:gridCol w="820579"/>
                <a:gridCol w="820579"/>
                <a:gridCol w="820579"/>
              </a:tblGrid>
              <a:tr h="267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503" marR="8503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Norway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Total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A-B Agriculture, Hunting and Forestry, Fishing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8,6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 Mining and Quarrying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 Manufacturing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 Electricity, Gas and Water Supply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F Construction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 Wholesale and Retail Trade; Repair of Motor Vehicles, Motorcycles and Personal and Household Goods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 Hotels and Restaurants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 Transport, Storage and Communications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 Financial Intermediation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K Real Estate, Renting and Business Activities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L Public Administration and Defence; Compulsory Social Security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4,7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 Education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N Health and Social Work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O-X Other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7,7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Total  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503" marR="8503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7" marR="952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7" marR="952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7" marR="952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7" marR="952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7" marR="952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7" marR="952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7" marR="952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6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E0F4DC-F0D7-4EE8-8AFE-73A9BF49D76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4925</TotalTime>
  <Words>3070</Words>
  <Application>Microsoft Office PowerPoint</Application>
  <PresentationFormat>Экран (4:3)</PresentationFormat>
  <Paragraphs>1382</Paragraphs>
  <Slides>42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Garamond</vt:lpstr>
      <vt:lpstr>Tahoma</vt:lpstr>
      <vt:lpstr>Times New Roman</vt:lpstr>
      <vt:lpstr>Натуральные материалы</vt:lpstr>
      <vt:lpstr>Слайд</vt:lpstr>
      <vt:lpstr>Финансирование системы высшего образования в России – основные развилки</vt:lpstr>
      <vt:lpstr>Контекст</vt:lpstr>
      <vt:lpstr>Презентация PowerPoint</vt:lpstr>
      <vt:lpstr>Сколько поступает и скольких финансирует бюджет</vt:lpstr>
      <vt:lpstr>Численность студентов вузов и Прогноз ее изменения в 2015-2025 гг.  (базовый вариант)</vt:lpstr>
      <vt:lpstr>Численность студентов по формам обучения</vt:lpstr>
      <vt:lpstr>Соотношение очного и неочного контингентов,%</vt:lpstr>
      <vt:lpstr>Распределение студентов по обобщенным направлениям подготовки в  США, Франции, Японии, Финляндии и России, %</vt:lpstr>
      <vt:lpstr>Структура занятости в разных странах в 2008 г. (статистика МОТ, %)</vt:lpstr>
      <vt:lpstr>Презентация PowerPoint</vt:lpstr>
      <vt:lpstr>Доля предприятий, которым требуются данные компетенции работников, % </vt:lpstr>
      <vt:lpstr>Необходимые компетенции в зависимости от  размера предприятия, %</vt:lpstr>
      <vt:lpstr>Кто считается успешным в России?  Наилучшее занятие, профессия  для молодого человека (ответы лиц 15-35 лет) – 1999, 2003 гг.   (Левада-центр, %, допускалось 3 ответа)</vt:lpstr>
      <vt:lpstr> Кто считается успешным в России?  Кем бы Вы хотели видеть Вашего сына, дочь, внука? (опрос Левада-центра, 3 ответа)</vt:lpstr>
      <vt:lpstr>СВЯЗЬ ОСНОВНОЙ РАБОТЫ С ПОЛУЧЕННОЙ ПРОФЕССИЕЙ  (СПЕЦИАЛЬНОСТЬЮ) У ВЫПУСКНИКОВ 2010-2012 гг. в 2013 г.</vt:lpstr>
      <vt:lpstr>Финансирование</vt:lpstr>
      <vt:lpstr> Уровень экономического развития Российской Федерации и расходы на образование  </vt:lpstr>
      <vt:lpstr>  Расходы федерального бюджета по уровням образования в 2008-2015 гг., млрд. руб.</vt:lpstr>
      <vt:lpstr>Бюджетные расходы на высшее образование, млрд. руб.</vt:lpstr>
      <vt:lpstr>Нормативы</vt:lpstr>
      <vt:lpstr>Бюджетные расходы (удельные и нормативы) на  1 студента, тыс. рублей (2015 гг. прогноз)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Хватит ли нам бюджетных средств на группу в 25 студентов?</vt:lpstr>
      <vt:lpstr> Нормативы подушевого финансирования:  задача увеличения зарплаты преподавателей</vt:lpstr>
      <vt:lpstr>Последствия опоры на нормативы подушевого финансирования  при реструктуризации сети вузов</vt:lpstr>
      <vt:lpstr>Внебюджетные средства и цены платного обучения</vt:lpstr>
      <vt:lpstr>Структура внебюджетных средств по уровням  системы образования в 2005 и 2011 годах</vt:lpstr>
      <vt:lpstr>Бюджетные и внебюджетные средства в системе высшего образования</vt:lpstr>
      <vt:lpstr>Презентация PowerPoint</vt:lpstr>
      <vt:lpstr>Презентация PowerPoint</vt:lpstr>
      <vt:lpstr>Презентация PowerPoint</vt:lpstr>
      <vt:lpstr>Цена платного обучения не ниже норматива: последствия</vt:lpstr>
      <vt:lpstr>Спасибо за внимание!</vt:lpstr>
    </vt:vector>
  </TitlesOfParts>
  <Company>FPD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научно-практическая конференция «Актуальные вопросы развития непрерывного образования:  проблемы, пути решения»</dc:title>
  <dc:creator>vz</dc:creator>
  <cp:lastModifiedBy>Tatiana Klyachko</cp:lastModifiedBy>
  <cp:revision>90</cp:revision>
  <dcterms:created xsi:type="dcterms:W3CDTF">2013-11-12T06:47:05Z</dcterms:created>
  <dcterms:modified xsi:type="dcterms:W3CDTF">2014-10-13T20:00:39Z</dcterms:modified>
</cp:coreProperties>
</file>