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0B1DD59-7F56-471C-8A09-8B2E984B0E07}" type="datetimeFigureOut">
              <a:rPr lang="en-US" smtClean="0"/>
              <a:t>1/12/2015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0B1DD59-7F56-471C-8A09-8B2E984B0E07}" type="datetimeFigureOut">
              <a:rPr lang="en-US" smtClean="0"/>
              <a:t>1/12/2015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0B1DD59-7F56-471C-8A09-8B2E984B0E07}" type="datetimeFigureOut">
              <a:rPr lang="en-US" smtClean="0"/>
              <a:t>1/12/2015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B1DD59-7F56-471C-8A09-8B2E984B0E07}" type="datetimeFigureOut">
              <a:rPr lang="en-US" smtClean="0"/>
              <a:t>1/12/2015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B1DD59-7F56-471C-8A09-8B2E984B0E07}" type="datetimeFigureOut">
              <a:rPr lang="en-US" smtClean="0"/>
              <a:t>1/12/2015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B1DD59-7F56-471C-8A09-8B2E984B0E07}" type="datetimeFigureOut">
              <a:rPr lang="en-US" smtClean="0"/>
              <a:t>1/12/2015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C379756-9B87-4800-8584-1CC95628F7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1DD59-7F56-471C-8A09-8B2E984B0E07}" type="datetimeFigureOut">
              <a:rPr lang="en-US" smtClean="0"/>
              <a:t>1/12/2015</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79756-9B87-4800-8584-1CC95628F7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ets.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econ.pitt.edu/graduate/grad_req.php" TargetMode="External"/><Relationship Id="rId2" Type="http://schemas.openxmlformats.org/officeDocument/2006/relationships/hyperlink" Target="http://econ.washington.edu/grad/admissions/requirement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eaweb.org/gradstudents/Schools.php" TargetMode="External"/><Relationship Id="rId2" Type="http://schemas.openxmlformats.org/officeDocument/2006/relationships/hyperlink" Target="http://grad-schools.usnews.rankingsandreviews.com/best-graduate-schools/top-humanities-schools/economics-ranking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1066799"/>
          </a:xfrm>
        </p:spPr>
        <p:txBody>
          <a:bodyPr>
            <a:normAutofit/>
          </a:bodyPr>
          <a:lstStyle/>
          <a:p>
            <a:r>
              <a:rPr lang="en-US" sz="2400" b="1" dirty="0" smtClean="0">
                <a:latin typeface="Times New Roman" pitchFamily="18" charset="0"/>
                <a:cs typeface="Times New Roman" pitchFamily="18" charset="0"/>
              </a:rPr>
              <a:t>Introduction to Ph.D. Degree and Program</a:t>
            </a:r>
            <a:endParaRPr lang="en-US"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14400" y="1447800"/>
            <a:ext cx="7010400" cy="4724400"/>
          </a:xfrm>
        </p:spPr>
        <p:txBody>
          <a:bodyPr>
            <a:normAutofit/>
          </a:bodyPr>
          <a:lstStyle/>
          <a:p>
            <a:pPr algn="just"/>
            <a:r>
              <a:rPr lang="en-US" sz="1600" dirty="0" smtClean="0">
                <a:solidFill>
                  <a:schemeClr val="tx1"/>
                </a:solidFill>
                <a:latin typeface="Times New Roman" pitchFamily="18" charset="0"/>
                <a:cs typeface="Times New Roman" pitchFamily="18" charset="0"/>
              </a:rPr>
              <a:t>The </a:t>
            </a:r>
            <a:r>
              <a:rPr lang="en-US" sz="1600" dirty="0">
                <a:solidFill>
                  <a:schemeClr val="tx1"/>
                </a:solidFill>
                <a:latin typeface="Times New Roman" pitchFamily="18" charset="0"/>
                <a:cs typeface="Times New Roman" pitchFamily="18" charset="0"/>
              </a:rPr>
              <a:t>Ph.D. is the most advanced degree in the field of economics and is generally considered a research degree. </a:t>
            </a:r>
            <a:endParaRPr lang="en-US"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r>
              <a:rPr lang="en-US" sz="1600" dirty="0" smtClean="0">
                <a:solidFill>
                  <a:schemeClr val="tx1"/>
                </a:solidFill>
                <a:latin typeface="Times New Roman" pitchFamily="18" charset="0"/>
                <a:cs typeface="Times New Roman" pitchFamily="18" charset="0"/>
              </a:rPr>
              <a:t>Earning </a:t>
            </a:r>
            <a:r>
              <a:rPr lang="en-US" sz="1600" dirty="0">
                <a:solidFill>
                  <a:schemeClr val="tx1"/>
                </a:solidFill>
                <a:latin typeface="Times New Roman" pitchFamily="18" charset="0"/>
                <a:cs typeface="Times New Roman" pitchFamily="18" charset="0"/>
              </a:rPr>
              <a:t>a Ph.D. typically involves several years of post-baccalaureate study, including advanced courses in microeconomics, macroeconomics, quantitative analysis, and econometrics, followed by courses in the student's field of specialization. </a:t>
            </a:r>
            <a:endParaRPr lang="en-US" sz="1600" dirty="0" smtClean="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r>
              <a:rPr lang="en-US" sz="1600" dirty="0" smtClean="0">
                <a:solidFill>
                  <a:schemeClr val="tx1"/>
                </a:solidFill>
                <a:latin typeface="Times New Roman" pitchFamily="18" charset="0"/>
                <a:cs typeface="Times New Roman" pitchFamily="18" charset="0"/>
              </a:rPr>
              <a:t>At Western universities, in particular in the US most doctoral programs </a:t>
            </a:r>
            <a:r>
              <a:rPr lang="en-US" sz="1600" dirty="0">
                <a:solidFill>
                  <a:schemeClr val="tx1"/>
                </a:solidFill>
                <a:latin typeface="Times New Roman" pitchFamily="18" charset="0"/>
                <a:cs typeface="Times New Roman" pitchFamily="18" charset="0"/>
              </a:rPr>
              <a:t>require students to pass one or more examinations (</a:t>
            </a:r>
            <a:r>
              <a:rPr lang="en-US" sz="1600" i="1" dirty="0">
                <a:solidFill>
                  <a:schemeClr val="tx1"/>
                </a:solidFill>
                <a:latin typeface="Times New Roman" pitchFamily="18" charset="0"/>
                <a:cs typeface="Times New Roman" pitchFamily="18" charset="0"/>
              </a:rPr>
              <a:t>often called preliminary, qualifying, or core examinations</a:t>
            </a:r>
            <a:r>
              <a:rPr lang="en-US" sz="1600" dirty="0">
                <a:solidFill>
                  <a:schemeClr val="tx1"/>
                </a:solidFill>
                <a:latin typeface="Times New Roman" pitchFamily="18" charset="0"/>
                <a:cs typeface="Times New Roman" pitchFamily="18" charset="0"/>
              </a:rPr>
              <a:t>) before they are allowed to continue their Ph.D. studies by taking courses in their fields of specialization</a:t>
            </a:r>
            <a:r>
              <a:rPr lang="en-US" sz="1600" dirty="0"/>
              <a:t>. </a:t>
            </a:r>
            <a:endParaRPr lang="en-US" sz="1600" dirty="0" smtClean="0"/>
          </a:p>
          <a:p>
            <a:pPr algn="just"/>
            <a:endParaRPr lang="en-US" sz="1600" dirty="0"/>
          </a:p>
          <a:p>
            <a:pPr algn="just"/>
            <a:r>
              <a:rPr lang="en-US" sz="1600" dirty="0">
                <a:solidFill>
                  <a:schemeClr val="tx1"/>
                </a:solidFill>
                <a:latin typeface="Times New Roman" pitchFamily="18" charset="0"/>
                <a:cs typeface="Times New Roman" pitchFamily="18" charset="0"/>
              </a:rPr>
              <a:t>After all coursework is completed, students develop a research plan for a doctoral dissertation</a:t>
            </a:r>
            <a:r>
              <a:rPr lang="en-US" sz="1600" dirty="0" smtClean="0">
                <a:solidFill>
                  <a:schemeClr val="tx1"/>
                </a:solidFill>
                <a:latin typeface="Times New Roman" pitchFamily="18" charset="0"/>
                <a:cs typeface="Times New Roman" pitchFamily="18" charset="0"/>
              </a:rPr>
              <a:t>. The </a:t>
            </a:r>
            <a:r>
              <a:rPr lang="en-US" sz="1600" dirty="0">
                <a:solidFill>
                  <a:schemeClr val="tx1"/>
                </a:solidFill>
                <a:latin typeface="Times New Roman" pitchFamily="18" charset="0"/>
                <a:cs typeface="Times New Roman" pitchFamily="18" charset="0"/>
              </a:rPr>
              <a:t>proposed research path is the subject of an oral examination before the research path is approved. The Ph.D. is awarded after successful defense of the doctoral dissertation, usually during a final oral examination.</a:t>
            </a:r>
            <a:endParaRPr lang="en-US" sz="1600" dirty="0" smtClean="0">
              <a:solidFill>
                <a:schemeClr val="tx1"/>
              </a:solidFill>
              <a:latin typeface="Times New Roman" pitchFamily="18" charset="0"/>
              <a:cs typeface="Times New Roman" pitchFamily="18" charset="0"/>
            </a:endParaRPr>
          </a:p>
          <a:p>
            <a:pPr algn="just"/>
            <a:endParaRPr lang="en-US" sz="1800" dirty="0">
              <a:solidFill>
                <a:schemeClr val="tx1"/>
              </a:solidFill>
              <a:latin typeface="Times New Roman" pitchFamily="18" charset="0"/>
              <a:cs typeface="Times New Roman" pitchFamily="18" charset="0"/>
            </a:endParaRPr>
          </a:p>
          <a:p>
            <a:pPr algn="just"/>
            <a:endParaRPr lang="en-US"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2000"/>
            <a:ext cx="7772400" cy="1143000"/>
          </a:xfrm>
        </p:spPr>
        <p:txBody>
          <a:bodyPr>
            <a:noAutofit/>
          </a:bodyPr>
          <a:lstStyle/>
          <a:p>
            <a:r>
              <a:rPr lang="en-US" sz="2400" b="1" dirty="0" smtClean="0">
                <a:latin typeface="Times New Roman" pitchFamily="18" charset="0"/>
                <a:cs typeface="Times New Roman" pitchFamily="18" charset="0"/>
              </a:rPr>
              <a:t>Recommended Economics Departments and Universities worldwide</a:t>
            </a:r>
            <a:endParaRPr lang="en-US" sz="2400" b="1" dirty="0"/>
          </a:p>
        </p:txBody>
      </p:sp>
      <p:sp>
        <p:nvSpPr>
          <p:cNvPr id="3" name="Подзаголовок 2"/>
          <p:cNvSpPr>
            <a:spLocks noGrp="1"/>
          </p:cNvSpPr>
          <p:nvPr>
            <p:ph type="subTitle" idx="1"/>
          </p:nvPr>
        </p:nvSpPr>
        <p:spPr>
          <a:xfrm>
            <a:off x="1066800" y="1905000"/>
            <a:ext cx="6934200" cy="3733800"/>
          </a:xfrm>
        </p:spPr>
        <p:txBody>
          <a:bodyPr>
            <a:normAutofit lnSpcReduction="10000"/>
          </a:bodyPr>
          <a:lstStyle/>
          <a:p>
            <a:pPr algn="just"/>
            <a:r>
              <a:rPr lang="en-US" sz="1600" b="1" i="1" dirty="0" smtClean="0">
                <a:solidFill>
                  <a:schemeClr val="tx1"/>
                </a:solidFill>
                <a:latin typeface="Times New Roman" pitchFamily="18" charset="0"/>
                <a:cs typeface="Times New Roman" pitchFamily="18" charset="0"/>
              </a:rPr>
              <a:t>In the United States: </a:t>
            </a:r>
          </a:p>
          <a:p>
            <a:pPr algn="just"/>
            <a:r>
              <a:rPr lang="en-US" sz="1600" dirty="0" smtClean="0">
                <a:solidFill>
                  <a:schemeClr val="tx1"/>
                </a:solidFill>
                <a:latin typeface="Times New Roman" pitchFamily="18" charset="0"/>
                <a:cs typeface="Times New Roman" pitchFamily="18" charset="0"/>
              </a:rPr>
              <a:t>Boston College, Cornel, Michigan State, Penn State, Rice, Rutgers, Texas A&amp;M, University of California – Irvine, University of Illinois – Urbana-Champaign, University of Southern California, Pittsburg, Washington-Seattle, Vanderbilt, Washington State, Washington-St. Louis, Wisconsin-Madison.  </a:t>
            </a:r>
          </a:p>
          <a:p>
            <a:pPr algn="just"/>
            <a:r>
              <a:rPr lang="en-US" sz="1600" b="1" i="1" dirty="0" smtClean="0">
                <a:solidFill>
                  <a:schemeClr val="tx1"/>
                </a:solidFill>
                <a:latin typeface="Times New Roman" pitchFamily="18" charset="0"/>
                <a:cs typeface="Times New Roman" pitchFamily="18" charset="0"/>
              </a:rPr>
              <a:t>In Europe:</a:t>
            </a:r>
          </a:p>
          <a:p>
            <a:pPr algn="just"/>
            <a:r>
              <a:rPr lang="en-US" sz="1600" dirty="0" smtClean="0">
                <a:solidFill>
                  <a:schemeClr val="tx1"/>
                </a:solidFill>
                <a:latin typeface="Times New Roman" pitchFamily="18" charset="0"/>
                <a:cs typeface="Times New Roman" pitchFamily="18" charset="0"/>
              </a:rPr>
              <a:t>European University Institute, Stockholm School of Economics, London Business School, Central European University, University of Manchester. </a:t>
            </a:r>
          </a:p>
          <a:p>
            <a:pPr algn="just"/>
            <a:r>
              <a:rPr lang="en-US" sz="1600" b="1" i="1" dirty="0" smtClean="0">
                <a:solidFill>
                  <a:schemeClr val="tx1"/>
                </a:solidFill>
                <a:latin typeface="Times New Roman" pitchFamily="18" charset="0"/>
                <a:cs typeface="Times New Roman" pitchFamily="18" charset="0"/>
              </a:rPr>
              <a:t>In Asia:</a:t>
            </a:r>
          </a:p>
          <a:p>
            <a:pPr algn="just"/>
            <a:r>
              <a:rPr lang="en-US" sz="1600" dirty="0" smtClean="0">
                <a:solidFill>
                  <a:schemeClr val="tx1"/>
                </a:solidFill>
                <a:latin typeface="Times New Roman" pitchFamily="18" charset="0"/>
                <a:cs typeface="Times New Roman" pitchFamily="18" charset="0"/>
              </a:rPr>
              <a:t>National Graduate Institute for Policy Studies (GRIPS), National University of Singapore.  </a:t>
            </a:r>
          </a:p>
          <a:p>
            <a:pPr algn="just"/>
            <a:endParaRPr lang="en-US" sz="1600" dirty="0" smtClean="0">
              <a:solidFill>
                <a:schemeClr val="tx1"/>
              </a:solidFill>
              <a:latin typeface="Times New Roman" pitchFamily="18" charset="0"/>
              <a:cs typeface="Times New Roman" pitchFamily="18" charset="0"/>
            </a:endParaRPr>
          </a:p>
          <a:p>
            <a:pPr algn="just"/>
            <a:r>
              <a:rPr lang="en-US" sz="1600" b="1" i="1" dirty="0" smtClean="0">
                <a:solidFill>
                  <a:schemeClr val="tx1"/>
                </a:solidFill>
                <a:latin typeface="Times New Roman" pitchFamily="18" charset="0"/>
                <a:cs typeface="Times New Roman" pitchFamily="18" charset="0"/>
              </a:rPr>
              <a:t>In Australia:</a:t>
            </a:r>
          </a:p>
          <a:p>
            <a:pPr algn="just"/>
            <a:r>
              <a:rPr lang="en-US" sz="1600" dirty="0" smtClean="0">
                <a:solidFill>
                  <a:schemeClr val="tx1"/>
                </a:solidFill>
                <a:latin typeface="Times New Roman" pitchFamily="18" charset="0"/>
                <a:cs typeface="Times New Roman" pitchFamily="18" charset="0"/>
              </a:rPr>
              <a:t>National University of Australia, Sydney, Melbourne, South Wales</a:t>
            </a:r>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990600"/>
          </a:xfrm>
        </p:spPr>
        <p:txBody>
          <a:bodyPr>
            <a:normAutofit/>
          </a:bodyPr>
          <a:lstStyle/>
          <a:p>
            <a:r>
              <a:rPr lang="en-US" sz="2400" b="1" dirty="0" smtClean="0">
                <a:latin typeface="Times New Roman" pitchFamily="18" charset="0"/>
                <a:cs typeface="Times New Roman" pitchFamily="18" charset="0"/>
              </a:rPr>
              <a:t>Who can apply for Ph.D. Program in Economics?</a:t>
            </a:r>
            <a:endParaRPr lang="en-US" sz="40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90600" y="1752600"/>
            <a:ext cx="7315200" cy="3886200"/>
          </a:xfrm>
        </p:spPr>
        <p:txBody>
          <a:bodyPr>
            <a:normAutofit/>
          </a:bodyPr>
          <a:lstStyle/>
          <a:p>
            <a:pPr algn="just"/>
            <a:r>
              <a:rPr lang="en-US" sz="1600" dirty="0">
                <a:solidFill>
                  <a:schemeClr val="tx1"/>
                </a:solidFill>
                <a:latin typeface="Times New Roman" pitchFamily="18" charset="0"/>
                <a:cs typeface="Times New Roman" pitchFamily="18" charset="0"/>
              </a:rPr>
              <a:t>Students from a wide variety of backgrounds earn graduate degrees in economics. This includes economics and non-economics majors, those with and without prior graduate training, and those with and without prior economics </a:t>
            </a:r>
            <a:r>
              <a:rPr lang="en-US" sz="1600" dirty="0" smtClean="0">
                <a:solidFill>
                  <a:schemeClr val="tx1"/>
                </a:solidFill>
                <a:latin typeface="Times New Roman" pitchFamily="18" charset="0"/>
                <a:cs typeface="Times New Roman" pitchFamily="18" charset="0"/>
              </a:rPr>
              <a:t>employment </a:t>
            </a:r>
            <a:r>
              <a:rPr lang="en-US" sz="1600" dirty="0">
                <a:solidFill>
                  <a:schemeClr val="tx1"/>
                </a:solidFill>
                <a:latin typeface="Times New Roman" pitchFamily="18" charset="0"/>
                <a:cs typeface="Times New Roman" pitchFamily="18" charset="0"/>
              </a:rPr>
              <a:t>experience. </a:t>
            </a:r>
            <a:endParaRPr lang="en-US" sz="1600" dirty="0" smtClean="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r>
              <a:rPr lang="en-US" sz="1600" dirty="0">
                <a:solidFill>
                  <a:schemeClr val="tx1"/>
                </a:solidFill>
                <a:latin typeface="Times New Roman" pitchFamily="18" charset="0"/>
                <a:cs typeface="Times New Roman" pitchFamily="18" charset="0"/>
              </a:rPr>
              <a:t>To decide which program is the best fit, potential students should examine their own qualifications (including their GRE scores, their GPA, and their mathematical preparation) as well as the methodological approach, fields of specialization, </a:t>
            </a:r>
            <a:r>
              <a:rPr lang="en-US" sz="1600" dirty="0" smtClean="0">
                <a:solidFill>
                  <a:schemeClr val="tx1"/>
                </a:solidFill>
                <a:latin typeface="Times New Roman" pitchFamily="18" charset="0"/>
                <a:cs typeface="Times New Roman" pitchFamily="18" charset="0"/>
              </a:rPr>
              <a:t>size </a:t>
            </a:r>
            <a:r>
              <a:rPr lang="en-US" sz="1600" dirty="0">
                <a:solidFill>
                  <a:schemeClr val="tx1"/>
                </a:solidFill>
                <a:latin typeface="Times New Roman" pitchFamily="18" charset="0"/>
                <a:cs typeface="Times New Roman" pitchFamily="18" charset="0"/>
              </a:rPr>
              <a:t>of </a:t>
            </a:r>
            <a:r>
              <a:rPr lang="en-US" sz="1600" dirty="0" smtClean="0">
                <a:solidFill>
                  <a:schemeClr val="tx1"/>
                </a:solidFill>
                <a:latin typeface="Times New Roman" pitchFamily="18" charset="0"/>
                <a:cs typeface="Times New Roman" pitchFamily="18" charset="0"/>
              </a:rPr>
              <a:t>program, typical </a:t>
            </a:r>
            <a:r>
              <a:rPr lang="en-US" sz="1600" dirty="0">
                <a:solidFill>
                  <a:schemeClr val="tx1"/>
                </a:solidFill>
                <a:latin typeface="Times New Roman" pitchFamily="18" charset="0"/>
                <a:cs typeface="Times New Roman" pitchFamily="18" charset="0"/>
              </a:rPr>
              <a:t>time-to-degree, required examinations, financial aid, emphasis on mathematics, job prospects, and location of the programs to which they apply</a:t>
            </a:r>
            <a:r>
              <a:rPr lang="en-US" sz="1600" dirty="0" smtClean="0">
                <a:solidFill>
                  <a:schemeClr val="tx1"/>
                </a:solidFill>
                <a:latin typeface="Times New Roman" pitchFamily="18" charset="0"/>
                <a:cs typeface="Times New Roman" pitchFamily="18" charset="0"/>
              </a:rPr>
              <a:t>. </a:t>
            </a:r>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33401"/>
            <a:ext cx="7772400" cy="1523999"/>
          </a:xfrm>
        </p:spPr>
        <p:txBody>
          <a:bodyPr>
            <a:normAutofit/>
          </a:bodyPr>
          <a:lstStyle/>
          <a:p>
            <a:r>
              <a:rPr lang="en-US" sz="2400" b="1" dirty="0" smtClean="0">
                <a:latin typeface="Times New Roman" pitchFamily="18" charset="0"/>
                <a:cs typeface="Times New Roman" pitchFamily="18" charset="0"/>
              </a:rPr>
              <a:t>Careers with Ph.D. degree in Economics</a:t>
            </a:r>
            <a:endParaRPr lang="en-US"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1828800"/>
            <a:ext cx="6858000" cy="3962400"/>
          </a:xfrm>
        </p:spPr>
        <p:txBody>
          <a:bodyPr>
            <a:normAutofit fontScale="62500" lnSpcReduction="20000"/>
          </a:bodyPr>
          <a:lstStyle/>
          <a:p>
            <a:pPr algn="just"/>
            <a:r>
              <a:rPr lang="en-US" sz="2600" dirty="0">
                <a:solidFill>
                  <a:schemeClr val="tx1"/>
                </a:solidFill>
                <a:latin typeface="Times New Roman" pitchFamily="18" charset="0"/>
                <a:cs typeface="Times New Roman" pitchFamily="18" charset="0"/>
              </a:rPr>
              <a:t>Individuals with graduate degrees in economics pursue a wide variety of careers, including</a:t>
            </a:r>
            <a:r>
              <a:rPr lang="en-US" sz="2600" dirty="0" smtClean="0">
                <a:solidFill>
                  <a:schemeClr val="tx1"/>
                </a:solidFill>
                <a:latin typeface="Times New Roman" pitchFamily="18" charset="0"/>
                <a:cs typeface="Times New Roman" pitchFamily="18" charset="0"/>
              </a:rPr>
              <a:t>:</a:t>
            </a:r>
          </a:p>
          <a:p>
            <a:pPr algn="just"/>
            <a:endParaRPr lang="en-US" sz="2600" dirty="0">
              <a:solidFill>
                <a:schemeClr val="tx1"/>
              </a:solidFill>
              <a:latin typeface="Times New Roman" pitchFamily="18" charset="0"/>
              <a:cs typeface="Times New Roman" pitchFamily="18" charset="0"/>
            </a:endParaRPr>
          </a:p>
          <a:p>
            <a:pPr algn="just"/>
            <a:r>
              <a:rPr lang="en-US" sz="2600" i="1" dirty="0">
                <a:solidFill>
                  <a:schemeClr val="tx1"/>
                </a:solidFill>
                <a:latin typeface="Times New Roman" pitchFamily="18" charset="0"/>
                <a:cs typeface="Times New Roman" pitchFamily="18" charset="0"/>
              </a:rPr>
              <a:t>Government</a:t>
            </a:r>
            <a:r>
              <a:rPr lang="en-US" sz="2600" dirty="0">
                <a:solidFill>
                  <a:schemeClr val="tx1"/>
                </a:solidFill>
                <a:latin typeface="Times New Roman" pitchFamily="18" charset="0"/>
                <a:cs typeface="Times New Roman" pitchFamily="18" charset="0"/>
              </a:rPr>
              <a:t> (e.g., the Federal Reserve, the Federal Deposit Insurance Corporation, the Federal Trade Commission, the Centers for Disease Control, the General Accounting Office</a:t>
            </a:r>
            <a:r>
              <a:rPr lang="en-US" sz="2600" dirty="0" smtClean="0">
                <a:solidFill>
                  <a:schemeClr val="tx1"/>
                </a:solidFill>
                <a:latin typeface="Times New Roman" pitchFamily="18" charset="0"/>
                <a:cs typeface="Times New Roman" pitchFamily="18" charset="0"/>
              </a:rPr>
              <a:t>)</a:t>
            </a:r>
          </a:p>
          <a:p>
            <a:pPr algn="just"/>
            <a:endParaRPr lang="en-US" sz="2600" dirty="0">
              <a:solidFill>
                <a:schemeClr val="tx1"/>
              </a:solidFill>
              <a:latin typeface="Times New Roman" pitchFamily="18" charset="0"/>
              <a:cs typeface="Times New Roman" pitchFamily="18" charset="0"/>
            </a:endParaRPr>
          </a:p>
          <a:p>
            <a:pPr algn="just"/>
            <a:r>
              <a:rPr lang="en-US" sz="2600" i="1" dirty="0" smtClean="0">
                <a:solidFill>
                  <a:schemeClr val="tx1"/>
                </a:solidFill>
                <a:latin typeface="Times New Roman" pitchFamily="18" charset="0"/>
                <a:cs typeface="Times New Roman" pitchFamily="18" charset="0"/>
              </a:rPr>
              <a:t>Academia</a:t>
            </a:r>
            <a:r>
              <a:rPr lang="en-US" sz="2600" dirty="0" smtClean="0">
                <a:solidFill>
                  <a:schemeClr val="tx1"/>
                </a:solidFill>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(e.g., universities, four-year colleges, community colleges, and technical colleges</a:t>
            </a:r>
            <a:r>
              <a:rPr lang="en-US" sz="2600" dirty="0" smtClean="0">
                <a:solidFill>
                  <a:schemeClr val="tx1"/>
                </a:solidFill>
                <a:latin typeface="Times New Roman" pitchFamily="18" charset="0"/>
                <a:cs typeface="Times New Roman" pitchFamily="18" charset="0"/>
              </a:rPr>
              <a:t>)</a:t>
            </a:r>
          </a:p>
          <a:p>
            <a:pPr algn="just"/>
            <a:endParaRPr lang="en-US" sz="2600" dirty="0">
              <a:solidFill>
                <a:schemeClr val="tx1"/>
              </a:solidFill>
              <a:latin typeface="Times New Roman" pitchFamily="18" charset="0"/>
              <a:cs typeface="Times New Roman" pitchFamily="18" charset="0"/>
            </a:endParaRPr>
          </a:p>
          <a:p>
            <a:pPr algn="just"/>
            <a:r>
              <a:rPr lang="en-US" sz="2600" i="1" dirty="0">
                <a:solidFill>
                  <a:schemeClr val="tx1"/>
                </a:solidFill>
                <a:latin typeface="Times New Roman" pitchFamily="18" charset="0"/>
                <a:cs typeface="Times New Roman" pitchFamily="18" charset="0"/>
              </a:rPr>
              <a:t>Business/Industry</a:t>
            </a:r>
            <a:r>
              <a:rPr lang="en-US" sz="2600" dirty="0">
                <a:solidFill>
                  <a:schemeClr val="tx1"/>
                </a:solidFill>
                <a:latin typeface="Times New Roman" pitchFamily="18" charset="0"/>
                <a:cs typeface="Times New Roman" pitchFamily="18" charset="0"/>
              </a:rPr>
              <a:t> (e.g., credit agencies, banks, consulting firms, brokerage firms</a:t>
            </a:r>
            <a:r>
              <a:rPr lang="en-US" sz="2600" dirty="0" smtClean="0">
                <a:solidFill>
                  <a:schemeClr val="tx1"/>
                </a:solidFill>
                <a:latin typeface="Times New Roman" pitchFamily="18" charset="0"/>
                <a:cs typeface="Times New Roman" pitchFamily="18" charset="0"/>
              </a:rPr>
              <a:t>)</a:t>
            </a:r>
          </a:p>
          <a:p>
            <a:pPr algn="just"/>
            <a:endParaRPr lang="en-US" sz="2600" dirty="0">
              <a:solidFill>
                <a:schemeClr val="tx1"/>
              </a:solidFill>
              <a:latin typeface="Times New Roman" pitchFamily="18" charset="0"/>
              <a:cs typeface="Times New Roman" pitchFamily="18" charset="0"/>
            </a:endParaRPr>
          </a:p>
          <a:p>
            <a:pPr algn="just"/>
            <a:r>
              <a:rPr lang="en-US" sz="2600" i="1" dirty="0">
                <a:solidFill>
                  <a:schemeClr val="tx1"/>
                </a:solidFill>
                <a:latin typeface="Times New Roman" pitchFamily="18" charset="0"/>
                <a:cs typeface="Times New Roman" pitchFamily="18" charset="0"/>
              </a:rPr>
              <a:t>International Organizations </a:t>
            </a:r>
            <a:r>
              <a:rPr lang="en-US" sz="2600" dirty="0">
                <a:solidFill>
                  <a:schemeClr val="tx1"/>
                </a:solidFill>
                <a:latin typeface="Times New Roman" pitchFamily="18" charset="0"/>
                <a:cs typeface="Times New Roman" pitchFamily="18" charset="0"/>
              </a:rPr>
              <a:t>(e.g., the World Bank, the International Monetary Fund</a:t>
            </a:r>
            <a:r>
              <a:rPr lang="en-US" sz="2600" dirty="0" smtClean="0">
                <a:solidFill>
                  <a:schemeClr val="tx1"/>
                </a:solidFill>
                <a:latin typeface="Times New Roman" pitchFamily="18" charset="0"/>
                <a:cs typeface="Times New Roman" pitchFamily="18" charset="0"/>
              </a:rPr>
              <a:t>)</a:t>
            </a:r>
          </a:p>
          <a:p>
            <a:pPr algn="just"/>
            <a:endParaRPr lang="en-US" sz="2600" dirty="0">
              <a:solidFill>
                <a:schemeClr val="tx1"/>
              </a:solidFill>
              <a:latin typeface="Times New Roman" pitchFamily="18" charset="0"/>
              <a:cs typeface="Times New Roman" pitchFamily="18" charset="0"/>
            </a:endParaRPr>
          </a:p>
          <a:p>
            <a:pPr algn="just"/>
            <a:r>
              <a:rPr lang="en-US" sz="2600" dirty="0">
                <a:solidFill>
                  <a:schemeClr val="tx1"/>
                </a:solidFill>
                <a:latin typeface="Times New Roman" pitchFamily="18" charset="0"/>
                <a:cs typeface="Times New Roman" pitchFamily="18" charset="0"/>
              </a:rPr>
              <a:t>R</a:t>
            </a:r>
            <a:r>
              <a:rPr lang="en-US" sz="2600" i="1" dirty="0">
                <a:solidFill>
                  <a:schemeClr val="tx1"/>
                </a:solidFill>
                <a:latin typeface="Times New Roman" pitchFamily="18" charset="0"/>
                <a:cs typeface="Times New Roman" pitchFamily="18" charset="0"/>
              </a:rPr>
              <a:t>esearch Organizations</a:t>
            </a:r>
            <a:r>
              <a:rPr lang="en-US" sz="2600" dirty="0">
                <a:solidFill>
                  <a:schemeClr val="tx1"/>
                </a:solidFill>
                <a:latin typeface="Times New Roman" pitchFamily="18" charset="0"/>
                <a:cs typeface="Times New Roman" pitchFamily="18" charset="0"/>
              </a:rPr>
              <a:t> (e.g., Rand, the National Bureau of Economic Research)</a:t>
            </a:r>
          </a:p>
          <a:p>
            <a:pPr algn="l"/>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1371599"/>
          </a:xfrm>
        </p:spPr>
        <p:txBody>
          <a:bodyPr>
            <a:normAutofit/>
          </a:bodyPr>
          <a:lstStyle/>
          <a:p>
            <a:r>
              <a:rPr lang="en-US" dirty="0"/>
              <a:t> </a:t>
            </a:r>
            <a:r>
              <a:rPr lang="en-US" sz="2400" b="1" dirty="0" smtClean="0">
                <a:latin typeface="Times New Roman" pitchFamily="18" charset="0"/>
                <a:cs typeface="Times New Roman" pitchFamily="18" charset="0"/>
              </a:rPr>
              <a:t>Timeline </a:t>
            </a:r>
            <a:r>
              <a:rPr lang="en-US" sz="2400" b="1" dirty="0">
                <a:latin typeface="Times New Roman" pitchFamily="18" charset="0"/>
                <a:cs typeface="Times New Roman" pitchFamily="18" charset="0"/>
              </a:rPr>
              <a:t>for applying to study for a Ph.D. in economics</a:t>
            </a:r>
            <a:endParaRPr lang="en-US"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1752600"/>
            <a:ext cx="6629400" cy="3886200"/>
          </a:xfrm>
        </p:spPr>
        <p:txBody>
          <a:bodyPr>
            <a:normAutofit lnSpcReduction="10000"/>
          </a:bodyPr>
          <a:lstStyle/>
          <a:p>
            <a:pPr algn="l"/>
            <a:r>
              <a:rPr lang="en-US" sz="1600" i="1" dirty="0" smtClean="0">
                <a:solidFill>
                  <a:schemeClr val="tx1"/>
                </a:solidFill>
                <a:latin typeface="Times New Roman" pitchFamily="18" charset="0"/>
                <a:cs typeface="Times New Roman" pitchFamily="18" charset="0"/>
              </a:rPr>
              <a:t>May to September: </a:t>
            </a:r>
            <a:r>
              <a:rPr lang="en-US" sz="1600" dirty="0" smtClean="0">
                <a:solidFill>
                  <a:schemeClr val="tx1"/>
                </a:solidFill>
                <a:latin typeface="Times New Roman" pitchFamily="18" charset="0"/>
                <a:cs typeface="Times New Roman" pitchFamily="18" charset="0"/>
              </a:rPr>
              <a:t>Research and Begin Selecting Schools</a:t>
            </a:r>
          </a:p>
          <a:p>
            <a:pPr algn="l"/>
            <a:endParaRPr lang="en-US" sz="1600" dirty="0">
              <a:solidFill>
                <a:schemeClr val="tx1"/>
              </a:solidFill>
              <a:latin typeface="Times New Roman" pitchFamily="18" charset="0"/>
              <a:cs typeface="Times New Roman" pitchFamily="18" charset="0"/>
            </a:endParaRPr>
          </a:p>
          <a:p>
            <a:pPr algn="just"/>
            <a:r>
              <a:rPr lang="en-US" sz="1600" i="1" dirty="0" smtClean="0">
                <a:solidFill>
                  <a:schemeClr val="tx1"/>
                </a:solidFill>
                <a:latin typeface="Times New Roman" pitchFamily="18" charset="0"/>
                <a:cs typeface="Times New Roman" pitchFamily="18" charset="0"/>
              </a:rPr>
              <a:t>September: </a:t>
            </a:r>
            <a:r>
              <a:rPr lang="en-US" sz="1600" dirty="0" smtClean="0">
                <a:solidFill>
                  <a:schemeClr val="tx1"/>
                </a:solidFill>
                <a:latin typeface="Times New Roman" pitchFamily="18" charset="0"/>
                <a:cs typeface="Times New Roman" pitchFamily="18" charset="0"/>
              </a:rPr>
              <a:t>Practice for the Graduate Record Exam. This could include using an on-line preparation website, a printed or electronic study guide (widely available at bookstores), or taking a specific course. The test is administered by Educational Testing Service, and their website (</a:t>
            </a:r>
            <a:r>
              <a:rPr lang="en-US" sz="1600" u="sng" dirty="0">
                <a:solidFill>
                  <a:schemeClr val="tx1"/>
                </a:solidFill>
                <a:latin typeface="Times New Roman" pitchFamily="18" charset="0"/>
                <a:cs typeface="Times New Roman" pitchFamily="18" charset="0"/>
                <a:hlinkClick r:id="rId2"/>
              </a:rPr>
              <a:t>www.ets.org</a:t>
            </a:r>
            <a:r>
              <a:rPr lang="en-US" sz="1600" dirty="0" smtClean="0">
                <a:solidFill>
                  <a:schemeClr val="tx1"/>
                </a:solidFill>
                <a:latin typeface="Times New Roman" pitchFamily="18" charset="0"/>
                <a:cs typeface="Times New Roman" pitchFamily="18" charset="0"/>
              </a:rPr>
              <a:t>) provides extensive information on the GRE.</a:t>
            </a:r>
          </a:p>
          <a:p>
            <a:pPr algn="just"/>
            <a:endParaRPr lang="en-US" sz="1600" dirty="0">
              <a:solidFill>
                <a:schemeClr val="tx1"/>
              </a:solidFill>
              <a:latin typeface="Times New Roman" pitchFamily="18" charset="0"/>
              <a:cs typeface="Times New Roman" pitchFamily="18" charset="0"/>
            </a:endParaRPr>
          </a:p>
          <a:p>
            <a:pPr algn="just"/>
            <a:r>
              <a:rPr lang="en-US" sz="1600" i="1" dirty="0" smtClean="0">
                <a:solidFill>
                  <a:schemeClr val="tx1"/>
                </a:solidFill>
                <a:latin typeface="Times New Roman" pitchFamily="18" charset="0"/>
                <a:cs typeface="Times New Roman" pitchFamily="18" charset="0"/>
              </a:rPr>
              <a:t>October: </a:t>
            </a:r>
            <a:r>
              <a:rPr lang="en-US" sz="1600" dirty="0" smtClean="0">
                <a:solidFill>
                  <a:schemeClr val="tx1"/>
                </a:solidFill>
                <a:latin typeface="Times New Roman" pitchFamily="18" charset="0"/>
                <a:cs typeface="Times New Roman" pitchFamily="18" charset="0"/>
              </a:rPr>
              <a:t>Take the GRE for 1st time by October: </a:t>
            </a:r>
            <a:r>
              <a:rPr lang="en-US" sz="1600" dirty="0">
                <a:solidFill>
                  <a:schemeClr val="tx1"/>
                </a:solidFill>
                <a:latin typeface="Times New Roman" pitchFamily="18" charset="0"/>
                <a:cs typeface="Times New Roman" pitchFamily="18" charset="0"/>
              </a:rPr>
              <a:t>Contact individuals </a:t>
            </a:r>
            <a:r>
              <a:rPr lang="en-US" sz="1600" dirty="0" smtClean="0">
                <a:solidFill>
                  <a:schemeClr val="tx1"/>
                </a:solidFill>
                <a:latin typeface="Times New Roman" pitchFamily="18" charset="0"/>
                <a:cs typeface="Times New Roman" pitchFamily="18" charset="0"/>
              </a:rPr>
              <a:t>who will write letters </a:t>
            </a:r>
            <a:r>
              <a:rPr lang="en-US" sz="1600" dirty="0">
                <a:solidFill>
                  <a:schemeClr val="tx1"/>
                </a:solidFill>
                <a:latin typeface="Times New Roman" pitchFamily="18" charset="0"/>
                <a:cs typeface="Times New Roman" pitchFamily="18" charset="0"/>
              </a:rPr>
              <a:t>of </a:t>
            </a:r>
            <a:r>
              <a:rPr lang="en-US" sz="1600" dirty="0" smtClean="0">
                <a:solidFill>
                  <a:schemeClr val="tx1"/>
                </a:solidFill>
                <a:latin typeface="Times New Roman" pitchFamily="18" charset="0"/>
                <a:cs typeface="Times New Roman" pitchFamily="18" charset="0"/>
              </a:rPr>
              <a:t>recommendation for you. </a:t>
            </a:r>
            <a:r>
              <a:rPr lang="en-US" sz="1600" dirty="0">
                <a:solidFill>
                  <a:schemeClr val="tx1"/>
                </a:solidFill>
                <a:latin typeface="Times New Roman" pitchFamily="18" charset="0"/>
                <a:cs typeface="Times New Roman" pitchFamily="18" charset="0"/>
              </a:rPr>
              <a:t>Potential factors to consider when soliciting letter writers are the degree to which he/she can assess your potential abilities in graduate school (including your mathematical background and your analytical skills) and his/her prestige. Non-native speakers may also want to have supplementary letters addressing written and verbal communication skills.</a:t>
            </a:r>
            <a:endParaRPr lang="en-US" sz="1600" dirty="0" smtClean="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2000"/>
            <a:ext cx="7772400" cy="1066800"/>
          </a:xfrm>
        </p:spPr>
        <p:txBody>
          <a:bodyPr>
            <a:normAutofit/>
          </a:bodyPr>
          <a:lstStyle/>
          <a:p>
            <a:r>
              <a:rPr lang="en-US" sz="2400" b="1" dirty="0" smtClean="0">
                <a:latin typeface="Times New Roman" pitchFamily="18" charset="0"/>
                <a:cs typeface="Times New Roman" pitchFamily="18" charset="0"/>
              </a:rPr>
              <a:t>Timeline for applying to study for a Ph.D. in economics</a:t>
            </a:r>
            <a:endParaRPr lang="en-US" sz="2400" dirty="0"/>
          </a:p>
        </p:txBody>
      </p:sp>
      <p:sp>
        <p:nvSpPr>
          <p:cNvPr id="3" name="Подзаголовок 2"/>
          <p:cNvSpPr>
            <a:spLocks noGrp="1"/>
          </p:cNvSpPr>
          <p:nvPr>
            <p:ph type="subTitle" idx="1"/>
          </p:nvPr>
        </p:nvSpPr>
        <p:spPr>
          <a:xfrm>
            <a:off x="990600" y="2057400"/>
            <a:ext cx="7010400" cy="3581400"/>
          </a:xfrm>
        </p:spPr>
        <p:txBody>
          <a:bodyPr>
            <a:normAutofit/>
          </a:bodyPr>
          <a:lstStyle/>
          <a:p>
            <a:pPr algn="just"/>
            <a:r>
              <a:rPr lang="en-US" sz="1800" i="1" dirty="0" smtClean="0">
                <a:solidFill>
                  <a:schemeClr val="tx1"/>
                </a:solidFill>
                <a:latin typeface="Times New Roman" pitchFamily="18" charset="0"/>
                <a:cs typeface="Times New Roman" pitchFamily="18" charset="0"/>
              </a:rPr>
              <a:t>November: </a:t>
            </a:r>
            <a:r>
              <a:rPr lang="en-US" sz="1800" dirty="0" smtClean="0">
                <a:solidFill>
                  <a:schemeClr val="tx1"/>
                </a:solidFill>
                <a:latin typeface="Times New Roman" pitchFamily="18" charset="0"/>
                <a:cs typeface="Times New Roman" pitchFamily="18" charset="0"/>
              </a:rPr>
              <a:t>Re-take the GRE, if needed.  Prepare Applications and Statement of Purpose</a:t>
            </a:r>
          </a:p>
          <a:p>
            <a:pPr algn="just"/>
            <a:endParaRPr lang="en-US" sz="1800" dirty="0" smtClean="0">
              <a:solidFill>
                <a:schemeClr val="tx1"/>
              </a:solidFill>
              <a:latin typeface="Times New Roman" pitchFamily="18" charset="0"/>
              <a:cs typeface="Times New Roman" pitchFamily="18" charset="0"/>
            </a:endParaRPr>
          </a:p>
          <a:p>
            <a:pPr algn="just"/>
            <a:r>
              <a:rPr lang="en-US" sz="1800" i="1" dirty="0" smtClean="0">
                <a:solidFill>
                  <a:schemeClr val="tx1"/>
                </a:solidFill>
                <a:latin typeface="Times New Roman" pitchFamily="18" charset="0"/>
                <a:cs typeface="Times New Roman" pitchFamily="18" charset="0"/>
              </a:rPr>
              <a:t>December to Early January</a:t>
            </a:r>
            <a:r>
              <a:rPr lang="en-US" sz="1800" dirty="0" smtClean="0">
                <a:solidFill>
                  <a:schemeClr val="tx1"/>
                </a:solidFill>
                <a:latin typeface="Times New Roman" pitchFamily="18" charset="0"/>
                <a:cs typeface="Times New Roman" pitchFamily="18" charset="0"/>
              </a:rPr>
              <a:t>: Applications Generally Due</a:t>
            </a:r>
          </a:p>
          <a:p>
            <a:pPr algn="just"/>
            <a:endParaRPr lang="en-US" sz="1800" dirty="0" smtClean="0">
              <a:solidFill>
                <a:schemeClr val="tx1"/>
              </a:solidFill>
              <a:latin typeface="Times New Roman" pitchFamily="18" charset="0"/>
              <a:cs typeface="Times New Roman" pitchFamily="18" charset="0"/>
            </a:endParaRPr>
          </a:p>
          <a:p>
            <a:pPr algn="just"/>
            <a:r>
              <a:rPr lang="en-US" sz="1800" i="1" dirty="0" smtClean="0">
                <a:solidFill>
                  <a:schemeClr val="tx1"/>
                </a:solidFill>
                <a:latin typeface="Times New Roman" pitchFamily="18" charset="0"/>
                <a:cs typeface="Times New Roman" pitchFamily="18" charset="0"/>
              </a:rPr>
              <a:t>February to April: </a:t>
            </a:r>
            <a:r>
              <a:rPr lang="en-US" sz="1800" dirty="0" smtClean="0">
                <a:solidFill>
                  <a:schemeClr val="tx1"/>
                </a:solidFill>
                <a:latin typeface="Times New Roman" pitchFamily="18" charset="0"/>
                <a:cs typeface="Times New Roman" pitchFamily="18" charset="0"/>
              </a:rPr>
              <a:t>Acceptance Letters Received</a:t>
            </a:r>
          </a:p>
          <a:p>
            <a:pPr algn="just"/>
            <a:endParaRPr lang="en-US" sz="1800" dirty="0" smtClean="0">
              <a:solidFill>
                <a:schemeClr val="tx1"/>
              </a:solidFill>
              <a:latin typeface="Times New Roman" pitchFamily="18" charset="0"/>
              <a:cs typeface="Times New Roman" pitchFamily="18" charset="0"/>
            </a:endParaRPr>
          </a:p>
          <a:p>
            <a:pPr algn="just"/>
            <a:r>
              <a:rPr lang="en-US" sz="1800" i="1" dirty="0" smtClean="0">
                <a:solidFill>
                  <a:schemeClr val="tx1"/>
                </a:solidFill>
                <a:latin typeface="Times New Roman" pitchFamily="18" charset="0"/>
                <a:cs typeface="Times New Roman" pitchFamily="18" charset="0"/>
              </a:rPr>
              <a:t>August: </a:t>
            </a:r>
            <a:r>
              <a:rPr lang="en-US" sz="1800" dirty="0" smtClean="0">
                <a:solidFill>
                  <a:schemeClr val="tx1"/>
                </a:solidFill>
                <a:latin typeface="Times New Roman" pitchFamily="18" charset="0"/>
                <a:cs typeface="Times New Roman" pitchFamily="18" charset="0"/>
              </a:rPr>
              <a:t>Begin Graduate School</a:t>
            </a:r>
            <a:endParaRPr lang="en-US"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1219200"/>
          </a:xfrm>
        </p:spPr>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Recommended </a:t>
            </a:r>
            <a:r>
              <a:rPr lang="en-US" sz="2700" b="1" dirty="0">
                <a:latin typeface="Times New Roman" pitchFamily="18" charset="0"/>
                <a:cs typeface="Times New Roman" pitchFamily="18" charset="0"/>
              </a:rPr>
              <a:t>Mathematical Training to Prepare for Graduate School in Economics</a:t>
            </a:r>
            <a:r>
              <a:rPr lang="en-US" b="1" dirty="0"/>
              <a:t/>
            </a:r>
            <a:br>
              <a:rPr lang="en-US" b="1" dirty="0"/>
            </a:br>
            <a:endParaRPr lang="en-US" dirty="0"/>
          </a:p>
        </p:txBody>
      </p:sp>
      <p:sp>
        <p:nvSpPr>
          <p:cNvPr id="3" name="Подзаголовок 2"/>
          <p:cNvSpPr>
            <a:spLocks noGrp="1"/>
          </p:cNvSpPr>
          <p:nvPr>
            <p:ph type="subTitle" idx="1"/>
          </p:nvPr>
        </p:nvSpPr>
        <p:spPr>
          <a:xfrm>
            <a:off x="1066800" y="1905000"/>
            <a:ext cx="6934200" cy="3581400"/>
          </a:xfrm>
        </p:spPr>
        <p:txBody>
          <a:bodyPr>
            <a:normAutofit/>
          </a:bodyPr>
          <a:lstStyle/>
          <a:p>
            <a:pPr algn="just"/>
            <a:r>
              <a:rPr lang="en-US" sz="1600" dirty="0">
                <a:solidFill>
                  <a:schemeClr val="tx1"/>
                </a:solidFill>
                <a:latin typeface="Times New Roman" pitchFamily="18" charset="0"/>
                <a:cs typeface="Times New Roman" pitchFamily="18" charset="0"/>
              </a:rPr>
              <a:t>Although economics graduate programs have varying admissions requirements, graduate training in economics is highly mathematical. </a:t>
            </a:r>
            <a:endParaRPr lang="en-US"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r>
              <a:rPr lang="en-US" sz="1600" dirty="0" smtClean="0">
                <a:solidFill>
                  <a:schemeClr val="tx1"/>
                </a:solidFill>
                <a:latin typeface="Times New Roman" pitchFamily="18" charset="0"/>
                <a:cs typeface="Times New Roman" pitchFamily="18" charset="0"/>
              </a:rPr>
              <a:t>Most </a:t>
            </a:r>
            <a:r>
              <a:rPr lang="en-US" sz="1600" dirty="0">
                <a:solidFill>
                  <a:schemeClr val="tx1"/>
                </a:solidFill>
                <a:latin typeface="Times New Roman" pitchFamily="18" charset="0"/>
                <a:cs typeface="Times New Roman" pitchFamily="18" charset="0"/>
              </a:rPr>
              <a:t>economics Ph.D. programs expect applicants to have had </a:t>
            </a:r>
            <a:r>
              <a:rPr lang="en-US" sz="1600" i="1" dirty="0">
                <a:solidFill>
                  <a:schemeClr val="tx1"/>
                </a:solidFill>
                <a:latin typeface="Times New Roman" pitchFamily="18" charset="0"/>
                <a:cs typeface="Times New Roman" pitchFamily="18" charset="0"/>
              </a:rPr>
              <a:t>advanced calculus, differential equations, linear </a:t>
            </a:r>
            <a:r>
              <a:rPr lang="en-US" sz="1600" i="1" dirty="0" smtClean="0">
                <a:solidFill>
                  <a:schemeClr val="tx1"/>
                </a:solidFill>
                <a:latin typeface="Times New Roman" pitchFamily="18" charset="0"/>
                <a:cs typeface="Times New Roman" pitchFamily="18" charset="0"/>
              </a:rPr>
              <a:t>algebra, probability theory and mathematical statistics.</a:t>
            </a:r>
          </a:p>
          <a:p>
            <a:pPr algn="just"/>
            <a:endParaRPr lang="en-US" sz="1600" dirty="0">
              <a:solidFill>
                <a:schemeClr val="tx1"/>
              </a:solidFill>
              <a:latin typeface="Times New Roman" pitchFamily="18" charset="0"/>
              <a:cs typeface="Times New Roman" pitchFamily="18" charset="0"/>
            </a:endParaRPr>
          </a:p>
          <a:p>
            <a:pPr algn="just"/>
            <a:r>
              <a:rPr lang="en-US" sz="1600" dirty="0" smtClean="0">
                <a:solidFill>
                  <a:schemeClr val="tx1"/>
                </a:solidFill>
                <a:latin typeface="Times New Roman" pitchFamily="18" charset="0"/>
                <a:cs typeface="Times New Roman" pitchFamily="18" charset="0"/>
              </a:rPr>
              <a:t>Many </a:t>
            </a:r>
            <a:r>
              <a:rPr lang="en-US" sz="1600" dirty="0">
                <a:solidFill>
                  <a:schemeClr val="tx1"/>
                </a:solidFill>
                <a:latin typeface="Times New Roman" pitchFamily="18" charset="0"/>
                <a:cs typeface="Times New Roman" pitchFamily="18" charset="0"/>
              </a:rPr>
              <a:t>applicants have completed a course in real analysis. This means that undergraduates thinking about graduate school in economics should take 1-2 mathematics courses each semester.</a:t>
            </a:r>
            <a:endParaRPr lang="en-US" sz="1600" dirty="0" smtClean="0">
              <a:solidFill>
                <a:schemeClr val="tx1"/>
              </a:solidFill>
              <a:latin typeface="Times New Roman" pitchFamily="18" charset="0"/>
              <a:cs typeface="Times New Roman" pitchFamily="18" charset="0"/>
            </a:endParaRPr>
          </a:p>
          <a:p>
            <a:pPr algn="l"/>
            <a:endParaRPr lang="en-US" dirty="0" smtClean="0">
              <a:latin typeface="Times New Roman" pitchFamily="18" charset="0"/>
              <a:cs typeface="Times New Roman" pitchFamily="18" charset="0"/>
            </a:endParaRPr>
          </a:p>
          <a:p>
            <a:pPr algn="l"/>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85800"/>
            <a:ext cx="7772400" cy="1219200"/>
          </a:xfrm>
        </p:spPr>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Recommended Mathematical Training to Prepare for Graduate School in Economics</a:t>
            </a:r>
            <a:r>
              <a:rPr lang="en-US" b="1" dirty="0" smtClean="0"/>
              <a:t/>
            </a:r>
            <a:br>
              <a:rPr lang="en-US" b="1" dirty="0" smtClean="0"/>
            </a:br>
            <a:endParaRPr lang="en-US" dirty="0"/>
          </a:p>
        </p:txBody>
      </p:sp>
      <p:sp>
        <p:nvSpPr>
          <p:cNvPr id="3" name="Подзаголовок 2"/>
          <p:cNvSpPr>
            <a:spLocks noGrp="1"/>
          </p:cNvSpPr>
          <p:nvPr>
            <p:ph type="subTitle" idx="1"/>
          </p:nvPr>
        </p:nvSpPr>
        <p:spPr>
          <a:xfrm>
            <a:off x="1447800" y="1828800"/>
            <a:ext cx="6324600" cy="3810000"/>
          </a:xfrm>
        </p:spPr>
        <p:txBody>
          <a:bodyPr>
            <a:normAutofit/>
          </a:bodyPr>
          <a:lstStyle/>
          <a:p>
            <a:pPr algn="l"/>
            <a:r>
              <a:rPr lang="en-US" sz="1600" dirty="0" smtClean="0">
                <a:solidFill>
                  <a:schemeClr val="tx1"/>
                </a:solidFill>
                <a:latin typeface="Times New Roman" pitchFamily="18" charset="0"/>
                <a:cs typeface="Times New Roman" pitchFamily="18" charset="0"/>
              </a:rPr>
              <a:t>There are some excellent textbooks in Russia that can help you gain solid mathematical background for your graduate study in economics. </a:t>
            </a:r>
          </a:p>
          <a:p>
            <a:pPr algn="l"/>
            <a:endParaRPr lang="en-US" sz="1600" dirty="0">
              <a:solidFill>
                <a:schemeClr val="tx1"/>
              </a:solidFill>
              <a:latin typeface="Times New Roman" pitchFamily="18" charset="0"/>
              <a:cs typeface="Times New Roman" pitchFamily="18" charset="0"/>
            </a:endParaRPr>
          </a:p>
          <a:p>
            <a:pPr algn="l"/>
            <a:r>
              <a:rPr lang="ru-RU" sz="1600" i="1" dirty="0">
                <a:solidFill>
                  <a:schemeClr val="tx1"/>
                </a:solidFill>
                <a:latin typeface="Times New Roman" pitchFamily="18" charset="0"/>
                <a:cs typeface="Times New Roman" pitchFamily="18" charset="0"/>
              </a:rPr>
              <a:t>Высшая математика в упражнениях и </a:t>
            </a:r>
            <a:r>
              <a:rPr lang="ru-RU" sz="1600" i="1" dirty="0" smtClean="0">
                <a:solidFill>
                  <a:schemeClr val="tx1"/>
                </a:solidFill>
                <a:latin typeface="Times New Roman" pitchFamily="18" charset="0"/>
                <a:cs typeface="Times New Roman" pitchFamily="18" charset="0"/>
              </a:rPr>
              <a:t>задачах</a:t>
            </a:r>
            <a:r>
              <a:rPr lang="en-US" sz="1600" dirty="0" smtClean="0">
                <a:solidFill>
                  <a:schemeClr val="tx1"/>
                </a:solidFill>
                <a:latin typeface="Times New Roman" pitchFamily="18" charset="0"/>
                <a:cs typeface="Times New Roman" pitchFamily="18" charset="0"/>
              </a:rPr>
              <a:t>, a</a:t>
            </a:r>
            <a:r>
              <a:rPr lang="ru-RU" sz="1600" dirty="0" smtClean="0">
                <a:solidFill>
                  <a:schemeClr val="tx1"/>
                </a:solidFill>
                <a:latin typeface="Times New Roman" pitchFamily="18" charset="0"/>
                <a:cs typeface="Times New Roman" pitchFamily="18" charset="0"/>
              </a:rPr>
              <a:t>вторы</a:t>
            </a:r>
            <a:r>
              <a:rPr lang="ru-RU" sz="1600" dirty="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Данко</a:t>
            </a:r>
            <a:r>
              <a:rPr lang="ru-RU" sz="1600" dirty="0" smtClean="0">
                <a:solidFill>
                  <a:schemeClr val="tx1"/>
                </a:solidFill>
                <a:latin typeface="Times New Roman" pitchFamily="18" charset="0"/>
                <a:cs typeface="Times New Roman" pitchFamily="18" charset="0"/>
              </a:rPr>
              <a:t> П., Попов А и Кожевникова Т. </a:t>
            </a:r>
            <a:endParaRPr lang="en-US" sz="1600" dirty="0" smtClean="0">
              <a:solidFill>
                <a:schemeClr val="tx1"/>
              </a:solidFill>
              <a:latin typeface="Times New Roman" pitchFamily="18" charset="0"/>
              <a:cs typeface="Times New Roman" pitchFamily="18" charset="0"/>
            </a:endParaRPr>
          </a:p>
          <a:p>
            <a:pPr algn="l"/>
            <a:endParaRPr lang="en-US" sz="1600" dirty="0">
              <a:solidFill>
                <a:schemeClr val="tx1"/>
              </a:solidFill>
              <a:latin typeface="Times New Roman" pitchFamily="18" charset="0"/>
              <a:cs typeface="Times New Roman" pitchFamily="18" charset="0"/>
            </a:endParaRPr>
          </a:p>
          <a:p>
            <a:pPr algn="l"/>
            <a:r>
              <a:rPr lang="ru-RU" sz="1600" i="1" dirty="0">
                <a:solidFill>
                  <a:schemeClr val="tx1"/>
                </a:solidFill>
                <a:latin typeface="Times New Roman" pitchFamily="18" charset="0"/>
                <a:cs typeface="Times New Roman" pitchFamily="18" charset="0"/>
              </a:rPr>
              <a:t>Сборник задач по высшей </a:t>
            </a:r>
            <a:r>
              <a:rPr lang="ru-RU" sz="1600" i="1" dirty="0" smtClean="0">
                <a:solidFill>
                  <a:schemeClr val="tx1"/>
                </a:solidFill>
                <a:latin typeface="Times New Roman" pitchFamily="18" charset="0"/>
                <a:cs typeface="Times New Roman" pitchFamily="18" charset="0"/>
              </a:rPr>
              <a:t>математике</a:t>
            </a:r>
            <a:r>
              <a:rPr lang="ru-RU" sz="1600" dirty="0" smtClean="0">
                <a:solidFill>
                  <a:schemeClr val="tx1"/>
                </a:solidFill>
                <a:latin typeface="Times New Roman" pitchFamily="18" charset="0"/>
                <a:cs typeface="Times New Roman" pitchFamily="18" charset="0"/>
              </a:rPr>
              <a:t>, авторы </a:t>
            </a:r>
            <a:r>
              <a:rPr lang="ru-RU" sz="1600" dirty="0" err="1" smtClean="0">
                <a:solidFill>
                  <a:schemeClr val="tx1"/>
                </a:solidFill>
                <a:latin typeface="Times New Roman" pitchFamily="18" charset="0"/>
                <a:cs typeface="Times New Roman" pitchFamily="18" charset="0"/>
              </a:rPr>
              <a:t>Лунгу</a:t>
            </a:r>
            <a:r>
              <a:rPr lang="ru-RU" sz="1600" dirty="0" smtClean="0">
                <a:solidFill>
                  <a:schemeClr val="tx1"/>
                </a:solidFill>
                <a:latin typeface="Times New Roman" pitchFamily="18" charset="0"/>
                <a:cs typeface="Times New Roman" pitchFamily="18" charset="0"/>
              </a:rPr>
              <a:t> К. и другие.  </a:t>
            </a:r>
          </a:p>
          <a:p>
            <a:pPr algn="l"/>
            <a:endParaRPr lang="ru-RU" sz="1600" dirty="0">
              <a:solidFill>
                <a:schemeClr val="tx1"/>
              </a:solidFill>
              <a:latin typeface="Times New Roman" pitchFamily="18" charset="0"/>
              <a:cs typeface="Times New Roman" pitchFamily="18" charset="0"/>
            </a:endParaRPr>
          </a:p>
          <a:p>
            <a:pPr algn="l"/>
            <a:r>
              <a:rPr lang="ru-RU" sz="1600" i="1" dirty="0" smtClean="0">
                <a:solidFill>
                  <a:schemeClr val="tx1"/>
                </a:solidFill>
                <a:latin typeface="Times New Roman" pitchFamily="18" charset="0"/>
                <a:cs typeface="Times New Roman" pitchFamily="18" charset="0"/>
              </a:rPr>
              <a:t>Теория вероятностей и математическая статистика</a:t>
            </a:r>
            <a:r>
              <a:rPr lang="ru-RU" sz="1600" dirty="0" smtClean="0">
                <a:solidFill>
                  <a:schemeClr val="tx1"/>
                </a:solidFill>
                <a:latin typeface="Times New Roman" pitchFamily="18" charset="0"/>
                <a:cs typeface="Times New Roman" pitchFamily="18" charset="0"/>
              </a:rPr>
              <a:t>. Учебное пособие и руководство к решению задач, автор </a:t>
            </a:r>
            <a:r>
              <a:rPr lang="ru-RU" sz="1600" dirty="0" err="1" smtClean="0">
                <a:solidFill>
                  <a:schemeClr val="tx1"/>
                </a:solidFill>
                <a:latin typeface="Times New Roman" pitchFamily="18" charset="0"/>
                <a:cs typeface="Times New Roman" pitchFamily="18" charset="0"/>
              </a:rPr>
              <a:t>Гмурман</a:t>
            </a:r>
            <a:r>
              <a:rPr lang="ru-RU" sz="1600" dirty="0" smtClean="0">
                <a:solidFill>
                  <a:schemeClr val="tx1"/>
                </a:solidFill>
                <a:latin typeface="Times New Roman" pitchFamily="18" charset="0"/>
                <a:cs typeface="Times New Roman" pitchFamily="18" charset="0"/>
              </a:rPr>
              <a:t> В.Е. </a:t>
            </a:r>
            <a:endParaRPr lang="ru-RU" sz="1600" dirty="0">
              <a:solidFill>
                <a:schemeClr val="tx1"/>
              </a:solidFill>
              <a:latin typeface="Times New Roman" pitchFamily="18" charset="0"/>
              <a:cs typeface="Times New Roman" pitchFamily="18" charset="0"/>
            </a:endParaRPr>
          </a:p>
          <a:p>
            <a:pPr algn="l"/>
            <a:endParaRPr lang="en-US" sz="1600" dirty="0" smtClean="0">
              <a:solidFill>
                <a:schemeClr val="tx1"/>
              </a:solidFill>
              <a:latin typeface="Times New Roman" pitchFamily="18" charset="0"/>
              <a:cs typeface="Times New Roman" pitchFamily="18" charset="0"/>
            </a:endParaRPr>
          </a:p>
          <a:p>
            <a:pPr algn="l"/>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2000"/>
            <a:ext cx="7772400" cy="1295400"/>
          </a:xfrm>
        </p:spPr>
        <p:txBody>
          <a:bodyPr>
            <a:normAutofit/>
          </a:bodyPr>
          <a:lstStyle/>
          <a:p>
            <a:r>
              <a:rPr lang="en-US" sz="2400" b="1" dirty="0" smtClean="0">
                <a:latin typeface="Times New Roman" pitchFamily="18" charset="0"/>
                <a:cs typeface="Times New Roman" pitchFamily="18" charset="0"/>
              </a:rPr>
              <a:t>Graduate Admission Requirements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Departments of Economics</a:t>
            </a:r>
            <a:endParaRPr lang="en-US"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2286000"/>
            <a:ext cx="6477000" cy="2971800"/>
          </a:xfrm>
        </p:spPr>
        <p:txBody>
          <a:bodyPr>
            <a:normAutofit/>
          </a:bodyPr>
          <a:lstStyle/>
          <a:p>
            <a:pPr algn="l"/>
            <a:r>
              <a:rPr lang="en-US" sz="1600" i="1" dirty="0" smtClean="0">
                <a:solidFill>
                  <a:schemeClr val="tx1"/>
                </a:solidFill>
                <a:latin typeface="Times New Roman" pitchFamily="18" charset="0"/>
                <a:cs typeface="Times New Roman" pitchFamily="18" charset="0"/>
                <a:hlinkClick r:id="rId2"/>
              </a:rPr>
              <a:t>http://econ.washington.edu/grad/admissions/requirements/</a:t>
            </a:r>
            <a:endParaRPr lang="en-US" sz="1600" i="1" dirty="0" smtClean="0">
              <a:solidFill>
                <a:schemeClr val="tx1"/>
              </a:solidFill>
              <a:latin typeface="Times New Roman" pitchFamily="18" charset="0"/>
              <a:cs typeface="Times New Roman" pitchFamily="18" charset="0"/>
            </a:endParaRPr>
          </a:p>
          <a:p>
            <a:pPr algn="l"/>
            <a:endParaRPr lang="en-US" sz="1600" i="1" dirty="0">
              <a:solidFill>
                <a:schemeClr val="tx1"/>
              </a:solidFill>
              <a:latin typeface="Times New Roman" pitchFamily="18" charset="0"/>
              <a:cs typeface="Times New Roman" pitchFamily="18" charset="0"/>
            </a:endParaRPr>
          </a:p>
          <a:p>
            <a:pPr algn="l"/>
            <a:r>
              <a:rPr lang="en-US" sz="1600" i="1" dirty="0" smtClean="0">
                <a:solidFill>
                  <a:schemeClr val="tx1"/>
                </a:solidFill>
                <a:latin typeface="Times New Roman" pitchFamily="18" charset="0"/>
                <a:cs typeface="Times New Roman" pitchFamily="18" charset="0"/>
                <a:hlinkClick r:id="rId3"/>
              </a:rPr>
              <a:t>http://www.econ.pitt.edu/graduate/grad_req.php</a:t>
            </a:r>
            <a:endParaRPr lang="en-US" sz="1600" i="1" dirty="0" smtClean="0">
              <a:solidFill>
                <a:schemeClr val="tx1"/>
              </a:solidFill>
              <a:latin typeface="Times New Roman" pitchFamily="18" charset="0"/>
              <a:cs typeface="Times New Roman" pitchFamily="18" charset="0"/>
            </a:endParaRPr>
          </a:p>
          <a:p>
            <a:pPr algn="l"/>
            <a:endParaRPr lang="en-US" sz="1600" i="1" dirty="0">
              <a:solidFill>
                <a:schemeClr val="tx1"/>
              </a:solidFill>
              <a:latin typeface="Times New Roman" pitchFamily="18" charset="0"/>
              <a:cs typeface="Times New Roman" pitchFamily="18" charset="0"/>
            </a:endParaRPr>
          </a:p>
          <a:p>
            <a:pPr algn="l"/>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85801"/>
            <a:ext cx="7772400" cy="1752599"/>
          </a:xfrm>
        </p:spPr>
        <p:txBody>
          <a:bodyPr>
            <a:normAutofit/>
          </a:bodyPr>
          <a:lstStyle/>
          <a:p>
            <a:r>
              <a:rPr lang="en-US" sz="2400" b="1" dirty="0" smtClean="0">
                <a:latin typeface="Times New Roman" pitchFamily="18" charset="0"/>
                <a:cs typeface="Times New Roman" pitchFamily="18" charset="0"/>
              </a:rPr>
              <a:t>Recommended Economics Departments and Universities worldwide</a:t>
            </a:r>
            <a:endParaRPr lang="en-US"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2362200"/>
            <a:ext cx="6858000" cy="3276600"/>
          </a:xfrm>
        </p:spPr>
        <p:txBody>
          <a:bodyPr>
            <a:normAutofit/>
          </a:bodyPr>
          <a:lstStyle/>
          <a:p>
            <a:pPr algn="l"/>
            <a:r>
              <a:rPr lang="en-US" sz="1600" dirty="0" smtClean="0">
                <a:solidFill>
                  <a:schemeClr val="tx1"/>
                </a:solidFill>
                <a:latin typeface="Times New Roman" pitchFamily="18" charset="0"/>
                <a:cs typeface="Times New Roman" pitchFamily="18" charset="0"/>
              </a:rPr>
              <a:t>Rankings of </a:t>
            </a:r>
            <a:r>
              <a:rPr lang="en-US" sz="1600" i="1" dirty="0" smtClean="0">
                <a:solidFill>
                  <a:schemeClr val="tx1"/>
                </a:solidFill>
                <a:latin typeface="Times New Roman" pitchFamily="18" charset="0"/>
                <a:cs typeface="Times New Roman" pitchFamily="18" charset="0"/>
              </a:rPr>
              <a:t>US Economics Departments </a:t>
            </a:r>
            <a:r>
              <a:rPr lang="en-US" sz="1600" dirty="0" smtClean="0">
                <a:solidFill>
                  <a:schemeClr val="tx1"/>
                </a:solidFill>
                <a:latin typeface="Times New Roman" pitchFamily="18" charset="0"/>
                <a:cs typeface="Times New Roman" pitchFamily="18" charset="0"/>
              </a:rPr>
              <a:t>are given in the following site: </a:t>
            </a:r>
          </a:p>
          <a:p>
            <a:pPr algn="l"/>
            <a:endParaRPr lang="en-US" sz="1600" dirty="0" smtClean="0">
              <a:solidFill>
                <a:schemeClr val="tx1"/>
              </a:solidFill>
              <a:latin typeface="Times New Roman" pitchFamily="18" charset="0"/>
              <a:cs typeface="Times New Roman" pitchFamily="18" charset="0"/>
            </a:endParaRPr>
          </a:p>
          <a:p>
            <a:pPr algn="l"/>
            <a:r>
              <a:rPr lang="en-US" sz="1600" dirty="0" smtClean="0">
                <a:solidFill>
                  <a:schemeClr val="tx1"/>
                </a:solidFill>
                <a:latin typeface="Times New Roman" pitchFamily="18" charset="0"/>
                <a:cs typeface="Times New Roman" pitchFamily="18" charset="0"/>
                <a:hlinkClick r:id="rId2"/>
              </a:rPr>
              <a:t>http://grad-schools.usnews.rankingsandreviews.com/best-graduate-schools/top-humanities-schools/economics-rankings</a:t>
            </a:r>
            <a:endParaRPr lang="en-US" sz="1600" dirty="0" smtClean="0">
              <a:solidFill>
                <a:schemeClr val="tx1"/>
              </a:solidFill>
              <a:latin typeface="Times New Roman" pitchFamily="18" charset="0"/>
              <a:cs typeface="Times New Roman" pitchFamily="18" charset="0"/>
            </a:endParaRPr>
          </a:p>
          <a:p>
            <a:pPr algn="l"/>
            <a:endParaRPr lang="en-US" sz="1600" dirty="0">
              <a:solidFill>
                <a:schemeClr val="tx1"/>
              </a:solidFill>
              <a:latin typeface="Times New Roman" pitchFamily="18" charset="0"/>
              <a:cs typeface="Times New Roman" pitchFamily="18" charset="0"/>
            </a:endParaRPr>
          </a:p>
          <a:p>
            <a:pPr algn="l"/>
            <a:r>
              <a:rPr lang="en-US" sz="1600" dirty="0" smtClean="0">
                <a:solidFill>
                  <a:schemeClr val="tx1"/>
                </a:solidFill>
                <a:latin typeface="Times New Roman" pitchFamily="18" charset="0"/>
                <a:cs typeface="Times New Roman" pitchFamily="18" charset="0"/>
                <a:hlinkClick r:id="rId3"/>
              </a:rPr>
              <a:t>https://www.aeaweb.org/gradstudents/Schools.php</a:t>
            </a:r>
            <a:endParaRPr lang="en-US" sz="1600" dirty="0" smtClean="0">
              <a:solidFill>
                <a:schemeClr val="tx1"/>
              </a:solidFill>
              <a:latin typeface="Times New Roman" pitchFamily="18" charset="0"/>
              <a:cs typeface="Times New Roman" pitchFamily="18" charset="0"/>
            </a:endParaRPr>
          </a:p>
          <a:p>
            <a:pPr algn="l"/>
            <a:endParaRPr lang="en-US" sz="1600" dirty="0" smtClean="0">
              <a:solidFill>
                <a:schemeClr val="tx1"/>
              </a:solidFill>
              <a:latin typeface="Times New Roman" pitchFamily="18" charset="0"/>
              <a:cs typeface="Times New Roman" pitchFamily="18" charset="0"/>
            </a:endParaRPr>
          </a:p>
          <a:p>
            <a:pPr algn="l"/>
            <a:r>
              <a:rPr lang="en-US" sz="1600" dirty="0" smtClean="0">
                <a:solidFill>
                  <a:schemeClr val="tx1"/>
                </a:solidFill>
                <a:latin typeface="Times New Roman" pitchFamily="18" charset="0"/>
                <a:cs typeface="Times New Roman" pitchFamily="18" charset="0"/>
              </a:rPr>
              <a:t>Potential students are free to choose their desired programs and departments. </a:t>
            </a:r>
          </a:p>
          <a:p>
            <a:pPr algn="l"/>
            <a:endParaRPr lang="en-US" sz="1600" dirty="0">
              <a:solidFill>
                <a:schemeClr val="tx1"/>
              </a:solidFill>
              <a:latin typeface="Times New Roman" pitchFamily="18" charset="0"/>
              <a:cs typeface="Times New Roman" pitchFamily="18" charset="0"/>
            </a:endParaRPr>
          </a:p>
          <a:p>
            <a:pPr algn="l"/>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472</Words>
  <Application>Microsoft Office PowerPoint</Application>
  <PresentationFormat>Экран (4:3)</PresentationFormat>
  <Paragraphs>74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Introduction to Ph.D. Degree and Program</vt:lpstr>
      <vt:lpstr>Who can apply for Ph.D. Program in Economics?</vt:lpstr>
      <vt:lpstr>Careers with Ph.D. degree in Economics</vt:lpstr>
      <vt:lpstr> Timeline for applying to study for a Ph.D. in economics</vt:lpstr>
      <vt:lpstr>Timeline for applying to study for a Ph.D. in economics</vt:lpstr>
      <vt:lpstr> Recommended Mathematical Training to Prepare for Graduate School in Economics </vt:lpstr>
      <vt:lpstr> Recommended Mathematical Training to Prepare for Graduate School in Economics </vt:lpstr>
      <vt:lpstr>Graduate Admission Requirements Departments of Economics</vt:lpstr>
      <vt:lpstr>Recommended Economics Departments and Universities worldwide</vt:lpstr>
      <vt:lpstr>Recommended Economics Departments and Universities worldwide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Ph.D. Degree and Program</dc:title>
  <dc:creator>Mirzobobo</dc:creator>
  <cp:lastModifiedBy>Mirzobobo</cp:lastModifiedBy>
  <cp:revision>10</cp:revision>
  <dcterms:created xsi:type="dcterms:W3CDTF">2015-01-12T08:22:32Z</dcterms:created>
  <dcterms:modified xsi:type="dcterms:W3CDTF">2015-01-12T10:00:25Z</dcterms:modified>
</cp:coreProperties>
</file>