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63" r:id="rId3"/>
    <p:sldId id="369" r:id="rId4"/>
    <p:sldId id="370" r:id="rId5"/>
    <p:sldId id="371" r:id="rId6"/>
    <p:sldId id="372" r:id="rId7"/>
    <p:sldId id="261" r:id="rId8"/>
    <p:sldId id="366" r:id="rId9"/>
  </p:sldIdLst>
  <p:sldSz cx="9906000" cy="6858000" type="A4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AB"/>
    <a:srgbClr val="FF7619"/>
    <a:srgbClr val="FF6A05"/>
    <a:srgbClr val="F8941C"/>
    <a:srgbClr val="003A06"/>
    <a:srgbClr val="001402"/>
    <a:srgbClr val="FF7415"/>
    <a:srgbClr val="FF6D09"/>
    <a:srgbClr val="FF660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12" autoAdjust="0"/>
    <p:restoredTop sz="94660"/>
  </p:normalViewPr>
  <p:slideViewPr>
    <p:cSldViewPr>
      <p:cViewPr varScale="1">
        <p:scale>
          <a:sx n="116" d="100"/>
          <a:sy n="116" d="100"/>
        </p:scale>
        <p:origin x="1170" y="10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CE6D2-A974-4A39-B5C2-5425F5792E44}" type="datetimeFigureOut">
              <a:rPr lang="ru-RU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E39A0-F55E-4385-838A-C56FD148EC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280591" y="142795"/>
            <a:ext cx="758096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005AAB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МОСКОВСКИЙ ИНСТИТУТ ЭЛЕКТРОНИКИ</a:t>
            </a:r>
            <a:r>
              <a:rPr lang="ru-RU" sz="1800" b="1" baseline="0" dirty="0" smtClean="0">
                <a:solidFill>
                  <a:srgbClr val="005AAB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 И МАТЕМАТИКИ</a:t>
            </a:r>
            <a:endParaRPr lang="ru-RU" sz="1800" b="1" dirty="0" smtClean="0">
              <a:solidFill>
                <a:srgbClr val="005AAB"/>
              </a:solidFill>
              <a:latin typeface="Myriad Pro semibold"/>
              <a:ea typeface="ＭＳ Ｐゴシック"/>
              <a:cs typeface="Arial" panose="020B0604020202020204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005AAB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НАЦИОНАЛЬНОГО</a:t>
            </a:r>
            <a:r>
              <a:rPr lang="ru-RU" sz="1400" baseline="0" dirty="0" smtClean="0">
                <a:solidFill>
                  <a:srgbClr val="005AAB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 ИССЛЕДОВАТЕЛЬСКОГО УНИВЕРСИТЕТА </a:t>
            </a:r>
            <a:br>
              <a:rPr lang="ru-RU" sz="1400" baseline="0" dirty="0" smtClean="0">
                <a:solidFill>
                  <a:srgbClr val="005AAB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</a:br>
            <a:r>
              <a:rPr lang="ru-RU" sz="1400" baseline="0" dirty="0" smtClean="0">
                <a:solidFill>
                  <a:srgbClr val="005AAB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«</a:t>
            </a:r>
            <a:r>
              <a:rPr lang="ru-RU" sz="1400" dirty="0" smtClean="0">
                <a:solidFill>
                  <a:srgbClr val="005AAB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ВЫСШАЯ ШКОЛА ЭКОНОМИКИ»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599E5-6E6F-4951-AB82-4C392A54030E}" type="datetimeFigureOut">
              <a:rPr lang="ru-RU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57B62-655E-471F-B452-52D99B5EC6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24A45-97B3-4034-903C-1A1FBD78A072}" type="datetimeFigureOut">
              <a:rPr lang="ru-RU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4ABDA-8CD3-4D96-9C24-E75A408343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47B14-7982-4C56-850D-7D74F6740BC1}" type="datetimeFigureOut">
              <a:rPr lang="ru-RU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C12BF-E4A4-411A-B75E-A15D29BF6D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A066A-ADE2-49F3-8514-2E87EA36E42D}" type="datetimeFigureOut">
              <a:rPr lang="ru-RU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BB923-A051-4E35-B7FA-3F69607E2A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CCA0A-7AF9-4277-B07B-217FDA89018D}" type="datetimeFigureOut">
              <a:rPr lang="ru-RU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B51C8-930A-4A04-83E0-1A89E9EBC0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A3C9A-7BC6-4C32-8362-1429CB363577}" type="datetimeFigureOut">
              <a:rPr lang="ru-RU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0E53F-AEA9-4659-8CB5-C16FA0A20A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1E96E-D643-4074-AC84-372D9CCC1AC8}" type="datetimeFigureOut">
              <a:rPr lang="ru-RU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57FB0-66B0-4D4C-A04C-6B3356AD07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16A05-9871-4022-8816-8EC45486E7EA}" type="datetimeFigureOut">
              <a:rPr lang="ru-RU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EC632-190C-40BB-BAC2-9D525D17B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08AC7-4C31-4FD0-9800-200179E89419}" type="datetimeFigureOut">
              <a:rPr lang="ru-RU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874B7-AF38-479A-8F20-EB7AAA54B9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" t="15102" r="-625" b="19683"/>
          <a:stretch/>
        </p:blipFill>
        <p:spPr>
          <a:xfrm>
            <a:off x="180000" y="144000"/>
            <a:ext cx="1324904" cy="864000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179512" y="6381336"/>
            <a:ext cx="8784975" cy="72000"/>
          </a:xfrm>
          <a:prstGeom prst="rect">
            <a:avLst/>
          </a:prstGeom>
          <a:solidFill>
            <a:srgbClr val="005AA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500" dirty="0" smtClean="0">
                <a:solidFill>
                  <a:schemeClr val="bg1"/>
                </a:solidFill>
              </a:rPr>
              <a:t>НАЦИОНАЛЬНЫЙ</a:t>
            </a:r>
            <a:r>
              <a:rPr lang="ru-RU" sz="500" baseline="0" dirty="0" smtClean="0">
                <a:solidFill>
                  <a:schemeClr val="bg1"/>
                </a:solidFill>
              </a:rPr>
              <a:t> ИССЛЕДОВАТЕЛЬСКИЙ УНИВЕРСИТЕТ «ВЫСШАЯ ШКОЛА ЭКОНОМИКИ» 2014 г.</a:t>
            </a:r>
            <a:endParaRPr lang="ru-RU" sz="500" dirty="0">
              <a:solidFill>
                <a:schemeClr val="bg1"/>
              </a:solidFill>
            </a:endParaRPr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272480" y="6525344"/>
            <a:ext cx="2133600" cy="19613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457200">
              <a:defRPr/>
            </a:pPr>
            <a:fld id="{566A1D23-AE0F-4C75-8B18-DB653B5A44E6}" type="datetime1">
              <a:rPr lang="ru-RU" altLang="ru-RU" smtClean="0"/>
              <a:pPr defTabSz="457200">
                <a:defRPr/>
              </a:pPr>
              <a:t>10.02.2015</a:t>
            </a:fld>
            <a:endParaRPr lang="en-US" altLang="ru-RU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7499920" y="6525344"/>
            <a:ext cx="2133600" cy="19613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457200">
              <a:defRPr/>
            </a:pPr>
            <a:fld id="{BA122E61-7160-490E-A672-2B1D7DAF56DB}" type="slidenum">
              <a:rPr lang="en-US" altLang="ru-RU" smtClean="0"/>
              <a:pPr defTabSz="457200">
                <a:defRPr/>
              </a:pPr>
              <a:t>‹#›</a:t>
            </a:fld>
            <a:endParaRPr lang="en-US" alt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71713" y="1141953"/>
            <a:ext cx="9610900" cy="54790"/>
          </a:xfrm>
          <a:prstGeom prst="rect">
            <a:avLst/>
          </a:prstGeom>
          <a:solidFill>
            <a:srgbClr val="F8941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71712" y="6381336"/>
            <a:ext cx="9610901" cy="72000"/>
          </a:xfrm>
          <a:prstGeom prst="rect">
            <a:avLst/>
          </a:prstGeom>
          <a:solidFill>
            <a:srgbClr val="F8941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400" dirty="0" smtClean="0">
                <a:solidFill>
                  <a:srgbClr val="005AAB"/>
                </a:solidFill>
              </a:rPr>
              <a:t>МОСКОВСКИЙ</a:t>
            </a:r>
            <a:r>
              <a:rPr lang="ru-RU" sz="400" baseline="0" dirty="0" smtClean="0">
                <a:solidFill>
                  <a:srgbClr val="005AAB"/>
                </a:solidFill>
              </a:rPr>
              <a:t> ИНСТИТУТ ЭЛЕКТРОНИКИ И МАТЕМАТИКИ </a:t>
            </a:r>
            <a:r>
              <a:rPr lang="ru-RU" sz="400" dirty="0" smtClean="0">
                <a:solidFill>
                  <a:srgbClr val="005AAB"/>
                </a:solidFill>
              </a:rPr>
              <a:t>НАЦИОНАЛЬНОГО</a:t>
            </a:r>
            <a:r>
              <a:rPr lang="ru-RU" sz="400" baseline="0" dirty="0" smtClean="0">
                <a:solidFill>
                  <a:srgbClr val="005AAB"/>
                </a:solidFill>
              </a:rPr>
              <a:t> ИССЛЕДОВАТЕЛЬСКОГО УНИВЕРСИТЕТА «ВЫСШАЯ ШКОЛА ЭКОНОМИКИ»</a:t>
            </a:r>
            <a:endParaRPr lang="ru-RU" sz="400" dirty="0">
              <a:solidFill>
                <a:srgbClr val="005AAB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551" y="111307"/>
            <a:ext cx="921062" cy="8908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t.hse.ru/wi-fi" TargetMode="External"/><Relationship Id="rId4" Type="http://schemas.openxmlformats.org/officeDocument/2006/relationships/hyperlink" Target="http://epson.ru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hyperlink" Target="http://it.hse.ru/wi-f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424608" y="2852936"/>
            <a:ext cx="7416824" cy="93610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5AAB"/>
                </a:solidFill>
                <a:latin typeface="Myriad Pro" panose="020B0503030403020204" pitchFamily="34" charset="0"/>
              </a:rPr>
              <a:t>Проекционное оборудование и средства звукоусиления в АУК «Строгино»</a:t>
            </a:r>
            <a:endParaRPr lang="ru-RU" sz="3600" b="1" dirty="0">
              <a:solidFill>
                <a:srgbClr val="005AAB"/>
              </a:solidFill>
              <a:latin typeface="Myriad Pro" panose="020B0503030403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72480" y="4653136"/>
            <a:ext cx="2376264" cy="720439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Линецкий Б.Л.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Заместитель директора по ИТ НИУ ВШЭ</a:t>
            </a:r>
            <a:endParaRPr lang="ru-RU" sz="1200" b="1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4608" y="188640"/>
            <a:ext cx="7416824" cy="864096"/>
          </a:xfr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000" b="1" dirty="0">
                <a:solidFill>
                  <a:srgbClr val="005AAB"/>
                </a:solidFill>
                <a:latin typeface="Myriad Pro" panose="020B0503030403020204" pitchFamily="34" charset="0"/>
              </a:rPr>
              <a:t>Проекционное оборудование </a:t>
            </a:r>
            <a:r>
              <a:rPr lang="ru-RU" sz="3000" b="1" dirty="0" smtClean="0">
                <a:solidFill>
                  <a:srgbClr val="005AAB"/>
                </a:solidFill>
                <a:latin typeface="Myriad Pro" panose="020B0503030403020204" pitchFamily="34" charset="0"/>
              </a:rPr>
              <a:t>и</a:t>
            </a:r>
            <a:br>
              <a:rPr lang="ru-RU" sz="3000" b="1" dirty="0" smtClean="0">
                <a:solidFill>
                  <a:srgbClr val="005AAB"/>
                </a:solidFill>
                <a:latin typeface="Myriad Pro" panose="020B0503030403020204" pitchFamily="34" charset="0"/>
              </a:rPr>
            </a:br>
            <a:r>
              <a:rPr lang="ru-RU" sz="3000" b="1" dirty="0" smtClean="0">
                <a:solidFill>
                  <a:srgbClr val="005AAB"/>
                </a:solidFill>
                <a:latin typeface="Myriad Pro" panose="020B0503030403020204" pitchFamily="34" charset="0"/>
              </a:rPr>
              <a:t>системы </a:t>
            </a:r>
            <a:r>
              <a:rPr lang="ru-RU" sz="3000" b="1" dirty="0">
                <a:solidFill>
                  <a:srgbClr val="005AAB"/>
                </a:solidFill>
                <a:latin typeface="Myriad Pro" panose="020B0503030403020204" pitchFamily="34" charset="0"/>
              </a:rPr>
              <a:t>звукоусиления</a:t>
            </a:r>
            <a:br>
              <a:rPr lang="ru-RU" sz="3000" b="1" dirty="0">
                <a:solidFill>
                  <a:srgbClr val="005AAB"/>
                </a:solidFill>
                <a:latin typeface="Myriad Pro" panose="020B0503030403020204" pitchFamily="34" charset="0"/>
              </a:rPr>
            </a:br>
            <a:endParaRPr lang="ru-RU" sz="3000" b="1" dirty="0">
              <a:solidFill>
                <a:srgbClr val="005AAB"/>
              </a:solidFill>
              <a:latin typeface="Myriad Pro" panose="020B0503030403020204" pitchFamily="34" charset="0"/>
            </a:endParaRPr>
          </a:p>
        </p:txBody>
      </p:sp>
      <p:pic>
        <p:nvPicPr>
          <p:cNvPr id="23554" name="Picture 2" descr="http://epson.ru/upload/resize_cache/iblock/67a/473_290_epson/Epson-EB-19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467" y="1837058"/>
            <a:ext cx="3184967" cy="195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316639" y="1712514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5AAB"/>
                </a:solidFill>
              </a:rPr>
              <a:t>Epson EB-1955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28793" y="1437808"/>
            <a:ext cx="2531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rgbClr val="005AAB"/>
                </a:solidFill>
              </a:rPr>
              <a:t>Epson</a:t>
            </a:r>
            <a:r>
              <a:rPr lang="ru-RU" b="1" dirty="0">
                <a:solidFill>
                  <a:srgbClr val="005AAB"/>
                </a:solidFill>
              </a:rPr>
              <a:t> EB-Z8350WNL</a:t>
            </a:r>
          </a:p>
        </p:txBody>
      </p:sp>
      <p:pic>
        <p:nvPicPr>
          <p:cNvPr id="23556" name="Picture 4" descr="http://epson.ru/upload/resize_cache/iblock/0e3/473_290_epson/Epson-EB-Z8350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62" y="1818877"/>
            <a:ext cx="4505325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http://epson.ru/upload/resize_cache/iblock/a1b/473_290_epson/1775w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48" b="24401"/>
          <a:stretch/>
        </p:blipFill>
        <p:spPr bwMode="auto">
          <a:xfrm>
            <a:off x="848544" y="5085184"/>
            <a:ext cx="3184967" cy="111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99715" y="4944732"/>
            <a:ext cx="2082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5AAB"/>
                </a:solidFill>
              </a:rPr>
              <a:t>Epson EB-1776W</a:t>
            </a:r>
          </a:p>
        </p:txBody>
      </p:sp>
      <p:pic>
        <p:nvPicPr>
          <p:cNvPr id="10" name="Picture 47" descr="http://roxton-audio.ru/tn_1200x1200___cc_ffffff_0/media_catalog_item_6670/1395138729/aa1201.jim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8" b="22183"/>
          <a:stretch/>
        </p:blipFill>
        <p:spPr bwMode="auto">
          <a:xfrm>
            <a:off x="5457056" y="4941168"/>
            <a:ext cx="3800872" cy="97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415921" y="4597462"/>
            <a:ext cx="2027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5AAB"/>
                </a:solidFill>
              </a:rPr>
              <a:t>ROXTON </a:t>
            </a:r>
            <a:r>
              <a:rPr lang="ru-RU" b="1" dirty="0">
                <a:solidFill>
                  <a:srgbClr val="005AAB"/>
                </a:solidFill>
              </a:rPr>
              <a:t>АА-120</a:t>
            </a:r>
          </a:p>
        </p:txBody>
      </p:sp>
    </p:spTree>
    <p:extLst>
      <p:ext uri="{BB962C8B-B14F-4D97-AF65-F5344CB8AC3E}">
        <p14:creationId xmlns:p14="http://schemas.microsoft.com/office/powerpoint/2010/main" val="260067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4608" y="188640"/>
            <a:ext cx="7416824" cy="864096"/>
          </a:xfr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rgbClr val="005AAB"/>
                </a:solidFill>
                <a:latin typeface="Myriad Pro" panose="020B0503030403020204" pitchFamily="34" charset="0"/>
              </a:rPr>
              <a:t>Проекционное оборудование</a:t>
            </a:r>
            <a:endParaRPr lang="ru-RU" sz="3000" b="1" dirty="0">
              <a:solidFill>
                <a:srgbClr val="005AAB"/>
              </a:solidFill>
              <a:latin typeface="Myriad Pro" panose="020B0503030403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38110" y="2041389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5AAB"/>
                </a:solidFill>
              </a:rPr>
              <a:t>Epson EB-1955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65524" y="2048033"/>
            <a:ext cx="2531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rgbClr val="005AAB"/>
                </a:solidFill>
              </a:rPr>
              <a:t>Epson</a:t>
            </a:r>
            <a:r>
              <a:rPr lang="ru-RU" b="1" dirty="0">
                <a:solidFill>
                  <a:srgbClr val="005AAB"/>
                </a:solidFill>
              </a:rPr>
              <a:t> EB-Z8350WNL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89944" y="3603788"/>
            <a:ext cx="2082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5AAB"/>
                </a:solidFill>
              </a:rPr>
              <a:t>Epson EB-1776W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60512" y="2509565"/>
            <a:ext cx="32423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5AAB"/>
                </a:solidFill>
              </a:rPr>
              <a:t>408, 410, 412, 413, 504, 506</a:t>
            </a:r>
            <a:endParaRPr lang="ru-RU" dirty="0">
              <a:solidFill>
                <a:srgbClr val="005AAB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93917" y="2510894"/>
            <a:ext cx="4953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5AAB"/>
                </a:solidFill>
              </a:rPr>
              <a:t>Административный корпус: 225, 226, 232, 234, 427, 435, 512, 513, 520, 606, 607, 612, 712 ,801 ,802, 807</a:t>
            </a:r>
            <a:endParaRPr lang="ru-RU" dirty="0">
              <a:solidFill>
                <a:srgbClr val="005AAB"/>
              </a:solidFill>
            </a:endParaRPr>
          </a:p>
          <a:p>
            <a:endParaRPr lang="ru-RU" dirty="0" smtClean="0">
              <a:solidFill>
                <a:srgbClr val="005AAB"/>
              </a:solidFill>
            </a:endParaRPr>
          </a:p>
          <a:p>
            <a:r>
              <a:rPr lang="ru-RU" dirty="0" smtClean="0">
                <a:solidFill>
                  <a:srgbClr val="005AAB"/>
                </a:solidFill>
              </a:rPr>
              <a:t>Учебный корпус: 103, 104, 105, 106, 107, 121, 123, 124, 125, 201, 202, 203, 204, 205, 206, 207, 208, 210, 212, 214, 222, 224, 301, 302, 303, 304, 305, 306, 307, 308, 310, 312, 313, 314, 321, 325, 401, 402, 403, 404, 405, 406, 407, 424</a:t>
            </a:r>
            <a:endParaRPr lang="ru-RU" dirty="0">
              <a:solidFill>
                <a:srgbClr val="005AAB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57611" y="3992911"/>
            <a:ext cx="1048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5AAB"/>
                </a:solidFill>
              </a:rPr>
              <a:t>101</a:t>
            </a:r>
            <a:r>
              <a:rPr lang="ru-RU" dirty="0" smtClean="0">
                <a:solidFill>
                  <a:srgbClr val="005AAB"/>
                </a:solidFill>
              </a:rPr>
              <a:t>, 111</a:t>
            </a:r>
            <a:endParaRPr lang="ru-RU" dirty="0">
              <a:solidFill>
                <a:srgbClr val="005A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86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4608" y="188640"/>
            <a:ext cx="7416824" cy="864096"/>
          </a:xfr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rgbClr val="005AAB"/>
                </a:solidFill>
                <a:latin typeface="Myriad Pro" panose="020B0503030403020204" pitchFamily="34" charset="0"/>
              </a:rPr>
              <a:t>Проекционное оборудование</a:t>
            </a:r>
            <a:endParaRPr lang="ru-RU" sz="3000" b="1" dirty="0">
              <a:solidFill>
                <a:srgbClr val="005AAB"/>
              </a:solidFill>
              <a:latin typeface="Myriad Pro" panose="020B0503030403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38110" y="2420888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5AAB"/>
                </a:solidFill>
              </a:rPr>
              <a:t>Epson EB-1955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65524" y="2427532"/>
            <a:ext cx="2531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rgbClr val="005AAB"/>
                </a:solidFill>
              </a:rPr>
              <a:t>Epson</a:t>
            </a:r>
            <a:r>
              <a:rPr lang="ru-RU" b="1" dirty="0">
                <a:solidFill>
                  <a:srgbClr val="005AAB"/>
                </a:solidFill>
              </a:rPr>
              <a:t> EB-Z8350WNL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2965" y="3595997"/>
            <a:ext cx="2082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5AAB"/>
                </a:solidFill>
              </a:rPr>
              <a:t>Epson EB-1776W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60512" y="2889064"/>
            <a:ext cx="32423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5AAB"/>
                </a:solidFill>
              </a:rPr>
              <a:t>408, 410, 412, 413, 504, 506</a:t>
            </a:r>
            <a:endParaRPr lang="ru-RU" dirty="0">
              <a:solidFill>
                <a:srgbClr val="005AAB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93917" y="2890393"/>
            <a:ext cx="4953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5AAB"/>
                </a:solidFill>
              </a:rPr>
              <a:t>Административный корпус: 225, 226, 232, 234, 427, 435, 512, 513, 520, 606, 607, 612, 712 ,801 ,802, 807</a:t>
            </a:r>
            <a:endParaRPr lang="ru-RU" dirty="0">
              <a:solidFill>
                <a:srgbClr val="005AAB"/>
              </a:solidFill>
            </a:endParaRPr>
          </a:p>
          <a:p>
            <a:endParaRPr lang="ru-RU" dirty="0" smtClean="0">
              <a:solidFill>
                <a:srgbClr val="005AAB"/>
              </a:solidFill>
            </a:endParaRPr>
          </a:p>
          <a:p>
            <a:r>
              <a:rPr lang="ru-RU" dirty="0" smtClean="0">
                <a:solidFill>
                  <a:srgbClr val="005AAB"/>
                </a:solidFill>
              </a:rPr>
              <a:t>Учебный корпус: 103, 104, 105, 106, 107, 121, 123, 124, 125, 201, 202, 203, 204, 205, 206, 207, 208, 210, 212, 214, 222, 224, 301, 302, 303, 304, 305, </a:t>
            </a:r>
            <a:r>
              <a:rPr lang="ru-RU" dirty="0" smtClean="0">
                <a:solidFill>
                  <a:srgbClr val="00B050"/>
                </a:solidFill>
              </a:rPr>
              <a:t>306</a:t>
            </a:r>
            <a:r>
              <a:rPr lang="ru-RU" dirty="0" smtClean="0">
                <a:solidFill>
                  <a:srgbClr val="005AAB"/>
                </a:solidFill>
              </a:rPr>
              <a:t>, 307, </a:t>
            </a:r>
            <a:r>
              <a:rPr lang="ru-RU" dirty="0" smtClean="0">
                <a:solidFill>
                  <a:srgbClr val="00B050"/>
                </a:solidFill>
              </a:rPr>
              <a:t>308</a:t>
            </a:r>
            <a:r>
              <a:rPr lang="ru-RU" dirty="0" smtClean="0">
                <a:solidFill>
                  <a:srgbClr val="005AAB"/>
                </a:solidFill>
              </a:rPr>
              <a:t>, </a:t>
            </a:r>
            <a:r>
              <a:rPr lang="ru-RU" dirty="0" smtClean="0">
                <a:solidFill>
                  <a:srgbClr val="00B050"/>
                </a:solidFill>
              </a:rPr>
              <a:t>310</a:t>
            </a:r>
            <a:r>
              <a:rPr lang="ru-RU" dirty="0" smtClean="0">
                <a:solidFill>
                  <a:srgbClr val="005AAB"/>
                </a:solidFill>
              </a:rPr>
              <a:t>, </a:t>
            </a:r>
            <a:r>
              <a:rPr lang="ru-RU" dirty="0" smtClean="0">
                <a:solidFill>
                  <a:srgbClr val="00B050"/>
                </a:solidFill>
              </a:rPr>
              <a:t>312</a:t>
            </a:r>
            <a:r>
              <a:rPr lang="ru-RU" dirty="0" smtClean="0">
                <a:solidFill>
                  <a:srgbClr val="005AAB"/>
                </a:solidFill>
              </a:rPr>
              <a:t>, 313, </a:t>
            </a:r>
            <a:r>
              <a:rPr lang="ru-RU" dirty="0" smtClean="0">
                <a:solidFill>
                  <a:srgbClr val="00B050"/>
                </a:solidFill>
              </a:rPr>
              <a:t>314</a:t>
            </a:r>
            <a:r>
              <a:rPr lang="ru-RU" dirty="0" smtClean="0">
                <a:solidFill>
                  <a:srgbClr val="005AAB"/>
                </a:solidFill>
              </a:rPr>
              <a:t>, 321, 325, </a:t>
            </a:r>
            <a:r>
              <a:rPr lang="ru-RU" dirty="0" smtClean="0">
                <a:solidFill>
                  <a:srgbClr val="00B050"/>
                </a:solidFill>
              </a:rPr>
              <a:t>401</a:t>
            </a:r>
            <a:r>
              <a:rPr lang="ru-RU" dirty="0" smtClean="0">
                <a:solidFill>
                  <a:srgbClr val="005AAB"/>
                </a:solidFill>
              </a:rPr>
              <a:t>, </a:t>
            </a:r>
            <a:r>
              <a:rPr lang="ru-RU" dirty="0" smtClean="0">
                <a:solidFill>
                  <a:srgbClr val="00B050"/>
                </a:solidFill>
              </a:rPr>
              <a:t>402</a:t>
            </a:r>
            <a:r>
              <a:rPr lang="ru-RU" dirty="0" smtClean="0">
                <a:solidFill>
                  <a:srgbClr val="005AAB"/>
                </a:solidFill>
              </a:rPr>
              <a:t>, </a:t>
            </a:r>
            <a:r>
              <a:rPr lang="ru-RU" dirty="0" smtClean="0">
                <a:solidFill>
                  <a:srgbClr val="00B050"/>
                </a:solidFill>
              </a:rPr>
              <a:t>403</a:t>
            </a:r>
            <a:r>
              <a:rPr lang="ru-RU" dirty="0" smtClean="0">
                <a:solidFill>
                  <a:srgbClr val="005AAB"/>
                </a:solidFill>
              </a:rPr>
              <a:t>, </a:t>
            </a:r>
            <a:r>
              <a:rPr lang="ru-RU" dirty="0" smtClean="0">
                <a:solidFill>
                  <a:srgbClr val="00B050"/>
                </a:solidFill>
              </a:rPr>
              <a:t>404</a:t>
            </a:r>
            <a:r>
              <a:rPr lang="ru-RU" dirty="0" smtClean="0">
                <a:solidFill>
                  <a:srgbClr val="005AAB"/>
                </a:solidFill>
              </a:rPr>
              <a:t>, </a:t>
            </a:r>
            <a:r>
              <a:rPr lang="ru-RU" dirty="0" smtClean="0">
                <a:solidFill>
                  <a:srgbClr val="00B050"/>
                </a:solidFill>
              </a:rPr>
              <a:t>405</a:t>
            </a:r>
            <a:r>
              <a:rPr lang="ru-RU" dirty="0" smtClean="0">
                <a:solidFill>
                  <a:srgbClr val="005AAB"/>
                </a:solidFill>
              </a:rPr>
              <a:t>, </a:t>
            </a:r>
            <a:r>
              <a:rPr lang="ru-RU" dirty="0" smtClean="0">
                <a:solidFill>
                  <a:srgbClr val="00B050"/>
                </a:solidFill>
              </a:rPr>
              <a:t>406</a:t>
            </a:r>
            <a:r>
              <a:rPr lang="ru-RU" dirty="0" smtClean="0">
                <a:solidFill>
                  <a:srgbClr val="005AAB"/>
                </a:solidFill>
              </a:rPr>
              <a:t>, </a:t>
            </a:r>
            <a:r>
              <a:rPr lang="ru-RU" dirty="0" smtClean="0">
                <a:solidFill>
                  <a:srgbClr val="00B050"/>
                </a:solidFill>
              </a:rPr>
              <a:t>407</a:t>
            </a:r>
            <a:r>
              <a:rPr lang="ru-RU" dirty="0" smtClean="0">
                <a:solidFill>
                  <a:srgbClr val="005AAB"/>
                </a:solidFill>
              </a:rPr>
              <a:t>, 424</a:t>
            </a:r>
            <a:endParaRPr lang="ru-RU" dirty="0">
              <a:solidFill>
                <a:srgbClr val="005AAB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40632" y="3985120"/>
            <a:ext cx="1048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7619"/>
                </a:solidFill>
              </a:rPr>
              <a:t>101</a:t>
            </a:r>
            <a:r>
              <a:rPr lang="ru-RU" dirty="0" smtClean="0">
                <a:solidFill>
                  <a:srgbClr val="FF7619"/>
                </a:solidFill>
              </a:rPr>
              <a:t>, 111</a:t>
            </a:r>
            <a:endParaRPr lang="ru-RU" dirty="0">
              <a:solidFill>
                <a:srgbClr val="FF7619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9950" y="1484784"/>
            <a:ext cx="439605" cy="216024"/>
          </a:xfrm>
          <a:prstGeom prst="rect">
            <a:avLst/>
          </a:prstGeom>
          <a:solidFill>
            <a:srgbClr val="005AAB"/>
          </a:solidFill>
          <a:ln>
            <a:solidFill>
              <a:srgbClr val="005A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03724" y="1408130"/>
            <a:ext cx="1584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5AAB"/>
                </a:solidFill>
              </a:rPr>
              <a:t>Ethernet; </a:t>
            </a:r>
            <a:r>
              <a:rPr lang="en-US" dirty="0" err="1" smtClean="0">
                <a:solidFill>
                  <a:srgbClr val="005AAB"/>
                </a:solidFill>
              </a:rPr>
              <a:t>Wifi</a:t>
            </a:r>
            <a:endParaRPr lang="ru-RU" dirty="0">
              <a:solidFill>
                <a:srgbClr val="005AAB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60712" y="1487380"/>
            <a:ext cx="439605" cy="21602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45291" y="1410726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Ethernet; </a:t>
            </a:r>
            <a:r>
              <a:rPr lang="en-US" dirty="0" err="1" smtClean="0">
                <a:solidFill>
                  <a:srgbClr val="00B050"/>
                </a:solidFill>
              </a:rPr>
              <a:t>Wifi</a:t>
            </a:r>
            <a:r>
              <a:rPr lang="ru-RU" dirty="0" smtClean="0">
                <a:solidFill>
                  <a:srgbClr val="00B050"/>
                </a:solidFill>
              </a:rPr>
              <a:t>; </a:t>
            </a:r>
            <a:r>
              <a:rPr lang="en-US" dirty="0" smtClean="0">
                <a:solidFill>
                  <a:srgbClr val="00B050"/>
                </a:solidFill>
              </a:rPr>
              <a:t>VGA; HDMI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18307" y="1484784"/>
            <a:ext cx="439605" cy="216024"/>
          </a:xfrm>
          <a:prstGeom prst="rect">
            <a:avLst/>
          </a:prstGeom>
          <a:solidFill>
            <a:srgbClr val="FF6A05"/>
          </a:solidFill>
          <a:ln>
            <a:solidFill>
              <a:srgbClr val="FF76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02886" y="1408130"/>
            <a:ext cx="14140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7619"/>
                </a:solidFill>
              </a:rPr>
              <a:t>VGA; HDMI </a:t>
            </a:r>
            <a:endParaRPr lang="ru-RU" dirty="0">
              <a:solidFill>
                <a:srgbClr val="FF7619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68086" y="4712391"/>
            <a:ext cx="2027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ROXTON </a:t>
            </a:r>
            <a:r>
              <a:rPr lang="ru-RU" b="1" dirty="0">
                <a:solidFill>
                  <a:srgbClr val="C00000"/>
                </a:solidFill>
              </a:rPr>
              <a:t>АА-120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60512" y="5085184"/>
            <a:ext cx="32423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408, 410, 412, 413, 504, 506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516900" y="1494704"/>
            <a:ext cx="439605" cy="21602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901479" y="1418050"/>
            <a:ext cx="18010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Звукоусиление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6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4608" y="188640"/>
            <a:ext cx="7416824" cy="864096"/>
          </a:xfr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rgbClr val="005AAB"/>
                </a:solidFill>
                <a:latin typeface="Myriad Pro" panose="020B0503030403020204" pitchFamily="34" charset="0"/>
              </a:rPr>
              <a:t>Подключение</a:t>
            </a:r>
            <a:r>
              <a:rPr lang="en-US" sz="3000" b="1" dirty="0" smtClean="0">
                <a:solidFill>
                  <a:srgbClr val="005AAB"/>
                </a:solidFill>
                <a:latin typeface="Myriad Pro" panose="020B0503030403020204" pitchFamily="34" charset="0"/>
              </a:rPr>
              <a:t> </a:t>
            </a:r>
            <a:r>
              <a:rPr lang="ru-RU" sz="3000" b="1" dirty="0" smtClean="0">
                <a:solidFill>
                  <a:srgbClr val="005AAB"/>
                </a:solidFill>
                <a:latin typeface="Myriad Pro" panose="020B0503030403020204" pitchFamily="34" charset="0"/>
              </a:rPr>
              <a:t>ПК к проектору</a:t>
            </a:r>
            <a:br>
              <a:rPr lang="ru-RU" sz="3000" b="1" dirty="0" smtClean="0">
                <a:solidFill>
                  <a:srgbClr val="005AAB"/>
                </a:solidFill>
                <a:latin typeface="Myriad Pro" panose="020B0503030403020204" pitchFamily="34" charset="0"/>
              </a:rPr>
            </a:br>
            <a:r>
              <a:rPr lang="ru-RU" sz="3000" b="1" dirty="0" smtClean="0">
                <a:solidFill>
                  <a:srgbClr val="005AAB"/>
                </a:solidFill>
                <a:latin typeface="Myriad Pro" panose="020B0503030403020204" pitchFamily="34" charset="0"/>
              </a:rPr>
              <a:t>по локальной сети и по </a:t>
            </a:r>
            <a:r>
              <a:rPr lang="en-US" sz="3000" b="1" dirty="0" err="1" smtClean="0">
                <a:solidFill>
                  <a:srgbClr val="005AAB"/>
                </a:solidFill>
                <a:latin typeface="Myriad Pro" panose="020B0503030403020204" pitchFamily="34" charset="0"/>
              </a:rPr>
              <a:t>WiFi</a:t>
            </a:r>
            <a:endParaRPr lang="ru-RU" sz="3000" b="1" dirty="0">
              <a:solidFill>
                <a:srgbClr val="005AAB"/>
              </a:solidFill>
              <a:latin typeface="Myriad Pro" panose="020B0503030403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94750" y="1824648"/>
            <a:ext cx="57767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00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Включаем </a:t>
            </a:r>
            <a:r>
              <a:rPr lang="ru-RU" sz="1400" dirty="0">
                <a:solidFill>
                  <a:srgbClr val="00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проектор. Нажимаем на пульте проектора кнопку </a:t>
            </a:r>
            <a:r>
              <a:rPr lang="en-US" sz="1400" dirty="0" smtClean="0">
                <a:solidFill>
                  <a:srgbClr val="00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endParaRPr lang="ru-RU" sz="1400" dirty="0">
              <a:solidFill>
                <a:srgbClr val="005A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0" t="25850" r="18500" b="43700"/>
          <a:stretch/>
        </p:blipFill>
        <p:spPr>
          <a:xfrm>
            <a:off x="862529" y="2206788"/>
            <a:ext cx="4641216" cy="2008885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294750" y="4326814"/>
            <a:ext cx="8928992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400" dirty="0" smtClean="0">
                <a:solidFill>
                  <a:srgbClr val="00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Запускаем на ПК программу </a:t>
            </a:r>
            <a:r>
              <a:rPr lang="en-US" sz="1400" dirty="0" err="1">
                <a:solidFill>
                  <a:srgbClr val="00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EasyMP</a:t>
            </a:r>
            <a:r>
              <a:rPr lang="en-US" sz="1400" dirty="0">
                <a:solidFill>
                  <a:srgbClr val="00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Network </a:t>
            </a:r>
            <a:r>
              <a:rPr lang="en-US" sz="1400" dirty="0" smtClean="0">
                <a:solidFill>
                  <a:srgbClr val="00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Projection</a:t>
            </a:r>
            <a:r>
              <a:rPr lang="ru-RU" sz="1400" dirty="0" smtClean="0">
                <a:solidFill>
                  <a:srgbClr val="00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режиме </a:t>
            </a:r>
            <a:r>
              <a:rPr lang="ru-RU" sz="1400" b="1" dirty="0" smtClean="0">
                <a:solidFill>
                  <a:srgbClr val="00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400" b="1" dirty="0">
                <a:solidFill>
                  <a:srgbClr val="00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Передовой связь метод</a:t>
            </a:r>
            <a:r>
              <a:rPr lang="ru-RU" sz="1400" b="1" dirty="0" smtClean="0">
                <a:solidFill>
                  <a:srgbClr val="00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1400" dirty="0" smtClean="0">
                <a:solidFill>
                  <a:srgbClr val="00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400" dirty="0" smtClean="0">
                <a:solidFill>
                  <a:srgbClr val="00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Выполняем автоматический поиск проектора. Если программе не удалось найти проектор, выбираем «Ручной поиск» и вводим </a:t>
            </a:r>
            <a:r>
              <a:rPr lang="en-US" sz="1400" dirty="0" smtClean="0">
                <a:solidFill>
                  <a:srgbClr val="00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 </a:t>
            </a:r>
            <a:r>
              <a:rPr lang="ru-RU" sz="1400" dirty="0" smtClean="0">
                <a:solidFill>
                  <a:srgbClr val="00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 проектора (на примере 172.19.128.35);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400" dirty="0" smtClean="0">
                <a:solidFill>
                  <a:srgbClr val="00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Выбираем проектор в списке («Имя проектора» соответствует номеру аудитории);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400" dirty="0" smtClean="0">
                <a:solidFill>
                  <a:srgbClr val="00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Ставим галочку в поле «Отключить прерывание подключения»;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400" dirty="0" smtClean="0">
                <a:solidFill>
                  <a:srgbClr val="00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Нажимаем на кнопку подключиться;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400" dirty="0" smtClean="0">
                <a:solidFill>
                  <a:srgbClr val="00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Вводим ключевое слово (На примере 2713).</a:t>
            </a:r>
            <a:endParaRPr lang="ru-RU" sz="1400" b="1" dirty="0">
              <a:solidFill>
                <a:srgbClr val="005AAB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226" y="1700808"/>
            <a:ext cx="2624223" cy="2626006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889871" y="1254026"/>
            <a:ext cx="8563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epson.ru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EasyMP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Network 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Projection.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it.hse.ru/wi-fi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HSE.Work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6405663" y="3068668"/>
            <a:ext cx="216024" cy="1384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4608" y="188640"/>
            <a:ext cx="7416824" cy="864096"/>
          </a:xfr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rgbClr val="005AAB"/>
                </a:solidFill>
                <a:latin typeface="Myriad Pro" panose="020B0503030403020204" pitchFamily="34" charset="0"/>
              </a:rPr>
              <a:t>Подключение</a:t>
            </a:r>
            <a:r>
              <a:rPr lang="en-US" sz="3000" b="1" dirty="0" smtClean="0">
                <a:solidFill>
                  <a:srgbClr val="005AAB"/>
                </a:solidFill>
                <a:latin typeface="Myriad Pro" panose="020B0503030403020204" pitchFamily="34" charset="0"/>
              </a:rPr>
              <a:t> </a:t>
            </a:r>
            <a:r>
              <a:rPr lang="ru-RU" sz="3000" b="1" dirty="0" smtClean="0">
                <a:solidFill>
                  <a:srgbClr val="005AAB"/>
                </a:solidFill>
                <a:latin typeface="Myriad Pro" panose="020B0503030403020204" pitchFamily="34" charset="0"/>
              </a:rPr>
              <a:t>мобильного устройства к проектору по </a:t>
            </a:r>
            <a:r>
              <a:rPr lang="en-US" sz="3000" b="1" dirty="0" err="1" smtClean="0">
                <a:solidFill>
                  <a:srgbClr val="005AAB"/>
                </a:solidFill>
                <a:latin typeface="Myriad Pro" panose="020B0503030403020204" pitchFamily="34" charset="0"/>
              </a:rPr>
              <a:t>WiFi</a:t>
            </a:r>
            <a:endParaRPr lang="ru-RU" sz="3000" b="1" dirty="0">
              <a:solidFill>
                <a:srgbClr val="005AAB"/>
              </a:solidFill>
              <a:latin typeface="Myriad Pro" panose="020B0503030403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206584" y="1400465"/>
            <a:ext cx="49936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 Store; Google Play -</a:t>
            </a:r>
            <a:r>
              <a:rPr lang="ru-RU" b="1" dirty="0" smtClean="0">
                <a:solidFill>
                  <a:srgbClr val="00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Epson </a:t>
            </a:r>
            <a:r>
              <a:rPr lang="en-US" b="1" dirty="0" err="1" smtClean="0">
                <a:solidFill>
                  <a:srgbClr val="C00000"/>
                </a:solidFill>
              </a:rPr>
              <a:t>iProjection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://it.hse.ru/wi-fi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HSE.Work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25603" name="Picture 3" descr="http://www.epson.ru/upload/technology/iprojection/icon_ap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65" y="1268760"/>
            <a:ext cx="1005119" cy="121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http://www.epson.ru/upload/technology/iprojection/iprojection_3step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218" y="1400465"/>
            <a:ext cx="3679468" cy="98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0" t="25850" r="18500" b="43700"/>
          <a:stretch/>
        </p:blipFill>
        <p:spPr>
          <a:xfrm>
            <a:off x="5303057" y="2636912"/>
            <a:ext cx="4379113" cy="189543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94750" y="4754523"/>
            <a:ext cx="9482787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 dirty="0" smtClean="0">
                <a:solidFill>
                  <a:srgbClr val="00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400" dirty="0" smtClean="0">
                <a:solidFill>
                  <a:srgbClr val="00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Подключаем мобильное устройство к </a:t>
            </a:r>
            <a:r>
              <a:rPr lang="en-US" sz="1400" dirty="0" err="1" smtClean="0">
                <a:solidFill>
                  <a:srgbClr val="00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WiFi</a:t>
            </a:r>
            <a:r>
              <a:rPr lang="en-US" sz="1400" dirty="0" smtClean="0">
                <a:solidFill>
                  <a:srgbClr val="00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00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сети </a:t>
            </a:r>
            <a:r>
              <a:rPr lang="en-US" sz="1400" dirty="0" err="1" smtClean="0">
                <a:solidFill>
                  <a:srgbClr val="00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HSE.Work</a:t>
            </a:r>
            <a:r>
              <a:rPr lang="ru-RU" sz="1400" dirty="0" smtClean="0">
                <a:solidFill>
                  <a:srgbClr val="00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400" dirty="0" smtClean="0">
                <a:solidFill>
                  <a:srgbClr val="00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1400" dirty="0">
                <a:solidFill>
                  <a:srgbClr val="00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Включаем проектор. Нажимаем на пульте проектора кнопку </a:t>
            </a:r>
            <a:r>
              <a:rPr lang="en-US" sz="1400" dirty="0" smtClean="0">
                <a:solidFill>
                  <a:srgbClr val="00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ru-RU" sz="1400" dirty="0" smtClean="0">
                <a:solidFill>
                  <a:srgbClr val="00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400" dirty="0">
              <a:solidFill>
                <a:srgbClr val="005A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400" dirty="0" smtClean="0">
                <a:solidFill>
                  <a:srgbClr val="00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Запускаем приложение </a:t>
            </a:r>
            <a:r>
              <a:rPr lang="en-US" sz="1400" dirty="0">
                <a:solidFill>
                  <a:srgbClr val="00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Epson </a:t>
            </a:r>
            <a:r>
              <a:rPr lang="en-US" sz="1400" dirty="0" err="1" smtClean="0">
                <a:solidFill>
                  <a:srgbClr val="00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iProjection</a:t>
            </a:r>
            <a:r>
              <a:rPr lang="ru-RU" sz="1400" dirty="0" smtClean="0">
                <a:solidFill>
                  <a:srgbClr val="00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нажимаем на кнопку </a:t>
            </a:r>
            <a:r>
              <a:rPr lang="en-US" sz="1400" dirty="0" smtClean="0">
                <a:solidFill>
                  <a:srgbClr val="00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Projector</a:t>
            </a:r>
            <a:r>
              <a:rPr lang="ru-RU" sz="1400" dirty="0" smtClean="0">
                <a:solidFill>
                  <a:srgbClr val="00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(происходит автоматический поиск проектора.</a:t>
            </a:r>
            <a:r>
              <a:rPr lang="en-US" sz="1400" dirty="0" smtClean="0">
                <a:solidFill>
                  <a:srgbClr val="00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00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программе не удалось найти проектор, нажимаем на кнопку </a:t>
            </a:r>
            <a:r>
              <a:rPr lang="en-US" sz="1400" dirty="0" smtClean="0">
                <a:solidFill>
                  <a:srgbClr val="00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ru-RU" sz="1400" dirty="0" smtClean="0">
                <a:solidFill>
                  <a:srgbClr val="00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вводим </a:t>
            </a:r>
            <a:r>
              <a:rPr lang="en-US" sz="1400" dirty="0" smtClean="0">
                <a:solidFill>
                  <a:srgbClr val="00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 </a:t>
            </a:r>
            <a:r>
              <a:rPr lang="ru-RU" sz="1400" dirty="0" smtClean="0">
                <a:solidFill>
                  <a:srgbClr val="00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 проектора (на примере 172.19.128.35), нажимаем на виртуальное клавиатуре кнопку </a:t>
            </a:r>
            <a:r>
              <a:rPr lang="en-US" sz="1400" dirty="0" smtClean="0">
                <a:solidFill>
                  <a:srgbClr val="00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  <a:r>
              <a:rPr lang="ru-RU" sz="1400" dirty="0" smtClean="0">
                <a:solidFill>
                  <a:srgbClr val="00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Выбираем проектор в списке («Имя проектора» соответствует номеру аудитории), производим подключение.</a:t>
            </a:r>
            <a:endParaRPr lang="ru-RU" sz="1400" b="1" dirty="0">
              <a:solidFill>
                <a:srgbClr val="005AAB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86" y="2520385"/>
            <a:ext cx="1216902" cy="216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879" y="2520385"/>
            <a:ext cx="1216901" cy="216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671" y="2520385"/>
            <a:ext cx="1216901" cy="2160000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>
            <a:off x="1643988" y="3492978"/>
            <a:ext cx="400891" cy="2148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3261780" y="3492978"/>
            <a:ext cx="400891" cy="2148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1216181" y="2619590"/>
            <a:ext cx="504056" cy="1075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2073987" y="3397341"/>
            <a:ext cx="504056" cy="1715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4311500" y="2837796"/>
            <a:ext cx="569845" cy="1715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80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oxton AA-120 - &amp;Mcy;&amp;icy;&amp;kcy;&amp;shcy;&amp;iecy;&amp;rcy;&amp;ycy;, &amp;Ucy;&amp;scy;&amp;icy;&amp;lcy;&amp;icy;&amp;tcy;&amp;iecy;&amp;lcy;&amp;icy;. &amp;Kcy;&amp;ucy;&amp;pcy;&amp;icy;&amp;tcy;&amp;softcy; Roxton AA-12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18" b="29791"/>
          <a:stretch/>
        </p:blipFill>
        <p:spPr bwMode="auto">
          <a:xfrm>
            <a:off x="4016895" y="3018224"/>
            <a:ext cx="5561069" cy="141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424608" y="332656"/>
            <a:ext cx="7416824" cy="72008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rgbClr val="005AAB"/>
                </a:solidFill>
                <a:latin typeface="Myriad Pro" panose="020B0503030403020204" pitchFamily="34" charset="0"/>
              </a:rPr>
              <a:t>Системы звукоусиления</a:t>
            </a:r>
            <a:endParaRPr lang="ru-RU" sz="3000" b="1" dirty="0">
              <a:solidFill>
                <a:srgbClr val="005AAB"/>
              </a:solidFill>
              <a:latin typeface="Myriad Pro" panose="020B0503030403020204" pitchFamily="34" charset="0"/>
            </a:endParaRPr>
          </a:p>
        </p:txBody>
      </p:sp>
      <p:pic>
        <p:nvPicPr>
          <p:cNvPr id="19503" name="Picture 47" descr="http://roxton-audio.ru/tn_1200x1200___cc_ffffff_0/media_catalog_item_6670/1395138729/aa1201.jim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8" b="22183"/>
          <a:stretch/>
        </p:blipFill>
        <p:spPr bwMode="auto">
          <a:xfrm>
            <a:off x="56456" y="1268760"/>
            <a:ext cx="7113239" cy="182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>
          <a:xfrm>
            <a:off x="6265181" y="2156461"/>
            <a:ext cx="444380" cy="5010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647074" y="2172936"/>
            <a:ext cx="522683" cy="5010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514739" y="2168818"/>
            <a:ext cx="522683" cy="5010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94750" y="4437112"/>
            <a:ext cx="9482787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 dirty="0" smtClean="0">
                <a:solidFill>
                  <a:srgbClr val="00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400" dirty="0" smtClean="0">
                <a:solidFill>
                  <a:srgbClr val="00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Включите тумблер питания «</a:t>
            </a:r>
            <a:r>
              <a:rPr lang="en-US" sz="1400" dirty="0" smtClean="0">
                <a:solidFill>
                  <a:srgbClr val="00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r>
              <a:rPr lang="ru-RU" sz="1400" dirty="0" smtClean="0">
                <a:solidFill>
                  <a:srgbClr val="00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  <a:r>
              <a:rPr lang="ru-RU" sz="1400" dirty="0">
                <a:solidFill>
                  <a:srgbClr val="00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Звук появится через несколько секунд после включения питания и прогрева усилителя.</a:t>
            </a:r>
            <a:r>
              <a:rPr lang="ru-RU" sz="1400" dirty="0" smtClean="0">
                <a:solidFill>
                  <a:srgbClr val="00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400" dirty="0" smtClean="0">
                <a:solidFill>
                  <a:srgbClr val="00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Отрегулируйте громкость микрофона регуляторами </a:t>
            </a:r>
            <a:r>
              <a:rPr lang="en-US" sz="1400" dirty="0" smtClean="0">
                <a:solidFill>
                  <a:srgbClr val="00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MIC1 MIC2 </a:t>
            </a:r>
            <a:r>
              <a:rPr lang="ru-RU" sz="1400" dirty="0" smtClean="0">
                <a:solidFill>
                  <a:srgbClr val="00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en-US" sz="1400" dirty="0" smtClean="0">
                <a:solidFill>
                  <a:srgbClr val="00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MIC3 </a:t>
            </a:r>
            <a:r>
              <a:rPr lang="ru-RU" sz="1400" dirty="0" smtClean="0">
                <a:solidFill>
                  <a:srgbClr val="00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зависимости от разъема, к которому подключен микрофон и регулятором </a:t>
            </a:r>
            <a:r>
              <a:rPr lang="en-US" sz="1400" dirty="0" smtClean="0">
                <a:solidFill>
                  <a:srgbClr val="005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MASTER.</a:t>
            </a:r>
            <a:endParaRPr lang="ru-RU" sz="1400" b="1" dirty="0">
              <a:solidFill>
                <a:srgbClr val="005AAB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817096" y="3727668"/>
            <a:ext cx="432048" cy="5010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424608" y="2852936"/>
            <a:ext cx="7416824" cy="93610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5AAB"/>
                </a:solidFill>
                <a:latin typeface="Myriad Pro" panose="020B0503030403020204" pitchFamily="34" charset="0"/>
              </a:rPr>
              <a:t>Спасибо за внимание!</a:t>
            </a:r>
            <a:endParaRPr lang="ru-RU" sz="3600" b="1" dirty="0">
              <a:solidFill>
                <a:srgbClr val="005AAB"/>
              </a:solidFill>
              <a:latin typeface="Myriad Pro" panose="020B050303040302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72480" y="4653136"/>
            <a:ext cx="2376264" cy="720439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Линецкий Б.Л.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Заместитель директора по ИТ НИУ ВШЭ</a:t>
            </a:r>
            <a:endParaRPr lang="ru-RU" sz="1200" b="1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02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12297</TotalTime>
  <Words>620</Words>
  <Application>Microsoft Office PowerPoint</Application>
  <PresentationFormat>Лист A4 (210x297 мм)</PresentationFormat>
  <Paragraphs>52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ＭＳ Ｐゴシック</vt:lpstr>
      <vt:lpstr>Arial</vt:lpstr>
      <vt:lpstr>Calibri</vt:lpstr>
      <vt:lpstr>Myriad Pro</vt:lpstr>
      <vt:lpstr>Myriad Pro semibold</vt:lpstr>
      <vt:lpstr>Тема Office</vt:lpstr>
      <vt:lpstr>Презентация PowerPoint</vt:lpstr>
      <vt:lpstr>Проекционное оборудование и системы звукоусиления </vt:lpstr>
      <vt:lpstr>Проекционное оборудование</vt:lpstr>
      <vt:lpstr>Проекционное оборудование</vt:lpstr>
      <vt:lpstr>Подключение ПК к проектору по локальной сети и по WiFi</vt:lpstr>
      <vt:lpstr>Подключение мобильного устройства к проектору по WiFi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boblinet</dc:creator>
  <cp:lastModifiedBy>Boris Linetskiy</cp:lastModifiedBy>
  <cp:revision>176</cp:revision>
  <cp:lastPrinted>2013-01-14T13:27:02Z</cp:lastPrinted>
  <dcterms:created xsi:type="dcterms:W3CDTF">2013-01-09T13:05:26Z</dcterms:created>
  <dcterms:modified xsi:type="dcterms:W3CDTF">2015-02-10T16:52:35Z</dcterms:modified>
</cp:coreProperties>
</file>