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07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37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7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76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8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6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49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3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51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73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70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CE6BA-DD3E-0748-AF8D-58AEA046508F}" type="datetimeFigureOut">
              <a:rPr lang="ru-RU" smtClean="0"/>
              <a:t>10.03.15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94115-7DA7-2947-903C-5B7195C4BD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05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087226"/>
            <a:ext cx="7772400" cy="2624608"/>
          </a:xfrm>
        </p:spPr>
        <p:txBody>
          <a:bodyPr>
            <a:normAutofit/>
          </a:bodyPr>
          <a:lstStyle/>
          <a:p>
            <a:r>
              <a:rPr lang="ru-RU" sz="3200" b="1" dirty="0"/>
              <a:t>Дворянство и школа в России в </a:t>
            </a:r>
            <a:r>
              <a:rPr lang="ru-RU" sz="3200" b="1" dirty="0" err="1"/>
              <a:t>послепетровскую</a:t>
            </a:r>
            <a:r>
              <a:rPr lang="ru-RU" sz="3200" b="1" dirty="0"/>
              <a:t> эпоху: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"</a:t>
            </a:r>
            <a:r>
              <a:rPr lang="ru-RU" sz="3200" b="1" dirty="0" err="1"/>
              <a:t>Вестернизация</a:t>
            </a:r>
            <a:r>
              <a:rPr lang="ru-RU" sz="3200" b="1" dirty="0"/>
              <a:t>" как социальный процесс (по материалам Герольдии</a:t>
            </a:r>
            <a:r>
              <a:rPr lang="ru-RU" sz="3200" b="1" dirty="0" smtClean="0"/>
              <a:t>)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21070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Игорь Федюкин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(НИУ ВШЭ)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Москва, 10.03.2015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45747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tx1"/>
                </a:solidFill>
              </a:rPr>
              <a:t>Института </a:t>
            </a:r>
            <a:r>
              <a:rPr lang="ru-RU" sz="2400" dirty="0">
                <a:solidFill>
                  <a:schemeClr val="tx1"/>
                </a:solidFill>
              </a:rPr>
              <a:t>образования НИУ ВШЭ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Семинар «</a:t>
            </a:r>
            <a:r>
              <a:rPr lang="ru-RU" sz="2400" dirty="0">
                <a:solidFill>
                  <a:schemeClr val="tx1"/>
                </a:solidFill>
              </a:rPr>
              <a:t>Актуальные исследования и разработки в области образования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4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Служебные и образовательные предпочтения недорослей,</a:t>
            </a:r>
            <a:br>
              <a:rPr lang="ru-RU" sz="2000" b="1" i="1" dirty="0" smtClean="0"/>
            </a:br>
            <a:r>
              <a:rPr lang="ru-RU" sz="2000" b="1" i="1" dirty="0" smtClean="0"/>
              <a:t> июль-декабрь</a:t>
            </a:r>
            <a:r>
              <a:rPr lang="en-US" sz="2000" b="1" i="1" dirty="0" smtClean="0"/>
              <a:t> 1736</a:t>
            </a:r>
            <a:r>
              <a:rPr lang="ru-RU" sz="2000" b="1" i="1" dirty="0" smtClean="0"/>
              <a:t> (РГАДА, ф. 286, д. 178</a:t>
            </a:r>
            <a:r>
              <a:rPr lang="ru-RU" sz="2000" dirty="0" smtClean="0">
                <a:effectLst/>
              </a:rPr>
              <a:t>) </a:t>
            </a:r>
            <a:endParaRPr lang="ru-RU" sz="2000" dirty="0"/>
          </a:p>
        </p:txBody>
      </p:sp>
      <p:pic>
        <p:nvPicPr>
          <p:cNvPr id="8" name="Содержимое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377" r="-69"/>
          <a:stretch/>
        </p:blipFill>
        <p:spPr>
          <a:xfrm>
            <a:off x="687915" y="1417638"/>
            <a:ext cx="7768167" cy="5064110"/>
          </a:xfrm>
        </p:spPr>
      </p:pic>
    </p:spTree>
    <p:extLst>
      <p:ext uri="{BB962C8B-B14F-4D97-AF65-F5344CB8AC3E}">
        <p14:creationId xmlns:p14="http://schemas.microsoft.com/office/powerpoint/2010/main" val="2443195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Служебные и образовательные предпочтения недорослей,</a:t>
            </a:r>
            <a:br>
              <a:rPr lang="ru-RU" sz="2000" b="1" i="1" dirty="0" smtClean="0"/>
            </a:br>
            <a:r>
              <a:rPr lang="ru-RU" sz="2000" b="1" i="1" dirty="0" smtClean="0"/>
              <a:t> </a:t>
            </a:r>
            <a:r>
              <a:rPr lang="en-US" sz="2000" b="1" i="1" dirty="0" smtClean="0"/>
              <a:t>17</a:t>
            </a:r>
            <a:r>
              <a:rPr lang="ru-RU" sz="2000" b="1" i="1" dirty="0" smtClean="0"/>
              <a:t>45 (РГАДА, ф. 286, д. 305</a:t>
            </a:r>
            <a:r>
              <a:rPr lang="ru-RU" sz="2000" dirty="0" smtClean="0">
                <a:effectLst/>
              </a:rPr>
              <a:t>) </a:t>
            </a:r>
            <a:endParaRPr lang="ru-RU" sz="2000" dirty="0"/>
          </a:p>
        </p:txBody>
      </p:sp>
      <p:pic>
        <p:nvPicPr>
          <p:cNvPr id="6" name="Содержимое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518" r="-53"/>
          <a:stretch/>
        </p:blipFill>
        <p:spPr>
          <a:xfrm>
            <a:off x="814915" y="1494366"/>
            <a:ext cx="7694085" cy="5069915"/>
          </a:xfrm>
        </p:spPr>
      </p:pic>
    </p:spTree>
    <p:extLst>
      <p:ext uri="{BB962C8B-B14F-4D97-AF65-F5344CB8AC3E}">
        <p14:creationId xmlns:p14="http://schemas.microsoft.com/office/powerpoint/2010/main" val="336198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Распределение недорослей на службу в 1740х гг.</a:t>
            </a: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Всего с 1743 по 1745 зарегистрировано в Герольдии </a:t>
            </a:r>
            <a:r>
              <a:rPr lang="en-US" sz="1800" dirty="0" smtClean="0"/>
              <a:t>8753</a:t>
            </a:r>
            <a:r>
              <a:rPr lang="ru-RU" sz="1800" dirty="0" smtClean="0"/>
              <a:t> недорослей. Из них, определены:</a:t>
            </a:r>
          </a:p>
          <a:p>
            <a:r>
              <a:rPr lang="en-US" sz="1800" dirty="0" smtClean="0"/>
              <a:t>226 –</a:t>
            </a:r>
            <a:r>
              <a:rPr lang="ru-RU" sz="1800" dirty="0" smtClean="0"/>
              <a:t> в Гвардию </a:t>
            </a:r>
          </a:p>
          <a:p>
            <a:r>
              <a:rPr lang="en-US" sz="1800" dirty="0" smtClean="0"/>
              <a:t>342 – </a:t>
            </a:r>
            <a:r>
              <a:rPr lang="ru-RU" sz="1800" dirty="0" smtClean="0"/>
              <a:t>в артиллерийскую школу</a:t>
            </a:r>
          </a:p>
          <a:p>
            <a:r>
              <a:rPr lang="en-US" sz="1800" dirty="0" smtClean="0"/>
              <a:t>338 </a:t>
            </a:r>
            <a:r>
              <a:rPr lang="en-US" sz="1800" dirty="0"/>
              <a:t>– </a:t>
            </a:r>
            <a:r>
              <a:rPr lang="ru-RU" sz="1800" dirty="0" smtClean="0"/>
              <a:t>в инженерную школу (или инженерный корпус  «к наукам»)</a:t>
            </a:r>
          </a:p>
          <a:p>
            <a:r>
              <a:rPr lang="ru-RU" sz="1800" dirty="0" smtClean="0"/>
              <a:t>316 – в Кадетский корпус</a:t>
            </a:r>
          </a:p>
          <a:p>
            <a:r>
              <a:rPr lang="ru-RU" sz="1800" dirty="0" smtClean="0"/>
              <a:t>584 – в Морскую академию и Московскую </a:t>
            </a:r>
            <a:r>
              <a:rPr lang="ru-RU" sz="1800" dirty="0" err="1" smtClean="0"/>
              <a:t>навигацкую</a:t>
            </a:r>
            <a:r>
              <a:rPr lang="ru-RU" sz="1800" dirty="0" smtClean="0"/>
              <a:t> школу </a:t>
            </a:r>
          </a:p>
          <a:p>
            <a:r>
              <a:rPr lang="en-US" sz="1800" dirty="0" smtClean="0"/>
              <a:t>1200 </a:t>
            </a:r>
            <a:r>
              <a:rPr lang="ru-RU" sz="1800" dirty="0" smtClean="0"/>
              <a:t> - отпущены домой для продолжения наук</a:t>
            </a:r>
          </a:p>
          <a:p>
            <a:pPr lvl="1"/>
            <a:r>
              <a:rPr lang="ru-RU" sz="1800" dirty="0" smtClean="0"/>
              <a:t>Около 1000 – сосланы навечно в наказание</a:t>
            </a:r>
          </a:p>
          <a:p>
            <a:pPr lvl="1"/>
            <a:r>
              <a:rPr lang="ru-RU" sz="1800" dirty="0" smtClean="0"/>
              <a:t>Амнистии недорослям, сосланным за нарушения указов о службе - в</a:t>
            </a:r>
            <a:r>
              <a:rPr lang="en-US" sz="1800" dirty="0" smtClean="0"/>
              <a:t> </a:t>
            </a:r>
            <a:r>
              <a:rPr lang="en-US" sz="1800" dirty="0"/>
              <a:t>1742, 1747, 1751, 1754, and </a:t>
            </a:r>
            <a:r>
              <a:rPr lang="en-US" sz="1800" dirty="0" smtClean="0"/>
              <a:t>1759</a:t>
            </a:r>
            <a:r>
              <a:rPr lang="ru-RU" sz="1800" dirty="0" smtClean="0"/>
              <a:t> годах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5830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Исполнение указов о регистрации на службу, 1745 год</a:t>
            </a: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ru-RU" sz="2600" dirty="0" smtClean="0"/>
              <a:t>Всего зарегистрировано 658 недорослей. Из них:</a:t>
            </a:r>
          </a:p>
          <a:p>
            <a:endParaRPr lang="ru-RU" sz="2600" dirty="0" smtClean="0"/>
          </a:p>
          <a:p>
            <a:pPr lvl="1"/>
            <a:r>
              <a:rPr lang="ru-RU" sz="2600" dirty="0" smtClean="0"/>
              <a:t>К первому смотру – 61 недоросль (включая 9, пропустивших срок на 1-2 года)</a:t>
            </a:r>
          </a:p>
          <a:p>
            <a:pPr lvl="1"/>
            <a:r>
              <a:rPr lang="ru-RU" sz="2600" dirty="0" smtClean="0"/>
              <a:t>Ко второму смотру – 82</a:t>
            </a:r>
          </a:p>
          <a:p>
            <a:pPr lvl="1"/>
            <a:r>
              <a:rPr lang="ru-RU" sz="2600" dirty="0" smtClean="0"/>
              <a:t>К третьему смотру - 1</a:t>
            </a:r>
          </a:p>
          <a:p>
            <a:pPr lvl="1"/>
            <a:r>
              <a:rPr lang="ru-RU" sz="2600" dirty="0" smtClean="0"/>
              <a:t>Нет информации об участии в смотрах – 184 недоросля </a:t>
            </a:r>
          </a:p>
          <a:p>
            <a:pPr lvl="1"/>
            <a:r>
              <a:rPr lang="ru-RU" sz="2600" dirty="0" smtClean="0"/>
              <a:t>Пропустили все предыдущие смотры – 321 недоросль. Среди них:</a:t>
            </a:r>
          </a:p>
          <a:p>
            <a:pPr lvl="1"/>
            <a:endParaRPr lang="ru-RU" dirty="0" smtClean="0"/>
          </a:p>
          <a:p>
            <a:pPr lvl="2"/>
            <a:r>
              <a:rPr lang="ru-RU" sz="2600" dirty="0" smtClean="0"/>
              <a:t>Большинство – 18 лет и старше, встречаются 40-60 лет</a:t>
            </a:r>
          </a:p>
          <a:p>
            <a:pPr lvl="2"/>
            <a:r>
              <a:rPr lang="ru-RU" sz="2600" dirty="0" smtClean="0"/>
              <a:t>2/3 – 20 душ </a:t>
            </a:r>
            <a:r>
              <a:rPr lang="ru-RU" sz="2600" dirty="0" err="1" smtClean="0"/>
              <a:t>м.п</a:t>
            </a:r>
            <a:r>
              <a:rPr lang="ru-RU" sz="2600" dirty="0" smtClean="0"/>
              <a:t>. и менее</a:t>
            </a:r>
          </a:p>
          <a:p>
            <a:pPr lvl="2"/>
            <a:r>
              <a:rPr lang="ru-RU" sz="2600" dirty="0" smtClean="0"/>
              <a:t>Лишь 8 – более 100 душ </a:t>
            </a:r>
            <a:r>
              <a:rPr lang="ru-RU" sz="2600" dirty="0" err="1" smtClean="0"/>
              <a:t>м.п</a:t>
            </a:r>
            <a:r>
              <a:rPr lang="ru-RU" sz="2600" dirty="0" smtClean="0"/>
              <a:t>.</a:t>
            </a:r>
          </a:p>
          <a:p>
            <a:pPr lvl="2"/>
            <a:r>
              <a:rPr lang="ru-RU" sz="2600" dirty="0" smtClean="0"/>
              <a:t>Треть отправлена в гвардию</a:t>
            </a:r>
          </a:p>
          <a:p>
            <a:pPr lvl="2"/>
            <a:r>
              <a:rPr lang="ru-RU" sz="2600" dirty="0" smtClean="0"/>
              <a:t>Двое (ссылавшихся в оправдание на болезнь) – в кадетский корпус</a:t>
            </a:r>
            <a:r>
              <a:rPr lang="ru-RU" sz="2600" dirty="0" smtClean="0">
                <a:effectLst/>
              </a:rPr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2890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Исполнение указов и служебные предпочтения: </a:t>
            </a:r>
            <a:br>
              <a:rPr lang="ru-RU" sz="2000" b="1" i="1" dirty="0" smtClean="0"/>
            </a:br>
            <a:r>
              <a:rPr lang="ru-RU" sz="2000" b="1" i="1" dirty="0" smtClean="0"/>
              <a:t>разные стратегии?</a:t>
            </a: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Наиболее законопослушны – желающие в кадетский корпус:</a:t>
            </a:r>
          </a:p>
          <a:p>
            <a:pPr lvl="1"/>
            <a:r>
              <a:rPr lang="ru-RU" sz="1800" dirty="0" smtClean="0"/>
              <a:t>Из 48 желающих, не менее 31 ранее были на первом смотре, и теперь явились на второй</a:t>
            </a:r>
          </a:p>
          <a:p>
            <a:endParaRPr lang="ru-RU" sz="1800" dirty="0" smtClean="0"/>
          </a:p>
          <a:p>
            <a:r>
              <a:rPr lang="ru-RU" sz="1800" dirty="0" smtClean="0"/>
              <a:t>Желающие в инженерную школу: среди 40, 14 ранее были на первом смотре, и теперь явились на второй</a:t>
            </a:r>
          </a:p>
          <a:p>
            <a:endParaRPr lang="ru-RU" sz="1800" dirty="0"/>
          </a:p>
          <a:p>
            <a:r>
              <a:rPr lang="ru-RU" sz="1800" dirty="0" smtClean="0"/>
              <a:t>Желающие в армию – не только старше и беднее, но и не соблюдают указы:</a:t>
            </a:r>
          </a:p>
          <a:p>
            <a:pPr lvl="1"/>
            <a:r>
              <a:rPr lang="ru-RU" sz="1800" dirty="0" smtClean="0"/>
              <a:t> из 172, не менее 142 ранее не бывали на смотрах</a:t>
            </a:r>
          </a:p>
          <a:p>
            <a:endParaRPr lang="ru-RU" sz="1800" dirty="0" smtClean="0"/>
          </a:p>
          <a:p>
            <a:r>
              <a:rPr lang="ru-RU" sz="1800" dirty="0" smtClean="0"/>
              <a:t>Всего:</a:t>
            </a:r>
          </a:p>
          <a:p>
            <a:r>
              <a:rPr lang="ru-RU" sz="1800" i="1" u="sng" dirty="0" smtClean="0"/>
              <a:t>у законопослушных недорослей </a:t>
            </a:r>
            <a:r>
              <a:rPr lang="ru-RU" sz="1800" dirty="0" smtClean="0"/>
              <a:t>- в среднем, 156 </a:t>
            </a:r>
            <a:r>
              <a:rPr lang="ru-RU" sz="1800" dirty="0" err="1" smtClean="0"/>
              <a:t>д.м.п</a:t>
            </a:r>
            <a:r>
              <a:rPr lang="ru-RU" sz="1800" dirty="0" smtClean="0"/>
              <a:t> (медиана – 100)</a:t>
            </a:r>
          </a:p>
          <a:p>
            <a:r>
              <a:rPr lang="ru-RU" sz="1800" i="1" u="sng" dirty="0"/>
              <a:t>у</a:t>
            </a:r>
            <a:r>
              <a:rPr lang="ru-RU" sz="1800" i="1" u="sng" dirty="0" smtClean="0"/>
              <a:t> нарушителей </a:t>
            </a:r>
            <a:r>
              <a:rPr lang="ru-RU" sz="1800" dirty="0" smtClean="0"/>
              <a:t>– в среднем, 25 душ </a:t>
            </a:r>
            <a:r>
              <a:rPr lang="ru-RU" sz="1800" dirty="0" err="1" smtClean="0"/>
              <a:t>м.п</a:t>
            </a:r>
            <a:r>
              <a:rPr lang="ru-RU" sz="1800" dirty="0" smtClean="0"/>
              <a:t>. (медиана – 10)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1004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Преемственность элит?</a:t>
            </a: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i="1" u="sng" dirty="0" smtClean="0"/>
          </a:p>
          <a:p>
            <a:pPr marL="0" indent="0">
              <a:buNone/>
            </a:pPr>
            <a:r>
              <a:rPr lang="ru-RU" sz="2000" i="1" u="sng" dirty="0" smtClean="0"/>
              <a:t>В</a:t>
            </a:r>
            <a:r>
              <a:rPr lang="en-US" sz="2000" i="1" u="sng" dirty="0" smtClean="0"/>
              <a:t> 1762</a:t>
            </a:r>
            <a:r>
              <a:rPr lang="ru-RU" sz="2000" dirty="0" smtClean="0"/>
              <a:t>, из 70 поступающих в Кадетский корпус недорослей, 36 смогли назвать чин своих прадедов:</a:t>
            </a:r>
          </a:p>
          <a:p>
            <a:r>
              <a:rPr lang="ru-RU" sz="2000" dirty="0" smtClean="0"/>
              <a:t>10 – потомки стольников</a:t>
            </a:r>
          </a:p>
          <a:p>
            <a:r>
              <a:rPr lang="ru-RU" sz="2000" dirty="0" smtClean="0"/>
              <a:t>4 – полковников</a:t>
            </a:r>
          </a:p>
          <a:p>
            <a:r>
              <a:rPr lang="ru-RU" sz="2000" dirty="0" smtClean="0"/>
              <a:t>4 – стряпчих и стремянных</a:t>
            </a:r>
          </a:p>
          <a:p>
            <a:r>
              <a:rPr lang="ru-RU" sz="2000" dirty="0" smtClean="0"/>
              <a:t>Еще у 4 стольниками, а у 2 – стряпчими были деды</a:t>
            </a:r>
          </a:p>
          <a:p>
            <a:endParaRPr lang="ru-RU" sz="2000" dirty="0" smtClean="0"/>
          </a:p>
          <a:p>
            <a:pPr marL="0" indent="0">
              <a:buNone/>
            </a:pPr>
            <a:r>
              <a:rPr lang="ru-RU" sz="2000" i="1" u="sng" dirty="0" smtClean="0"/>
              <a:t>В 1763 году</a:t>
            </a:r>
            <a:r>
              <a:rPr lang="ru-RU" sz="2000" dirty="0" smtClean="0"/>
              <a:t>, среди 49 поступающих, чин прадедов могли назвать 9: 7 из них претендовали на происхождение от стольников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864844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430</Words>
  <Application>Microsoft Macintosh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Дворянство и школа в России в послепетровскую эпоху:  "Вестернизация" как социальный процесс (по материалам Герольдии)</vt:lpstr>
      <vt:lpstr>Служебные и образовательные предпочтения недорослей,  июль-декабрь 1736 (РГАДА, ф. 286, д. 178) </vt:lpstr>
      <vt:lpstr>Служебные и образовательные предпочтения недорослей,  1745 (РГАДА, ф. 286, д. 305) </vt:lpstr>
      <vt:lpstr>Распределение недорослей на службу в 1740х гг.</vt:lpstr>
      <vt:lpstr>Исполнение указов о регистрации на службу, 1745 год</vt:lpstr>
      <vt:lpstr>Исполнение указов и служебные предпочтения:  разные стратегии?</vt:lpstr>
      <vt:lpstr>Преемственность элит?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Macbook Air</dc:creator>
  <cp:lastModifiedBy>Macbook Air</cp:lastModifiedBy>
  <cp:revision>17</cp:revision>
  <dcterms:created xsi:type="dcterms:W3CDTF">2014-12-03T04:35:47Z</dcterms:created>
  <dcterms:modified xsi:type="dcterms:W3CDTF">2015-03-10T08:07:59Z</dcterms:modified>
</cp:coreProperties>
</file>