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88" r:id="rId3"/>
    <p:sldId id="287" r:id="rId4"/>
    <p:sldId id="289" r:id="rId5"/>
    <p:sldId id="286" r:id="rId6"/>
    <p:sldId id="284" r:id="rId7"/>
    <p:sldId id="283" r:id="rId8"/>
    <p:sldId id="290" r:id="rId9"/>
    <p:sldId id="29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A53346-0CC1-4D13-BC4E-325E75B4C70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002D15-0247-4DA9-89B5-1B8AAF7D56F4}">
      <dgm:prSet/>
      <dgm:spPr/>
      <dgm:t>
        <a:bodyPr/>
        <a:lstStyle/>
        <a:p>
          <a:pPr rtl="0"/>
          <a:r>
            <a:rPr lang="ru-RU" dirty="0" smtClean="0"/>
            <a:t>Специфика</a:t>
          </a:r>
          <a:endParaRPr lang="ru-RU" dirty="0"/>
        </a:p>
      </dgm:t>
    </dgm:pt>
    <dgm:pt modelId="{AA16027A-6052-4F91-93EA-B92793146DEB}" type="parTrans" cxnId="{B3CA77B5-F8E4-408C-91F3-A4D7102693C1}">
      <dgm:prSet/>
      <dgm:spPr/>
      <dgm:t>
        <a:bodyPr/>
        <a:lstStyle/>
        <a:p>
          <a:endParaRPr lang="ru-RU"/>
        </a:p>
      </dgm:t>
    </dgm:pt>
    <dgm:pt modelId="{59D39223-A04B-4679-A85A-3E453EA181A1}" type="sibTrans" cxnId="{B3CA77B5-F8E4-408C-91F3-A4D7102693C1}">
      <dgm:prSet/>
      <dgm:spPr/>
      <dgm:t>
        <a:bodyPr/>
        <a:lstStyle/>
        <a:p>
          <a:endParaRPr lang="ru-RU"/>
        </a:p>
      </dgm:t>
    </dgm:pt>
    <dgm:pt modelId="{B802517F-14DD-4E8E-8E0E-02B613BECFBF}">
      <dgm:prSet/>
      <dgm:spPr/>
      <dgm:t>
        <a:bodyPr/>
        <a:lstStyle/>
        <a:p>
          <a:pPr rtl="0"/>
          <a:r>
            <a:rPr lang="ru-RU" smtClean="0"/>
            <a:t>Субсидии в рыболовстве относятся к промышленным субсидиям. </a:t>
          </a:r>
          <a:endParaRPr lang="ru-RU"/>
        </a:p>
      </dgm:t>
    </dgm:pt>
    <dgm:pt modelId="{91210135-C1B1-4FBD-B4FE-56D5E906DDD9}" type="parTrans" cxnId="{A2D8D454-89BA-4375-BB00-D5E7561E5F62}">
      <dgm:prSet/>
      <dgm:spPr/>
      <dgm:t>
        <a:bodyPr/>
        <a:lstStyle/>
        <a:p>
          <a:endParaRPr lang="ru-RU"/>
        </a:p>
      </dgm:t>
    </dgm:pt>
    <dgm:pt modelId="{54EA963C-F51E-4AFC-A75E-E06AC85D2FE1}" type="sibTrans" cxnId="{A2D8D454-89BA-4375-BB00-D5E7561E5F62}">
      <dgm:prSet/>
      <dgm:spPr/>
      <dgm:t>
        <a:bodyPr/>
        <a:lstStyle/>
        <a:p>
          <a:endParaRPr lang="ru-RU"/>
        </a:p>
      </dgm:t>
    </dgm:pt>
    <dgm:pt modelId="{DC12E243-AE7B-4170-89E3-AF786A7E5174}">
      <dgm:prSet/>
      <dgm:spPr/>
      <dgm:t>
        <a:bodyPr/>
        <a:lstStyle/>
        <a:p>
          <a:pPr rtl="0"/>
          <a:r>
            <a:rPr lang="ru-RU" smtClean="0"/>
            <a:t>Порядок, условия и механизм  их предоставления регулируются Соглашением по субсидиям и компенсационным мерам (ССКМ) Уругвайского раунда ГАТТ</a:t>
          </a:r>
          <a:endParaRPr lang="ru-RU"/>
        </a:p>
      </dgm:t>
    </dgm:pt>
    <dgm:pt modelId="{BBC95968-296D-487C-B175-4FCD593EB726}" type="parTrans" cxnId="{DAB6680E-D90B-4B3B-B4C1-1D7F0D97BB00}">
      <dgm:prSet/>
      <dgm:spPr/>
      <dgm:t>
        <a:bodyPr/>
        <a:lstStyle/>
        <a:p>
          <a:endParaRPr lang="ru-RU"/>
        </a:p>
      </dgm:t>
    </dgm:pt>
    <dgm:pt modelId="{839318D2-C142-41EA-83B7-AEEBF0A48640}" type="sibTrans" cxnId="{DAB6680E-D90B-4B3B-B4C1-1D7F0D97BB00}">
      <dgm:prSet/>
      <dgm:spPr/>
      <dgm:t>
        <a:bodyPr/>
        <a:lstStyle/>
        <a:p>
          <a:endParaRPr lang="ru-RU"/>
        </a:p>
      </dgm:t>
    </dgm:pt>
    <dgm:pt modelId="{77679D01-9363-41AD-BC79-C63B697BF8D7}">
      <dgm:prSet/>
      <dgm:spPr/>
      <dgm:t>
        <a:bodyPr/>
        <a:lstStyle/>
        <a:p>
          <a:pPr rtl="0"/>
          <a:r>
            <a:rPr lang="ru-RU" smtClean="0"/>
            <a:t>К моменту подписания Соглашения, и на протяжении последующих двадцати лет тема субсидирования в рыбной отрасли остается чрезвычайно спорной и конфликтной</a:t>
          </a:r>
          <a:endParaRPr lang="ru-RU"/>
        </a:p>
      </dgm:t>
    </dgm:pt>
    <dgm:pt modelId="{815932A0-F874-489E-8D55-D182202CB394}" type="parTrans" cxnId="{40F68F09-3528-4CB9-9210-8744911FB7FB}">
      <dgm:prSet/>
      <dgm:spPr/>
      <dgm:t>
        <a:bodyPr/>
        <a:lstStyle/>
        <a:p>
          <a:endParaRPr lang="ru-RU"/>
        </a:p>
      </dgm:t>
    </dgm:pt>
    <dgm:pt modelId="{BA8E8AEB-4A20-4511-94FE-FD61BBA0887E}" type="sibTrans" cxnId="{40F68F09-3528-4CB9-9210-8744911FB7FB}">
      <dgm:prSet/>
      <dgm:spPr/>
      <dgm:t>
        <a:bodyPr/>
        <a:lstStyle/>
        <a:p>
          <a:endParaRPr lang="ru-RU"/>
        </a:p>
      </dgm:t>
    </dgm:pt>
    <dgm:pt modelId="{A5EAA0AF-CA2B-4B91-9A6A-A518C63B99BA}">
      <dgm:prSet/>
      <dgm:spPr/>
      <dgm:t>
        <a:bodyPr/>
        <a:lstStyle/>
        <a:p>
          <a:pPr rtl="0"/>
          <a:r>
            <a:rPr lang="ru-RU" smtClean="0"/>
            <a:t>Проекты подписания дополнительного протокола к ССКМ по субсидиям в рыбной отрасли (так называемый Протокол </a:t>
          </a:r>
          <a:r>
            <a:rPr lang="en-US" smtClean="0"/>
            <a:t>VIII) </a:t>
          </a:r>
          <a:r>
            <a:rPr lang="ru-RU" smtClean="0"/>
            <a:t>обсуждаются в ВТО и в других международных организациях, но острые противоречия между заинтересованными странами пока не позволили прийти к компромиссу</a:t>
          </a:r>
          <a:endParaRPr lang="ru-RU"/>
        </a:p>
      </dgm:t>
    </dgm:pt>
    <dgm:pt modelId="{8F61482A-E3F8-42F3-8C02-BF0B58A15EEC}" type="parTrans" cxnId="{00B31194-EDC3-4386-AB59-910BA1A1F540}">
      <dgm:prSet/>
      <dgm:spPr/>
      <dgm:t>
        <a:bodyPr/>
        <a:lstStyle/>
        <a:p>
          <a:endParaRPr lang="ru-RU"/>
        </a:p>
      </dgm:t>
    </dgm:pt>
    <dgm:pt modelId="{6E30950D-AC39-41A0-94B3-D1C34B7974AE}" type="sibTrans" cxnId="{00B31194-EDC3-4386-AB59-910BA1A1F540}">
      <dgm:prSet/>
      <dgm:spPr/>
      <dgm:t>
        <a:bodyPr/>
        <a:lstStyle/>
        <a:p>
          <a:endParaRPr lang="ru-RU"/>
        </a:p>
      </dgm:t>
    </dgm:pt>
    <dgm:pt modelId="{F75B42DE-6F0B-44F0-AE9F-61380B22E839}" type="pres">
      <dgm:prSet presAssocID="{F0A53346-0CC1-4D13-BC4E-325E75B4C706}" presName="linear" presStyleCnt="0">
        <dgm:presLayoutVars>
          <dgm:animLvl val="lvl"/>
          <dgm:resizeHandles val="exact"/>
        </dgm:presLayoutVars>
      </dgm:prSet>
      <dgm:spPr/>
    </dgm:pt>
    <dgm:pt modelId="{E26209F8-7992-4D18-97DB-4EE11629219C}" type="pres">
      <dgm:prSet presAssocID="{D6002D15-0247-4DA9-89B5-1B8AAF7D56F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8CFFDE-B4FF-4ED2-B0B1-2CCA8EF0C498}" type="pres">
      <dgm:prSet presAssocID="{D6002D15-0247-4DA9-89B5-1B8AAF7D56F4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1AD84124-0C41-47E1-94A8-E913AFDC9A5F}" type="presOf" srcId="{DC12E243-AE7B-4170-89E3-AF786A7E5174}" destId="{E48CFFDE-B4FF-4ED2-B0B1-2CCA8EF0C498}" srcOrd="0" destOrd="1" presId="urn:microsoft.com/office/officeart/2005/8/layout/vList2"/>
    <dgm:cxn modelId="{A2D8D454-89BA-4375-BB00-D5E7561E5F62}" srcId="{D6002D15-0247-4DA9-89B5-1B8AAF7D56F4}" destId="{B802517F-14DD-4E8E-8E0E-02B613BECFBF}" srcOrd="0" destOrd="0" parTransId="{91210135-C1B1-4FBD-B4FE-56D5E906DDD9}" sibTransId="{54EA963C-F51E-4AFC-A75E-E06AC85D2FE1}"/>
    <dgm:cxn modelId="{B3CA77B5-F8E4-408C-91F3-A4D7102693C1}" srcId="{F0A53346-0CC1-4D13-BC4E-325E75B4C706}" destId="{D6002D15-0247-4DA9-89B5-1B8AAF7D56F4}" srcOrd="0" destOrd="0" parTransId="{AA16027A-6052-4F91-93EA-B92793146DEB}" sibTransId="{59D39223-A04B-4679-A85A-3E453EA181A1}"/>
    <dgm:cxn modelId="{14DEFCC1-4776-450B-91BF-924084C3A76E}" type="presOf" srcId="{F0A53346-0CC1-4D13-BC4E-325E75B4C706}" destId="{F75B42DE-6F0B-44F0-AE9F-61380B22E839}" srcOrd="0" destOrd="0" presId="urn:microsoft.com/office/officeart/2005/8/layout/vList2"/>
    <dgm:cxn modelId="{00B31194-EDC3-4386-AB59-910BA1A1F540}" srcId="{D6002D15-0247-4DA9-89B5-1B8AAF7D56F4}" destId="{A5EAA0AF-CA2B-4B91-9A6A-A518C63B99BA}" srcOrd="3" destOrd="0" parTransId="{8F61482A-E3F8-42F3-8C02-BF0B58A15EEC}" sibTransId="{6E30950D-AC39-41A0-94B3-D1C34B7974AE}"/>
    <dgm:cxn modelId="{B736842D-8D63-4D89-9789-D4F02A5BE430}" type="presOf" srcId="{D6002D15-0247-4DA9-89B5-1B8AAF7D56F4}" destId="{E26209F8-7992-4D18-97DB-4EE11629219C}" srcOrd="0" destOrd="0" presId="urn:microsoft.com/office/officeart/2005/8/layout/vList2"/>
    <dgm:cxn modelId="{54CA8237-CC74-4EA6-A1F9-5D1EAA5FF487}" type="presOf" srcId="{77679D01-9363-41AD-BC79-C63B697BF8D7}" destId="{E48CFFDE-B4FF-4ED2-B0B1-2CCA8EF0C498}" srcOrd="0" destOrd="2" presId="urn:microsoft.com/office/officeart/2005/8/layout/vList2"/>
    <dgm:cxn modelId="{758D6F66-D49C-4410-AE6C-BBCC39B8C396}" type="presOf" srcId="{A5EAA0AF-CA2B-4B91-9A6A-A518C63B99BA}" destId="{E48CFFDE-B4FF-4ED2-B0B1-2CCA8EF0C498}" srcOrd="0" destOrd="3" presId="urn:microsoft.com/office/officeart/2005/8/layout/vList2"/>
    <dgm:cxn modelId="{83244B3F-999A-4D98-BDA5-8A57DB7F9F32}" type="presOf" srcId="{B802517F-14DD-4E8E-8E0E-02B613BECFBF}" destId="{E48CFFDE-B4FF-4ED2-B0B1-2CCA8EF0C498}" srcOrd="0" destOrd="0" presId="urn:microsoft.com/office/officeart/2005/8/layout/vList2"/>
    <dgm:cxn modelId="{DAB6680E-D90B-4B3B-B4C1-1D7F0D97BB00}" srcId="{D6002D15-0247-4DA9-89B5-1B8AAF7D56F4}" destId="{DC12E243-AE7B-4170-89E3-AF786A7E5174}" srcOrd="1" destOrd="0" parTransId="{BBC95968-296D-487C-B175-4FCD593EB726}" sibTransId="{839318D2-C142-41EA-83B7-AEEBF0A48640}"/>
    <dgm:cxn modelId="{40F68F09-3528-4CB9-9210-8744911FB7FB}" srcId="{D6002D15-0247-4DA9-89B5-1B8AAF7D56F4}" destId="{77679D01-9363-41AD-BC79-C63B697BF8D7}" srcOrd="2" destOrd="0" parTransId="{815932A0-F874-489E-8D55-D182202CB394}" sibTransId="{BA8E8AEB-4A20-4511-94FE-FD61BBA0887E}"/>
    <dgm:cxn modelId="{32999E65-DF9C-4D11-904A-AFC1CE181508}" type="presParOf" srcId="{F75B42DE-6F0B-44F0-AE9F-61380B22E839}" destId="{E26209F8-7992-4D18-97DB-4EE11629219C}" srcOrd="0" destOrd="0" presId="urn:microsoft.com/office/officeart/2005/8/layout/vList2"/>
    <dgm:cxn modelId="{DAF17191-2769-4F28-AB6A-96768FDE932B}" type="presParOf" srcId="{F75B42DE-6F0B-44F0-AE9F-61380B22E839}" destId="{E48CFFDE-B4FF-4ED2-B0B1-2CCA8EF0C49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0AC3D3-BF7A-457C-9068-13A64B8792D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5706334-08D5-4369-A84F-863A263A7AD4}">
      <dgm:prSet/>
      <dgm:spPr/>
      <dgm:t>
        <a:bodyPr/>
        <a:lstStyle/>
        <a:p>
          <a:pPr rtl="0"/>
          <a:r>
            <a:rPr lang="ru-RU" smtClean="0"/>
            <a:t>Цели субсидирования</a:t>
          </a:r>
          <a:endParaRPr lang="ru-RU"/>
        </a:p>
      </dgm:t>
    </dgm:pt>
    <dgm:pt modelId="{D590D864-8852-490F-80A9-68CDDCA508AC}" type="parTrans" cxnId="{87745FD8-69C7-45E4-B247-A4F4D3AFCBCB}">
      <dgm:prSet/>
      <dgm:spPr/>
      <dgm:t>
        <a:bodyPr/>
        <a:lstStyle/>
        <a:p>
          <a:endParaRPr lang="ru-RU"/>
        </a:p>
      </dgm:t>
    </dgm:pt>
    <dgm:pt modelId="{9467D6DC-090C-4B26-BE14-4B1D7E1BE921}" type="sibTrans" cxnId="{87745FD8-69C7-45E4-B247-A4F4D3AFCBCB}">
      <dgm:prSet/>
      <dgm:spPr/>
      <dgm:t>
        <a:bodyPr/>
        <a:lstStyle/>
        <a:p>
          <a:endParaRPr lang="ru-RU"/>
        </a:p>
      </dgm:t>
    </dgm:pt>
    <dgm:pt modelId="{7398EE5B-5308-4ECC-A0B7-6741A4A270B9}">
      <dgm:prSet/>
      <dgm:spPr/>
      <dgm:t>
        <a:bodyPr/>
        <a:lstStyle/>
        <a:p>
          <a:pPr rtl="0"/>
          <a:r>
            <a:rPr lang="ru-RU" smtClean="0"/>
            <a:t>Поддержка программ развития сельских рыболовецких общин</a:t>
          </a:r>
          <a:endParaRPr lang="ru-RU"/>
        </a:p>
      </dgm:t>
    </dgm:pt>
    <dgm:pt modelId="{ED1429FD-FDFC-42BB-A541-7BD7AACC35EC}" type="parTrans" cxnId="{93C43187-CCBD-41FB-92C7-B82E88A9C4B9}">
      <dgm:prSet/>
      <dgm:spPr/>
      <dgm:t>
        <a:bodyPr/>
        <a:lstStyle/>
        <a:p>
          <a:endParaRPr lang="ru-RU"/>
        </a:p>
      </dgm:t>
    </dgm:pt>
    <dgm:pt modelId="{006B17AF-50B7-4919-BC80-A0D5926E91F7}" type="sibTrans" cxnId="{93C43187-CCBD-41FB-92C7-B82E88A9C4B9}">
      <dgm:prSet/>
      <dgm:spPr/>
      <dgm:t>
        <a:bodyPr/>
        <a:lstStyle/>
        <a:p>
          <a:endParaRPr lang="ru-RU"/>
        </a:p>
      </dgm:t>
    </dgm:pt>
    <dgm:pt modelId="{604DF06A-9C2F-43BE-9D0A-8495A963CAC4}">
      <dgm:prSet/>
      <dgm:spPr/>
      <dgm:t>
        <a:bodyPr/>
        <a:lstStyle/>
        <a:p>
          <a:pPr rtl="0"/>
          <a:r>
            <a:rPr lang="ru-RU" smtClean="0"/>
            <a:t>Развитие прибрежных регионов </a:t>
          </a:r>
          <a:endParaRPr lang="ru-RU"/>
        </a:p>
      </dgm:t>
    </dgm:pt>
    <dgm:pt modelId="{E8A395DA-B555-414B-8120-D7009E88F443}" type="parTrans" cxnId="{6CBFAABE-7651-481A-8949-90B01F152C54}">
      <dgm:prSet/>
      <dgm:spPr/>
      <dgm:t>
        <a:bodyPr/>
        <a:lstStyle/>
        <a:p>
          <a:endParaRPr lang="ru-RU"/>
        </a:p>
      </dgm:t>
    </dgm:pt>
    <dgm:pt modelId="{A39BDA41-B19F-4416-A063-22E937C2CDE9}" type="sibTrans" cxnId="{6CBFAABE-7651-481A-8949-90B01F152C54}">
      <dgm:prSet/>
      <dgm:spPr/>
      <dgm:t>
        <a:bodyPr/>
        <a:lstStyle/>
        <a:p>
          <a:endParaRPr lang="ru-RU"/>
        </a:p>
      </dgm:t>
    </dgm:pt>
    <dgm:pt modelId="{C5E31BDC-2CEF-4A06-8113-E14732021634}">
      <dgm:prSet/>
      <dgm:spPr/>
      <dgm:t>
        <a:bodyPr/>
        <a:lstStyle/>
        <a:p>
          <a:pPr rtl="0"/>
          <a:r>
            <a:rPr lang="ru-RU" smtClean="0"/>
            <a:t>Снижение затрат рыболовецких хозяйств через субсидирование топлива, материалов</a:t>
          </a:r>
          <a:endParaRPr lang="ru-RU"/>
        </a:p>
      </dgm:t>
    </dgm:pt>
    <dgm:pt modelId="{067ADD63-0C39-4E19-9019-DCCF5ACB5879}" type="parTrans" cxnId="{3AAC5813-2E72-41D7-815C-8FE65A595A32}">
      <dgm:prSet/>
      <dgm:spPr/>
      <dgm:t>
        <a:bodyPr/>
        <a:lstStyle/>
        <a:p>
          <a:endParaRPr lang="ru-RU"/>
        </a:p>
      </dgm:t>
    </dgm:pt>
    <dgm:pt modelId="{49456D3C-7C5C-46B0-ADFD-37FD435FF283}" type="sibTrans" cxnId="{3AAC5813-2E72-41D7-815C-8FE65A595A32}">
      <dgm:prSet/>
      <dgm:spPr/>
      <dgm:t>
        <a:bodyPr/>
        <a:lstStyle/>
        <a:p>
          <a:endParaRPr lang="ru-RU"/>
        </a:p>
      </dgm:t>
    </dgm:pt>
    <dgm:pt modelId="{E0D4F905-6623-4F13-856C-7FAB135189E6}">
      <dgm:prSet/>
      <dgm:spPr/>
      <dgm:t>
        <a:bodyPr/>
        <a:lstStyle/>
        <a:p>
          <a:pPr rtl="0"/>
          <a:r>
            <a:rPr lang="ru-RU" smtClean="0"/>
            <a:t>Корректировка промысловых мощностей </a:t>
          </a:r>
          <a:endParaRPr lang="ru-RU"/>
        </a:p>
      </dgm:t>
    </dgm:pt>
    <dgm:pt modelId="{AE9329A4-AE39-4AF9-B7C1-49ADCABAD494}" type="parTrans" cxnId="{A40C9126-DC66-4FDA-9DED-12B048634598}">
      <dgm:prSet/>
      <dgm:spPr/>
      <dgm:t>
        <a:bodyPr/>
        <a:lstStyle/>
        <a:p>
          <a:endParaRPr lang="ru-RU"/>
        </a:p>
      </dgm:t>
    </dgm:pt>
    <dgm:pt modelId="{9B2D0489-B826-4650-A04D-70CC1237D2F3}" type="sibTrans" cxnId="{A40C9126-DC66-4FDA-9DED-12B048634598}">
      <dgm:prSet/>
      <dgm:spPr/>
      <dgm:t>
        <a:bodyPr/>
        <a:lstStyle/>
        <a:p>
          <a:endParaRPr lang="ru-RU"/>
        </a:p>
      </dgm:t>
    </dgm:pt>
    <dgm:pt modelId="{CF3398F0-176C-46CC-9E5F-D9F3DFE33D88}">
      <dgm:prSet/>
      <dgm:spPr/>
      <dgm:t>
        <a:bodyPr/>
        <a:lstStyle/>
        <a:p>
          <a:pPr rtl="0"/>
          <a:r>
            <a:rPr lang="ru-RU" smtClean="0"/>
            <a:t>Создание национальным рыболовецким хозяйствам условий для расширения ареала промысла</a:t>
          </a:r>
          <a:endParaRPr lang="ru-RU"/>
        </a:p>
      </dgm:t>
    </dgm:pt>
    <dgm:pt modelId="{71E95F07-CFF6-4A70-8A02-8CD01E9C8B4C}" type="parTrans" cxnId="{F07D5223-3E6A-4314-82B5-274557BF59B9}">
      <dgm:prSet/>
      <dgm:spPr/>
      <dgm:t>
        <a:bodyPr/>
        <a:lstStyle/>
        <a:p>
          <a:endParaRPr lang="ru-RU"/>
        </a:p>
      </dgm:t>
    </dgm:pt>
    <dgm:pt modelId="{51A2F762-F9FA-4675-AD65-DED7C3D0336D}" type="sibTrans" cxnId="{F07D5223-3E6A-4314-82B5-274557BF59B9}">
      <dgm:prSet/>
      <dgm:spPr/>
      <dgm:t>
        <a:bodyPr/>
        <a:lstStyle/>
        <a:p>
          <a:endParaRPr lang="ru-RU"/>
        </a:p>
      </dgm:t>
    </dgm:pt>
    <dgm:pt modelId="{EA13B9C9-4718-4091-9AC6-CB4056D93B4B}">
      <dgm:prSet/>
      <dgm:spPr/>
      <dgm:t>
        <a:bodyPr/>
        <a:lstStyle/>
        <a:p>
          <a:pPr rtl="0"/>
          <a:r>
            <a:rPr lang="ru-RU" smtClean="0"/>
            <a:t>Относительное снижение присутствия иностранного промыслового флота в исключительных экономических зонах за счет разных условий хозяйствования</a:t>
          </a:r>
          <a:endParaRPr lang="ru-RU"/>
        </a:p>
      </dgm:t>
    </dgm:pt>
    <dgm:pt modelId="{5A70142E-C53D-494F-A967-9FDB45E9DF6B}" type="parTrans" cxnId="{955C6408-C95C-4D1C-8E5C-5CB61D432E88}">
      <dgm:prSet/>
      <dgm:spPr/>
      <dgm:t>
        <a:bodyPr/>
        <a:lstStyle/>
        <a:p>
          <a:endParaRPr lang="ru-RU"/>
        </a:p>
      </dgm:t>
    </dgm:pt>
    <dgm:pt modelId="{C778BBF2-69FF-496F-8E47-8D7ADA43AEDF}" type="sibTrans" cxnId="{955C6408-C95C-4D1C-8E5C-5CB61D432E88}">
      <dgm:prSet/>
      <dgm:spPr/>
      <dgm:t>
        <a:bodyPr/>
        <a:lstStyle/>
        <a:p>
          <a:endParaRPr lang="ru-RU"/>
        </a:p>
      </dgm:t>
    </dgm:pt>
    <dgm:pt modelId="{74F74342-5890-44D9-B09A-69A9E5B21C39}">
      <dgm:prSet/>
      <dgm:spPr/>
      <dgm:t>
        <a:bodyPr/>
        <a:lstStyle/>
        <a:p>
          <a:pPr rtl="0"/>
          <a:r>
            <a:rPr lang="ru-RU" smtClean="0"/>
            <a:t>Повышение степени инновационности рыбохозяйственной деятельности</a:t>
          </a:r>
          <a:endParaRPr lang="ru-RU"/>
        </a:p>
      </dgm:t>
    </dgm:pt>
    <dgm:pt modelId="{29F98CE9-0642-4EE5-830F-FEF9CC6A4BC0}" type="parTrans" cxnId="{B823AFF2-93CA-4E35-ADBB-C771AF06359A}">
      <dgm:prSet/>
      <dgm:spPr/>
      <dgm:t>
        <a:bodyPr/>
        <a:lstStyle/>
        <a:p>
          <a:endParaRPr lang="ru-RU"/>
        </a:p>
      </dgm:t>
    </dgm:pt>
    <dgm:pt modelId="{5130E1B6-4903-46B6-8849-223C367A3817}" type="sibTrans" cxnId="{B823AFF2-93CA-4E35-ADBB-C771AF06359A}">
      <dgm:prSet/>
      <dgm:spPr/>
      <dgm:t>
        <a:bodyPr/>
        <a:lstStyle/>
        <a:p>
          <a:endParaRPr lang="ru-RU"/>
        </a:p>
      </dgm:t>
    </dgm:pt>
    <dgm:pt modelId="{3134ED1C-567B-4002-8FDC-D03369410933}">
      <dgm:prSet/>
      <dgm:spPr/>
      <dgm:t>
        <a:bodyPr/>
        <a:lstStyle/>
        <a:p>
          <a:pPr rtl="0"/>
          <a:r>
            <a:rPr lang="ru-RU" smtClean="0"/>
            <a:t>Решение экологических проблем в контексте устойчивого развития</a:t>
          </a:r>
          <a:endParaRPr lang="ru-RU"/>
        </a:p>
      </dgm:t>
    </dgm:pt>
    <dgm:pt modelId="{0E17F6EF-B969-402C-98E2-EB9356339BFA}" type="parTrans" cxnId="{881245E3-352E-4418-8293-818A2E22B33F}">
      <dgm:prSet/>
      <dgm:spPr/>
      <dgm:t>
        <a:bodyPr/>
        <a:lstStyle/>
        <a:p>
          <a:endParaRPr lang="ru-RU"/>
        </a:p>
      </dgm:t>
    </dgm:pt>
    <dgm:pt modelId="{03C92540-873C-47E4-841F-297610715C71}" type="sibTrans" cxnId="{881245E3-352E-4418-8293-818A2E22B33F}">
      <dgm:prSet/>
      <dgm:spPr/>
      <dgm:t>
        <a:bodyPr/>
        <a:lstStyle/>
        <a:p>
          <a:endParaRPr lang="ru-RU"/>
        </a:p>
      </dgm:t>
    </dgm:pt>
    <dgm:pt modelId="{5A9E2A57-45C8-4DB0-BD1B-AFE1CE25AED3}" type="pres">
      <dgm:prSet presAssocID="{380AC3D3-BF7A-457C-9068-13A64B8792D0}" presName="linear" presStyleCnt="0">
        <dgm:presLayoutVars>
          <dgm:animLvl val="lvl"/>
          <dgm:resizeHandles val="exact"/>
        </dgm:presLayoutVars>
      </dgm:prSet>
      <dgm:spPr/>
    </dgm:pt>
    <dgm:pt modelId="{8F3A74E6-96A6-45BE-A01E-6B389E660331}" type="pres">
      <dgm:prSet presAssocID="{E5706334-08D5-4369-A84F-863A263A7AD4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51B2C032-DD6D-468D-8161-CA8F18600148}" type="pres">
      <dgm:prSet presAssocID="{E5706334-08D5-4369-A84F-863A263A7AD4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F5E615BA-A11E-47CB-B2BE-D050BAEC12C9}" type="presOf" srcId="{380AC3D3-BF7A-457C-9068-13A64B8792D0}" destId="{5A9E2A57-45C8-4DB0-BD1B-AFE1CE25AED3}" srcOrd="0" destOrd="0" presId="urn:microsoft.com/office/officeart/2005/8/layout/vList2"/>
    <dgm:cxn modelId="{955C6408-C95C-4D1C-8E5C-5CB61D432E88}" srcId="{E5706334-08D5-4369-A84F-863A263A7AD4}" destId="{EA13B9C9-4718-4091-9AC6-CB4056D93B4B}" srcOrd="5" destOrd="0" parTransId="{5A70142E-C53D-494F-A967-9FDB45E9DF6B}" sibTransId="{C778BBF2-69FF-496F-8E47-8D7ADA43AEDF}"/>
    <dgm:cxn modelId="{87745FD8-69C7-45E4-B247-A4F4D3AFCBCB}" srcId="{380AC3D3-BF7A-457C-9068-13A64B8792D0}" destId="{E5706334-08D5-4369-A84F-863A263A7AD4}" srcOrd="0" destOrd="0" parTransId="{D590D864-8852-490F-80A9-68CDDCA508AC}" sibTransId="{9467D6DC-090C-4B26-BE14-4B1D7E1BE921}"/>
    <dgm:cxn modelId="{B823AFF2-93CA-4E35-ADBB-C771AF06359A}" srcId="{E5706334-08D5-4369-A84F-863A263A7AD4}" destId="{74F74342-5890-44D9-B09A-69A9E5B21C39}" srcOrd="6" destOrd="0" parTransId="{29F98CE9-0642-4EE5-830F-FEF9CC6A4BC0}" sibTransId="{5130E1B6-4903-46B6-8849-223C367A3817}"/>
    <dgm:cxn modelId="{881245E3-352E-4418-8293-818A2E22B33F}" srcId="{E5706334-08D5-4369-A84F-863A263A7AD4}" destId="{3134ED1C-567B-4002-8FDC-D03369410933}" srcOrd="7" destOrd="0" parTransId="{0E17F6EF-B969-402C-98E2-EB9356339BFA}" sibTransId="{03C92540-873C-47E4-841F-297610715C71}"/>
    <dgm:cxn modelId="{30CEF8B9-B46C-4B20-AFDC-2115AF2DBA5C}" type="presOf" srcId="{E0D4F905-6623-4F13-856C-7FAB135189E6}" destId="{51B2C032-DD6D-468D-8161-CA8F18600148}" srcOrd="0" destOrd="3" presId="urn:microsoft.com/office/officeart/2005/8/layout/vList2"/>
    <dgm:cxn modelId="{F07D5223-3E6A-4314-82B5-274557BF59B9}" srcId="{E5706334-08D5-4369-A84F-863A263A7AD4}" destId="{CF3398F0-176C-46CC-9E5F-D9F3DFE33D88}" srcOrd="4" destOrd="0" parTransId="{71E95F07-CFF6-4A70-8A02-8CD01E9C8B4C}" sibTransId="{51A2F762-F9FA-4675-AD65-DED7C3D0336D}"/>
    <dgm:cxn modelId="{6CBFAABE-7651-481A-8949-90B01F152C54}" srcId="{E5706334-08D5-4369-A84F-863A263A7AD4}" destId="{604DF06A-9C2F-43BE-9D0A-8495A963CAC4}" srcOrd="1" destOrd="0" parTransId="{E8A395DA-B555-414B-8120-D7009E88F443}" sibTransId="{A39BDA41-B19F-4416-A063-22E937C2CDE9}"/>
    <dgm:cxn modelId="{2556EA1F-C4CA-49A1-8808-61EAF4E5F227}" type="presOf" srcId="{EA13B9C9-4718-4091-9AC6-CB4056D93B4B}" destId="{51B2C032-DD6D-468D-8161-CA8F18600148}" srcOrd="0" destOrd="5" presId="urn:microsoft.com/office/officeart/2005/8/layout/vList2"/>
    <dgm:cxn modelId="{6569C2C2-BA79-41E9-89CE-95E154E861B6}" type="presOf" srcId="{7398EE5B-5308-4ECC-A0B7-6741A4A270B9}" destId="{51B2C032-DD6D-468D-8161-CA8F18600148}" srcOrd="0" destOrd="0" presId="urn:microsoft.com/office/officeart/2005/8/layout/vList2"/>
    <dgm:cxn modelId="{6667946E-8B94-4383-BBFB-DFE0A46CF7D5}" type="presOf" srcId="{C5E31BDC-2CEF-4A06-8113-E14732021634}" destId="{51B2C032-DD6D-468D-8161-CA8F18600148}" srcOrd="0" destOrd="2" presId="urn:microsoft.com/office/officeart/2005/8/layout/vList2"/>
    <dgm:cxn modelId="{BC740A49-8F99-4758-B367-B87A8E763382}" type="presOf" srcId="{604DF06A-9C2F-43BE-9D0A-8495A963CAC4}" destId="{51B2C032-DD6D-468D-8161-CA8F18600148}" srcOrd="0" destOrd="1" presId="urn:microsoft.com/office/officeart/2005/8/layout/vList2"/>
    <dgm:cxn modelId="{2C05C120-CD2B-4C7B-9026-2945E1206F30}" type="presOf" srcId="{CF3398F0-176C-46CC-9E5F-D9F3DFE33D88}" destId="{51B2C032-DD6D-468D-8161-CA8F18600148}" srcOrd="0" destOrd="4" presId="urn:microsoft.com/office/officeart/2005/8/layout/vList2"/>
    <dgm:cxn modelId="{93C43187-CCBD-41FB-92C7-B82E88A9C4B9}" srcId="{E5706334-08D5-4369-A84F-863A263A7AD4}" destId="{7398EE5B-5308-4ECC-A0B7-6741A4A270B9}" srcOrd="0" destOrd="0" parTransId="{ED1429FD-FDFC-42BB-A541-7BD7AACC35EC}" sibTransId="{006B17AF-50B7-4919-BC80-A0D5926E91F7}"/>
    <dgm:cxn modelId="{D02497B3-5C08-4F5F-8923-3F6D459008D3}" type="presOf" srcId="{74F74342-5890-44D9-B09A-69A9E5B21C39}" destId="{51B2C032-DD6D-468D-8161-CA8F18600148}" srcOrd="0" destOrd="6" presId="urn:microsoft.com/office/officeart/2005/8/layout/vList2"/>
    <dgm:cxn modelId="{F62E0FE5-BA32-44C5-A5DA-9523B248C7A0}" type="presOf" srcId="{3134ED1C-567B-4002-8FDC-D03369410933}" destId="{51B2C032-DD6D-468D-8161-CA8F18600148}" srcOrd="0" destOrd="7" presId="urn:microsoft.com/office/officeart/2005/8/layout/vList2"/>
    <dgm:cxn modelId="{13B0B8DB-F9B7-4F8A-A1D4-B1986B5DA37C}" type="presOf" srcId="{E5706334-08D5-4369-A84F-863A263A7AD4}" destId="{8F3A74E6-96A6-45BE-A01E-6B389E660331}" srcOrd="0" destOrd="0" presId="urn:microsoft.com/office/officeart/2005/8/layout/vList2"/>
    <dgm:cxn modelId="{A40C9126-DC66-4FDA-9DED-12B048634598}" srcId="{E5706334-08D5-4369-A84F-863A263A7AD4}" destId="{E0D4F905-6623-4F13-856C-7FAB135189E6}" srcOrd="3" destOrd="0" parTransId="{AE9329A4-AE39-4AF9-B7C1-49ADCABAD494}" sibTransId="{9B2D0489-B826-4650-A04D-70CC1237D2F3}"/>
    <dgm:cxn modelId="{3AAC5813-2E72-41D7-815C-8FE65A595A32}" srcId="{E5706334-08D5-4369-A84F-863A263A7AD4}" destId="{C5E31BDC-2CEF-4A06-8113-E14732021634}" srcOrd="2" destOrd="0" parTransId="{067ADD63-0C39-4E19-9019-DCCF5ACB5879}" sibTransId="{49456D3C-7C5C-46B0-ADFD-37FD435FF283}"/>
    <dgm:cxn modelId="{1BC2A92C-53CF-4EE2-8779-F1F386A54F7C}" type="presParOf" srcId="{5A9E2A57-45C8-4DB0-BD1B-AFE1CE25AED3}" destId="{8F3A74E6-96A6-45BE-A01E-6B389E660331}" srcOrd="0" destOrd="0" presId="urn:microsoft.com/office/officeart/2005/8/layout/vList2"/>
    <dgm:cxn modelId="{FE815B27-236B-47EC-B5D8-46E3818AA6C1}" type="presParOf" srcId="{5A9E2A57-45C8-4DB0-BD1B-AFE1CE25AED3}" destId="{51B2C032-DD6D-468D-8161-CA8F1860014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10F6A4-694F-4421-A94E-0A423B544DE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D065ED45-4817-4F00-B181-D507968677C4}">
      <dgm:prSet/>
      <dgm:spPr/>
      <dgm:t>
        <a:bodyPr/>
        <a:lstStyle/>
        <a:p>
          <a:pPr rtl="0"/>
          <a:r>
            <a:rPr lang="ru-RU" smtClean="0"/>
            <a:t>Основные виды субсидий</a:t>
          </a:r>
          <a:endParaRPr lang="ru-RU"/>
        </a:p>
      </dgm:t>
    </dgm:pt>
    <dgm:pt modelId="{C5EBFD8F-C9BE-4EEC-8ED5-DD019FB834D7}" type="parTrans" cxnId="{049DF616-2D4B-447E-974D-AB826A8D3793}">
      <dgm:prSet/>
      <dgm:spPr/>
      <dgm:t>
        <a:bodyPr/>
        <a:lstStyle/>
        <a:p>
          <a:endParaRPr lang="ru-RU"/>
        </a:p>
      </dgm:t>
    </dgm:pt>
    <dgm:pt modelId="{C4B07B5B-605F-43F5-B6B5-D2C6D60DA1F9}" type="sibTrans" cxnId="{049DF616-2D4B-447E-974D-AB826A8D3793}">
      <dgm:prSet/>
      <dgm:spPr/>
      <dgm:t>
        <a:bodyPr/>
        <a:lstStyle/>
        <a:p>
          <a:endParaRPr lang="ru-RU"/>
        </a:p>
      </dgm:t>
    </dgm:pt>
    <dgm:pt modelId="{E6289794-D2CB-4621-8355-8F54DEDC5B71}">
      <dgm:prSet/>
      <dgm:spPr/>
      <dgm:t>
        <a:bodyPr/>
        <a:lstStyle/>
        <a:p>
          <a:pPr rtl="0"/>
          <a:r>
            <a:rPr lang="ru-RU" smtClean="0"/>
            <a:t>Субсидии на решение операционных задач: топливо для рыболовных судов, лед для хранения улова и т.д.</a:t>
          </a:r>
          <a:endParaRPr lang="ru-RU"/>
        </a:p>
      </dgm:t>
    </dgm:pt>
    <dgm:pt modelId="{91A0441A-83E1-477D-B493-A24D592DB902}" type="parTrans" cxnId="{7443BC2F-09DC-407B-99A1-D7BE6075F3D2}">
      <dgm:prSet/>
      <dgm:spPr/>
      <dgm:t>
        <a:bodyPr/>
        <a:lstStyle/>
        <a:p>
          <a:endParaRPr lang="ru-RU"/>
        </a:p>
      </dgm:t>
    </dgm:pt>
    <dgm:pt modelId="{02859EED-C66F-4D27-9D01-91F106385C3F}" type="sibTrans" cxnId="{7443BC2F-09DC-407B-99A1-D7BE6075F3D2}">
      <dgm:prSet/>
      <dgm:spPr/>
      <dgm:t>
        <a:bodyPr/>
        <a:lstStyle/>
        <a:p>
          <a:endParaRPr lang="ru-RU"/>
        </a:p>
      </dgm:t>
    </dgm:pt>
    <dgm:pt modelId="{EC7B96E2-1E87-4F38-B702-7BB7B9144FC9}">
      <dgm:prSet/>
      <dgm:spPr/>
      <dgm:t>
        <a:bodyPr/>
        <a:lstStyle/>
        <a:p>
          <a:pPr rtl="0"/>
          <a:r>
            <a:rPr lang="ru-RU" smtClean="0"/>
            <a:t>Установление льготных  налогов и сборов за право пользования биоресурсами в ИЭЗ</a:t>
          </a:r>
          <a:endParaRPr lang="ru-RU"/>
        </a:p>
      </dgm:t>
    </dgm:pt>
    <dgm:pt modelId="{D6808F64-E313-4FB4-9F7A-E22CEA915054}" type="parTrans" cxnId="{2B3E43B5-44AA-4774-A09E-A2798831C654}">
      <dgm:prSet/>
      <dgm:spPr/>
      <dgm:t>
        <a:bodyPr/>
        <a:lstStyle/>
        <a:p>
          <a:endParaRPr lang="ru-RU"/>
        </a:p>
      </dgm:t>
    </dgm:pt>
    <dgm:pt modelId="{081D2983-2531-41E6-81D4-A7BB66A6EB93}" type="sibTrans" cxnId="{2B3E43B5-44AA-4774-A09E-A2798831C654}">
      <dgm:prSet/>
      <dgm:spPr/>
      <dgm:t>
        <a:bodyPr/>
        <a:lstStyle/>
        <a:p>
          <a:endParaRPr lang="ru-RU"/>
        </a:p>
      </dgm:t>
    </dgm:pt>
    <dgm:pt modelId="{020276B3-58CD-467E-92D4-BDAE35308E0C}">
      <dgm:prSet/>
      <dgm:spPr/>
      <dgm:t>
        <a:bodyPr/>
        <a:lstStyle/>
        <a:p>
          <a:pPr rtl="0"/>
          <a:r>
            <a:rPr lang="ru-RU" smtClean="0"/>
            <a:t>Субсидии на использование капитала, льготные кредиты, страхование кредитов</a:t>
          </a:r>
          <a:endParaRPr lang="ru-RU"/>
        </a:p>
      </dgm:t>
    </dgm:pt>
    <dgm:pt modelId="{BF49FC08-6084-48F3-9408-5A1CFA3DF342}" type="parTrans" cxnId="{3377AB23-B3F5-427E-B27E-F16ED378B3A4}">
      <dgm:prSet/>
      <dgm:spPr/>
      <dgm:t>
        <a:bodyPr/>
        <a:lstStyle/>
        <a:p>
          <a:endParaRPr lang="ru-RU"/>
        </a:p>
      </dgm:t>
    </dgm:pt>
    <dgm:pt modelId="{36E992E1-1F2D-4CE9-9497-7E531BD457F2}" type="sibTrans" cxnId="{3377AB23-B3F5-427E-B27E-F16ED378B3A4}">
      <dgm:prSet/>
      <dgm:spPr/>
      <dgm:t>
        <a:bodyPr/>
        <a:lstStyle/>
        <a:p>
          <a:endParaRPr lang="ru-RU"/>
        </a:p>
      </dgm:t>
    </dgm:pt>
    <dgm:pt modelId="{29341B81-833A-4815-AD75-F9595F772450}">
      <dgm:prSet/>
      <dgm:spPr/>
      <dgm:t>
        <a:bodyPr/>
        <a:lstStyle/>
        <a:p>
          <a:pPr rtl="0"/>
          <a:r>
            <a:rPr lang="ru-RU" smtClean="0"/>
            <a:t>Поддержка развития промыслового флота: конструирование и строительство новых, ремонт и модернизация существующих судов </a:t>
          </a:r>
          <a:endParaRPr lang="ru-RU"/>
        </a:p>
      </dgm:t>
    </dgm:pt>
    <dgm:pt modelId="{9AE11078-9E97-4110-99E6-68BE6B65692E}" type="parTrans" cxnId="{91DBB0B3-127D-4B05-8FBB-0D0594DF8B6B}">
      <dgm:prSet/>
      <dgm:spPr/>
      <dgm:t>
        <a:bodyPr/>
        <a:lstStyle/>
        <a:p>
          <a:endParaRPr lang="ru-RU"/>
        </a:p>
      </dgm:t>
    </dgm:pt>
    <dgm:pt modelId="{B6AA2779-2BD3-4CDA-A494-E1CB13F7F9FA}" type="sibTrans" cxnId="{91DBB0B3-127D-4B05-8FBB-0D0594DF8B6B}">
      <dgm:prSet/>
      <dgm:spPr/>
      <dgm:t>
        <a:bodyPr/>
        <a:lstStyle/>
        <a:p>
          <a:endParaRPr lang="ru-RU"/>
        </a:p>
      </dgm:t>
    </dgm:pt>
    <dgm:pt modelId="{A356EB2E-6308-4A4E-BEF0-FE4533CEEA65}">
      <dgm:prSet/>
      <dgm:spPr/>
      <dgm:t>
        <a:bodyPr/>
        <a:lstStyle/>
        <a:p>
          <a:pPr rtl="0"/>
          <a:r>
            <a:rPr lang="ru-RU" smtClean="0"/>
            <a:t>Субсидии на совершенствование и поддержание портовой, складской, транспортной инфраструктуры</a:t>
          </a:r>
          <a:endParaRPr lang="ru-RU"/>
        </a:p>
      </dgm:t>
    </dgm:pt>
    <dgm:pt modelId="{B040CAA5-45E3-49F2-8F7A-B025C168DB3D}" type="parTrans" cxnId="{557611DE-AEC3-4AA8-AF5C-C3E6982B18A0}">
      <dgm:prSet/>
      <dgm:spPr/>
      <dgm:t>
        <a:bodyPr/>
        <a:lstStyle/>
        <a:p>
          <a:endParaRPr lang="ru-RU"/>
        </a:p>
      </dgm:t>
    </dgm:pt>
    <dgm:pt modelId="{9D4B1C24-EC55-4DBF-8CA4-4CC1F27ED422}" type="sibTrans" cxnId="{557611DE-AEC3-4AA8-AF5C-C3E6982B18A0}">
      <dgm:prSet/>
      <dgm:spPr/>
      <dgm:t>
        <a:bodyPr/>
        <a:lstStyle/>
        <a:p>
          <a:endParaRPr lang="ru-RU"/>
        </a:p>
      </dgm:t>
    </dgm:pt>
    <dgm:pt modelId="{352672A5-CAE5-44DC-8784-48302BBCF8AE}">
      <dgm:prSet/>
      <dgm:spPr/>
      <dgm:t>
        <a:bodyPr/>
        <a:lstStyle/>
        <a:p>
          <a:pPr rtl="0"/>
          <a:r>
            <a:rPr lang="ru-RU" smtClean="0"/>
            <a:t>Выплаты за ограничение или прекращение рыбаками промысла: компенсации вынужденного простоя промысловых судов во время официального запрета промысла в виде прямых денежных выплат</a:t>
          </a:r>
          <a:endParaRPr lang="ru-RU"/>
        </a:p>
      </dgm:t>
    </dgm:pt>
    <dgm:pt modelId="{7DB989A3-0833-4F2A-BD4D-13C8A39D8F76}" type="parTrans" cxnId="{E7EA0D25-BB4C-427B-B787-DD4B0F8C203C}">
      <dgm:prSet/>
      <dgm:spPr/>
      <dgm:t>
        <a:bodyPr/>
        <a:lstStyle/>
        <a:p>
          <a:endParaRPr lang="ru-RU"/>
        </a:p>
      </dgm:t>
    </dgm:pt>
    <dgm:pt modelId="{3B1A9476-6862-4294-8B2D-1DB612D0C2C1}" type="sibTrans" cxnId="{E7EA0D25-BB4C-427B-B787-DD4B0F8C203C}">
      <dgm:prSet/>
      <dgm:spPr/>
      <dgm:t>
        <a:bodyPr/>
        <a:lstStyle/>
        <a:p>
          <a:endParaRPr lang="ru-RU"/>
        </a:p>
      </dgm:t>
    </dgm:pt>
    <dgm:pt modelId="{6AF13B55-6601-4DD8-B512-D7C573B41234}">
      <dgm:prSet/>
      <dgm:spPr/>
      <dgm:t>
        <a:bodyPr/>
        <a:lstStyle/>
        <a:p>
          <a:pPr rtl="0"/>
          <a:r>
            <a:rPr lang="ru-RU" smtClean="0"/>
            <a:t>Меры поддержки, направленные на регулирование цен на рыботовары</a:t>
          </a:r>
          <a:endParaRPr lang="ru-RU"/>
        </a:p>
      </dgm:t>
    </dgm:pt>
    <dgm:pt modelId="{BC491983-DCBA-41C0-B78D-5D3C12CAE523}" type="parTrans" cxnId="{13141AA2-0DB7-43C5-9094-AD235CDAAA86}">
      <dgm:prSet/>
      <dgm:spPr/>
      <dgm:t>
        <a:bodyPr/>
        <a:lstStyle/>
        <a:p>
          <a:endParaRPr lang="ru-RU"/>
        </a:p>
      </dgm:t>
    </dgm:pt>
    <dgm:pt modelId="{630A6A10-22F6-44E7-BACF-5CD318ED3EFB}" type="sibTrans" cxnId="{13141AA2-0DB7-43C5-9094-AD235CDAAA86}">
      <dgm:prSet/>
      <dgm:spPr/>
      <dgm:t>
        <a:bodyPr/>
        <a:lstStyle/>
        <a:p>
          <a:endParaRPr lang="ru-RU"/>
        </a:p>
      </dgm:t>
    </dgm:pt>
    <dgm:pt modelId="{B0C47C49-9E40-45E6-BAF1-2A60B29EDD22}" type="pres">
      <dgm:prSet presAssocID="{BB10F6A4-694F-4421-A94E-0A423B544DE9}" presName="linear" presStyleCnt="0">
        <dgm:presLayoutVars>
          <dgm:animLvl val="lvl"/>
          <dgm:resizeHandles val="exact"/>
        </dgm:presLayoutVars>
      </dgm:prSet>
      <dgm:spPr/>
    </dgm:pt>
    <dgm:pt modelId="{2818A772-F9C0-4B72-928B-A85F87F2945D}" type="pres">
      <dgm:prSet presAssocID="{D065ED45-4817-4F00-B181-D507968677C4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BAD95DA6-AA81-456B-B0B0-4747AD894BC3}" type="pres">
      <dgm:prSet presAssocID="{D065ED45-4817-4F00-B181-D507968677C4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F877AA31-4828-484F-BAE2-0E13D0FD2F19}" type="presOf" srcId="{E6289794-D2CB-4621-8355-8F54DEDC5B71}" destId="{BAD95DA6-AA81-456B-B0B0-4747AD894BC3}" srcOrd="0" destOrd="0" presId="urn:microsoft.com/office/officeart/2005/8/layout/vList2"/>
    <dgm:cxn modelId="{2719DA79-07BB-44B0-B9BB-FA4951C4FE3A}" type="presOf" srcId="{6AF13B55-6601-4DD8-B512-D7C573B41234}" destId="{BAD95DA6-AA81-456B-B0B0-4747AD894BC3}" srcOrd="0" destOrd="6" presId="urn:microsoft.com/office/officeart/2005/8/layout/vList2"/>
    <dgm:cxn modelId="{8B04890A-B19C-4A89-8224-27821C377D8A}" type="presOf" srcId="{A356EB2E-6308-4A4E-BEF0-FE4533CEEA65}" destId="{BAD95DA6-AA81-456B-B0B0-4747AD894BC3}" srcOrd="0" destOrd="4" presId="urn:microsoft.com/office/officeart/2005/8/layout/vList2"/>
    <dgm:cxn modelId="{2A6BF9A7-93FB-4A4F-B2EE-F86CFB6BDF84}" type="presOf" srcId="{020276B3-58CD-467E-92D4-BDAE35308E0C}" destId="{BAD95DA6-AA81-456B-B0B0-4747AD894BC3}" srcOrd="0" destOrd="2" presId="urn:microsoft.com/office/officeart/2005/8/layout/vList2"/>
    <dgm:cxn modelId="{557611DE-AEC3-4AA8-AF5C-C3E6982B18A0}" srcId="{D065ED45-4817-4F00-B181-D507968677C4}" destId="{A356EB2E-6308-4A4E-BEF0-FE4533CEEA65}" srcOrd="4" destOrd="0" parTransId="{B040CAA5-45E3-49F2-8F7A-B025C168DB3D}" sibTransId="{9D4B1C24-EC55-4DBF-8CA4-4CC1F27ED422}"/>
    <dgm:cxn modelId="{E7EA0D25-BB4C-427B-B787-DD4B0F8C203C}" srcId="{D065ED45-4817-4F00-B181-D507968677C4}" destId="{352672A5-CAE5-44DC-8784-48302BBCF8AE}" srcOrd="5" destOrd="0" parTransId="{7DB989A3-0833-4F2A-BD4D-13C8A39D8F76}" sibTransId="{3B1A9476-6862-4294-8B2D-1DB612D0C2C1}"/>
    <dgm:cxn modelId="{90BA5A7C-B842-4E4E-B23D-8A0569E84FB9}" type="presOf" srcId="{352672A5-CAE5-44DC-8784-48302BBCF8AE}" destId="{BAD95DA6-AA81-456B-B0B0-4747AD894BC3}" srcOrd="0" destOrd="5" presId="urn:microsoft.com/office/officeart/2005/8/layout/vList2"/>
    <dgm:cxn modelId="{049DF616-2D4B-447E-974D-AB826A8D3793}" srcId="{BB10F6A4-694F-4421-A94E-0A423B544DE9}" destId="{D065ED45-4817-4F00-B181-D507968677C4}" srcOrd="0" destOrd="0" parTransId="{C5EBFD8F-C9BE-4EEC-8ED5-DD019FB834D7}" sibTransId="{C4B07B5B-605F-43F5-B6B5-D2C6D60DA1F9}"/>
    <dgm:cxn modelId="{13141AA2-0DB7-43C5-9094-AD235CDAAA86}" srcId="{D065ED45-4817-4F00-B181-D507968677C4}" destId="{6AF13B55-6601-4DD8-B512-D7C573B41234}" srcOrd="6" destOrd="0" parTransId="{BC491983-DCBA-41C0-B78D-5D3C12CAE523}" sibTransId="{630A6A10-22F6-44E7-BACF-5CD318ED3EFB}"/>
    <dgm:cxn modelId="{3377AB23-B3F5-427E-B27E-F16ED378B3A4}" srcId="{D065ED45-4817-4F00-B181-D507968677C4}" destId="{020276B3-58CD-467E-92D4-BDAE35308E0C}" srcOrd="2" destOrd="0" parTransId="{BF49FC08-6084-48F3-9408-5A1CFA3DF342}" sibTransId="{36E992E1-1F2D-4CE9-9497-7E531BD457F2}"/>
    <dgm:cxn modelId="{FC786F28-F550-422E-B537-22A0AE8CD6F4}" type="presOf" srcId="{D065ED45-4817-4F00-B181-D507968677C4}" destId="{2818A772-F9C0-4B72-928B-A85F87F2945D}" srcOrd="0" destOrd="0" presId="urn:microsoft.com/office/officeart/2005/8/layout/vList2"/>
    <dgm:cxn modelId="{E0079DB0-5008-4EA9-B70A-62200A3E3A4A}" type="presOf" srcId="{29341B81-833A-4815-AD75-F9595F772450}" destId="{BAD95DA6-AA81-456B-B0B0-4747AD894BC3}" srcOrd="0" destOrd="3" presId="urn:microsoft.com/office/officeart/2005/8/layout/vList2"/>
    <dgm:cxn modelId="{91DBB0B3-127D-4B05-8FBB-0D0594DF8B6B}" srcId="{D065ED45-4817-4F00-B181-D507968677C4}" destId="{29341B81-833A-4815-AD75-F9595F772450}" srcOrd="3" destOrd="0" parTransId="{9AE11078-9E97-4110-99E6-68BE6B65692E}" sibTransId="{B6AA2779-2BD3-4CDA-A494-E1CB13F7F9FA}"/>
    <dgm:cxn modelId="{2B3E43B5-44AA-4774-A09E-A2798831C654}" srcId="{D065ED45-4817-4F00-B181-D507968677C4}" destId="{EC7B96E2-1E87-4F38-B702-7BB7B9144FC9}" srcOrd="1" destOrd="0" parTransId="{D6808F64-E313-4FB4-9F7A-E22CEA915054}" sibTransId="{081D2983-2531-41E6-81D4-A7BB66A6EB93}"/>
    <dgm:cxn modelId="{E2E1477A-D6F4-4EAA-B97C-EE3FC391DDF5}" type="presOf" srcId="{BB10F6A4-694F-4421-A94E-0A423B544DE9}" destId="{B0C47C49-9E40-45E6-BAF1-2A60B29EDD22}" srcOrd="0" destOrd="0" presId="urn:microsoft.com/office/officeart/2005/8/layout/vList2"/>
    <dgm:cxn modelId="{B24E3095-4A6B-4D97-A7C0-3C0E83A21606}" type="presOf" srcId="{EC7B96E2-1E87-4F38-B702-7BB7B9144FC9}" destId="{BAD95DA6-AA81-456B-B0B0-4747AD894BC3}" srcOrd="0" destOrd="1" presId="urn:microsoft.com/office/officeart/2005/8/layout/vList2"/>
    <dgm:cxn modelId="{7443BC2F-09DC-407B-99A1-D7BE6075F3D2}" srcId="{D065ED45-4817-4F00-B181-D507968677C4}" destId="{E6289794-D2CB-4621-8355-8F54DEDC5B71}" srcOrd="0" destOrd="0" parTransId="{91A0441A-83E1-477D-B493-A24D592DB902}" sibTransId="{02859EED-C66F-4D27-9D01-91F106385C3F}"/>
    <dgm:cxn modelId="{F222FE26-F191-4E12-9A74-8586DEAB7BA1}" type="presParOf" srcId="{B0C47C49-9E40-45E6-BAF1-2A60B29EDD22}" destId="{2818A772-F9C0-4B72-928B-A85F87F2945D}" srcOrd="0" destOrd="0" presId="urn:microsoft.com/office/officeart/2005/8/layout/vList2"/>
    <dgm:cxn modelId="{4691D857-C487-43DF-856E-79D850C95855}" type="presParOf" srcId="{B0C47C49-9E40-45E6-BAF1-2A60B29EDD22}" destId="{BAD95DA6-AA81-456B-B0B0-4747AD894BC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1312AB-6760-48D2-B2DD-14C6B18DE7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28FF22-8F38-4780-97C4-08B442E763A4}">
      <dgm:prSet/>
      <dgm:spPr/>
      <dgm:t>
        <a:bodyPr/>
        <a:lstStyle/>
        <a:p>
          <a:pPr rtl="0"/>
          <a:r>
            <a:rPr lang="ru-RU" dirty="0" smtClean="0"/>
            <a:t>Заинтересованные стороны в тематике субсидирования </a:t>
          </a:r>
          <a:endParaRPr lang="ru-RU" dirty="0"/>
        </a:p>
      </dgm:t>
    </dgm:pt>
    <dgm:pt modelId="{1D7EB8D0-F1F6-4B5E-BFA6-0B7559F9B198}" type="parTrans" cxnId="{B320A473-67E7-450F-8EC5-9BD6063BB1A2}">
      <dgm:prSet/>
      <dgm:spPr/>
      <dgm:t>
        <a:bodyPr/>
        <a:lstStyle/>
        <a:p>
          <a:endParaRPr lang="ru-RU"/>
        </a:p>
      </dgm:t>
    </dgm:pt>
    <dgm:pt modelId="{9A4DCB47-6350-4784-A7C4-33EBD5A7AE59}" type="sibTrans" cxnId="{B320A473-67E7-450F-8EC5-9BD6063BB1A2}">
      <dgm:prSet/>
      <dgm:spPr/>
      <dgm:t>
        <a:bodyPr/>
        <a:lstStyle/>
        <a:p>
          <a:endParaRPr lang="ru-RU"/>
        </a:p>
      </dgm:t>
    </dgm:pt>
    <dgm:pt modelId="{CE51C94C-7C8E-4AD2-A14A-3550AB174E15}">
      <dgm:prSet/>
      <dgm:spPr/>
      <dgm:t>
        <a:bodyPr/>
        <a:lstStyle/>
        <a:p>
          <a:pPr rtl="0"/>
          <a:r>
            <a:rPr lang="ru-RU" smtClean="0"/>
            <a:t>Страны с развитым промысловым флотом, выступающие в ВТО за значительное ограничение субсидий в рыболовстве (Аргентина, Австралия, США, Исландия, Новая Зеландия, Перу, Филиппины Чили, Эквадор – группа «Друзья рыбы»). </a:t>
          </a:r>
          <a:endParaRPr lang="ru-RU"/>
        </a:p>
      </dgm:t>
    </dgm:pt>
    <dgm:pt modelId="{A9EE8FD8-1ECB-4BFF-AD43-86D0072686F8}" type="parTrans" cxnId="{7ECA8F9C-6264-42EC-845E-891DA5E93EF5}">
      <dgm:prSet/>
      <dgm:spPr/>
      <dgm:t>
        <a:bodyPr/>
        <a:lstStyle/>
        <a:p>
          <a:endParaRPr lang="ru-RU"/>
        </a:p>
      </dgm:t>
    </dgm:pt>
    <dgm:pt modelId="{AF6DE8EF-98BE-4424-A0E2-9D1F63109F9A}" type="sibTrans" cxnId="{7ECA8F9C-6264-42EC-845E-891DA5E93EF5}">
      <dgm:prSet/>
      <dgm:spPr/>
      <dgm:t>
        <a:bodyPr/>
        <a:lstStyle/>
        <a:p>
          <a:endParaRPr lang="ru-RU"/>
        </a:p>
      </dgm:t>
    </dgm:pt>
    <dgm:pt modelId="{664CE10B-0F7D-4DFD-8B75-FCB05C460392}">
      <dgm:prSet/>
      <dgm:spPr/>
      <dgm:t>
        <a:bodyPr/>
        <a:lstStyle/>
        <a:p>
          <a:pPr rtl="0"/>
          <a:r>
            <a:rPr lang="ru-RU" smtClean="0"/>
            <a:t>Страны с развитым промысловым флотом (включая экспедиционный), выступающие за гибкое использование субсидий (Япония, ЕС, Южная Корея )</a:t>
          </a:r>
          <a:endParaRPr lang="ru-RU"/>
        </a:p>
      </dgm:t>
    </dgm:pt>
    <dgm:pt modelId="{2CA6A332-64EE-44D6-A541-1451CD033E74}" type="parTrans" cxnId="{958B78D7-7A50-462B-AAD1-3CD821F07620}">
      <dgm:prSet/>
      <dgm:spPr/>
      <dgm:t>
        <a:bodyPr/>
        <a:lstStyle/>
        <a:p>
          <a:endParaRPr lang="ru-RU"/>
        </a:p>
      </dgm:t>
    </dgm:pt>
    <dgm:pt modelId="{92826AB7-48B1-44EB-9AD8-008A70928961}" type="sibTrans" cxnId="{958B78D7-7A50-462B-AAD1-3CD821F07620}">
      <dgm:prSet/>
      <dgm:spPr/>
      <dgm:t>
        <a:bodyPr/>
        <a:lstStyle/>
        <a:p>
          <a:endParaRPr lang="ru-RU"/>
        </a:p>
      </dgm:t>
    </dgm:pt>
    <dgm:pt modelId="{02B332AF-DF5C-48EE-823B-6425D71BD447}">
      <dgm:prSet/>
      <dgm:spPr/>
      <dgm:t>
        <a:bodyPr/>
        <a:lstStyle/>
        <a:p>
          <a:pPr rtl="0"/>
          <a:r>
            <a:rPr lang="ru-RU" smtClean="0"/>
            <a:t>Развивающиеся и наименее развитые страны, в целом выступающие за эффективное управление ресурсами Мирового океана, но требующие предоставления для себя исключений в рамках специального и дифференцированного режима (СДР)</a:t>
          </a:r>
          <a:endParaRPr lang="ru-RU"/>
        </a:p>
      </dgm:t>
    </dgm:pt>
    <dgm:pt modelId="{15CA9D12-BF04-4D0E-BBEC-BF7651D839F5}" type="parTrans" cxnId="{8473C2F1-B6DF-4CBA-AC1F-7E0982BA4702}">
      <dgm:prSet/>
      <dgm:spPr/>
      <dgm:t>
        <a:bodyPr/>
        <a:lstStyle/>
        <a:p>
          <a:endParaRPr lang="ru-RU"/>
        </a:p>
      </dgm:t>
    </dgm:pt>
    <dgm:pt modelId="{65D2C68F-2299-4B0B-B385-860C2EEC97B8}" type="sibTrans" cxnId="{8473C2F1-B6DF-4CBA-AC1F-7E0982BA4702}">
      <dgm:prSet/>
      <dgm:spPr/>
      <dgm:t>
        <a:bodyPr/>
        <a:lstStyle/>
        <a:p>
          <a:endParaRPr lang="ru-RU"/>
        </a:p>
      </dgm:t>
    </dgm:pt>
    <dgm:pt modelId="{9FC972B9-DF12-4642-B445-C5BF86200464}">
      <dgm:prSet/>
      <dgm:spPr/>
      <dgm:t>
        <a:bodyPr/>
        <a:lstStyle/>
        <a:p>
          <a:pPr rtl="0"/>
          <a:r>
            <a:rPr lang="ru-RU" smtClean="0"/>
            <a:t>Малые островные государства, в структуре ВВП которых преобладает продукция рыбной отрасли</a:t>
          </a:r>
          <a:endParaRPr lang="ru-RU"/>
        </a:p>
      </dgm:t>
    </dgm:pt>
    <dgm:pt modelId="{0170447C-B314-41A8-B112-E3C26DF467E5}" type="parTrans" cxnId="{4B7C06A8-5FC1-4255-A5B2-8BE756B58891}">
      <dgm:prSet/>
      <dgm:spPr/>
      <dgm:t>
        <a:bodyPr/>
        <a:lstStyle/>
        <a:p>
          <a:endParaRPr lang="ru-RU"/>
        </a:p>
      </dgm:t>
    </dgm:pt>
    <dgm:pt modelId="{41C2E318-F08B-4F6D-AA1E-12AD704A359A}" type="sibTrans" cxnId="{4B7C06A8-5FC1-4255-A5B2-8BE756B58891}">
      <dgm:prSet/>
      <dgm:spPr/>
      <dgm:t>
        <a:bodyPr/>
        <a:lstStyle/>
        <a:p>
          <a:endParaRPr lang="ru-RU"/>
        </a:p>
      </dgm:t>
    </dgm:pt>
    <dgm:pt modelId="{F60EA5FF-054F-4209-B57A-94F46DEEF50D}" type="pres">
      <dgm:prSet presAssocID="{EB1312AB-6760-48D2-B2DD-14C6B18DE72A}" presName="linear" presStyleCnt="0">
        <dgm:presLayoutVars>
          <dgm:animLvl val="lvl"/>
          <dgm:resizeHandles val="exact"/>
        </dgm:presLayoutVars>
      </dgm:prSet>
      <dgm:spPr/>
    </dgm:pt>
    <dgm:pt modelId="{80F13DE4-5DD0-44A3-98BC-8D0633799EC7}" type="pres">
      <dgm:prSet presAssocID="{2128FF22-8F38-4780-97C4-08B442E763A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17E90C-E792-4C53-A091-5E7D50DC9AAE}" type="pres">
      <dgm:prSet presAssocID="{2128FF22-8F38-4780-97C4-08B442E763A4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D17AFB60-8FD8-4C28-8E1E-6A332A970522}" type="presOf" srcId="{2128FF22-8F38-4780-97C4-08B442E763A4}" destId="{80F13DE4-5DD0-44A3-98BC-8D0633799EC7}" srcOrd="0" destOrd="0" presId="urn:microsoft.com/office/officeart/2005/8/layout/vList2"/>
    <dgm:cxn modelId="{8395E4B5-BA1F-4B91-80C7-521446EF45C6}" type="presOf" srcId="{CE51C94C-7C8E-4AD2-A14A-3550AB174E15}" destId="{5A17E90C-E792-4C53-A091-5E7D50DC9AAE}" srcOrd="0" destOrd="0" presId="urn:microsoft.com/office/officeart/2005/8/layout/vList2"/>
    <dgm:cxn modelId="{4B7C06A8-5FC1-4255-A5B2-8BE756B58891}" srcId="{2128FF22-8F38-4780-97C4-08B442E763A4}" destId="{9FC972B9-DF12-4642-B445-C5BF86200464}" srcOrd="3" destOrd="0" parTransId="{0170447C-B314-41A8-B112-E3C26DF467E5}" sibTransId="{41C2E318-F08B-4F6D-AA1E-12AD704A359A}"/>
    <dgm:cxn modelId="{7ECA8F9C-6264-42EC-845E-891DA5E93EF5}" srcId="{2128FF22-8F38-4780-97C4-08B442E763A4}" destId="{CE51C94C-7C8E-4AD2-A14A-3550AB174E15}" srcOrd="0" destOrd="0" parTransId="{A9EE8FD8-1ECB-4BFF-AD43-86D0072686F8}" sibTransId="{AF6DE8EF-98BE-4424-A0E2-9D1F63109F9A}"/>
    <dgm:cxn modelId="{4BD1448D-7082-437F-982E-1C9F56D62622}" type="presOf" srcId="{9FC972B9-DF12-4642-B445-C5BF86200464}" destId="{5A17E90C-E792-4C53-A091-5E7D50DC9AAE}" srcOrd="0" destOrd="3" presId="urn:microsoft.com/office/officeart/2005/8/layout/vList2"/>
    <dgm:cxn modelId="{958B78D7-7A50-462B-AAD1-3CD821F07620}" srcId="{2128FF22-8F38-4780-97C4-08B442E763A4}" destId="{664CE10B-0F7D-4DFD-8B75-FCB05C460392}" srcOrd="1" destOrd="0" parTransId="{2CA6A332-64EE-44D6-A541-1451CD033E74}" sibTransId="{92826AB7-48B1-44EB-9AD8-008A70928961}"/>
    <dgm:cxn modelId="{8473C2F1-B6DF-4CBA-AC1F-7E0982BA4702}" srcId="{2128FF22-8F38-4780-97C4-08B442E763A4}" destId="{02B332AF-DF5C-48EE-823B-6425D71BD447}" srcOrd="2" destOrd="0" parTransId="{15CA9D12-BF04-4D0E-BBEC-BF7651D839F5}" sibTransId="{65D2C68F-2299-4B0B-B385-860C2EEC97B8}"/>
    <dgm:cxn modelId="{B320A473-67E7-450F-8EC5-9BD6063BB1A2}" srcId="{EB1312AB-6760-48D2-B2DD-14C6B18DE72A}" destId="{2128FF22-8F38-4780-97C4-08B442E763A4}" srcOrd="0" destOrd="0" parTransId="{1D7EB8D0-F1F6-4B5E-BFA6-0B7559F9B198}" sibTransId="{9A4DCB47-6350-4784-A7C4-33EBD5A7AE59}"/>
    <dgm:cxn modelId="{28CE11FA-111F-4F26-9887-8574E5C1E1C4}" type="presOf" srcId="{664CE10B-0F7D-4DFD-8B75-FCB05C460392}" destId="{5A17E90C-E792-4C53-A091-5E7D50DC9AAE}" srcOrd="0" destOrd="1" presId="urn:microsoft.com/office/officeart/2005/8/layout/vList2"/>
    <dgm:cxn modelId="{9216521E-70D6-4FE9-8360-398BF9A9B23C}" type="presOf" srcId="{02B332AF-DF5C-48EE-823B-6425D71BD447}" destId="{5A17E90C-E792-4C53-A091-5E7D50DC9AAE}" srcOrd="0" destOrd="2" presId="urn:microsoft.com/office/officeart/2005/8/layout/vList2"/>
    <dgm:cxn modelId="{90E943E0-CDD8-4662-AECA-C0E90DC03CCE}" type="presOf" srcId="{EB1312AB-6760-48D2-B2DD-14C6B18DE72A}" destId="{F60EA5FF-054F-4209-B57A-94F46DEEF50D}" srcOrd="0" destOrd="0" presId="urn:microsoft.com/office/officeart/2005/8/layout/vList2"/>
    <dgm:cxn modelId="{798B5E5A-40A9-4C24-9411-1719CBA07A33}" type="presParOf" srcId="{F60EA5FF-054F-4209-B57A-94F46DEEF50D}" destId="{80F13DE4-5DD0-44A3-98BC-8D0633799EC7}" srcOrd="0" destOrd="0" presId="urn:microsoft.com/office/officeart/2005/8/layout/vList2"/>
    <dgm:cxn modelId="{0E38417D-DF71-45A5-878D-7307E26D89BE}" type="presParOf" srcId="{F60EA5FF-054F-4209-B57A-94F46DEEF50D}" destId="{5A17E90C-E792-4C53-A091-5E7D50DC9AA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A5505B9-47E3-46E6-B390-4511401E765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2B9D8CF-9D87-467A-907F-D4CF5AA7D09E}">
      <dgm:prSet/>
      <dgm:spPr/>
      <dgm:t>
        <a:bodyPr/>
        <a:lstStyle/>
        <a:p>
          <a:pPr rtl="0"/>
          <a:r>
            <a:rPr lang="ru-RU" smtClean="0"/>
            <a:t>Международные организации, формирующие регуляторный климат в рыбной отрасли, связанные своей деятельностью с ВТО</a:t>
          </a:r>
          <a:endParaRPr lang="ru-RU"/>
        </a:p>
      </dgm:t>
    </dgm:pt>
    <dgm:pt modelId="{A1F4DFD6-4B79-45AA-AB83-9CFD048C479F}" type="parTrans" cxnId="{321C37B8-2ABF-4B2D-BA42-AD40922F874C}">
      <dgm:prSet/>
      <dgm:spPr/>
      <dgm:t>
        <a:bodyPr/>
        <a:lstStyle/>
        <a:p>
          <a:endParaRPr lang="ru-RU"/>
        </a:p>
      </dgm:t>
    </dgm:pt>
    <dgm:pt modelId="{F9AAEE42-CDFD-403E-81E7-E19A68A7F947}" type="sibTrans" cxnId="{321C37B8-2ABF-4B2D-BA42-AD40922F874C}">
      <dgm:prSet/>
      <dgm:spPr/>
      <dgm:t>
        <a:bodyPr/>
        <a:lstStyle/>
        <a:p>
          <a:endParaRPr lang="ru-RU"/>
        </a:p>
      </dgm:t>
    </dgm:pt>
    <dgm:pt modelId="{3D2F3E7D-A0A3-4BBB-89F1-9035E77C5F0C}">
      <dgm:prSet/>
      <dgm:spPr/>
      <dgm:t>
        <a:bodyPr/>
        <a:lstStyle/>
        <a:p>
          <a:pPr rtl="0"/>
          <a:r>
            <a:rPr lang="ru-RU" smtClean="0"/>
            <a:t>Продовольственная и сельскохозяйственная организация ООН (ФАО) и ее региональные отделения</a:t>
          </a:r>
          <a:endParaRPr lang="ru-RU"/>
        </a:p>
      </dgm:t>
    </dgm:pt>
    <dgm:pt modelId="{8B385B67-E7F5-4D7F-84B7-1B44AB177E3B}" type="parTrans" cxnId="{502F8795-3486-45CB-BE16-873DCA76D2F9}">
      <dgm:prSet/>
      <dgm:spPr/>
      <dgm:t>
        <a:bodyPr/>
        <a:lstStyle/>
        <a:p>
          <a:endParaRPr lang="ru-RU"/>
        </a:p>
      </dgm:t>
    </dgm:pt>
    <dgm:pt modelId="{8E1686C6-1D9E-4F31-9235-432BCB2E00CC}" type="sibTrans" cxnId="{502F8795-3486-45CB-BE16-873DCA76D2F9}">
      <dgm:prSet/>
      <dgm:spPr/>
      <dgm:t>
        <a:bodyPr/>
        <a:lstStyle/>
        <a:p>
          <a:endParaRPr lang="ru-RU"/>
        </a:p>
      </dgm:t>
    </dgm:pt>
    <dgm:pt modelId="{CDBCAC3D-A553-4B4A-B383-7C9EA131A8E1}">
      <dgm:prSet/>
      <dgm:spPr/>
      <dgm:t>
        <a:bodyPr/>
        <a:lstStyle/>
        <a:p>
          <a:pPr rtl="0"/>
          <a:r>
            <a:rPr lang="ru-RU" smtClean="0"/>
            <a:t>Комитет ФАО по рыболовству ( КОФИ - </a:t>
          </a:r>
          <a:r>
            <a:rPr lang="en-US" smtClean="0"/>
            <a:t>COFI</a:t>
          </a:r>
          <a:r>
            <a:rPr lang="ru-RU" smtClean="0"/>
            <a:t>)</a:t>
          </a:r>
          <a:endParaRPr lang="ru-RU"/>
        </a:p>
      </dgm:t>
    </dgm:pt>
    <dgm:pt modelId="{BD9EDB9A-A654-44CD-B158-C3E5DB75E72E}" type="parTrans" cxnId="{9EC057C1-0753-4E53-A81D-3C950B7120D2}">
      <dgm:prSet/>
      <dgm:spPr/>
      <dgm:t>
        <a:bodyPr/>
        <a:lstStyle/>
        <a:p>
          <a:endParaRPr lang="ru-RU"/>
        </a:p>
      </dgm:t>
    </dgm:pt>
    <dgm:pt modelId="{91A7FCE7-8047-45A3-8792-0D2B2D5D37BF}" type="sibTrans" cxnId="{9EC057C1-0753-4E53-A81D-3C950B7120D2}">
      <dgm:prSet/>
      <dgm:spPr/>
      <dgm:t>
        <a:bodyPr/>
        <a:lstStyle/>
        <a:p>
          <a:endParaRPr lang="ru-RU"/>
        </a:p>
      </dgm:t>
    </dgm:pt>
    <dgm:pt modelId="{226AD823-B7DB-42CE-AC2F-3D7FCB9DC478}">
      <dgm:prSet/>
      <dgm:spPr/>
      <dgm:t>
        <a:bodyPr/>
        <a:lstStyle/>
        <a:p>
          <a:pPr rtl="0"/>
          <a:r>
            <a:rPr lang="ru-RU" dirty="0" smtClean="0"/>
            <a:t>Программа ООН по окружающей среде (ЮНЕП)</a:t>
          </a:r>
          <a:endParaRPr lang="ru-RU" dirty="0"/>
        </a:p>
      </dgm:t>
    </dgm:pt>
    <dgm:pt modelId="{3AC7BB5F-E52A-4F51-81E8-D23E1F5D01DB}" type="parTrans" cxnId="{E7D38CCD-7B10-45AC-A394-97479A905B1B}">
      <dgm:prSet/>
      <dgm:spPr/>
      <dgm:t>
        <a:bodyPr/>
        <a:lstStyle/>
        <a:p>
          <a:endParaRPr lang="ru-RU"/>
        </a:p>
      </dgm:t>
    </dgm:pt>
    <dgm:pt modelId="{F7A5D6B5-A44E-4700-B326-00DAE8380C3F}" type="sibTrans" cxnId="{E7D38CCD-7B10-45AC-A394-97479A905B1B}">
      <dgm:prSet/>
      <dgm:spPr/>
      <dgm:t>
        <a:bodyPr/>
        <a:lstStyle/>
        <a:p>
          <a:endParaRPr lang="ru-RU"/>
        </a:p>
      </dgm:t>
    </dgm:pt>
    <dgm:pt modelId="{30F68809-21B3-444E-AD66-1C6F4A2D843B}">
      <dgm:prSet/>
      <dgm:spPr/>
      <dgm:t>
        <a:bodyPr/>
        <a:lstStyle/>
        <a:p>
          <a:pPr rtl="0"/>
          <a:r>
            <a:rPr lang="ru-RU" smtClean="0"/>
            <a:t>Всемирная продовольственная программа (ВПП)</a:t>
          </a:r>
          <a:endParaRPr lang="ru-RU"/>
        </a:p>
      </dgm:t>
    </dgm:pt>
    <dgm:pt modelId="{5CDC0010-255A-4F0C-BE56-66E0FE531040}" type="parTrans" cxnId="{43250D24-6E74-4FD2-A6FF-4DE0D610B4DA}">
      <dgm:prSet/>
      <dgm:spPr/>
      <dgm:t>
        <a:bodyPr/>
        <a:lstStyle/>
        <a:p>
          <a:endParaRPr lang="ru-RU"/>
        </a:p>
      </dgm:t>
    </dgm:pt>
    <dgm:pt modelId="{A55410B1-998D-4EED-B11B-C0F01B841095}" type="sibTrans" cxnId="{43250D24-6E74-4FD2-A6FF-4DE0D610B4DA}">
      <dgm:prSet/>
      <dgm:spPr/>
      <dgm:t>
        <a:bodyPr/>
        <a:lstStyle/>
        <a:p>
          <a:endParaRPr lang="ru-RU"/>
        </a:p>
      </dgm:t>
    </dgm:pt>
    <dgm:pt modelId="{4F359023-1B16-4EEA-8185-4D23769ABA2C}">
      <dgm:prSet/>
      <dgm:spPr/>
      <dgm:t>
        <a:bodyPr/>
        <a:lstStyle/>
        <a:p>
          <a:pPr rtl="0"/>
          <a:r>
            <a:rPr lang="ru-RU" smtClean="0"/>
            <a:t>Конференция ООН по торговле и развития (ЮНКТАД)</a:t>
          </a:r>
          <a:endParaRPr lang="ru-RU"/>
        </a:p>
      </dgm:t>
    </dgm:pt>
    <dgm:pt modelId="{2D70945D-B193-452B-8E01-A55060C9B357}" type="parTrans" cxnId="{E5AD9CFD-5994-4CFE-9712-84C1A3899F10}">
      <dgm:prSet/>
      <dgm:spPr/>
      <dgm:t>
        <a:bodyPr/>
        <a:lstStyle/>
        <a:p>
          <a:endParaRPr lang="ru-RU"/>
        </a:p>
      </dgm:t>
    </dgm:pt>
    <dgm:pt modelId="{F1B7E5BA-C7BC-49F0-B1CC-373DB30CF846}" type="sibTrans" cxnId="{E5AD9CFD-5994-4CFE-9712-84C1A3899F10}">
      <dgm:prSet/>
      <dgm:spPr/>
      <dgm:t>
        <a:bodyPr/>
        <a:lstStyle/>
        <a:p>
          <a:endParaRPr lang="ru-RU"/>
        </a:p>
      </dgm:t>
    </dgm:pt>
    <dgm:pt modelId="{DBC99A85-F603-4FD7-A5AE-18007F8798C0}">
      <dgm:prSet/>
      <dgm:spPr/>
      <dgm:t>
        <a:bodyPr/>
        <a:lstStyle/>
        <a:p>
          <a:pPr rtl="0"/>
          <a:r>
            <a:rPr lang="ru-RU" smtClean="0"/>
            <a:t>Международная морская организация (ММО)</a:t>
          </a:r>
          <a:endParaRPr lang="ru-RU"/>
        </a:p>
      </dgm:t>
    </dgm:pt>
    <dgm:pt modelId="{6BEA844A-605C-4CD6-BA61-89EE8C6AA5AC}" type="parTrans" cxnId="{B7BC77CD-D64F-420A-9E0B-0B74A471091E}">
      <dgm:prSet/>
      <dgm:spPr/>
      <dgm:t>
        <a:bodyPr/>
        <a:lstStyle/>
        <a:p>
          <a:endParaRPr lang="ru-RU"/>
        </a:p>
      </dgm:t>
    </dgm:pt>
    <dgm:pt modelId="{E0D9FC7D-E715-452C-B6BF-CD33F3879DC3}" type="sibTrans" cxnId="{B7BC77CD-D64F-420A-9E0B-0B74A471091E}">
      <dgm:prSet/>
      <dgm:spPr/>
      <dgm:t>
        <a:bodyPr/>
        <a:lstStyle/>
        <a:p>
          <a:endParaRPr lang="ru-RU"/>
        </a:p>
      </dgm:t>
    </dgm:pt>
    <dgm:pt modelId="{89A7507B-7DB1-47F6-8846-97FFA804E7EC}">
      <dgm:prSet/>
      <dgm:spPr/>
      <dgm:t>
        <a:bodyPr/>
        <a:lstStyle/>
        <a:p>
          <a:pPr rtl="0"/>
          <a:r>
            <a:rPr lang="ru-RU" smtClean="0"/>
            <a:t>Организация объединенных наций по промышленному развитию (ЮНИДО)</a:t>
          </a:r>
          <a:endParaRPr lang="ru-RU"/>
        </a:p>
      </dgm:t>
    </dgm:pt>
    <dgm:pt modelId="{F09D1E4F-6EEE-40CB-9837-14AD7EB3E3A0}" type="parTrans" cxnId="{AF82B216-9A7D-431E-A1E7-9DB30291FBB2}">
      <dgm:prSet/>
      <dgm:spPr/>
      <dgm:t>
        <a:bodyPr/>
        <a:lstStyle/>
        <a:p>
          <a:endParaRPr lang="ru-RU"/>
        </a:p>
      </dgm:t>
    </dgm:pt>
    <dgm:pt modelId="{459C6E6A-1943-4E10-9D50-DE77AFC6ECCA}" type="sibTrans" cxnId="{AF82B216-9A7D-431E-A1E7-9DB30291FBB2}">
      <dgm:prSet/>
      <dgm:spPr/>
      <dgm:t>
        <a:bodyPr/>
        <a:lstStyle/>
        <a:p>
          <a:endParaRPr lang="ru-RU"/>
        </a:p>
      </dgm:t>
    </dgm:pt>
    <dgm:pt modelId="{0F8D88B5-2700-45E4-B130-4F9CB698AAB6}">
      <dgm:prSet/>
      <dgm:spPr/>
      <dgm:t>
        <a:bodyPr/>
        <a:lstStyle/>
        <a:p>
          <a:pPr rtl="0"/>
          <a:r>
            <a:rPr lang="ru-RU" smtClean="0"/>
            <a:t>Фонд дикой природы</a:t>
          </a:r>
          <a:endParaRPr lang="ru-RU"/>
        </a:p>
      </dgm:t>
    </dgm:pt>
    <dgm:pt modelId="{28715D6F-48A2-478B-A038-27EA034281F4}" type="parTrans" cxnId="{A57881A2-D24C-4427-B683-2CAF2F03D0AA}">
      <dgm:prSet/>
      <dgm:spPr/>
      <dgm:t>
        <a:bodyPr/>
        <a:lstStyle/>
        <a:p>
          <a:endParaRPr lang="ru-RU"/>
        </a:p>
      </dgm:t>
    </dgm:pt>
    <dgm:pt modelId="{56EB51EF-B032-41D8-A558-3E81EB9725BE}" type="sibTrans" cxnId="{A57881A2-D24C-4427-B683-2CAF2F03D0AA}">
      <dgm:prSet/>
      <dgm:spPr/>
      <dgm:t>
        <a:bodyPr/>
        <a:lstStyle/>
        <a:p>
          <a:endParaRPr lang="ru-RU"/>
        </a:p>
      </dgm:t>
    </dgm:pt>
    <dgm:pt modelId="{B02E7F38-DC1B-4820-84EA-AC495D6D0DFC}">
      <dgm:prSet/>
      <dgm:spPr/>
      <dgm:t>
        <a:bodyPr/>
        <a:lstStyle/>
        <a:p>
          <a:pPr rtl="0"/>
          <a:r>
            <a:rPr lang="ru-RU" smtClean="0"/>
            <a:t>Комиссия по проблемам Мирового океана</a:t>
          </a:r>
          <a:endParaRPr lang="ru-RU"/>
        </a:p>
      </dgm:t>
    </dgm:pt>
    <dgm:pt modelId="{457CF8CE-41EC-4A33-95F2-FBFCC9A5AF99}" type="parTrans" cxnId="{4DA28341-34DE-427A-A6A0-2E2653DC59A9}">
      <dgm:prSet/>
      <dgm:spPr/>
      <dgm:t>
        <a:bodyPr/>
        <a:lstStyle/>
        <a:p>
          <a:endParaRPr lang="ru-RU"/>
        </a:p>
      </dgm:t>
    </dgm:pt>
    <dgm:pt modelId="{499A0D6D-4AFB-4135-A76D-4825FAA18781}" type="sibTrans" cxnId="{4DA28341-34DE-427A-A6A0-2E2653DC59A9}">
      <dgm:prSet/>
      <dgm:spPr/>
      <dgm:t>
        <a:bodyPr/>
        <a:lstStyle/>
        <a:p>
          <a:endParaRPr lang="ru-RU"/>
        </a:p>
      </dgm:t>
    </dgm:pt>
    <dgm:pt modelId="{EBA81BD5-6754-4576-84EC-16E80F4232F3}" type="pres">
      <dgm:prSet presAssocID="{4A5505B9-47E3-46E6-B390-4511401E7653}" presName="linear" presStyleCnt="0">
        <dgm:presLayoutVars>
          <dgm:animLvl val="lvl"/>
          <dgm:resizeHandles val="exact"/>
        </dgm:presLayoutVars>
      </dgm:prSet>
      <dgm:spPr/>
    </dgm:pt>
    <dgm:pt modelId="{B251FD95-DA55-4F0C-9C9F-0F3EEC4BB52C}" type="pres">
      <dgm:prSet presAssocID="{52B9D8CF-9D87-467A-907F-D4CF5AA7D09E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1816FC1B-027B-413F-95D8-164CC2473C2A}" type="pres">
      <dgm:prSet presAssocID="{52B9D8CF-9D87-467A-907F-D4CF5AA7D09E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A57881A2-D24C-4427-B683-2CAF2F03D0AA}" srcId="{52B9D8CF-9D87-467A-907F-D4CF5AA7D09E}" destId="{0F8D88B5-2700-45E4-B130-4F9CB698AAB6}" srcOrd="7" destOrd="0" parTransId="{28715D6F-48A2-478B-A038-27EA034281F4}" sibTransId="{56EB51EF-B032-41D8-A558-3E81EB9725BE}"/>
    <dgm:cxn modelId="{9EC057C1-0753-4E53-A81D-3C950B7120D2}" srcId="{52B9D8CF-9D87-467A-907F-D4CF5AA7D09E}" destId="{CDBCAC3D-A553-4B4A-B383-7C9EA131A8E1}" srcOrd="1" destOrd="0" parTransId="{BD9EDB9A-A654-44CD-B158-C3E5DB75E72E}" sibTransId="{91A7FCE7-8047-45A3-8792-0D2B2D5D37BF}"/>
    <dgm:cxn modelId="{33C538D4-71A6-4965-9045-42BD5268E6E4}" type="presOf" srcId="{DBC99A85-F603-4FD7-A5AE-18007F8798C0}" destId="{1816FC1B-027B-413F-95D8-164CC2473C2A}" srcOrd="0" destOrd="5" presId="urn:microsoft.com/office/officeart/2005/8/layout/vList2"/>
    <dgm:cxn modelId="{6D7CE276-02D1-4FD9-9EED-97E21C00329B}" type="presOf" srcId="{226AD823-B7DB-42CE-AC2F-3D7FCB9DC478}" destId="{1816FC1B-027B-413F-95D8-164CC2473C2A}" srcOrd="0" destOrd="2" presId="urn:microsoft.com/office/officeart/2005/8/layout/vList2"/>
    <dgm:cxn modelId="{9505483C-2E84-4FC2-A54B-DC4EEE83205B}" type="presOf" srcId="{89A7507B-7DB1-47F6-8846-97FFA804E7EC}" destId="{1816FC1B-027B-413F-95D8-164CC2473C2A}" srcOrd="0" destOrd="6" presId="urn:microsoft.com/office/officeart/2005/8/layout/vList2"/>
    <dgm:cxn modelId="{321C37B8-2ABF-4B2D-BA42-AD40922F874C}" srcId="{4A5505B9-47E3-46E6-B390-4511401E7653}" destId="{52B9D8CF-9D87-467A-907F-D4CF5AA7D09E}" srcOrd="0" destOrd="0" parTransId="{A1F4DFD6-4B79-45AA-AB83-9CFD048C479F}" sibTransId="{F9AAEE42-CDFD-403E-81E7-E19A68A7F947}"/>
    <dgm:cxn modelId="{DF672475-26D7-4C61-AA97-59DEA00A40A4}" type="presOf" srcId="{4F359023-1B16-4EEA-8185-4D23769ABA2C}" destId="{1816FC1B-027B-413F-95D8-164CC2473C2A}" srcOrd="0" destOrd="4" presId="urn:microsoft.com/office/officeart/2005/8/layout/vList2"/>
    <dgm:cxn modelId="{E7D38CCD-7B10-45AC-A394-97479A905B1B}" srcId="{52B9D8CF-9D87-467A-907F-D4CF5AA7D09E}" destId="{226AD823-B7DB-42CE-AC2F-3D7FCB9DC478}" srcOrd="2" destOrd="0" parTransId="{3AC7BB5F-E52A-4F51-81E8-D23E1F5D01DB}" sibTransId="{F7A5D6B5-A44E-4700-B326-00DAE8380C3F}"/>
    <dgm:cxn modelId="{E9756906-9A96-4730-B2B5-0BEF6DB8CDEE}" type="presOf" srcId="{4A5505B9-47E3-46E6-B390-4511401E7653}" destId="{EBA81BD5-6754-4576-84EC-16E80F4232F3}" srcOrd="0" destOrd="0" presId="urn:microsoft.com/office/officeart/2005/8/layout/vList2"/>
    <dgm:cxn modelId="{502F8795-3486-45CB-BE16-873DCA76D2F9}" srcId="{52B9D8CF-9D87-467A-907F-D4CF5AA7D09E}" destId="{3D2F3E7D-A0A3-4BBB-89F1-9035E77C5F0C}" srcOrd="0" destOrd="0" parTransId="{8B385B67-E7F5-4D7F-84B7-1B44AB177E3B}" sibTransId="{8E1686C6-1D9E-4F31-9235-432BCB2E00CC}"/>
    <dgm:cxn modelId="{EDD04DB8-A4DE-420D-884A-4EC56BB93D0F}" type="presOf" srcId="{3D2F3E7D-A0A3-4BBB-89F1-9035E77C5F0C}" destId="{1816FC1B-027B-413F-95D8-164CC2473C2A}" srcOrd="0" destOrd="0" presId="urn:microsoft.com/office/officeart/2005/8/layout/vList2"/>
    <dgm:cxn modelId="{43250D24-6E74-4FD2-A6FF-4DE0D610B4DA}" srcId="{52B9D8CF-9D87-467A-907F-D4CF5AA7D09E}" destId="{30F68809-21B3-444E-AD66-1C6F4A2D843B}" srcOrd="3" destOrd="0" parTransId="{5CDC0010-255A-4F0C-BE56-66E0FE531040}" sibTransId="{A55410B1-998D-4EED-B11B-C0F01B841095}"/>
    <dgm:cxn modelId="{4DA28341-34DE-427A-A6A0-2E2653DC59A9}" srcId="{52B9D8CF-9D87-467A-907F-D4CF5AA7D09E}" destId="{B02E7F38-DC1B-4820-84EA-AC495D6D0DFC}" srcOrd="8" destOrd="0" parTransId="{457CF8CE-41EC-4A33-95F2-FBFCC9A5AF99}" sibTransId="{499A0D6D-4AFB-4135-A76D-4825FAA18781}"/>
    <dgm:cxn modelId="{F6118AF4-0A78-4F47-ABC1-366FB9D73A8C}" type="presOf" srcId="{30F68809-21B3-444E-AD66-1C6F4A2D843B}" destId="{1816FC1B-027B-413F-95D8-164CC2473C2A}" srcOrd="0" destOrd="3" presId="urn:microsoft.com/office/officeart/2005/8/layout/vList2"/>
    <dgm:cxn modelId="{87AAB3DB-5059-45B0-86EC-50A77221818A}" type="presOf" srcId="{CDBCAC3D-A553-4B4A-B383-7C9EA131A8E1}" destId="{1816FC1B-027B-413F-95D8-164CC2473C2A}" srcOrd="0" destOrd="1" presId="urn:microsoft.com/office/officeart/2005/8/layout/vList2"/>
    <dgm:cxn modelId="{E8DDB032-08B5-4B04-803F-EFA61599C422}" type="presOf" srcId="{B02E7F38-DC1B-4820-84EA-AC495D6D0DFC}" destId="{1816FC1B-027B-413F-95D8-164CC2473C2A}" srcOrd="0" destOrd="8" presId="urn:microsoft.com/office/officeart/2005/8/layout/vList2"/>
    <dgm:cxn modelId="{AF82B216-9A7D-431E-A1E7-9DB30291FBB2}" srcId="{52B9D8CF-9D87-467A-907F-D4CF5AA7D09E}" destId="{89A7507B-7DB1-47F6-8846-97FFA804E7EC}" srcOrd="6" destOrd="0" parTransId="{F09D1E4F-6EEE-40CB-9837-14AD7EB3E3A0}" sibTransId="{459C6E6A-1943-4E10-9D50-DE77AFC6ECCA}"/>
    <dgm:cxn modelId="{18A79359-2511-4DCA-B32C-F9209FBCACAB}" type="presOf" srcId="{52B9D8CF-9D87-467A-907F-D4CF5AA7D09E}" destId="{B251FD95-DA55-4F0C-9C9F-0F3EEC4BB52C}" srcOrd="0" destOrd="0" presId="urn:microsoft.com/office/officeart/2005/8/layout/vList2"/>
    <dgm:cxn modelId="{E5AD9CFD-5994-4CFE-9712-84C1A3899F10}" srcId="{52B9D8CF-9D87-467A-907F-D4CF5AA7D09E}" destId="{4F359023-1B16-4EEA-8185-4D23769ABA2C}" srcOrd="4" destOrd="0" parTransId="{2D70945D-B193-452B-8E01-A55060C9B357}" sibTransId="{F1B7E5BA-C7BC-49F0-B1CC-373DB30CF846}"/>
    <dgm:cxn modelId="{B7BC77CD-D64F-420A-9E0B-0B74A471091E}" srcId="{52B9D8CF-9D87-467A-907F-D4CF5AA7D09E}" destId="{DBC99A85-F603-4FD7-A5AE-18007F8798C0}" srcOrd="5" destOrd="0" parTransId="{6BEA844A-605C-4CD6-BA61-89EE8C6AA5AC}" sibTransId="{E0D9FC7D-E715-452C-B6BF-CD33F3879DC3}"/>
    <dgm:cxn modelId="{FE803851-921F-46BD-B051-3AADAA463555}" type="presOf" srcId="{0F8D88B5-2700-45E4-B130-4F9CB698AAB6}" destId="{1816FC1B-027B-413F-95D8-164CC2473C2A}" srcOrd="0" destOrd="7" presId="urn:microsoft.com/office/officeart/2005/8/layout/vList2"/>
    <dgm:cxn modelId="{94CA4620-6910-4D41-954D-58C592810617}" type="presParOf" srcId="{EBA81BD5-6754-4576-84EC-16E80F4232F3}" destId="{B251FD95-DA55-4F0C-9C9F-0F3EEC4BB52C}" srcOrd="0" destOrd="0" presId="urn:microsoft.com/office/officeart/2005/8/layout/vList2"/>
    <dgm:cxn modelId="{1CACD07B-99B9-489F-B85F-76109B138473}" type="presParOf" srcId="{EBA81BD5-6754-4576-84EC-16E80F4232F3}" destId="{1816FC1B-027B-413F-95D8-164CC2473C2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CA60C99-32DB-4B5E-A387-33E6FF44813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A49747C-080A-451A-84E1-FC8D02178449}">
      <dgm:prSet/>
      <dgm:spPr/>
      <dgm:t>
        <a:bodyPr/>
        <a:lstStyle/>
        <a:p>
          <a:pPr rtl="0"/>
          <a:r>
            <a:rPr lang="ru-RU" smtClean="0"/>
            <a:t>Основные противоречия и спорные вопросы</a:t>
          </a:r>
          <a:endParaRPr lang="ru-RU"/>
        </a:p>
      </dgm:t>
    </dgm:pt>
    <dgm:pt modelId="{49E3E8CC-B92F-4256-951E-4187EBEC7EF5}" type="parTrans" cxnId="{59997D70-5179-434B-9CBD-27CEED804342}">
      <dgm:prSet/>
      <dgm:spPr/>
      <dgm:t>
        <a:bodyPr/>
        <a:lstStyle/>
        <a:p>
          <a:endParaRPr lang="ru-RU"/>
        </a:p>
      </dgm:t>
    </dgm:pt>
    <dgm:pt modelId="{361B86A6-B22E-4941-AC9D-84540D65CFBF}" type="sibTrans" cxnId="{59997D70-5179-434B-9CBD-27CEED804342}">
      <dgm:prSet/>
      <dgm:spPr/>
      <dgm:t>
        <a:bodyPr/>
        <a:lstStyle/>
        <a:p>
          <a:endParaRPr lang="ru-RU"/>
        </a:p>
      </dgm:t>
    </dgm:pt>
    <dgm:pt modelId="{12453DCF-9331-46BB-A537-A50790BD2C45}">
      <dgm:prSet/>
      <dgm:spPr/>
      <dgm:t>
        <a:bodyPr/>
        <a:lstStyle/>
        <a:p>
          <a:pPr rtl="0"/>
          <a:r>
            <a:rPr lang="ru-RU" smtClean="0"/>
            <a:t>Проблемы определения специфичности субсидии</a:t>
          </a:r>
          <a:endParaRPr lang="ru-RU"/>
        </a:p>
      </dgm:t>
    </dgm:pt>
    <dgm:pt modelId="{CD0A678D-8E56-48DD-ACE2-3DE287180AB3}" type="parTrans" cxnId="{38372101-59EB-4044-A331-5809AC7BBA5E}">
      <dgm:prSet/>
      <dgm:spPr/>
      <dgm:t>
        <a:bodyPr/>
        <a:lstStyle/>
        <a:p>
          <a:endParaRPr lang="ru-RU"/>
        </a:p>
      </dgm:t>
    </dgm:pt>
    <dgm:pt modelId="{C6ADB2ED-A5A1-4CB4-B636-8ACB0DD4B526}" type="sibTrans" cxnId="{38372101-59EB-4044-A331-5809AC7BBA5E}">
      <dgm:prSet/>
      <dgm:spPr/>
      <dgm:t>
        <a:bodyPr/>
        <a:lstStyle/>
        <a:p>
          <a:endParaRPr lang="ru-RU"/>
        </a:p>
      </dgm:t>
    </dgm:pt>
    <dgm:pt modelId="{85FB3BC3-865D-478A-95CF-17B76EDB4336}">
      <dgm:prSet/>
      <dgm:spPr/>
      <dgm:t>
        <a:bodyPr/>
        <a:lstStyle/>
        <a:p>
          <a:pPr rtl="0"/>
          <a:r>
            <a:rPr lang="ru-RU" smtClean="0"/>
            <a:t>Сложности уточнения юридического статуса незапрещенных субсидий</a:t>
          </a:r>
          <a:endParaRPr lang="ru-RU"/>
        </a:p>
      </dgm:t>
    </dgm:pt>
    <dgm:pt modelId="{0A96EB9F-342A-46AF-A7F3-9C3E90F7F9EE}" type="parTrans" cxnId="{8D08791D-F570-4312-8435-160848C78AF9}">
      <dgm:prSet/>
      <dgm:spPr/>
      <dgm:t>
        <a:bodyPr/>
        <a:lstStyle/>
        <a:p>
          <a:endParaRPr lang="ru-RU"/>
        </a:p>
      </dgm:t>
    </dgm:pt>
    <dgm:pt modelId="{A9A7F2C5-3C29-4EAB-96C0-1EF4750AE314}" type="sibTrans" cxnId="{8D08791D-F570-4312-8435-160848C78AF9}">
      <dgm:prSet/>
      <dgm:spPr/>
      <dgm:t>
        <a:bodyPr/>
        <a:lstStyle/>
        <a:p>
          <a:endParaRPr lang="ru-RU"/>
        </a:p>
      </dgm:t>
    </dgm:pt>
    <dgm:pt modelId="{C0391236-63AA-4364-A398-92093830B326}">
      <dgm:prSet/>
      <dgm:spPr/>
      <dgm:t>
        <a:bodyPr/>
        <a:lstStyle/>
        <a:p>
          <a:pPr rtl="0"/>
          <a:r>
            <a:rPr lang="ru-RU" smtClean="0"/>
            <a:t>Субсидирование права доступа к морским рыбным ресурсам</a:t>
          </a:r>
          <a:endParaRPr lang="ru-RU"/>
        </a:p>
      </dgm:t>
    </dgm:pt>
    <dgm:pt modelId="{A7B83CF3-0145-4326-AF7B-7D7BB386690D}" type="parTrans" cxnId="{91C453F7-E4D8-43FE-9925-BD02470A1E5A}">
      <dgm:prSet/>
      <dgm:spPr/>
      <dgm:t>
        <a:bodyPr/>
        <a:lstStyle/>
        <a:p>
          <a:endParaRPr lang="ru-RU"/>
        </a:p>
      </dgm:t>
    </dgm:pt>
    <dgm:pt modelId="{72B09D8F-61C6-4E31-9C04-E5E206452B20}" type="sibTrans" cxnId="{91C453F7-E4D8-43FE-9925-BD02470A1E5A}">
      <dgm:prSet/>
      <dgm:spPr/>
      <dgm:t>
        <a:bodyPr/>
        <a:lstStyle/>
        <a:p>
          <a:endParaRPr lang="ru-RU"/>
        </a:p>
      </dgm:t>
    </dgm:pt>
    <dgm:pt modelId="{DE6971BB-53A2-4C6D-A143-65F6AA11DC01}">
      <dgm:prSet/>
      <dgm:spPr/>
      <dgm:t>
        <a:bodyPr/>
        <a:lstStyle/>
        <a:p>
          <a:pPr rtl="0"/>
          <a:r>
            <a:rPr lang="ru-RU" smtClean="0"/>
            <a:t>Предоставление субсидий, затрагивающих рыбные ресурсы, находящиеся в состоянии очевидного перелова</a:t>
          </a:r>
          <a:endParaRPr lang="ru-RU"/>
        </a:p>
      </dgm:t>
    </dgm:pt>
    <dgm:pt modelId="{50B3E3D9-10B7-4C49-AA2B-E656345D5095}" type="parTrans" cxnId="{7B44D81E-3860-45CB-938D-A6A1ACC3C3BA}">
      <dgm:prSet/>
      <dgm:spPr/>
      <dgm:t>
        <a:bodyPr/>
        <a:lstStyle/>
        <a:p>
          <a:endParaRPr lang="ru-RU"/>
        </a:p>
      </dgm:t>
    </dgm:pt>
    <dgm:pt modelId="{ABDE3875-6FE3-4886-BB4F-7BC42707BC60}" type="sibTrans" cxnId="{7B44D81E-3860-45CB-938D-A6A1ACC3C3BA}">
      <dgm:prSet/>
      <dgm:spPr/>
      <dgm:t>
        <a:bodyPr/>
        <a:lstStyle/>
        <a:p>
          <a:endParaRPr lang="ru-RU"/>
        </a:p>
      </dgm:t>
    </dgm:pt>
    <dgm:pt modelId="{FE4DC232-B42B-4168-AD3A-74BC163AB21C}">
      <dgm:prSet/>
      <dgm:spPr/>
      <dgm:t>
        <a:bodyPr/>
        <a:lstStyle/>
        <a:p>
          <a:pPr rtl="0"/>
          <a:r>
            <a:rPr lang="ru-RU" smtClean="0"/>
            <a:t>Предоставление субсидий, которые способствуют избытку мощностей </a:t>
          </a:r>
          <a:endParaRPr lang="ru-RU"/>
        </a:p>
      </dgm:t>
    </dgm:pt>
    <dgm:pt modelId="{199EBE97-9559-4E11-B7A3-C6FA9CF75D59}" type="parTrans" cxnId="{85981191-9191-49F4-8428-DF04954BC1E2}">
      <dgm:prSet/>
      <dgm:spPr/>
      <dgm:t>
        <a:bodyPr/>
        <a:lstStyle/>
        <a:p>
          <a:endParaRPr lang="ru-RU"/>
        </a:p>
      </dgm:t>
    </dgm:pt>
    <dgm:pt modelId="{B947B11E-4DDC-4BD3-8579-6F8E5A2D1457}" type="sibTrans" cxnId="{85981191-9191-49F4-8428-DF04954BC1E2}">
      <dgm:prSet/>
      <dgm:spPr/>
      <dgm:t>
        <a:bodyPr/>
        <a:lstStyle/>
        <a:p>
          <a:endParaRPr lang="ru-RU"/>
        </a:p>
      </dgm:t>
    </dgm:pt>
    <dgm:pt modelId="{4DCED368-401A-4493-99E8-42653BF91945}">
      <dgm:prSet/>
      <dgm:spPr/>
      <dgm:t>
        <a:bodyPr/>
        <a:lstStyle/>
        <a:p>
          <a:pPr rtl="0"/>
          <a:r>
            <a:rPr lang="ru-RU" smtClean="0"/>
            <a:t>Субсидирование в аквакультуре</a:t>
          </a:r>
          <a:endParaRPr lang="ru-RU"/>
        </a:p>
      </dgm:t>
    </dgm:pt>
    <dgm:pt modelId="{380EC1BD-6840-423E-A55B-2A007B475005}" type="parTrans" cxnId="{B24E7177-75CE-46B9-BAC3-C2CBE7EC807C}">
      <dgm:prSet/>
      <dgm:spPr/>
      <dgm:t>
        <a:bodyPr/>
        <a:lstStyle/>
        <a:p>
          <a:endParaRPr lang="ru-RU"/>
        </a:p>
      </dgm:t>
    </dgm:pt>
    <dgm:pt modelId="{AD24370A-807D-452C-9C32-EAA0EE2636D6}" type="sibTrans" cxnId="{B24E7177-75CE-46B9-BAC3-C2CBE7EC807C}">
      <dgm:prSet/>
      <dgm:spPr/>
      <dgm:t>
        <a:bodyPr/>
        <a:lstStyle/>
        <a:p>
          <a:endParaRPr lang="ru-RU"/>
        </a:p>
      </dgm:t>
    </dgm:pt>
    <dgm:pt modelId="{EBB1C305-FF72-4504-AA52-2F73D06027E8}" type="pres">
      <dgm:prSet presAssocID="{9CA60C99-32DB-4B5E-A387-33E6FF448136}" presName="linear" presStyleCnt="0">
        <dgm:presLayoutVars>
          <dgm:animLvl val="lvl"/>
          <dgm:resizeHandles val="exact"/>
        </dgm:presLayoutVars>
      </dgm:prSet>
      <dgm:spPr/>
    </dgm:pt>
    <dgm:pt modelId="{B55F365A-6D62-45F6-B4A5-B4EE893F3786}" type="pres">
      <dgm:prSet presAssocID="{FA49747C-080A-451A-84E1-FC8D02178449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969B6D39-63A9-4311-BA2E-D5E5921A5013}" type="pres">
      <dgm:prSet presAssocID="{FA49747C-080A-451A-84E1-FC8D02178449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26A14742-23DF-49EF-9E75-3EF381B94096}" type="presOf" srcId="{C0391236-63AA-4364-A398-92093830B326}" destId="{969B6D39-63A9-4311-BA2E-D5E5921A5013}" srcOrd="0" destOrd="2" presId="urn:microsoft.com/office/officeart/2005/8/layout/vList2"/>
    <dgm:cxn modelId="{91C453F7-E4D8-43FE-9925-BD02470A1E5A}" srcId="{FA49747C-080A-451A-84E1-FC8D02178449}" destId="{C0391236-63AA-4364-A398-92093830B326}" srcOrd="2" destOrd="0" parTransId="{A7B83CF3-0145-4326-AF7B-7D7BB386690D}" sibTransId="{72B09D8F-61C6-4E31-9C04-E5E206452B20}"/>
    <dgm:cxn modelId="{004C4A46-63BC-4B68-A4AA-015307EE772F}" type="presOf" srcId="{FE4DC232-B42B-4168-AD3A-74BC163AB21C}" destId="{969B6D39-63A9-4311-BA2E-D5E5921A5013}" srcOrd="0" destOrd="4" presId="urn:microsoft.com/office/officeart/2005/8/layout/vList2"/>
    <dgm:cxn modelId="{7B44D81E-3860-45CB-938D-A6A1ACC3C3BA}" srcId="{FA49747C-080A-451A-84E1-FC8D02178449}" destId="{DE6971BB-53A2-4C6D-A143-65F6AA11DC01}" srcOrd="3" destOrd="0" parTransId="{50B3E3D9-10B7-4C49-AA2B-E656345D5095}" sibTransId="{ABDE3875-6FE3-4886-BB4F-7BC42707BC60}"/>
    <dgm:cxn modelId="{8D08791D-F570-4312-8435-160848C78AF9}" srcId="{FA49747C-080A-451A-84E1-FC8D02178449}" destId="{85FB3BC3-865D-478A-95CF-17B76EDB4336}" srcOrd="1" destOrd="0" parTransId="{0A96EB9F-342A-46AF-A7F3-9C3E90F7F9EE}" sibTransId="{A9A7F2C5-3C29-4EAB-96C0-1EF4750AE314}"/>
    <dgm:cxn modelId="{3DA737A8-5D9D-4ECA-B84D-4E13C97708EA}" type="presOf" srcId="{4DCED368-401A-4493-99E8-42653BF91945}" destId="{969B6D39-63A9-4311-BA2E-D5E5921A5013}" srcOrd="0" destOrd="5" presId="urn:microsoft.com/office/officeart/2005/8/layout/vList2"/>
    <dgm:cxn modelId="{38372101-59EB-4044-A331-5809AC7BBA5E}" srcId="{FA49747C-080A-451A-84E1-FC8D02178449}" destId="{12453DCF-9331-46BB-A537-A50790BD2C45}" srcOrd="0" destOrd="0" parTransId="{CD0A678D-8E56-48DD-ACE2-3DE287180AB3}" sibTransId="{C6ADB2ED-A5A1-4CB4-B636-8ACB0DD4B526}"/>
    <dgm:cxn modelId="{59997D70-5179-434B-9CBD-27CEED804342}" srcId="{9CA60C99-32DB-4B5E-A387-33E6FF448136}" destId="{FA49747C-080A-451A-84E1-FC8D02178449}" srcOrd="0" destOrd="0" parTransId="{49E3E8CC-B92F-4256-951E-4187EBEC7EF5}" sibTransId="{361B86A6-B22E-4941-AC9D-84540D65CFBF}"/>
    <dgm:cxn modelId="{A2370DA5-0B4D-4D49-8C32-EE884A3E8021}" type="presOf" srcId="{85FB3BC3-865D-478A-95CF-17B76EDB4336}" destId="{969B6D39-63A9-4311-BA2E-D5E5921A5013}" srcOrd="0" destOrd="1" presId="urn:microsoft.com/office/officeart/2005/8/layout/vList2"/>
    <dgm:cxn modelId="{B24E7177-75CE-46B9-BAC3-C2CBE7EC807C}" srcId="{FA49747C-080A-451A-84E1-FC8D02178449}" destId="{4DCED368-401A-4493-99E8-42653BF91945}" srcOrd="5" destOrd="0" parTransId="{380EC1BD-6840-423E-A55B-2A007B475005}" sibTransId="{AD24370A-807D-452C-9C32-EAA0EE2636D6}"/>
    <dgm:cxn modelId="{10A917C9-4BF6-4505-BADB-00CB38907E61}" type="presOf" srcId="{12453DCF-9331-46BB-A537-A50790BD2C45}" destId="{969B6D39-63A9-4311-BA2E-D5E5921A5013}" srcOrd="0" destOrd="0" presId="urn:microsoft.com/office/officeart/2005/8/layout/vList2"/>
    <dgm:cxn modelId="{4EFAF6FF-4F44-4478-8470-F5E2F18B83F3}" type="presOf" srcId="{DE6971BB-53A2-4C6D-A143-65F6AA11DC01}" destId="{969B6D39-63A9-4311-BA2E-D5E5921A5013}" srcOrd="0" destOrd="3" presId="urn:microsoft.com/office/officeart/2005/8/layout/vList2"/>
    <dgm:cxn modelId="{D7222CFD-6667-4724-9DD7-B0060B660127}" type="presOf" srcId="{FA49747C-080A-451A-84E1-FC8D02178449}" destId="{B55F365A-6D62-45F6-B4A5-B4EE893F3786}" srcOrd="0" destOrd="0" presId="urn:microsoft.com/office/officeart/2005/8/layout/vList2"/>
    <dgm:cxn modelId="{85981191-9191-49F4-8428-DF04954BC1E2}" srcId="{FA49747C-080A-451A-84E1-FC8D02178449}" destId="{FE4DC232-B42B-4168-AD3A-74BC163AB21C}" srcOrd="4" destOrd="0" parTransId="{199EBE97-9559-4E11-B7A3-C6FA9CF75D59}" sibTransId="{B947B11E-4DDC-4BD3-8579-6F8E5A2D1457}"/>
    <dgm:cxn modelId="{60093932-4101-46E0-BDF9-867C14DB7C5F}" type="presOf" srcId="{9CA60C99-32DB-4B5E-A387-33E6FF448136}" destId="{EBB1C305-FF72-4504-AA52-2F73D06027E8}" srcOrd="0" destOrd="0" presId="urn:microsoft.com/office/officeart/2005/8/layout/vList2"/>
    <dgm:cxn modelId="{A837B1BB-D8E6-450D-88CC-8D43C5378F13}" type="presParOf" srcId="{EBB1C305-FF72-4504-AA52-2F73D06027E8}" destId="{B55F365A-6D62-45F6-B4A5-B4EE893F3786}" srcOrd="0" destOrd="0" presId="urn:microsoft.com/office/officeart/2005/8/layout/vList2"/>
    <dgm:cxn modelId="{8770733D-84EA-4C19-8BF0-C37D3692F394}" type="presParOf" srcId="{EBB1C305-FF72-4504-AA52-2F73D06027E8}" destId="{969B6D39-63A9-4311-BA2E-D5E5921A501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84EAD4C-22E7-49C7-BFD0-F94B889D0E7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898C314-D3F8-4728-B0EF-B1F71938598B}">
      <dgm:prSet/>
      <dgm:spPr/>
      <dgm:t>
        <a:bodyPr/>
        <a:lstStyle/>
        <a:p>
          <a:pPr rtl="0"/>
          <a:r>
            <a:rPr lang="ru-RU" smtClean="0"/>
            <a:t>Тенденции развития мирового рынка рыботоваров</a:t>
          </a:r>
          <a:endParaRPr lang="ru-RU"/>
        </a:p>
      </dgm:t>
    </dgm:pt>
    <dgm:pt modelId="{A851E203-85FD-4044-8F76-FE181D638BB3}" type="parTrans" cxnId="{8412BE3F-045F-4D5F-B9F0-66859F02F869}">
      <dgm:prSet/>
      <dgm:spPr/>
      <dgm:t>
        <a:bodyPr/>
        <a:lstStyle/>
        <a:p>
          <a:endParaRPr lang="ru-RU"/>
        </a:p>
      </dgm:t>
    </dgm:pt>
    <dgm:pt modelId="{402C37CC-4721-4EE4-950F-BEC7FCC374C8}" type="sibTrans" cxnId="{8412BE3F-045F-4D5F-B9F0-66859F02F869}">
      <dgm:prSet/>
      <dgm:spPr/>
      <dgm:t>
        <a:bodyPr/>
        <a:lstStyle/>
        <a:p>
          <a:endParaRPr lang="ru-RU"/>
        </a:p>
      </dgm:t>
    </dgm:pt>
    <dgm:pt modelId="{B113B9CC-5722-41F5-B782-BCC1673B9B27}">
      <dgm:prSet/>
      <dgm:spPr/>
      <dgm:t>
        <a:bodyPr/>
        <a:lstStyle/>
        <a:p>
          <a:pPr rtl="0"/>
          <a:r>
            <a:rPr lang="ru-RU" smtClean="0"/>
            <a:t>Рост производства, потребления, мировой торговли в среднесрочном и долгосрочном периоде в натуральном и стоимостном выражении</a:t>
          </a:r>
          <a:endParaRPr lang="ru-RU"/>
        </a:p>
      </dgm:t>
    </dgm:pt>
    <dgm:pt modelId="{FDA0C6D8-66D9-48BE-A84A-0B8321053741}" type="parTrans" cxnId="{73B51EA6-18C0-4DAB-AE3D-1F54B63482C8}">
      <dgm:prSet/>
      <dgm:spPr/>
      <dgm:t>
        <a:bodyPr/>
        <a:lstStyle/>
        <a:p>
          <a:endParaRPr lang="ru-RU"/>
        </a:p>
      </dgm:t>
    </dgm:pt>
    <dgm:pt modelId="{DB541CD5-323D-4016-A5FF-5364C3788D7B}" type="sibTrans" cxnId="{73B51EA6-18C0-4DAB-AE3D-1F54B63482C8}">
      <dgm:prSet/>
      <dgm:spPr/>
      <dgm:t>
        <a:bodyPr/>
        <a:lstStyle/>
        <a:p>
          <a:endParaRPr lang="ru-RU"/>
        </a:p>
      </dgm:t>
    </dgm:pt>
    <dgm:pt modelId="{83889FE0-4A3D-49EF-9921-8681012D7CA0}">
      <dgm:prSet/>
      <dgm:spPr/>
      <dgm:t>
        <a:bodyPr/>
        <a:lstStyle/>
        <a:p>
          <a:pPr rtl="0"/>
          <a:r>
            <a:rPr lang="ru-RU" smtClean="0"/>
            <a:t>Активное повышение доли аквакультуры во всех экономических показателях рыбного хозяйства</a:t>
          </a:r>
          <a:endParaRPr lang="ru-RU"/>
        </a:p>
      </dgm:t>
    </dgm:pt>
    <dgm:pt modelId="{CBF79159-3A1B-4CA1-8F5E-508ACA2B9F92}" type="parTrans" cxnId="{A71926FB-45B8-45CB-88E2-B4D9C7B705BB}">
      <dgm:prSet/>
      <dgm:spPr/>
      <dgm:t>
        <a:bodyPr/>
        <a:lstStyle/>
        <a:p>
          <a:endParaRPr lang="ru-RU"/>
        </a:p>
      </dgm:t>
    </dgm:pt>
    <dgm:pt modelId="{42C4188B-D471-404B-A3FE-B5B1492798F5}" type="sibTrans" cxnId="{A71926FB-45B8-45CB-88E2-B4D9C7B705BB}">
      <dgm:prSet/>
      <dgm:spPr/>
      <dgm:t>
        <a:bodyPr/>
        <a:lstStyle/>
        <a:p>
          <a:endParaRPr lang="ru-RU"/>
        </a:p>
      </dgm:t>
    </dgm:pt>
    <dgm:pt modelId="{33DCDD73-F2B0-43AA-A0AD-DE764B3AA4EF}">
      <dgm:prSet/>
      <dgm:spPr/>
      <dgm:t>
        <a:bodyPr/>
        <a:lstStyle/>
        <a:p>
          <a:pPr rtl="0"/>
          <a:r>
            <a:rPr lang="ru-RU" smtClean="0"/>
            <a:t>Повышение степени товарной диверсификации за счет сектора готовых рыботоваров </a:t>
          </a:r>
          <a:endParaRPr lang="ru-RU"/>
        </a:p>
      </dgm:t>
    </dgm:pt>
    <dgm:pt modelId="{66DCF751-288F-47F4-BB4F-F8ECA331E62B}" type="parTrans" cxnId="{C1B2C84E-6D19-4B8B-823F-7B6638CF46A2}">
      <dgm:prSet/>
      <dgm:spPr/>
      <dgm:t>
        <a:bodyPr/>
        <a:lstStyle/>
        <a:p>
          <a:endParaRPr lang="ru-RU"/>
        </a:p>
      </dgm:t>
    </dgm:pt>
    <dgm:pt modelId="{A0A5D843-9C40-456C-990F-69415976DF9A}" type="sibTrans" cxnId="{C1B2C84E-6D19-4B8B-823F-7B6638CF46A2}">
      <dgm:prSet/>
      <dgm:spPr/>
      <dgm:t>
        <a:bodyPr/>
        <a:lstStyle/>
        <a:p>
          <a:endParaRPr lang="ru-RU"/>
        </a:p>
      </dgm:t>
    </dgm:pt>
    <dgm:pt modelId="{0F2FDED9-22B8-4DFF-B661-53FF973DE35E}">
      <dgm:prSet/>
      <dgm:spPr/>
      <dgm:t>
        <a:bodyPr/>
        <a:lstStyle/>
        <a:p>
          <a:pPr rtl="0"/>
          <a:r>
            <a:rPr lang="ru-RU" smtClean="0"/>
            <a:t>Расширение круга стран - экспортеров и импортеров рыботоваров в Азии и Африке</a:t>
          </a:r>
          <a:endParaRPr lang="ru-RU"/>
        </a:p>
      </dgm:t>
    </dgm:pt>
    <dgm:pt modelId="{FD125EF2-6C8C-4915-A8BB-E22DF65C26A0}" type="parTrans" cxnId="{3F08C43D-ACD3-47BA-928A-757983496DF8}">
      <dgm:prSet/>
      <dgm:spPr/>
      <dgm:t>
        <a:bodyPr/>
        <a:lstStyle/>
        <a:p>
          <a:endParaRPr lang="ru-RU"/>
        </a:p>
      </dgm:t>
    </dgm:pt>
    <dgm:pt modelId="{B5EA77FE-1D01-4C16-98FB-D71B7BF45FF6}" type="sibTrans" cxnId="{3F08C43D-ACD3-47BA-928A-757983496DF8}">
      <dgm:prSet/>
      <dgm:spPr/>
      <dgm:t>
        <a:bodyPr/>
        <a:lstStyle/>
        <a:p>
          <a:endParaRPr lang="ru-RU"/>
        </a:p>
      </dgm:t>
    </dgm:pt>
    <dgm:pt modelId="{3CA2BEA2-234E-4B2A-8527-75A8E82DB485}">
      <dgm:prSet/>
      <dgm:spPr/>
      <dgm:t>
        <a:bodyPr/>
        <a:lstStyle/>
        <a:p>
          <a:pPr rtl="0"/>
          <a:r>
            <a:rPr lang="ru-RU" smtClean="0"/>
            <a:t>Повышение доли наукоемкой составляющей в производстве, хранении и реализации продукции рыбного сектора</a:t>
          </a:r>
          <a:endParaRPr lang="ru-RU"/>
        </a:p>
      </dgm:t>
    </dgm:pt>
    <dgm:pt modelId="{4AD013F3-3D59-4250-A7FD-80FC0C29562E}" type="parTrans" cxnId="{820D467F-F0B0-4FC0-A025-A16EE4377DF3}">
      <dgm:prSet/>
      <dgm:spPr/>
      <dgm:t>
        <a:bodyPr/>
        <a:lstStyle/>
        <a:p>
          <a:endParaRPr lang="ru-RU"/>
        </a:p>
      </dgm:t>
    </dgm:pt>
    <dgm:pt modelId="{501AA93E-07FA-4BCC-B2AD-F14029819767}" type="sibTrans" cxnId="{820D467F-F0B0-4FC0-A025-A16EE4377DF3}">
      <dgm:prSet/>
      <dgm:spPr/>
      <dgm:t>
        <a:bodyPr/>
        <a:lstStyle/>
        <a:p>
          <a:endParaRPr lang="ru-RU"/>
        </a:p>
      </dgm:t>
    </dgm:pt>
    <dgm:pt modelId="{9D695640-8C32-426A-9C3E-3A59A0950173}">
      <dgm:prSet/>
      <dgm:spPr/>
      <dgm:t>
        <a:bodyPr/>
        <a:lstStyle/>
        <a:p>
          <a:pPr rtl="0"/>
          <a:r>
            <a:rPr lang="ru-RU" smtClean="0"/>
            <a:t>Расширение ННН-промысла и, соответственно, расширение масштабов неофициальной торговли рыботоварами</a:t>
          </a:r>
          <a:endParaRPr lang="ru-RU"/>
        </a:p>
      </dgm:t>
    </dgm:pt>
    <dgm:pt modelId="{4B23A581-0C1C-413F-8B74-B63B3823A130}" type="parTrans" cxnId="{135599BB-C395-4275-99FA-9EC659E6375B}">
      <dgm:prSet/>
      <dgm:spPr/>
      <dgm:t>
        <a:bodyPr/>
        <a:lstStyle/>
        <a:p>
          <a:endParaRPr lang="ru-RU"/>
        </a:p>
      </dgm:t>
    </dgm:pt>
    <dgm:pt modelId="{E2A54FE7-62FB-45AB-A1DF-67D85FE005D0}" type="sibTrans" cxnId="{135599BB-C395-4275-99FA-9EC659E6375B}">
      <dgm:prSet/>
      <dgm:spPr/>
      <dgm:t>
        <a:bodyPr/>
        <a:lstStyle/>
        <a:p>
          <a:endParaRPr lang="ru-RU"/>
        </a:p>
      </dgm:t>
    </dgm:pt>
    <dgm:pt modelId="{1BFAC851-3D3B-4494-A305-01D60FC2B946}">
      <dgm:prSet/>
      <dgm:spPr/>
      <dgm:t>
        <a:bodyPr/>
        <a:lstStyle/>
        <a:p>
          <a:pPr rtl="0"/>
          <a:r>
            <a:rPr lang="ru-RU" smtClean="0"/>
            <a:t>Углубление связи тенденций торговли рыботоварами с процессами устойчивого развития и управления Мировым океаном</a:t>
          </a:r>
          <a:endParaRPr lang="ru-RU"/>
        </a:p>
      </dgm:t>
    </dgm:pt>
    <dgm:pt modelId="{4F623257-E512-42AA-A48D-C4BF3D2235D8}" type="parTrans" cxnId="{D5D8FCFB-A9B7-452E-8F20-0B35FD04FA9B}">
      <dgm:prSet/>
      <dgm:spPr/>
      <dgm:t>
        <a:bodyPr/>
        <a:lstStyle/>
        <a:p>
          <a:endParaRPr lang="ru-RU"/>
        </a:p>
      </dgm:t>
    </dgm:pt>
    <dgm:pt modelId="{6C309551-9D8E-4688-BACD-F4F5D98DA96D}" type="sibTrans" cxnId="{D5D8FCFB-A9B7-452E-8F20-0B35FD04FA9B}">
      <dgm:prSet/>
      <dgm:spPr/>
      <dgm:t>
        <a:bodyPr/>
        <a:lstStyle/>
        <a:p>
          <a:endParaRPr lang="ru-RU"/>
        </a:p>
      </dgm:t>
    </dgm:pt>
    <dgm:pt modelId="{A7768EFE-EB15-43C7-8AD0-D9F51DF61209}">
      <dgm:prSet/>
      <dgm:spPr/>
      <dgm:t>
        <a:bodyPr/>
        <a:lstStyle/>
        <a:p>
          <a:pPr rtl="0"/>
          <a:r>
            <a:rPr lang="ru-RU" smtClean="0"/>
            <a:t>Рост остроты противоречий между странами мира по вопросу регулирования торговли рыботоварами, в том числе по всем аспектам субсидирования</a:t>
          </a:r>
          <a:endParaRPr lang="ru-RU"/>
        </a:p>
      </dgm:t>
    </dgm:pt>
    <dgm:pt modelId="{3970116E-B2B6-4FE9-9F69-6DAD8D6047A8}" type="parTrans" cxnId="{A895B849-BBF4-4A05-B989-F2128FAEA32A}">
      <dgm:prSet/>
      <dgm:spPr/>
      <dgm:t>
        <a:bodyPr/>
        <a:lstStyle/>
        <a:p>
          <a:endParaRPr lang="ru-RU"/>
        </a:p>
      </dgm:t>
    </dgm:pt>
    <dgm:pt modelId="{9F9DE645-499F-48DE-979C-3A45C811E356}" type="sibTrans" cxnId="{A895B849-BBF4-4A05-B989-F2128FAEA32A}">
      <dgm:prSet/>
      <dgm:spPr/>
      <dgm:t>
        <a:bodyPr/>
        <a:lstStyle/>
        <a:p>
          <a:endParaRPr lang="ru-RU"/>
        </a:p>
      </dgm:t>
    </dgm:pt>
    <dgm:pt modelId="{B3FDE7BC-CC03-4073-9B65-E74EB247C9A7}" type="pres">
      <dgm:prSet presAssocID="{084EAD4C-22E7-49C7-BFD0-F94B889D0E7C}" presName="linear" presStyleCnt="0">
        <dgm:presLayoutVars>
          <dgm:animLvl val="lvl"/>
          <dgm:resizeHandles val="exact"/>
        </dgm:presLayoutVars>
      </dgm:prSet>
      <dgm:spPr/>
    </dgm:pt>
    <dgm:pt modelId="{ED11F579-03F7-4CB4-94CB-66D4C5969B14}" type="pres">
      <dgm:prSet presAssocID="{8898C314-D3F8-4728-B0EF-B1F71938598B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AD63D95D-7276-4870-B4D5-867A3B6D04B3}" type="pres">
      <dgm:prSet presAssocID="{8898C314-D3F8-4728-B0EF-B1F71938598B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2E818210-232F-407E-9C0D-09C87BBBF6EB}" type="presOf" srcId="{1BFAC851-3D3B-4494-A305-01D60FC2B946}" destId="{AD63D95D-7276-4870-B4D5-867A3B6D04B3}" srcOrd="0" destOrd="6" presId="urn:microsoft.com/office/officeart/2005/8/layout/vList2"/>
    <dgm:cxn modelId="{A895B849-BBF4-4A05-B989-F2128FAEA32A}" srcId="{8898C314-D3F8-4728-B0EF-B1F71938598B}" destId="{A7768EFE-EB15-43C7-8AD0-D9F51DF61209}" srcOrd="7" destOrd="0" parTransId="{3970116E-B2B6-4FE9-9F69-6DAD8D6047A8}" sibTransId="{9F9DE645-499F-48DE-979C-3A45C811E356}"/>
    <dgm:cxn modelId="{91FE9244-18F5-4FE9-9017-EF181EC36AFC}" type="presOf" srcId="{3CA2BEA2-234E-4B2A-8527-75A8E82DB485}" destId="{AD63D95D-7276-4870-B4D5-867A3B6D04B3}" srcOrd="0" destOrd="4" presId="urn:microsoft.com/office/officeart/2005/8/layout/vList2"/>
    <dgm:cxn modelId="{820D467F-F0B0-4FC0-A025-A16EE4377DF3}" srcId="{8898C314-D3F8-4728-B0EF-B1F71938598B}" destId="{3CA2BEA2-234E-4B2A-8527-75A8E82DB485}" srcOrd="4" destOrd="0" parTransId="{4AD013F3-3D59-4250-A7FD-80FC0C29562E}" sibTransId="{501AA93E-07FA-4BCC-B2AD-F14029819767}"/>
    <dgm:cxn modelId="{D5D8FCFB-A9B7-452E-8F20-0B35FD04FA9B}" srcId="{8898C314-D3F8-4728-B0EF-B1F71938598B}" destId="{1BFAC851-3D3B-4494-A305-01D60FC2B946}" srcOrd="6" destOrd="0" parTransId="{4F623257-E512-42AA-A48D-C4BF3D2235D8}" sibTransId="{6C309551-9D8E-4688-BACD-F4F5D98DA96D}"/>
    <dgm:cxn modelId="{C352896F-2B18-4FA3-89B2-680C2C96AF00}" type="presOf" srcId="{33DCDD73-F2B0-43AA-A0AD-DE764B3AA4EF}" destId="{AD63D95D-7276-4870-B4D5-867A3B6D04B3}" srcOrd="0" destOrd="2" presId="urn:microsoft.com/office/officeart/2005/8/layout/vList2"/>
    <dgm:cxn modelId="{DA182E09-B962-4787-A709-B83F35D57614}" type="presOf" srcId="{9D695640-8C32-426A-9C3E-3A59A0950173}" destId="{AD63D95D-7276-4870-B4D5-867A3B6D04B3}" srcOrd="0" destOrd="5" presId="urn:microsoft.com/office/officeart/2005/8/layout/vList2"/>
    <dgm:cxn modelId="{9E7254DE-F0F8-4BFF-AC74-354CBDC81E17}" type="presOf" srcId="{B113B9CC-5722-41F5-B782-BCC1673B9B27}" destId="{AD63D95D-7276-4870-B4D5-867A3B6D04B3}" srcOrd="0" destOrd="0" presId="urn:microsoft.com/office/officeart/2005/8/layout/vList2"/>
    <dgm:cxn modelId="{135599BB-C395-4275-99FA-9EC659E6375B}" srcId="{8898C314-D3F8-4728-B0EF-B1F71938598B}" destId="{9D695640-8C32-426A-9C3E-3A59A0950173}" srcOrd="5" destOrd="0" parTransId="{4B23A581-0C1C-413F-8B74-B63B3823A130}" sibTransId="{E2A54FE7-62FB-45AB-A1DF-67D85FE005D0}"/>
    <dgm:cxn modelId="{6C2F7720-3A19-4624-8B65-4E34CCCA665B}" type="presOf" srcId="{084EAD4C-22E7-49C7-BFD0-F94B889D0E7C}" destId="{B3FDE7BC-CC03-4073-9B65-E74EB247C9A7}" srcOrd="0" destOrd="0" presId="urn:microsoft.com/office/officeart/2005/8/layout/vList2"/>
    <dgm:cxn modelId="{3F08C43D-ACD3-47BA-928A-757983496DF8}" srcId="{8898C314-D3F8-4728-B0EF-B1F71938598B}" destId="{0F2FDED9-22B8-4DFF-B661-53FF973DE35E}" srcOrd="3" destOrd="0" parTransId="{FD125EF2-6C8C-4915-A8BB-E22DF65C26A0}" sibTransId="{B5EA77FE-1D01-4C16-98FB-D71B7BF45FF6}"/>
    <dgm:cxn modelId="{C39699B7-CB04-474C-B461-27F6418A81D6}" type="presOf" srcId="{83889FE0-4A3D-49EF-9921-8681012D7CA0}" destId="{AD63D95D-7276-4870-B4D5-867A3B6D04B3}" srcOrd="0" destOrd="1" presId="urn:microsoft.com/office/officeart/2005/8/layout/vList2"/>
    <dgm:cxn modelId="{C1B2C84E-6D19-4B8B-823F-7B6638CF46A2}" srcId="{8898C314-D3F8-4728-B0EF-B1F71938598B}" destId="{33DCDD73-F2B0-43AA-A0AD-DE764B3AA4EF}" srcOrd="2" destOrd="0" parTransId="{66DCF751-288F-47F4-BB4F-F8ECA331E62B}" sibTransId="{A0A5D843-9C40-456C-990F-69415976DF9A}"/>
    <dgm:cxn modelId="{ED0D0591-28F3-46C0-96AB-AA9343BA8FD6}" type="presOf" srcId="{A7768EFE-EB15-43C7-8AD0-D9F51DF61209}" destId="{AD63D95D-7276-4870-B4D5-867A3B6D04B3}" srcOrd="0" destOrd="7" presId="urn:microsoft.com/office/officeart/2005/8/layout/vList2"/>
    <dgm:cxn modelId="{A71926FB-45B8-45CB-88E2-B4D9C7B705BB}" srcId="{8898C314-D3F8-4728-B0EF-B1F71938598B}" destId="{83889FE0-4A3D-49EF-9921-8681012D7CA0}" srcOrd="1" destOrd="0" parTransId="{CBF79159-3A1B-4CA1-8F5E-508ACA2B9F92}" sibTransId="{42C4188B-D471-404B-A3FE-B5B1492798F5}"/>
    <dgm:cxn modelId="{73B51EA6-18C0-4DAB-AE3D-1F54B63482C8}" srcId="{8898C314-D3F8-4728-B0EF-B1F71938598B}" destId="{B113B9CC-5722-41F5-B782-BCC1673B9B27}" srcOrd="0" destOrd="0" parTransId="{FDA0C6D8-66D9-48BE-A84A-0B8321053741}" sibTransId="{DB541CD5-323D-4016-A5FF-5364C3788D7B}"/>
    <dgm:cxn modelId="{051B39AE-635F-43B0-AE3A-B39B36C02B9A}" type="presOf" srcId="{0F2FDED9-22B8-4DFF-B661-53FF973DE35E}" destId="{AD63D95D-7276-4870-B4D5-867A3B6D04B3}" srcOrd="0" destOrd="3" presId="urn:microsoft.com/office/officeart/2005/8/layout/vList2"/>
    <dgm:cxn modelId="{DC146854-031F-491A-B242-2DE9F5C4E28D}" type="presOf" srcId="{8898C314-D3F8-4728-B0EF-B1F71938598B}" destId="{ED11F579-03F7-4CB4-94CB-66D4C5969B14}" srcOrd="0" destOrd="0" presId="urn:microsoft.com/office/officeart/2005/8/layout/vList2"/>
    <dgm:cxn modelId="{8412BE3F-045F-4D5F-B9F0-66859F02F869}" srcId="{084EAD4C-22E7-49C7-BFD0-F94B889D0E7C}" destId="{8898C314-D3F8-4728-B0EF-B1F71938598B}" srcOrd="0" destOrd="0" parTransId="{A851E203-85FD-4044-8F76-FE181D638BB3}" sibTransId="{402C37CC-4721-4EE4-950F-BEC7FCC374C8}"/>
    <dgm:cxn modelId="{21F45C73-2B70-4692-92DC-AAE3094768A4}" type="presParOf" srcId="{B3FDE7BC-CC03-4073-9B65-E74EB247C9A7}" destId="{ED11F579-03F7-4CB4-94CB-66D4C5969B14}" srcOrd="0" destOrd="0" presId="urn:microsoft.com/office/officeart/2005/8/layout/vList2"/>
    <dgm:cxn modelId="{16BA8F84-4EFA-4871-BA43-E0F11BDC5628}" type="presParOf" srcId="{B3FDE7BC-CC03-4073-9B65-E74EB247C9A7}" destId="{AD63D95D-7276-4870-B4D5-867A3B6D04B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6209F8-7992-4D18-97DB-4EE11629219C}">
      <dsp:nvSpPr>
        <dsp:cNvPr id="0" name=""/>
        <dsp:cNvSpPr/>
      </dsp:nvSpPr>
      <dsp:spPr>
        <a:xfrm>
          <a:off x="0" y="265317"/>
          <a:ext cx="8229599" cy="669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Специфика</a:t>
          </a:r>
          <a:endParaRPr lang="ru-RU" sz="2600" kern="1200" dirty="0"/>
        </a:p>
      </dsp:txBody>
      <dsp:txXfrm>
        <a:off x="32670" y="297987"/>
        <a:ext cx="8164259" cy="603900"/>
      </dsp:txXfrm>
    </dsp:sp>
    <dsp:sp modelId="{E48CFFDE-B4FF-4ED2-B0B1-2CCA8EF0C498}">
      <dsp:nvSpPr>
        <dsp:cNvPr id="0" name=""/>
        <dsp:cNvSpPr/>
      </dsp:nvSpPr>
      <dsp:spPr>
        <a:xfrm>
          <a:off x="0" y="934557"/>
          <a:ext cx="8229599" cy="430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smtClean="0"/>
            <a:t>Субсидии в рыболовстве относятся к промышленным субсидиям. </a:t>
          </a:r>
          <a:endParaRPr lang="ru-RU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smtClean="0"/>
            <a:t>Порядок, условия и механизм  их предоставления регулируются Соглашением по субсидиям и компенсационным мерам (ССКМ) Уругвайского раунда ГАТТ</a:t>
          </a:r>
          <a:endParaRPr lang="ru-RU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smtClean="0"/>
            <a:t>К моменту подписания Соглашения, и на протяжении последующих двадцати лет тема субсидирования в рыбной отрасли остается чрезвычайно спорной и конфликтной</a:t>
          </a:r>
          <a:endParaRPr lang="ru-RU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smtClean="0"/>
            <a:t>Проекты подписания дополнительного протокола к ССКМ по субсидиям в рыбной отрасли (так называемый Протокол </a:t>
          </a:r>
          <a:r>
            <a:rPr lang="en-US" sz="2000" kern="1200" smtClean="0"/>
            <a:t>VIII) </a:t>
          </a:r>
          <a:r>
            <a:rPr lang="ru-RU" sz="2000" kern="1200" smtClean="0"/>
            <a:t>обсуждаются в ВТО и в других международных организациях, но острые противоречия между заинтересованными странами пока не позволили прийти к компромиссу</a:t>
          </a:r>
          <a:endParaRPr lang="ru-RU" sz="2000" kern="1200"/>
        </a:p>
      </dsp:txBody>
      <dsp:txXfrm>
        <a:off x="0" y="934557"/>
        <a:ext cx="8229599" cy="4305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3A74E6-96A6-45BE-A01E-6B389E660331}">
      <dsp:nvSpPr>
        <dsp:cNvPr id="0" name=""/>
        <dsp:cNvSpPr/>
      </dsp:nvSpPr>
      <dsp:spPr>
        <a:xfrm>
          <a:off x="0" y="36889"/>
          <a:ext cx="8219256" cy="6177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Цели субсидирования</a:t>
          </a:r>
          <a:endParaRPr lang="ru-RU" sz="2400" kern="1200"/>
        </a:p>
      </dsp:txBody>
      <dsp:txXfrm>
        <a:off x="30157" y="67046"/>
        <a:ext cx="8158942" cy="557445"/>
      </dsp:txXfrm>
    </dsp:sp>
    <dsp:sp modelId="{51B2C032-DD6D-468D-8161-CA8F18600148}">
      <dsp:nvSpPr>
        <dsp:cNvPr id="0" name=""/>
        <dsp:cNvSpPr/>
      </dsp:nvSpPr>
      <dsp:spPr>
        <a:xfrm>
          <a:off x="0" y="654649"/>
          <a:ext cx="8219256" cy="466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961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smtClean="0"/>
            <a:t>Поддержка программ развития сельских рыболовецких общин</a:t>
          </a:r>
          <a:endParaRPr lang="ru-RU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smtClean="0"/>
            <a:t>Развитие прибрежных регионов </a:t>
          </a:r>
          <a:endParaRPr lang="ru-RU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smtClean="0"/>
            <a:t>Снижение затрат рыболовецких хозяйств через субсидирование топлива, материалов</a:t>
          </a:r>
          <a:endParaRPr lang="ru-RU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smtClean="0"/>
            <a:t>Корректировка промысловых мощностей </a:t>
          </a:r>
          <a:endParaRPr lang="ru-RU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smtClean="0"/>
            <a:t>Создание национальным рыболовецким хозяйствам условий для расширения ареала промысла</a:t>
          </a:r>
          <a:endParaRPr lang="ru-RU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smtClean="0"/>
            <a:t>Относительное снижение присутствия иностранного промыслового флота в исключительных экономических зонах за счет разных условий хозяйствования</a:t>
          </a:r>
          <a:endParaRPr lang="ru-RU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smtClean="0"/>
            <a:t>Повышение степени инновационности рыбохозяйственной деятельности</a:t>
          </a:r>
          <a:endParaRPr lang="ru-RU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smtClean="0"/>
            <a:t>Решение экологических проблем в контексте устойчивого развития</a:t>
          </a:r>
          <a:endParaRPr lang="ru-RU" sz="1900" kern="1200"/>
        </a:p>
      </dsp:txBody>
      <dsp:txXfrm>
        <a:off x="0" y="654649"/>
        <a:ext cx="8219256" cy="46699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18A772-F9C0-4B72-928B-A85F87F2945D}">
      <dsp:nvSpPr>
        <dsp:cNvPr id="0" name=""/>
        <dsp:cNvSpPr/>
      </dsp:nvSpPr>
      <dsp:spPr>
        <a:xfrm>
          <a:off x="0" y="117549"/>
          <a:ext cx="8291264" cy="6177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Основные виды субсидий</a:t>
          </a:r>
          <a:endParaRPr lang="ru-RU" sz="2400" kern="1200"/>
        </a:p>
      </dsp:txBody>
      <dsp:txXfrm>
        <a:off x="30157" y="147706"/>
        <a:ext cx="8230950" cy="557445"/>
      </dsp:txXfrm>
    </dsp:sp>
    <dsp:sp modelId="{BAD95DA6-AA81-456B-B0B0-4747AD894BC3}">
      <dsp:nvSpPr>
        <dsp:cNvPr id="0" name=""/>
        <dsp:cNvSpPr/>
      </dsp:nvSpPr>
      <dsp:spPr>
        <a:xfrm>
          <a:off x="0" y="735309"/>
          <a:ext cx="8291264" cy="4868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248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smtClean="0"/>
            <a:t>Субсидии на решение операционных задач: топливо для рыболовных судов, лед для хранения улова и т.д.</a:t>
          </a:r>
          <a:endParaRPr lang="ru-RU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smtClean="0"/>
            <a:t>Установление льготных  налогов и сборов за право пользования биоресурсами в ИЭЗ</a:t>
          </a:r>
          <a:endParaRPr lang="ru-RU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smtClean="0"/>
            <a:t>Субсидии на использование капитала, льготные кредиты, страхование кредитов</a:t>
          </a:r>
          <a:endParaRPr lang="ru-RU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smtClean="0"/>
            <a:t>Поддержка развития промыслового флота: конструирование и строительство новых, ремонт и модернизация существующих судов </a:t>
          </a:r>
          <a:endParaRPr lang="ru-RU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smtClean="0"/>
            <a:t>Субсидии на совершенствование и поддержание портовой, складской, транспортной инфраструктуры</a:t>
          </a:r>
          <a:endParaRPr lang="ru-RU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smtClean="0"/>
            <a:t>Выплаты за ограничение или прекращение рыбаками промысла: компенсации вынужденного простоя промысловых судов во время официального запрета промысла в виде прямых денежных выплат</a:t>
          </a:r>
          <a:endParaRPr lang="ru-RU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smtClean="0"/>
            <a:t>Меры поддержки, направленные на регулирование цен на рыботовары</a:t>
          </a:r>
          <a:endParaRPr lang="ru-RU" sz="1900" kern="1200"/>
        </a:p>
      </dsp:txBody>
      <dsp:txXfrm>
        <a:off x="0" y="735309"/>
        <a:ext cx="8291264" cy="48686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F13DE4-5DD0-44A3-98BC-8D0633799EC7}">
      <dsp:nvSpPr>
        <dsp:cNvPr id="0" name=""/>
        <dsp:cNvSpPr/>
      </dsp:nvSpPr>
      <dsp:spPr>
        <a:xfrm>
          <a:off x="0" y="426547"/>
          <a:ext cx="8229599" cy="6177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Заинтересованные стороны в тематике субсидирования </a:t>
          </a:r>
          <a:endParaRPr lang="ru-RU" sz="2400" kern="1200" dirty="0"/>
        </a:p>
      </dsp:txBody>
      <dsp:txXfrm>
        <a:off x="30157" y="456704"/>
        <a:ext cx="8169285" cy="557445"/>
      </dsp:txXfrm>
    </dsp:sp>
    <dsp:sp modelId="{5A17E90C-E792-4C53-A091-5E7D50DC9AAE}">
      <dsp:nvSpPr>
        <dsp:cNvPr id="0" name=""/>
        <dsp:cNvSpPr/>
      </dsp:nvSpPr>
      <dsp:spPr>
        <a:xfrm>
          <a:off x="0" y="1044307"/>
          <a:ext cx="8229599" cy="4073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smtClean="0"/>
            <a:t>Страны с развитым промысловым флотом, выступающие в ВТО за значительное ограничение субсидий в рыболовстве (Аргентина, Австралия, США, Исландия, Новая Зеландия, Перу, Филиппины Чили, Эквадор – группа «Друзья рыбы»). </a:t>
          </a:r>
          <a:endParaRPr lang="ru-RU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smtClean="0"/>
            <a:t>Страны с развитым промысловым флотом (включая экспедиционный), выступающие за гибкое использование субсидий (Япония, ЕС, Южная Корея )</a:t>
          </a:r>
          <a:endParaRPr lang="ru-RU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smtClean="0"/>
            <a:t>Развивающиеся и наименее развитые страны, в целом выступающие за эффективное управление ресурсами Мирового океана, но требующие предоставления для себя исключений в рамках специального и дифференцированного режима (СДР)</a:t>
          </a:r>
          <a:endParaRPr lang="ru-RU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smtClean="0"/>
            <a:t>Малые островные государства, в структуре ВВП которых преобладает продукция рыбной отрасли</a:t>
          </a:r>
          <a:endParaRPr lang="ru-RU" sz="1900" kern="1200"/>
        </a:p>
      </dsp:txBody>
      <dsp:txXfrm>
        <a:off x="0" y="1044307"/>
        <a:ext cx="8229599" cy="40737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51FD95-DA55-4F0C-9C9F-0F3EEC4BB52C}">
      <dsp:nvSpPr>
        <dsp:cNvPr id="0" name=""/>
        <dsp:cNvSpPr/>
      </dsp:nvSpPr>
      <dsp:spPr>
        <a:xfrm>
          <a:off x="0" y="32699"/>
          <a:ext cx="8229599" cy="1460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Международные организации, формирующие регуляторный климат в рыбной отрасли, связанные своей деятельностью с ВТО</a:t>
          </a:r>
          <a:endParaRPr lang="ru-RU" sz="2400" kern="1200"/>
        </a:p>
      </dsp:txBody>
      <dsp:txXfrm>
        <a:off x="71279" y="103978"/>
        <a:ext cx="8087041" cy="1317602"/>
      </dsp:txXfrm>
    </dsp:sp>
    <dsp:sp modelId="{1816FC1B-027B-413F-95D8-164CC2473C2A}">
      <dsp:nvSpPr>
        <dsp:cNvPr id="0" name=""/>
        <dsp:cNvSpPr/>
      </dsp:nvSpPr>
      <dsp:spPr>
        <a:xfrm>
          <a:off x="0" y="1492860"/>
          <a:ext cx="8229599" cy="3875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smtClean="0"/>
            <a:t>Продовольственная и сельскохозяйственная организация ООН (ФАО) и ее региональные отделения</a:t>
          </a:r>
          <a:endParaRPr lang="ru-RU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smtClean="0"/>
            <a:t>Комитет ФАО по рыболовству ( КОФИ - </a:t>
          </a:r>
          <a:r>
            <a:rPr lang="en-US" sz="1900" kern="1200" smtClean="0"/>
            <a:t>COFI</a:t>
          </a:r>
          <a:r>
            <a:rPr lang="ru-RU" sz="1900" kern="1200" smtClean="0"/>
            <a:t>)</a:t>
          </a:r>
          <a:endParaRPr lang="ru-RU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/>
            <a:t>Программа ООН по окружающей среде (ЮНЕП)</a:t>
          </a:r>
          <a:endParaRPr lang="ru-RU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smtClean="0"/>
            <a:t>Всемирная продовольственная программа (ВПП)</a:t>
          </a:r>
          <a:endParaRPr lang="ru-RU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smtClean="0"/>
            <a:t>Конференция ООН по торговле и развития (ЮНКТАД)</a:t>
          </a:r>
          <a:endParaRPr lang="ru-RU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smtClean="0"/>
            <a:t>Международная морская организация (ММО)</a:t>
          </a:r>
          <a:endParaRPr lang="ru-RU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smtClean="0"/>
            <a:t>Организация объединенных наций по промышленному развитию (ЮНИДО)</a:t>
          </a:r>
          <a:endParaRPr lang="ru-RU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smtClean="0"/>
            <a:t>Фонд дикой природы</a:t>
          </a:r>
          <a:endParaRPr lang="ru-RU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smtClean="0"/>
            <a:t>Комиссия по проблемам Мирового океана</a:t>
          </a:r>
          <a:endParaRPr lang="ru-RU" sz="1900" kern="1200"/>
        </a:p>
      </dsp:txBody>
      <dsp:txXfrm>
        <a:off x="0" y="1492860"/>
        <a:ext cx="8229599" cy="38750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5F365A-6D62-45F6-B4A5-B4EE893F3786}">
      <dsp:nvSpPr>
        <dsp:cNvPr id="0" name=""/>
        <dsp:cNvSpPr/>
      </dsp:nvSpPr>
      <dsp:spPr>
        <a:xfrm>
          <a:off x="0" y="241717"/>
          <a:ext cx="8229599" cy="720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/>
            <a:t>Основные противоречия и спорные вопросы</a:t>
          </a:r>
          <a:endParaRPr lang="ru-RU" sz="2800" kern="1200"/>
        </a:p>
      </dsp:txBody>
      <dsp:txXfrm>
        <a:off x="35183" y="276900"/>
        <a:ext cx="8159233" cy="650353"/>
      </dsp:txXfrm>
    </dsp:sp>
    <dsp:sp modelId="{969B6D39-63A9-4311-BA2E-D5E5921A5013}">
      <dsp:nvSpPr>
        <dsp:cNvPr id="0" name=""/>
        <dsp:cNvSpPr/>
      </dsp:nvSpPr>
      <dsp:spPr>
        <a:xfrm>
          <a:off x="0" y="962437"/>
          <a:ext cx="8229599" cy="3941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smtClean="0"/>
            <a:t>Проблемы определения специфичности субсидии</a:t>
          </a:r>
          <a:endParaRPr lang="ru-RU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smtClean="0"/>
            <a:t>Сложности уточнения юридического статуса незапрещенных субсидий</a:t>
          </a:r>
          <a:endParaRPr lang="ru-RU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smtClean="0"/>
            <a:t>Субсидирование права доступа к морским рыбным ресурсам</a:t>
          </a:r>
          <a:endParaRPr lang="ru-RU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smtClean="0"/>
            <a:t>Предоставление субсидий, затрагивающих рыбные ресурсы, находящиеся в состоянии очевидного перелова</a:t>
          </a:r>
          <a:endParaRPr lang="ru-RU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smtClean="0"/>
            <a:t>Предоставление субсидий, которые способствуют избытку мощностей </a:t>
          </a:r>
          <a:endParaRPr lang="ru-RU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smtClean="0"/>
            <a:t>Субсидирование в аквакультуре</a:t>
          </a:r>
          <a:endParaRPr lang="ru-RU" sz="2200" kern="1200"/>
        </a:p>
      </dsp:txBody>
      <dsp:txXfrm>
        <a:off x="0" y="962437"/>
        <a:ext cx="8229599" cy="394128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11F579-03F7-4CB4-94CB-66D4C5969B14}">
      <dsp:nvSpPr>
        <dsp:cNvPr id="0" name=""/>
        <dsp:cNvSpPr/>
      </dsp:nvSpPr>
      <dsp:spPr>
        <a:xfrm>
          <a:off x="0" y="213060"/>
          <a:ext cx="8229599" cy="5405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Тенденции развития мирового рынка рыботоваров</a:t>
          </a:r>
          <a:endParaRPr lang="ru-RU" sz="2100" kern="1200"/>
        </a:p>
      </dsp:txBody>
      <dsp:txXfrm>
        <a:off x="26387" y="239447"/>
        <a:ext cx="8176825" cy="487765"/>
      </dsp:txXfrm>
    </dsp:sp>
    <dsp:sp modelId="{AD63D95D-7276-4870-B4D5-867A3B6D04B3}">
      <dsp:nvSpPr>
        <dsp:cNvPr id="0" name=""/>
        <dsp:cNvSpPr/>
      </dsp:nvSpPr>
      <dsp:spPr>
        <a:xfrm>
          <a:off x="0" y="753600"/>
          <a:ext cx="8229599" cy="4433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smtClean="0"/>
            <a:t>Рост производства, потребления, мировой торговли в среднесрочном и долгосрочном периоде в натуральном и стоимостном выражении</a:t>
          </a:r>
          <a:endParaRPr lang="ru-RU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smtClean="0"/>
            <a:t>Активное повышение доли аквакультуры во всех экономических показателях рыбного хозяйства</a:t>
          </a:r>
          <a:endParaRPr lang="ru-RU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smtClean="0"/>
            <a:t>Повышение степени товарной диверсификации за счет сектора готовых рыботоваров </a:t>
          </a:r>
          <a:endParaRPr lang="ru-RU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smtClean="0"/>
            <a:t>Расширение круга стран - экспортеров и импортеров рыботоваров в Азии и Африке</a:t>
          </a:r>
          <a:endParaRPr lang="ru-RU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smtClean="0"/>
            <a:t>Повышение доли наукоемкой составляющей в производстве, хранении и реализации продукции рыбного сектора</a:t>
          </a:r>
          <a:endParaRPr lang="ru-RU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smtClean="0"/>
            <a:t>Расширение ННН-промысла и, соответственно, расширение масштабов неофициальной торговли рыботоварами</a:t>
          </a:r>
          <a:endParaRPr lang="ru-RU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smtClean="0"/>
            <a:t>Углубление связи тенденций торговли рыботоварами с процессами устойчивого развития и управления Мировым океаном</a:t>
          </a:r>
          <a:endParaRPr lang="ru-RU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smtClean="0"/>
            <a:t>Рост остроты противоречий между странами мира по вопросу регулирования торговли рыботоварами, в том числе по всем аспектам субсидирования</a:t>
          </a:r>
          <a:endParaRPr lang="ru-RU" sz="1600" kern="1200"/>
        </a:p>
      </dsp:txBody>
      <dsp:txXfrm>
        <a:off x="0" y="753600"/>
        <a:ext cx="8229599" cy="44339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DB8B-50FD-4D3B-A13E-2B1FECA7819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BF038F-99CE-4378-92C5-8F66EB3ED0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DB8B-50FD-4D3B-A13E-2B1FECA7819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F038F-99CE-4378-92C5-8F66EB3ED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DB8B-50FD-4D3B-A13E-2B1FECA7819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F038F-99CE-4378-92C5-8F66EB3ED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DB8B-50FD-4D3B-A13E-2B1FECA7819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F038F-99CE-4378-92C5-8F66EB3ED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DB8B-50FD-4D3B-A13E-2B1FECA7819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F038F-99CE-4378-92C5-8F66EB3ED0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DB8B-50FD-4D3B-A13E-2B1FECA7819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F038F-99CE-4378-92C5-8F66EB3ED0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DB8B-50FD-4D3B-A13E-2B1FECA7819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F038F-99CE-4378-92C5-8F66EB3ED0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DB8B-50FD-4D3B-A13E-2B1FECA7819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F038F-99CE-4378-92C5-8F66EB3ED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DB8B-50FD-4D3B-A13E-2B1FECA7819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F038F-99CE-4378-92C5-8F66EB3ED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DB8B-50FD-4D3B-A13E-2B1FECA7819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F038F-99CE-4378-92C5-8F66EB3ED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9DB8B-50FD-4D3B-A13E-2B1FECA7819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F038F-99CE-4378-92C5-8F66EB3ED0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DB9DB8B-50FD-4D3B-A13E-2B1FECA7819D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4BF038F-99CE-4378-92C5-8F66EB3ED0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483438" y="141628"/>
            <a:ext cx="8229600" cy="3314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000" dirty="0" smtClean="0"/>
              <a:t>Субсидирование в рыболовстве</a:t>
            </a:r>
            <a:endParaRPr lang="ru-RU" sz="2000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4220"/>
              </p:ext>
            </p:extLst>
          </p:nvPr>
        </p:nvGraphicFramePr>
        <p:xfrm>
          <a:off x="457200" y="620688"/>
          <a:ext cx="8229600" cy="5505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771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2940469"/>
              </p:ext>
            </p:extLst>
          </p:nvPr>
        </p:nvGraphicFramePr>
        <p:xfrm>
          <a:off x="467544" y="764704"/>
          <a:ext cx="8219256" cy="5361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478290" y="116632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000" dirty="0" smtClean="0"/>
              <a:t>Субсидирование в рыболовстве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7115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347766"/>
              </p:ext>
            </p:extLst>
          </p:nvPr>
        </p:nvGraphicFramePr>
        <p:xfrm>
          <a:off x="416626" y="692696"/>
          <a:ext cx="8291264" cy="572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478290" y="116632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000" dirty="0" smtClean="0"/>
              <a:t>Субсидирование в рыболовстве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0342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6660572"/>
              </p:ext>
            </p:extLst>
          </p:nvPr>
        </p:nvGraphicFramePr>
        <p:xfrm>
          <a:off x="478290" y="692696"/>
          <a:ext cx="822960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478290" y="116632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000" dirty="0" smtClean="0"/>
              <a:t>Субсидирование в рыболовстве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77550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2178518"/>
              </p:ext>
            </p:extLst>
          </p:nvPr>
        </p:nvGraphicFramePr>
        <p:xfrm>
          <a:off x="478290" y="1052736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478290" y="116632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000" dirty="0" smtClean="0"/>
              <a:t>Субсидирование в рыболовстве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6537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2384370"/>
              </p:ext>
            </p:extLst>
          </p:nvPr>
        </p:nvGraphicFramePr>
        <p:xfrm>
          <a:off x="457200" y="980728"/>
          <a:ext cx="8229600" cy="5145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478290" y="116632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000" dirty="0" smtClean="0"/>
              <a:t>Субсидирование в рыболовстве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6381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3558260"/>
              </p:ext>
            </p:extLst>
          </p:nvPr>
        </p:nvGraphicFramePr>
        <p:xfrm>
          <a:off x="457200" y="908720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478290" y="116632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000" dirty="0" smtClean="0"/>
              <a:t>Субсидирование в рыболовстве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8448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66751"/>
            <a:ext cx="8219256" cy="490066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 smtClean="0"/>
              <a:t>Ведущие экспортеры рыботоваров</a:t>
            </a:r>
            <a:endParaRPr lang="ru-RU" sz="20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4433169"/>
              </p:ext>
            </p:extLst>
          </p:nvPr>
        </p:nvGraphicFramePr>
        <p:xfrm>
          <a:off x="611560" y="980728"/>
          <a:ext cx="8208911" cy="5136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73587"/>
                <a:gridCol w="1284874"/>
                <a:gridCol w="1284874"/>
                <a:gridCol w="1665576"/>
              </a:tblGrid>
              <a:tr h="4689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ЭКСПОРТЕРЫ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2002 г.</a:t>
                      </a:r>
                      <a:br>
                        <a:rPr lang="ru-RU" sz="1800" b="1" u="none" strike="noStrike" dirty="0">
                          <a:effectLst/>
                        </a:rPr>
                      </a:br>
                      <a:r>
                        <a:rPr lang="ru-RU" sz="1800" b="1" u="none" strike="noStrike" dirty="0">
                          <a:effectLst/>
                        </a:rPr>
                        <a:t>млн долл.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2012 г.</a:t>
                      </a:r>
                      <a:br>
                        <a:rPr lang="ru-RU" sz="1800" b="1" u="none" strike="noStrike" dirty="0">
                          <a:effectLst/>
                        </a:rPr>
                      </a:br>
                      <a:r>
                        <a:rPr lang="ru-RU" sz="1800" b="1" u="none" strike="noStrike" dirty="0">
                          <a:effectLst/>
                        </a:rPr>
                        <a:t>млн долл.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Средний рост</a:t>
                      </a:r>
                      <a:br>
                        <a:rPr lang="ru-RU" sz="1800" b="1" u="none" strike="noStrike" dirty="0">
                          <a:effectLst/>
                        </a:rPr>
                      </a:br>
                      <a:r>
                        <a:rPr lang="ru-RU" sz="1800" b="1" u="none" strike="noStrike" dirty="0">
                          <a:effectLst/>
                        </a:rPr>
                        <a:t>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335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Китай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4485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18228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15,1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335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Норвегия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3569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8912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9,6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335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Таиланд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3698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8079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8,1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335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Вьетнам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2037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6278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11,9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335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США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3260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5753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5,8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335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Чили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1867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4386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8,9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335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Канада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3044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4213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3,3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335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Дания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2872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4139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3,7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335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Испания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1889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3927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7,6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335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Нидерланды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1803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3874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7,9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335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</a:rPr>
                        <a:t>Итого по 10 ведущим странам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28525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67788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9,0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335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</a:rPr>
                        <a:t>Всего по остальным странам мира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29776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61319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7,5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335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>
                          <a:effectLst/>
                        </a:rPr>
                        <a:t>ВСЕГО В МИРЕ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58301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129107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8,3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478290" y="116632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000" dirty="0" smtClean="0"/>
              <a:t>Субсидирование в рыболовстве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09532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8634" y="692696"/>
            <a:ext cx="8219256" cy="36004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2000" dirty="0" smtClean="0"/>
              <a:t>Ведущие импортеры рыботоваров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9787013"/>
              </p:ext>
            </p:extLst>
          </p:nvPr>
        </p:nvGraphicFramePr>
        <p:xfrm>
          <a:off x="539552" y="1268760"/>
          <a:ext cx="8168338" cy="51487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53949"/>
                <a:gridCol w="1278522"/>
                <a:gridCol w="1278522"/>
                <a:gridCol w="1657345"/>
              </a:tblGrid>
              <a:tr h="3600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  <a:latin typeface="+mn-lt"/>
                        </a:rPr>
                        <a:t>ИМПОРТЕРЫ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+mn-lt"/>
                        </a:rPr>
                        <a:t>2002 г</a:t>
                      </a:r>
                      <a:r>
                        <a:rPr lang="ru-RU" sz="1800" b="1" u="none" strike="noStrike" dirty="0" smtClean="0">
                          <a:effectLst/>
                          <a:latin typeface="+mn-lt"/>
                        </a:rPr>
                        <a:t>.</a:t>
                      </a: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млн. долл.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+mn-lt"/>
                        </a:rPr>
                        <a:t>2012 г</a:t>
                      </a:r>
                      <a:r>
                        <a:rPr lang="ru-RU" sz="1800" b="1" u="none" strike="noStrike" dirty="0" smtClean="0">
                          <a:effectLst/>
                          <a:latin typeface="+mn-lt"/>
                        </a:rPr>
                        <a:t>.</a:t>
                      </a: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млн долл.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+mn-lt"/>
                        </a:rPr>
                        <a:t>Средний </a:t>
                      </a:r>
                      <a:r>
                        <a:rPr lang="ru-RU" sz="1800" b="1" u="none" strike="noStrike" dirty="0" smtClean="0">
                          <a:effectLst/>
                          <a:latin typeface="+mn-lt"/>
                        </a:rPr>
                        <a:t>рост</a:t>
                      </a: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Япония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13646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17991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2,8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США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10634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17561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5,1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Китай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2198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7441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13,0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Испания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3853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6428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5,3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Франция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3207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6064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6,6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Италия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2906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5562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6,7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Германия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2420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5305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8,2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Великобритания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2328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4244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6,2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Республика Корея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1874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3739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7,2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Китай, Спец. адм. район Гонконг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1766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+mn-lt"/>
                        </a:rPr>
                        <a:t>3664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7,6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+mn-lt"/>
                        </a:rPr>
                        <a:t>Итого по 10 ведущим странам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  <a:latin typeface="+mn-lt"/>
                        </a:rPr>
                        <a:t>44830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  <a:latin typeface="+mn-lt"/>
                        </a:rPr>
                        <a:t>77998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+mn-lt"/>
                        </a:rPr>
                        <a:t>5,7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+mn-lt"/>
                        </a:rPr>
                        <a:t>Всего по остальным странам мира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  <a:latin typeface="+mn-lt"/>
                        </a:rPr>
                        <a:t>17323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  <a:latin typeface="+mn-lt"/>
                        </a:rPr>
                        <a:t>51390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+mn-lt"/>
                        </a:rPr>
                        <a:t>11,5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+mn-lt"/>
                        </a:rPr>
                        <a:t>ВСЕГО В МИРЕ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+mn-lt"/>
                        </a:rPr>
                        <a:t>62153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+mn-lt"/>
                        </a:rPr>
                        <a:t>129388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+mn-lt"/>
                        </a:rPr>
                        <a:t>7,6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478290" y="116632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000" dirty="0" smtClean="0"/>
              <a:t>Субсидирование в рыболовстве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563225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1431</TotalTime>
  <Words>782</Words>
  <Application>Microsoft Office PowerPoint</Application>
  <PresentationFormat>Экран (4:3)</PresentationFormat>
  <Paragraphs>179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Ведущие экспортеры рыботоваров</vt:lpstr>
      <vt:lpstr>Ведущие импортеры рыботоваров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Марина</cp:lastModifiedBy>
  <cp:revision>117</cp:revision>
  <dcterms:created xsi:type="dcterms:W3CDTF">2009-07-21T14:34:35Z</dcterms:created>
  <dcterms:modified xsi:type="dcterms:W3CDTF">2015-12-17T18:39:00Z</dcterms:modified>
</cp:coreProperties>
</file>