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9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3" y="-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5C13-A8A1-42D7-8FC5-C0108317B7F6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DE59-A840-43BF-AFCC-0CE36A34D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5C13-A8A1-42D7-8FC5-C0108317B7F6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DE59-A840-43BF-AFCC-0CE36A34D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5C13-A8A1-42D7-8FC5-C0108317B7F6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DE59-A840-43BF-AFCC-0CE36A34D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5C13-A8A1-42D7-8FC5-C0108317B7F6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DE59-A840-43BF-AFCC-0CE36A34D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5C13-A8A1-42D7-8FC5-C0108317B7F6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DE59-A840-43BF-AFCC-0CE36A34D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5C13-A8A1-42D7-8FC5-C0108317B7F6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DE59-A840-43BF-AFCC-0CE36A34D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5C13-A8A1-42D7-8FC5-C0108317B7F6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DE59-A840-43BF-AFCC-0CE36A34D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5C13-A8A1-42D7-8FC5-C0108317B7F6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DE59-A840-43BF-AFCC-0CE36A34D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5C13-A8A1-42D7-8FC5-C0108317B7F6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DE59-A840-43BF-AFCC-0CE36A34D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5C13-A8A1-42D7-8FC5-C0108317B7F6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DE59-A840-43BF-AFCC-0CE36A34D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5C13-A8A1-42D7-8FC5-C0108317B7F6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DE59-A840-43BF-AFCC-0CE36A34D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25C13-A8A1-42D7-8FC5-C0108317B7F6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8DE59-A840-43BF-AFCC-0CE36A34D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Двойные семантические роли </a:t>
            </a:r>
            <a:r>
              <a:rPr lang="ru-RU" b="1" dirty="0" smtClean="0"/>
              <a:t>и морфосинтаксическая вариативность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467600" cy="19812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В.Ю. Апресян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Институт русского языка им. В.В. Виноградова РАН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Научно-исследовательский университет «Высшая школа экономики»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Ограничения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cap="small" dirty="0" smtClean="0"/>
              <a:t>Место</a:t>
            </a:r>
            <a:r>
              <a:rPr lang="ru-RU" cap="small" dirty="0" smtClean="0"/>
              <a:t>: пространства</a:t>
            </a:r>
          </a:p>
          <a:p>
            <a:pPr>
              <a:buNone/>
            </a:pPr>
            <a:r>
              <a:rPr lang="ru-RU" b="1" cap="small" dirty="0"/>
              <a:t>К</a:t>
            </a:r>
            <a:r>
              <a:rPr lang="ru-RU" b="1" cap="small" dirty="0" smtClean="0"/>
              <a:t>онечная точка</a:t>
            </a:r>
            <a:r>
              <a:rPr lang="ru-RU" cap="small" dirty="0" smtClean="0"/>
              <a:t>: не слишком большие пространства, поверхности, контейнеры</a:t>
            </a:r>
          </a:p>
          <a:p>
            <a:pPr>
              <a:buNone/>
            </a:pPr>
            <a:r>
              <a:rPr lang="ru-RU" sz="2800" i="1" dirty="0"/>
              <a:t>выбросить на </a:t>
            </a:r>
            <a:r>
              <a:rPr lang="ru-RU" sz="2800" i="1" dirty="0" smtClean="0"/>
              <a:t>свалке</a:t>
            </a:r>
            <a:r>
              <a:rPr lang="ru-RU" sz="2800" dirty="0" smtClean="0"/>
              <a:t>, но не *</a:t>
            </a:r>
            <a:r>
              <a:rPr lang="ru-RU" sz="2800" i="1" dirty="0" smtClean="0"/>
              <a:t>выбросить </a:t>
            </a:r>
            <a:r>
              <a:rPr lang="ru-RU" sz="2800" i="1" dirty="0"/>
              <a:t>в мусорном </a:t>
            </a:r>
            <a:r>
              <a:rPr lang="ru-RU" sz="2800" i="1" dirty="0" smtClean="0"/>
              <a:t>баке</a:t>
            </a:r>
          </a:p>
          <a:p>
            <a:pPr>
              <a:buNone/>
            </a:pPr>
            <a:r>
              <a:rPr lang="ru-RU" sz="2800" i="1" dirty="0" smtClean="0"/>
              <a:t>выбросить </a:t>
            </a:r>
            <a:r>
              <a:rPr lang="ru-RU" sz="2800" i="1" dirty="0"/>
              <a:t>на </a:t>
            </a:r>
            <a:r>
              <a:rPr lang="ru-RU" sz="2800" i="1" dirty="0" smtClean="0"/>
              <a:t>площади</a:t>
            </a:r>
            <a:r>
              <a:rPr lang="ru-RU" sz="2800" dirty="0" smtClean="0"/>
              <a:t>, но не </a:t>
            </a:r>
            <a:r>
              <a:rPr lang="ru-RU" sz="2800" baseline="30000" dirty="0" smtClean="0"/>
              <a:t>??</a:t>
            </a:r>
            <a:r>
              <a:rPr lang="ru-RU" sz="2800" i="1" dirty="0" smtClean="0"/>
              <a:t>выбросить на площадь</a:t>
            </a:r>
          </a:p>
          <a:p>
            <a:pPr>
              <a:buNone/>
            </a:pPr>
            <a:r>
              <a:rPr lang="ru-RU" sz="2800" dirty="0" smtClean="0"/>
              <a:t>Ср. </a:t>
            </a:r>
            <a:r>
              <a:rPr lang="ru-RU" sz="2800" i="1" dirty="0" smtClean="0"/>
              <a:t>Людей </a:t>
            </a:r>
            <a:r>
              <a:rPr lang="ru-RU" sz="2800" i="1" dirty="0"/>
              <a:t>выгрузили </a:t>
            </a:r>
            <a:r>
              <a:rPr lang="ru-RU" sz="2800" i="1" dirty="0" smtClean="0"/>
              <a:t>на станцию</a:t>
            </a:r>
            <a:r>
              <a:rPr lang="ru-RU" sz="2800" dirty="0" smtClean="0"/>
              <a:t>, </a:t>
            </a:r>
            <a:r>
              <a:rPr lang="ru-RU" sz="2800" dirty="0"/>
              <a:t>но </a:t>
            </a:r>
            <a:r>
              <a:rPr lang="ru-RU" sz="2800" dirty="0" smtClean="0"/>
              <a:t>не </a:t>
            </a:r>
            <a:r>
              <a:rPr lang="ru-RU" sz="2800" baseline="30000" dirty="0" smtClean="0"/>
              <a:t>?</a:t>
            </a:r>
            <a:r>
              <a:rPr lang="ru-RU" sz="2800" i="1" dirty="0" smtClean="0"/>
              <a:t>Мешки выгрузили</a:t>
            </a:r>
            <a:r>
              <a:rPr lang="ru-RU" sz="2800" i="1" dirty="0"/>
              <a:t> на </a:t>
            </a:r>
            <a:r>
              <a:rPr lang="ru-RU" sz="2800" i="1" dirty="0" smtClean="0"/>
              <a:t>станцию</a:t>
            </a:r>
            <a:r>
              <a:rPr lang="ru-RU" sz="2800" dirty="0"/>
              <a:t> </a:t>
            </a:r>
            <a:r>
              <a:rPr lang="ru-RU" sz="2800" dirty="0" smtClean="0"/>
              <a:t>(активный объект попадает в пространство, пассивный – на поверхность)</a:t>
            </a:r>
            <a:endParaRPr lang="en-US" sz="2800" dirty="0"/>
          </a:p>
          <a:p>
            <a:pPr>
              <a:buNone/>
            </a:pPr>
            <a:endParaRPr lang="ru-RU" sz="2800" i="1" cap="small" dirty="0"/>
          </a:p>
          <a:p>
            <a:pPr>
              <a:buNone/>
            </a:pPr>
            <a:endParaRPr lang="ru-RU" sz="2800" cap="small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Специализация в переносных значениях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Выгрузить файл в папку </a:t>
            </a:r>
            <a:r>
              <a:rPr lang="en-US" i="1" dirty="0" smtClean="0"/>
              <a:t>/*</a:t>
            </a:r>
            <a:r>
              <a:rPr lang="ru-RU" i="1" dirty="0" smtClean="0"/>
              <a:t>в папке</a:t>
            </a:r>
          </a:p>
          <a:p>
            <a:r>
              <a:rPr lang="ru-RU" i="1" dirty="0" smtClean="0"/>
              <a:t>Вывалить на Васю свои проблемы </a:t>
            </a:r>
            <a:r>
              <a:rPr lang="en-US" i="1" dirty="0" smtClean="0"/>
              <a:t>/</a:t>
            </a:r>
            <a:r>
              <a:rPr lang="ru-RU" i="1" dirty="0" smtClean="0"/>
              <a:t>*на Васе </a:t>
            </a:r>
          </a:p>
          <a:p>
            <a:pPr>
              <a:buNone/>
            </a:pPr>
            <a:r>
              <a:rPr lang="ru-RU" i="1" dirty="0"/>
              <a:t> </a:t>
            </a:r>
            <a:endParaRPr lang="en-US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/>
              <a:t>Глаголы</a:t>
            </a:r>
            <a:r>
              <a:rPr lang="en-US" sz="2800" b="1" dirty="0"/>
              <a:t> с </a:t>
            </a:r>
            <a:r>
              <a:rPr lang="en-US" sz="2800" b="1" dirty="0" err="1"/>
              <a:t>семантикой</a:t>
            </a:r>
            <a:r>
              <a:rPr lang="en-US" sz="2800" b="1" dirty="0"/>
              <a:t> </a:t>
            </a:r>
            <a:r>
              <a:rPr lang="en-US" sz="2800" b="1" dirty="0" err="1"/>
              <a:t>каузированного</a:t>
            </a:r>
            <a:r>
              <a:rPr lang="en-US" sz="2800" b="1" dirty="0"/>
              <a:t> </a:t>
            </a:r>
            <a:r>
              <a:rPr lang="en-US" sz="2800" b="1" dirty="0" err="1"/>
              <a:t>перемещения</a:t>
            </a:r>
            <a:r>
              <a:rPr lang="en-US" sz="2800" b="1" dirty="0"/>
              <a:t> </a:t>
            </a:r>
            <a:r>
              <a:rPr lang="en-US" sz="2800" b="1" dirty="0" err="1"/>
              <a:t>из</a:t>
            </a:r>
            <a:r>
              <a:rPr lang="en-US" sz="2800" b="1" dirty="0"/>
              <a:t> </a:t>
            </a:r>
            <a:r>
              <a:rPr lang="en-US" sz="2800" b="1" dirty="0" err="1"/>
              <a:t>более</a:t>
            </a:r>
            <a:r>
              <a:rPr lang="en-US" sz="2800" b="1" dirty="0"/>
              <a:t> </a:t>
            </a:r>
            <a:r>
              <a:rPr lang="en-US" sz="2800" b="1" dirty="0" err="1"/>
              <a:t>открытого</a:t>
            </a:r>
            <a:r>
              <a:rPr lang="en-US" sz="2800" b="1" dirty="0"/>
              <a:t> </a:t>
            </a:r>
            <a:r>
              <a:rPr lang="en-US" sz="2800" b="1" dirty="0" err="1"/>
              <a:t>пространства</a:t>
            </a:r>
            <a:r>
              <a:rPr lang="en-US" sz="2800" b="1" dirty="0"/>
              <a:t> в </a:t>
            </a:r>
            <a:r>
              <a:rPr lang="en-US" sz="2800" b="1" dirty="0" err="1"/>
              <a:t>более</a:t>
            </a:r>
            <a:r>
              <a:rPr lang="en-US" sz="2800" b="1" dirty="0"/>
              <a:t> </a:t>
            </a:r>
            <a:r>
              <a:rPr lang="en-US" sz="2800" b="1" dirty="0" err="1"/>
              <a:t>закрытое</a:t>
            </a:r>
            <a:r>
              <a:rPr lang="en-US" sz="2800" b="1" dirty="0"/>
              <a:t> и </a:t>
            </a:r>
            <a:r>
              <a:rPr lang="en-US" sz="2800" b="1" dirty="0" err="1" smtClean="0"/>
              <a:t>размещения</a:t>
            </a:r>
            <a:r>
              <a:rPr lang="en-US" sz="2800" b="1" dirty="0" smtClean="0"/>
              <a:t> </a:t>
            </a:r>
            <a:r>
              <a:rPr lang="en-US" sz="2800" b="1" dirty="0"/>
              <a:t>в </a:t>
            </a:r>
            <a:r>
              <a:rPr lang="en-US" sz="2800" b="1" dirty="0" err="1"/>
              <a:t>нем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i="1" dirty="0" smtClean="0"/>
              <a:t>Спрятать</a:t>
            </a:r>
            <a:r>
              <a:rPr lang="ru-RU" sz="2400" dirty="0"/>
              <a:t>, </a:t>
            </a:r>
            <a:r>
              <a:rPr lang="ru-RU" sz="2400" i="1" dirty="0"/>
              <a:t>зарыть </a:t>
            </a:r>
            <a:r>
              <a:rPr lang="ru-RU" sz="2400" dirty="0"/>
              <a:t>и </a:t>
            </a:r>
            <a:r>
              <a:rPr lang="ru-RU" sz="2400" i="1" dirty="0"/>
              <a:t>закопать</a:t>
            </a:r>
            <a:r>
              <a:rPr lang="ru-RU" sz="2400" dirty="0"/>
              <a:t>, </a:t>
            </a:r>
            <a:r>
              <a:rPr lang="ru-RU" sz="2400" dirty="0" smtClean="0"/>
              <a:t>рефлексивные </a:t>
            </a:r>
            <a:r>
              <a:rPr lang="ru-RU" sz="2400" dirty="0"/>
              <a:t>автокаузативы </a:t>
            </a:r>
            <a:r>
              <a:rPr lang="ru-RU" sz="2400" i="1" dirty="0"/>
              <a:t>спрятаться</a:t>
            </a:r>
            <a:r>
              <a:rPr lang="ru-RU" sz="2400" dirty="0"/>
              <a:t>, </a:t>
            </a:r>
            <a:r>
              <a:rPr lang="ru-RU" sz="2400" i="1" dirty="0"/>
              <a:t>зарыться </a:t>
            </a:r>
            <a:r>
              <a:rPr lang="ru-RU" sz="2400" dirty="0"/>
              <a:t>и </a:t>
            </a:r>
            <a:r>
              <a:rPr lang="ru-RU" sz="2400" i="1" dirty="0" smtClean="0"/>
              <a:t>закопаться</a:t>
            </a:r>
          </a:p>
          <a:p>
            <a:pPr>
              <a:buNone/>
            </a:pPr>
            <a:r>
              <a:rPr lang="ru-RU" sz="2600" dirty="0" smtClean="0"/>
              <a:t>(1) </a:t>
            </a:r>
            <a:r>
              <a:rPr lang="ru-RU" sz="2600" i="1" dirty="0" smtClean="0"/>
              <a:t>Командир </a:t>
            </a:r>
            <a:r>
              <a:rPr lang="ru-RU" sz="2600" i="1" dirty="0"/>
              <a:t>надел на плечи свой вещмешок, </a:t>
            </a:r>
            <a:r>
              <a:rPr lang="ru-RU" sz="2600" b="1" i="1" dirty="0"/>
              <a:t>спрятал в сумку</a:t>
            </a:r>
            <a:r>
              <a:rPr lang="ru-RU" sz="2600" i="1" dirty="0"/>
              <a:t> карту</a:t>
            </a:r>
            <a:r>
              <a:rPr lang="ru-RU" sz="2600" dirty="0"/>
              <a:t> </a:t>
            </a:r>
            <a:r>
              <a:rPr lang="en-US" sz="2600" dirty="0" smtClean="0"/>
              <a:t> </a:t>
            </a:r>
            <a:endParaRPr lang="en-US" sz="2600" dirty="0"/>
          </a:p>
          <a:p>
            <a:pPr>
              <a:buNone/>
            </a:pPr>
            <a:r>
              <a:rPr lang="ru-RU" sz="2600" dirty="0" smtClean="0"/>
              <a:t>(2)</a:t>
            </a:r>
            <a:r>
              <a:rPr lang="en-US" sz="2600" dirty="0" smtClean="0"/>
              <a:t> </a:t>
            </a:r>
            <a:r>
              <a:rPr lang="ru-RU" sz="2600" i="1" dirty="0" smtClean="0"/>
              <a:t>А </a:t>
            </a:r>
            <a:r>
              <a:rPr lang="ru-RU" sz="2600" i="1" dirty="0"/>
              <a:t>главное, основную рукопись книги немедленно забрать у машинистки и </a:t>
            </a:r>
            <a:r>
              <a:rPr lang="ru-RU" sz="2600" b="1" i="1" dirty="0"/>
              <a:t>спрятать в хорошем месте</a:t>
            </a:r>
            <a:r>
              <a:rPr lang="ru-RU" sz="2600" dirty="0" smtClean="0"/>
              <a:t>…</a:t>
            </a:r>
            <a:endParaRPr lang="en-US" sz="2600" dirty="0"/>
          </a:p>
          <a:p>
            <a:pPr>
              <a:buNone/>
            </a:pPr>
            <a:r>
              <a:rPr lang="ru-RU" sz="2600" dirty="0" smtClean="0"/>
              <a:t>(3)</a:t>
            </a:r>
            <a:r>
              <a:rPr lang="en-US" sz="2600" dirty="0" smtClean="0"/>
              <a:t> </a:t>
            </a:r>
            <a:r>
              <a:rPr lang="ru-RU" sz="2600" i="1" dirty="0" smtClean="0"/>
              <a:t>И </a:t>
            </a:r>
            <a:r>
              <a:rPr lang="ru-RU" sz="2600" i="1" dirty="0"/>
              <a:t>я </a:t>
            </a:r>
            <a:r>
              <a:rPr lang="ru-RU" sz="2600" b="1" i="1" dirty="0"/>
              <a:t>спряталась в дупло</a:t>
            </a:r>
            <a:r>
              <a:rPr lang="ru-RU" sz="2600" i="1" dirty="0"/>
              <a:t> старой </a:t>
            </a:r>
            <a:r>
              <a:rPr lang="ru-RU" sz="2600" i="1" dirty="0" smtClean="0"/>
              <a:t>сосны</a:t>
            </a:r>
            <a:r>
              <a:rPr lang="ru-RU" sz="2600" dirty="0" smtClean="0"/>
              <a:t> </a:t>
            </a:r>
            <a:r>
              <a:rPr lang="en-US" sz="2600" dirty="0" smtClean="0"/>
              <a:t> </a:t>
            </a:r>
            <a:endParaRPr lang="en-US" sz="2600" dirty="0"/>
          </a:p>
          <a:p>
            <a:pPr>
              <a:buNone/>
            </a:pPr>
            <a:r>
              <a:rPr lang="ru-RU" sz="2600" dirty="0" smtClean="0"/>
              <a:t>(</a:t>
            </a:r>
            <a:r>
              <a:rPr lang="ru-RU" sz="2600" dirty="0"/>
              <a:t>4</a:t>
            </a:r>
            <a:r>
              <a:rPr lang="ru-RU" sz="2600" dirty="0" smtClean="0"/>
              <a:t>)</a:t>
            </a:r>
            <a:r>
              <a:rPr lang="en-US" sz="2600" dirty="0" smtClean="0"/>
              <a:t> </a:t>
            </a:r>
            <a:r>
              <a:rPr lang="ru-RU" sz="2600" dirty="0" smtClean="0"/>
              <a:t>— </a:t>
            </a:r>
            <a:r>
              <a:rPr lang="ru-RU" sz="2600" i="1" dirty="0"/>
              <a:t>Вот и жди! — сказала Главная Пчела и </a:t>
            </a:r>
            <a:r>
              <a:rPr lang="ru-RU" sz="2600" b="1" i="1" dirty="0"/>
              <a:t>спряталась в </a:t>
            </a:r>
            <a:r>
              <a:rPr lang="ru-RU" sz="2600" b="1" i="1" dirty="0" smtClean="0"/>
              <a:t>дупле</a:t>
            </a:r>
            <a:endParaRPr lang="en-US" sz="2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</a:t>
            </a:r>
            <a:r>
              <a:rPr lang="en-US" dirty="0" smtClean="0"/>
              <a:t>e</a:t>
            </a:r>
            <a:r>
              <a:rPr lang="ru-RU" dirty="0" smtClean="0"/>
              <a:t> же предпочтения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Большое пространство: </a:t>
            </a:r>
          </a:p>
          <a:p>
            <a:pPr marL="514350" indent="-514350">
              <a:buNone/>
            </a:pPr>
            <a:r>
              <a:rPr lang="ru-RU" sz="2800" dirty="0" smtClean="0"/>
              <a:t>(1) </a:t>
            </a:r>
            <a:r>
              <a:rPr lang="ru-RU" sz="2800" i="1" dirty="0" smtClean="0"/>
              <a:t>150 </a:t>
            </a:r>
            <a:r>
              <a:rPr lang="ru-RU" sz="2800" i="1" dirty="0"/>
              <a:t>человек вооруженных мормонов отправились на поиски Бриджера, но тот </a:t>
            </a:r>
            <a:r>
              <a:rPr lang="ru-RU" sz="2800" b="1" i="1" dirty="0"/>
              <a:t>спрятался в горах</a:t>
            </a:r>
            <a:r>
              <a:rPr lang="ru-RU" sz="2800" dirty="0"/>
              <a:t> </a:t>
            </a:r>
            <a:r>
              <a:rPr lang="en-US" sz="2800" i="1" dirty="0" smtClean="0"/>
              <a:t>/ </a:t>
            </a:r>
            <a:r>
              <a:rPr lang="ru-RU" sz="2800" baseline="30000" dirty="0" smtClean="0"/>
              <a:t>?</a:t>
            </a:r>
            <a:r>
              <a:rPr lang="ru-RU" sz="2800" i="1" dirty="0" smtClean="0"/>
              <a:t>в горы</a:t>
            </a:r>
            <a:endParaRPr lang="en-US" sz="2800" i="1" dirty="0" smtClean="0"/>
          </a:p>
          <a:p>
            <a:pPr marL="514350" indent="-514350">
              <a:buNone/>
            </a:pPr>
            <a:endParaRPr lang="en-US" sz="2800" b="1" dirty="0" smtClean="0"/>
          </a:p>
          <a:p>
            <a:pPr marL="514350" indent="-514350">
              <a:buNone/>
            </a:pPr>
            <a:r>
              <a:rPr lang="ru-RU" b="1" dirty="0" smtClean="0"/>
              <a:t>Контейнер: </a:t>
            </a:r>
            <a:endParaRPr lang="en-US" sz="2800" i="1" dirty="0" smtClean="0"/>
          </a:p>
          <a:p>
            <a:pPr marL="514350" indent="-514350">
              <a:buNone/>
            </a:pPr>
            <a:r>
              <a:rPr lang="ru-RU" sz="2800" dirty="0" smtClean="0"/>
              <a:t>(2) </a:t>
            </a:r>
            <a:r>
              <a:rPr lang="ru-RU" sz="2800" i="1" dirty="0" smtClean="0"/>
              <a:t>Командир </a:t>
            </a:r>
            <a:r>
              <a:rPr lang="ru-RU" sz="2800" i="1" dirty="0"/>
              <a:t>надел на плечи вещмешок и спрятал </a:t>
            </a:r>
            <a:r>
              <a:rPr lang="ru-RU" sz="2800" i="1" dirty="0" smtClean="0"/>
              <a:t>карту</a:t>
            </a:r>
            <a:r>
              <a:rPr lang="en-US" sz="2800" i="1" dirty="0" smtClean="0"/>
              <a:t> </a:t>
            </a:r>
            <a:r>
              <a:rPr lang="ru-RU" sz="2800" i="1" dirty="0" smtClean="0"/>
              <a:t>в сумку </a:t>
            </a:r>
            <a:r>
              <a:rPr lang="en-US" sz="2800" i="1" dirty="0" smtClean="0"/>
              <a:t>/</a:t>
            </a:r>
            <a:r>
              <a:rPr lang="ru-RU" sz="2800" i="1" dirty="0" smtClean="0"/>
              <a:t> </a:t>
            </a:r>
            <a:r>
              <a:rPr lang="ru-RU" sz="2800" baseline="30000" dirty="0" smtClean="0"/>
              <a:t>?</a:t>
            </a:r>
            <a:r>
              <a:rPr lang="ru-RU" sz="2800" i="1" dirty="0" smtClean="0"/>
              <a:t>в сумке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Специализация в переносных значениях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Под </a:t>
            </a:r>
            <a:r>
              <a:rPr lang="ru-RU" i="1" dirty="0"/>
              <a:t>елкой </a:t>
            </a:r>
            <a:r>
              <a:rPr lang="ru-RU" dirty="0" smtClean="0"/>
              <a:t>/</a:t>
            </a:r>
            <a:r>
              <a:rPr lang="ru-RU" i="1" dirty="0" smtClean="0"/>
              <a:t>*</a:t>
            </a:r>
            <a:r>
              <a:rPr lang="ru-RU" i="1" dirty="0"/>
              <a:t>под елку прятался </a:t>
            </a:r>
            <a:r>
              <a:rPr lang="ru-RU" i="1" dirty="0" smtClean="0"/>
              <a:t>гриб</a:t>
            </a:r>
            <a:r>
              <a:rPr lang="ru-RU" dirty="0" smtClean="0"/>
              <a:t> </a:t>
            </a:r>
            <a:endParaRPr lang="en-US" dirty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dirty="0" smtClean="0"/>
              <a:t>(1) </a:t>
            </a:r>
            <a:r>
              <a:rPr lang="ru-RU" i="1" dirty="0" smtClean="0"/>
              <a:t>К </a:t>
            </a:r>
            <a:r>
              <a:rPr lang="ru-RU" i="1" dirty="0"/>
              <a:t>обеду добрался я до вершины, оглянулся и долго искал избушку, которая </a:t>
            </a:r>
            <a:r>
              <a:rPr lang="ru-RU" b="1" i="1" dirty="0"/>
              <a:t>спряталась в заснеженной тайге</a:t>
            </a:r>
            <a:r>
              <a:rPr lang="ru-RU" dirty="0"/>
              <a:t> / *</a:t>
            </a:r>
            <a:r>
              <a:rPr lang="ru-RU" i="1" dirty="0"/>
              <a:t>в тайгу</a:t>
            </a:r>
            <a:r>
              <a:rPr lang="ru-RU" dirty="0"/>
              <a:t> [Юрий Коваль. Белозубка (1979)].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Глаголы с семантикой каузированного перемещения и размещения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поставить книги на полку </a:t>
            </a:r>
            <a:r>
              <a:rPr lang="ru-RU" dirty="0"/>
              <a:t>/</a:t>
            </a:r>
            <a:r>
              <a:rPr lang="ru-RU" i="1" dirty="0"/>
              <a:t> на </a:t>
            </a:r>
            <a:r>
              <a:rPr lang="ru-RU" i="1" dirty="0" smtClean="0"/>
              <a:t>полке</a:t>
            </a:r>
            <a:endParaRPr lang="en-US" dirty="0"/>
          </a:p>
          <a:p>
            <a:r>
              <a:rPr lang="ru-RU" i="1" dirty="0" smtClean="0"/>
              <a:t>повесить </a:t>
            </a:r>
            <a:r>
              <a:rPr lang="ru-RU" i="1" dirty="0"/>
              <a:t>картину на стену </a:t>
            </a:r>
            <a:r>
              <a:rPr lang="ru-RU" dirty="0"/>
              <a:t>/</a:t>
            </a:r>
            <a:r>
              <a:rPr lang="ru-RU" i="1" dirty="0"/>
              <a:t> на </a:t>
            </a:r>
            <a:r>
              <a:rPr lang="ru-RU" i="1" dirty="0" smtClean="0"/>
              <a:t>стене</a:t>
            </a:r>
            <a:endParaRPr lang="en-US" dirty="0"/>
          </a:p>
          <a:p>
            <a:r>
              <a:rPr lang="ru-RU" i="1" dirty="0" smtClean="0"/>
              <a:t>положить </a:t>
            </a:r>
            <a:r>
              <a:rPr lang="ru-RU" i="1" dirty="0"/>
              <a:t>одежду на стул </a:t>
            </a:r>
            <a:r>
              <a:rPr lang="ru-RU" dirty="0"/>
              <a:t>/</a:t>
            </a:r>
            <a:r>
              <a:rPr lang="ru-RU" i="1" dirty="0"/>
              <a:t> на </a:t>
            </a:r>
            <a:r>
              <a:rPr lang="ru-RU" i="1" dirty="0" smtClean="0"/>
              <a:t>стуле</a:t>
            </a:r>
            <a:endParaRPr lang="en-US" i="1" dirty="0" smtClean="0"/>
          </a:p>
          <a:p>
            <a:endParaRPr lang="en-US" i="1" dirty="0"/>
          </a:p>
          <a:p>
            <a:r>
              <a:rPr lang="ru-RU" i="1" dirty="0"/>
              <a:t>расставить книги на полке </a:t>
            </a:r>
            <a:r>
              <a:rPr lang="ru-RU" dirty="0" smtClean="0"/>
              <a:t>/*</a:t>
            </a:r>
            <a:r>
              <a:rPr lang="ru-RU" i="1" dirty="0"/>
              <a:t>на </a:t>
            </a:r>
            <a:r>
              <a:rPr lang="ru-RU" i="1" dirty="0" smtClean="0"/>
              <a:t>полку </a:t>
            </a:r>
            <a:r>
              <a:rPr lang="ru-RU" i="1" dirty="0"/>
              <a:t>развесить картины на стенах </a:t>
            </a:r>
            <a:r>
              <a:rPr lang="ru-RU" dirty="0" smtClean="0"/>
              <a:t>/</a:t>
            </a:r>
            <a:r>
              <a:rPr lang="ru-RU" i="1" dirty="0" smtClean="0"/>
              <a:t>*</a:t>
            </a:r>
            <a:r>
              <a:rPr lang="ru-RU" i="1" dirty="0"/>
              <a:t>на </a:t>
            </a:r>
            <a:r>
              <a:rPr lang="ru-RU" i="1" dirty="0" smtClean="0"/>
              <a:t>стены</a:t>
            </a:r>
            <a:endParaRPr lang="en-US" dirty="0"/>
          </a:p>
          <a:p>
            <a:r>
              <a:rPr lang="ru-RU" i="1" dirty="0" smtClean="0"/>
              <a:t>разложить </a:t>
            </a:r>
            <a:r>
              <a:rPr lang="ru-RU" i="1" dirty="0"/>
              <a:t>одежду в шкафу </a:t>
            </a:r>
            <a:r>
              <a:rPr lang="ru-RU" dirty="0" smtClean="0"/>
              <a:t>/</a:t>
            </a:r>
            <a:r>
              <a:rPr lang="ru-RU" i="1" dirty="0" smtClean="0"/>
              <a:t>*</a:t>
            </a:r>
            <a:r>
              <a:rPr lang="ru-RU" i="1" dirty="0"/>
              <a:t>в </a:t>
            </a:r>
            <a:r>
              <a:rPr lang="ru-RU" i="1" dirty="0" smtClean="0"/>
              <a:t>шкаф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Ограничения: пространства, контейнеры, поверхности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поставить книги на </a:t>
            </a:r>
            <a:r>
              <a:rPr lang="ru-RU" i="1" dirty="0" smtClean="0"/>
              <a:t>полку</a:t>
            </a:r>
            <a:r>
              <a:rPr lang="en-US" i="1" dirty="0" smtClean="0"/>
              <a:t>/</a:t>
            </a:r>
            <a:r>
              <a:rPr lang="ru-RU" i="1" dirty="0" smtClean="0"/>
              <a:t>полке</a:t>
            </a:r>
            <a:r>
              <a:rPr lang="ru-RU" dirty="0"/>
              <a:t>, </a:t>
            </a:r>
            <a:r>
              <a:rPr lang="ru-RU" i="1" dirty="0"/>
              <a:t>положить одежду на </a:t>
            </a:r>
            <a:r>
              <a:rPr lang="ru-RU" i="1" dirty="0" smtClean="0"/>
              <a:t>стул</a:t>
            </a:r>
            <a:r>
              <a:rPr lang="en-US" i="1" dirty="0" smtClean="0"/>
              <a:t>/</a:t>
            </a:r>
            <a:r>
              <a:rPr lang="ru-RU" i="1" dirty="0" smtClean="0"/>
              <a:t>стуле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странности </a:t>
            </a:r>
            <a:r>
              <a:rPr lang="ru-RU" baseline="30000" dirty="0"/>
              <a:t>?</a:t>
            </a:r>
            <a:r>
              <a:rPr lang="ru-RU" i="1" dirty="0"/>
              <a:t>поставить цветы в вазе</a:t>
            </a:r>
            <a:r>
              <a:rPr lang="ru-RU" dirty="0"/>
              <a:t>, </a:t>
            </a:r>
            <a:r>
              <a:rPr lang="ru-RU" baseline="30000" dirty="0"/>
              <a:t>?</a:t>
            </a:r>
            <a:r>
              <a:rPr lang="ru-RU" i="1" dirty="0"/>
              <a:t>положить одежду в </a:t>
            </a:r>
            <a:r>
              <a:rPr lang="ru-RU" i="1" dirty="0" smtClean="0"/>
              <a:t>чемодане</a:t>
            </a:r>
          </a:p>
          <a:p>
            <a:endParaRPr lang="ru-RU" i="1" dirty="0"/>
          </a:p>
          <a:p>
            <a:r>
              <a:rPr lang="ru-RU" dirty="0" smtClean="0"/>
              <a:t>но</a:t>
            </a:r>
            <a:r>
              <a:rPr lang="ru-RU" i="1" dirty="0" smtClean="0"/>
              <a:t> </a:t>
            </a:r>
            <a:r>
              <a:rPr lang="ru-RU" i="1" dirty="0"/>
              <a:t>поставить стулья в </a:t>
            </a:r>
            <a:r>
              <a:rPr lang="ru-RU" i="1" dirty="0" smtClean="0"/>
              <a:t>аудитории</a:t>
            </a:r>
            <a:r>
              <a:rPr lang="en-US" i="1" dirty="0" smtClean="0"/>
              <a:t>,</a:t>
            </a:r>
          </a:p>
          <a:p>
            <a:r>
              <a:rPr lang="ru-RU" i="1" dirty="0" smtClean="0"/>
              <a:t>поставить </a:t>
            </a:r>
            <a:r>
              <a:rPr lang="ru-RU" i="1" dirty="0"/>
              <a:t>пинг-понговый стол в саду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Семантические сдвиги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700" b="1" dirty="0" smtClean="0"/>
              <a:t>тема </a:t>
            </a:r>
            <a:r>
              <a:rPr lang="en-US" sz="3700" b="1" dirty="0" smtClean="0"/>
              <a:t>vs. </a:t>
            </a:r>
            <a:r>
              <a:rPr lang="ru-RU" sz="3700" b="1" dirty="0" smtClean="0"/>
              <a:t>рема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(1) </a:t>
            </a:r>
            <a:r>
              <a:rPr lang="ru-RU" i="1" dirty="0" smtClean="0"/>
              <a:t>Я </a:t>
            </a:r>
            <a:r>
              <a:rPr lang="ru-RU" i="1" dirty="0"/>
              <a:t>поставила цветы на </a:t>
            </a:r>
            <a:r>
              <a:rPr lang="ru-RU" i="1" dirty="0" smtClean="0"/>
              <a:t>подоконник </a:t>
            </a:r>
            <a:r>
              <a:rPr lang="en-US" dirty="0" smtClean="0"/>
              <a:t>[</a:t>
            </a:r>
            <a:r>
              <a:rPr lang="ru-RU" dirty="0" smtClean="0"/>
              <a:t>рема</a:t>
            </a:r>
            <a:r>
              <a:rPr lang="en-US" dirty="0" smtClean="0"/>
              <a:t>]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(2) </a:t>
            </a:r>
            <a:r>
              <a:rPr lang="ru-RU" i="1" dirty="0" smtClean="0"/>
              <a:t>На </a:t>
            </a:r>
            <a:r>
              <a:rPr lang="ru-RU" i="1" dirty="0"/>
              <a:t>подоконнике </a:t>
            </a:r>
            <a:r>
              <a:rPr lang="en-US" dirty="0" smtClean="0"/>
              <a:t>[</a:t>
            </a:r>
            <a:r>
              <a:rPr lang="ru-RU" dirty="0" smtClean="0"/>
              <a:t>тема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  <a:r>
              <a:rPr lang="ru-RU" i="1" dirty="0" smtClean="0"/>
              <a:t>я </a:t>
            </a:r>
            <a:r>
              <a:rPr lang="ru-RU" i="1" dirty="0"/>
              <a:t>поставила </a:t>
            </a:r>
            <a:r>
              <a:rPr lang="ru-RU" i="1" dirty="0" smtClean="0"/>
              <a:t>цветы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700" b="1" dirty="0"/>
              <a:t>в</a:t>
            </a:r>
            <a:r>
              <a:rPr lang="ru-RU" sz="3700" b="1" dirty="0" smtClean="0"/>
              <a:t>ременная </a:t>
            </a:r>
            <a:r>
              <a:rPr lang="en-US" sz="3700" b="1" dirty="0" smtClean="0"/>
              <a:t>vs. </a:t>
            </a:r>
            <a:r>
              <a:rPr lang="ru-RU" sz="3700" b="1" dirty="0" smtClean="0"/>
              <a:t>постоянная локализация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(3) </a:t>
            </a:r>
            <a:r>
              <a:rPr lang="ru-RU" i="1" dirty="0" smtClean="0"/>
              <a:t>Ежик </a:t>
            </a:r>
            <a:r>
              <a:rPr lang="ru-RU" i="1" dirty="0"/>
              <a:t>быстро все поставил </a:t>
            </a:r>
            <a:r>
              <a:rPr lang="ru-RU" b="1" i="1" dirty="0"/>
              <a:t>на стол </a:t>
            </a:r>
            <a:r>
              <a:rPr lang="ru-RU" i="1" dirty="0"/>
              <a:t>и налил чай из самовара</a:t>
            </a:r>
            <a:r>
              <a:rPr lang="ru-RU" dirty="0"/>
              <a:t> </a:t>
            </a:r>
            <a:r>
              <a:rPr lang="ru-RU" dirty="0" smtClean="0"/>
              <a:t> </a:t>
            </a:r>
            <a:endParaRPr lang="en-US" dirty="0"/>
          </a:p>
          <a:p>
            <a:pPr>
              <a:buNone/>
            </a:pPr>
            <a:r>
              <a:rPr lang="ru-RU" dirty="0" smtClean="0"/>
              <a:t>(4) </a:t>
            </a:r>
            <a:r>
              <a:rPr lang="ru-RU" i="1" dirty="0" smtClean="0"/>
              <a:t>Я </a:t>
            </a:r>
            <a:r>
              <a:rPr lang="ru-RU" i="1" dirty="0"/>
              <a:t>подхватил со стола бутылку и поставил </a:t>
            </a:r>
            <a:r>
              <a:rPr lang="ru-RU" b="1" i="1" dirty="0"/>
              <a:t>на шкаф</a:t>
            </a:r>
            <a:r>
              <a:rPr lang="ru-RU" b="1" dirty="0"/>
              <a:t> </a:t>
            </a: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dirty="0" smtClean="0"/>
              <a:t>(5) </a:t>
            </a:r>
            <a:r>
              <a:rPr lang="ru-RU" i="1" dirty="0" smtClean="0"/>
              <a:t>Нужно будет поставить </a:t>
            </a:r>
            <a:r>
              <a:rPr lang="ru-RU" b="1" i="1" dirty="0" smtClean="0"/>
              <a:t>на могиле </a:t>
            </a:r>
            <a:r>
              <a:rPr lang="ru-RU" i="1" dirty="0" smtClean="0"/>
              <a:t>памятничек</a:t>
            </a:r>
            <a:r>
              <a:rPr lang="ru-RU" dirty="0" smtClean="0"/>
              <a:t>…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(6) </a:t>
            </a:r>
            <a:r>
              <a:rPr lang="ru-RU" i="1" dirty="0" smtClean="0"/>
              <a:t>Армянский </a:t>
            </a:r>
            <a:r>
              <a:rPr lang="ru-RU" i="1" dirty="0"/>
              <a:t>спутник транслирует ТВ, он поставит </a:t>
            </a:r>
            <a:r>
              <a:rPr lang="ru-RU" b="1" i="1" dirty="0"/>
              <a:t>на балконе </a:t>
            </a:r>
            <a:r>
              <a:rPr lang="ru-RU" i="1" dirty="0" smtClean="0"/>
              <a:t>тарелку 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Семантические сдвиги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800" dirty="0" smtClean="0"/>
              <a:t>В</a:t>
            </a:r>
            <a:r>
              <a:rPr lang="en-US" sz="3800" dirty="0" smtClean="0"/>
              <a:t> </a:t>
            </a:r>
            <a:r>
              <a:rPr lang="ru-RU" sz="3800" dirty="0" smtClean="0"/>
              <a:t>реализации </a:t>
            </a:r>
            <a:r>
              <a:rPr lang="ru-RU" sz="3800" cap="small" dirty="0" smtClean="0"/>
              <a:t>места</a:t>
            </a:r>
            <a:r>
              <a:rPr lang="ru-RU" sz="3800" dirty="0" smtClean="0"/>
              <a:t> целью перемещения обычно является расположение объекта где-то, а в реализации </a:t>
            </a:r>
            <a:r>
              <a:rPr lang="ru-RU" sz="3800" cap="small" dirty="0" smtClean="0"/>
              <a:t>конечной точки</a:t>
            </a:r>
            <a:r>
              <a:rPr lang="ru-RU" sz="3800" dirty="0" smtClean="0"/>
              <a:t> цель может быть в том, чтобы с объектом что-то произошло:  </a:t>
            </a:r>
            <a:r>
              <a:rPr lang="ru-RU" sz="3800" i="1" dirty="0" smtClean="0"/>
              <a:t>поставить суп на плиту </a:t>
            </a:r>
            <a:r>
              <a:rPr lang="en-US" sz="3800" dirty="0" smtClean="0"/>
              <a:t>/</a:t>
            </a:r>
            <a:r>
              <a:rPr lang="ru-RU" sz="3800" dirty="0" smtClean="0"/>
              <a:t>*</a:t>
            </a:r>
            <a:r>
              <a:rPr lang="ru-RU" sz="3800" i="1" dirty="0" smtClean="0"/>
              <a:t>на плите</a:t>
            </a:r>
            <a:endParaRPr lang="en-US" sz="3800" dirty="0"/>
          </a:p>
          <a:p>
            <a:endParaRPr lang="en-US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en-US" dirty="0" smtClean="0"/>
              <a:t>1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sz="3100" i="1" dirty="0" smtClean="0"/>
              <a:t>Через </a:t>
            </a:r>
            <a:r>
              <a:rPr lang="ru-RU" sz="3100" i="1" dirty="0"/>
              <a:t>минуту — бригада реаниматоров. Его </a:t>
            </a:r>
            <a:r>
              <a:rPr lang="ru-RU" sz="3100" b="1" i="1" dirty="0"/>
              <a:t>положили на пол</a:t>
            </a:r>
            <a:r>
              <a:rPr lang="ru-RU" sz="3100" i="1" dirty="0"/>
              <a:t>. Что-то с ним делали</a:t>
            </a:r>
            <a:r>
              <a:rPr lang="ru-RU" sz="3100" dirty="0"/>
              <a:t> [И. Грекова. Перелом (1987</a:t>
            </a:r>
            <a:r>
              <a:rPr lang="ru-RU" sz="3100" dirty="0" smtClean="0"/>
              <a:t>)]</a:t>
            </a:r>
            <a:endParaRPr lang="en-US" sz="3100" dirty="0"/>
          </a:p>
          <a:p>
            <a:pPr>
              <a:buNone/>
            </a:pPr>
            <a:r>
              <a:rPr lang="ru-RU" sz="3100" dirty="0" smtClean="0"/>
              <a:t>(</a:t>
            </a:r>
            <a:r>
              <a:rPr lang="en-US" sz="3100" dirty="0" smtClean="0"/>
              <a:t>2</a:t>
            </a:r>
            <a:r>
              <a:rPr lang="ru-RU" sz="3100" dirty="0" smtClean="0"/>
              <a:t>)</a:t>
            </a:r>
            <a:r>
              <a:rPr lang="en-US" sz="3100" dirty="0" smtClean="0"/>
              <a:t> </a:t>
            </a:r>
            <a:r>
              <a:rPr lang="ru-RU" sz="3100" i="1" dirty="0" smtClean="0"/>
              <a:t>Меня </a:t>
            </a:r>
            <a:r>
              <a:rPr lang="ru-RU" sz="3100" b="1" i="1" dirty="0"/>
              <a:t>положили на полу</a:t>
            </a:r>
            <a:r>
              <a:rPr lang="ru-RU" sz="3100" i="1" dirty="0"/>
              <a:t>, другого места в этой крошечной квартире не было</a:t>
            </a:r>
            <a:r>
              <a:rPr lang="ru-RU" sz="3100" dirty="0"/>
              <a:t> [Александр Сокуров. Русское (2007</a:t>
            </a:r>
            <a:r>
              <a:rPr lang="ru-RU" sz="3100" dirty="0" smtClean="0"/>
              <a:t>)]</a:t>
            </a:r>
            <a:endParaRPr lang="en-US" sz="31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семантические классы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600" b="1" dirty="0" smtClean="0"/>
              <a:t>В</a:t>
            </a:r>
            <a:r>
              <a:rPr lang="en-US" sz="2600" b="1" dirty="0" err="1" smtClean="0"/>
              <a:t>мещаемост</a:t>
            </a:r>
            <a:r>
              <a:rPr lang="ru-RU" sz="2600" b="1" dirty="0" smtClean="0"/>
              <a:t>ь:</a:t>
            </a:r>
          </a:p>
          <a:p>
            <a:pPr>
              <a:buNone/>
            </a:pPr>
            <a:r>
              <a:rPr lang="ru-RU" sz="2400" i="1" dirty="0"/>
              <a:t>И все равно багаж никак не </a:t>
            </a:r>
            <a:r>
              <a:rPr lang="ru-RU" sz="2400" b="1" i="1" dirty="0"/>
              <a:t>помещался в рюкзаки</a:t>
            </a:r>
            <a:r>
              <a:rPr lang="ru-RU" sz="2400" dirty="0"/>
              <a:t> </a:t>
            </a:r>
            <a:r>
              <a:rPr lang="ru-RU" sz="2400" dirty="0" smtClean="0"/>
              <a:t>(актуальность)</a:t>
            </a:r>
          </a:p>
          <a:p>
            <a:pPr>
              <a:buNone/>
            </a:pPr>
            <a:r>
              <a:rPr lang="ru-RU" sz="2400" i="1" dirty="0" smtClean="0"/>
              <a:t>Старая </a:t>
            </a:r>
            <a:r>
              <a:rPr lang="ru-RU" sz="2400" i="1" dirty="0"/>
              <a:t>мебель, соответствовавшая масштабам дореволюционных квартир, не </a:t>
            </a:r>
            <a:r>
              <a:rPr lang="ru-RU" sz="2400" b="1" i="1" dirty="0"/>
              <a:t>помещалась в новых домах</a:t>
            </a:r>
            <a:r>
              <a:rPr lang="ru-RU" sz="2400" dirty="0"/>
              <a:t> </a:t>
            </a:r>
            <a:r>
              <a:rPr lang="ru-RU" sz="2400" dirty="0" smtClean="0"/>
              <a:t>(постоянное свойство)</a:t>
            </a:r>
          </a:p>
          <a:p>
            <a:pPr>
              <a:buNone/>
            </a:pPr>
            <a:r>
              <a:rPr lang="ru-RU" sz="2400" b="1" dirty="0" smtClean="0"/>
              <a:t>Перемещение и деформация:</a:t>
            </a:r>
          </a:p>
          <a:p>
            <a:pPr>
              <a:buNone/>
            </a:pPr>
            <a:r>
              <a:rPr lang="ru-RU" sz="2400" i="1" dirty="0" smtClean="0"/>
              <a:t>зачесать </a:t>
            </a:r>
            <a:r>
              <a:rPr lang="ru-RU" sz="2400" i="1" dirty="0"/>
              <a:t>волосы на затылок </a:t>
            </a:r>
            <a:r>
              <a:rPr lang="ru-RU" sz="2400" dirty="0"/>
              <a:t>/</a:t>
            </a:r>
            <a:r>
              <a:rPr lang="ru-RU" sz="2400" i="1" dirty="0"/>
              <a:t> на виски </a:t>
            </a:r>
            <a:r>
              <a:rPr lang="ru-RU" sz="2400" dirty="0"/>
              <a:t>/</a:t>
            </a:r>
            <a:r>
              <a:rPr lang="ru-RU" sz="2400" i="1" dirty="0"/>
              <a:t> на уши </a:t>
            </a:r>
            <a:r>
              <a:rPr lang="ru-RU" sz="2400" dirty="0"/>
              <a:t>/</a:t>
            </a:r>
            <a:r>
              <a:rPr lang="ru-RU" sz="2400" i="1" dirty="0"/>
              <a:t> на лоб </a:t>
            </a:r>
            <a:r>
              <a:rPr lang="ru-RU" sz="2400" dirty="0"/>
              <a:t>/</a:t>
            </a:r>
            <a:r>
              <a:rPr lang="ru-RU" sz="2400" i="1" dirty="0"/>
              <a:t> на лысину 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зачесать волосы на затылке</a:t>
            </a:r>
          </a:p>
          <a:p>
            <a:pPr>
              <a:buNone/>
            </a:pPr>
            <a:r>
              <a:rPr lang="ru-RU" sz="2400" dirty="0" smtClean="0"/>
              <a:t>*</a:t>
            </a:r>
            <a:r>
              <a:rPr lang="ru-RU" sz="2400" i="1" dirty="0"/>
              <a:t>зачесать волосы на ушах </a:t>
            </a:r>
            <a:r>
              <a:rPr lang="ru-RU" sz="2400" dirty="0"/>
              <a:t>/</a:t>
            </a:r>
            <a:r>
              <a:rPr lang="ru-RU" sz="2400" i="1" dirty="0"/>
              <a:t> на висках </a:t>
            </a:r>
            <a:r>
              <a:rPr lang="ru-RU" sz="2400" dirty="0"/>
              <a:t>/</a:t>
            </a:r>
            <a:r>
              <a:rPr lang="ru-RU" sz="2400" i="1" dirty="0"/>
              <a:t> на лбу </a:t>
            </a:r>
            <a:r>
              <a:rPr lang="ru-RU" sz="2400" dirty="0"/>
              <a:t>/</a:t>
            </a:r>
            <a:r>
              <a:rPr lang="ru-RU" sz="2400" i="1" dirty="0"/>
              <a:t> на </a:t>
            </a:r>
            <a:r>
              <a:rPr lang="ru-RU" sz="2400" i="1" dirty="0" smtClean="0"/>
              <a:t>лысине</a:t>
            </a:r>
          </a:p>
          <a:p>
            <a:pPr>
              <a:buNone/>
            </a:pPr>
            <a:r>
              <a:rPr lang="ru-RU" sz="2400" b="1" dirty="0" smtClean="0"/>
              <a:t>Фиксация информации и создание образа:</a:t>
            </a:r>
          </a:p>
          <a:p>
            <a:pPr>
              <a:buNone/>
            </a:pPr>
            <a:r>
              <a:rPr lang="ru-RU" sz="2400" i="1" dirty="0"/>
              <a:t>писать в дневник </a:t>
            </a:r>
            <a:r>
              <a:rPr lang="ru-RU" sz="2400" dirty="0"/>
              <a:t>/ </a:t>
            </a:r>
            <a:r>
              <a:rPr lang="ru-RU" sz="2400" i="1" dirty="0"/>
              <a:t>в дневнике</a:t>
            </a:r>
            <a:r>
              <a:rPr lang="ru-RU" sz="2400" dirty="0"/>
              <a:t>, </a:t>
            </a:r>
            <a:r>
              <a:rPr lang="ru-RU" sz="2400" i="1" dirty="0"/>
              <a:t>записать в тетрадь </a:t>
            </a:r>
            <a:r>
              <a:rPr lang="ru-RU" sz="2400" dirty="0"/>
              <a:t>/ </a:t>
            </a:r>
            <a:r>
              <a:rPr lang="ru-RU" sz="2400" i="1" dirty="0"/>
              <a:t>в тетради</a:t>
            </a:r>
            <a:r>
              <a:rPr lang="ru-RU" sz="2400" dirty="0"/>
              <a:t>, </a:t>
            </a:r>
            <a:r>
              <a:rPr lang="ru-RU" sz="2400" i="1" dirty="0"/>
              <a:t>выписать на листок </a:t>
            </a:r>
            <a:r>
              <a:rPr lang="ru-RU" sz="2400" dirty="0"/>
              <a:t>/ </a:t>
            </a:r>
            <a:r>
              <a:rPr lang="ru-RU" sz="2400" i="1" dirty="0"/>
              <a:t>на листке</a:t>
            </a:r>
            <a:r>
              <a:rPr lang="ru-RU" sz="2400" dirty="0"/>
              <a:t>, </a:t>
            </a:r>
            <a:r>
              <a:rPr lang="ru-RU" sz="2400" i="1" dirty="0"/>
              <a:t>зарисовать в альбом </a:t>
            </a:r>
            <a:r>
              <a:rPr lang="ru-RU" sz="2400" dirty="0"/>
              <a:t>/ </a:t>
            </a:r>
            <a:r>
              <a:rPr lang="ru-RU" sz="2400" i="1" dirty="0"/>
              <a:t>в </a:t>
            </a:r>
            <a:r>
              <a:rPr lang="ru-RU" sz="2400" i="1" dirty="0" smtClean="0"/>
              <a:t>альбоме</a:t>
            </a:r>
          </a:p>
          <a:p>
            <a:pPr>
              <a:buNone/>
            </a:pPr>
            <a:r>
              <a:rPr lang="ru-RU" sz="2400" i="1" dirty="0" smtClean="0"/>
              <a:t>*переписать в дневнике</a:t>
            </a:r>
            <a:endParaRPr lang="en-US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Двойная роль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Одна </a:t>
            </a:r>
            <a:r>
              <a:rPr lang="ru-RU" dirty="0"/>
              <a:t>валентность заполняется двумя семантическими актантами с разными семантическими </a:t>
            </a:r>
            <a:r>
              <a:rPr lang="ru-RU" dirty="0" smtClean="0"/>
              <a:t>ролями и разным синтаксическим выражением:</a:t>
            </a:r>
          </a:p>
          <a:p>
            <a:pPr>
              <a:buNone/>
            </a:pPr>
            <a:endParaRPr lang="ru-RU" dirty="0" smtClean="0"/>
          </a:p>
          <a:p>
            <a:r>
              <a:rPr lang="ru-RU" sz="2800" i="1" dirty="0"/>
              <a:t>п</a:t>
            </a:r>
            <a:r>
              <a:rPr lang="ru-RU" sz="2800" i="1" dirty="0" smtClean="0"/>
              <a:t>овесить на веревку </a:t>
            </a:r>
            <a:r>
              <a:rPr lang="ru-RU" sz="2800" dirty="0" smtClean="0"/>
              <a:t>(Цель)</a:t>
            </a:r>
          </a:p>
          <a:p>
            <a:r>
              <a:rPr lang="ru-RU" sz="2800" i="1" dirty="0"/>
              <a:t>п</a:t>
            </a:r>
            <a:r>
              <a:rPr lang="ru-RU" sz="2800" i="1" dirty="0" smtClean="0"/>
              <a:t>овесить на веревке </a:t>
            </a:r>
            <a:r>
              <a:rPr lang="ru-RU" sz="2800" dirty="0" smtClean="0"/>
              <a:t>(Место)</a:t>
            </a:r>
            <a:r>
              <a:rPr lang="ru-RU" sz="2800" i="1" dirty="0" smtClean="0"/>
              <a:t> </a:t>
            </a:r>
            <a:endParaRPr lang="en-US" sz="2800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Вариативность в переносных значениях: «Интернет-значения»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arenBoth"/>
            </a:pPr>
            <a:r>
              <a:rPr lang="ru-RU" i="1" dirty="0" smtClean="0"/>
              <a:t>Забить запрос </a:t>
            </a:r>
            <a:r>
              <a:rPr lang="ru-RU" b="1" i="1" dirty="0" smtClean="0"/>
              <a:t>в Яндекс</a:t>
            </a:r>
            <a:r>
              <a:rPr lang="en-US" i="1" dirty="0" smtClean="0"/>
              <a:t>/</a:t>
            </a:r>
            <a:r>
              <a:rPr lang="ru-RU" b="1" i="1" dirty="0" smtClean="0"/>
              <a:t>в Яндексе</a:t>
            </a:r>
          </a:p>
          <a:p>
            <a:pPr marL="514350" indent="-514350">
              <a:buAutoNum type="arabicParenBoth"/>
            </a:pPr>
            <a:r>
              <a:rPr lang="ru-RU" i="1" dirty="0" smtClean="0"/>
              <a:t>Как </a:t>
            </a:r>
            <a:r>
              <a:rPr lang="ru-RU" b="1" i="1" dirty="0"/>
              <a:t>выложить</a:t>
            </a:r>
            <a:r>
              <a:rPr lang="ru-RU" i="1" dirty="0"/>
              <a:t> фото </a:t>
            </a:r>
            <a:r>
              <a:rPr lang="ru-RU" b="1" i="1" dirty="0"/>
              <a:t>на сайт</a:t>
            </a:r>
            <a:r>
              <a:rPr lang="ru-RU" i="1" dirty="0"/>
              <a:t> </a:t>
            </a:r>
            <a:r>
              <a:rPr lang="ru-RU" i="1" dirty="0" smtClean="0"/>
              <a:t>одноклассники.</a:t>
            </a:r>
            <a:endParaRPr lang="ru-RU" dirty="0" smtClean="0"/>
          </a:p>
          <a:p>
            <a:pPr marL="514350" indent="-514350">
              <a:buAutoNum type="arabicParenBoth"/>
            </a:pPr>
            <a:r>
              <a:rPr lang="ru-RU" i="1" dirty="0" smtClean="0"/>
              <a:t>Как</a:t>
            </a:r>
            <a:r>
              <a:rPr lang="en-US" i="1" dirty="0"/>
              <a:t> </a:t>
            </a:r>
            <a:r>
              <a:rPr lang="ru-RU" b="1" i="1" dirty="0"/>
              <a:t>выложить</a:t>
            </a:r>
            <a:r>
              <a:rPr lang="ru-RU" i="1" dirty="0"/>
              <a:t> фото </a:t>
            </a:r>
            <a:r>
              <a:rPr lang="ru-RU" b="1" i="1" dirty="0"/>
              <a:t>на сайте</a:t>
            </a:r>
            <a:r>
              <a:rPr lang="en-US" i="1" dirty="0"/>
              <a:t> </a:t>
            </a:r>
            <a:r>
              <a:rPr lang="ru-RU" i="1" dirty="0" smtClean="0"/>
              <a:t>знакомств.</a:t>
            </a:r>
            <a:endParaRPr lang="ru-RU" dirty="0" smtClean="0"/>
          </a:p>
          <a:p>
            <a:pPr marL="514350" indent="-514350">
              <a:buAutoNum type="arabicParenBoth"/>
            </a:pPr>
            <a:r>
              <a:rPr lang="ru-RU" i="1" dirty="0" smtClean="0"/>
              <a:t>Гаджеты </a:t>
            </a:r>
            <a:r>
              <a:rPr lang="ru-RU" i="1" dirty="0"/>
              <a:t>позволяют и сфотографироваться с трофеем прямо на месте, и тут же </a:t>
            </a:r>
            <a:r>
              <a:rPr lang="ru-RU" b="1" i="1" dirty="0"/>
              <a:t>вывесить</a:t>
            </a:r>
            <a:r>
              <a:rPr lang="ru-RU" i="1" dirty="0"/>
              <a:t> фото </a:t>
            </a:r>
            <a:r>
              <a:rPr lang="ru-RU" b="1" i="1" dirty="0"/>
              <a:t>в </a:t>
            </a:r>
            <a:r>
              <a:rPr lang="ru-RU" b="1" i="1" dirty="0" smtClean="0"/>
              <a:t>интернет</a:t>
            </a:r>
            <a:r>
              <a:rPr lang="ru-RU" dirty="0" smtClean="0"/>
              <a:t>.</a:t>
            </a:r>
          </a:p>
          <a:p>
            <a:pPr marL="514350" indent="-514350">
              <a:buAutoNum type="arabicParenBoth"/>
            </a:pPr>
            <a:r>
              <a:rPr lang="ru-RU" i="1" dirty="0" smtClean="0"/>
              <a:t>Это </a:t>
            </a:r>
            <a:r>
              <a:rPr lang="ru-RU" i="1" dirty="0"/>
              <a:t>ж каким терпением надо обладать, чтобы для того чтоб</a:t>
            </a:r>
            <a:r>
              <a:rPr lang="en-US" i="1" dirty="0"/>
              <a:t> </a:t>
            </a:r>
            <a:r>
              <a:rPr lang="ru-RU" b="1" i="1" dirty="0"/>
              <a:t>вывесить</a:t>
            </a:r>
            <a:r>
              <a:rPr lang="ru-RU" i="1" dirty="0"/>
              <a:t> фото </a:t>
            </a:r>
            <a:r>
              <a:rPr lang="ru-RU" b="1" i="1" dirty="0"/>
              <a:t>в</a:t>
            </a:r>
            <a:r>
              <a:rPr lang="ru-RU" i="1" dirty="0"/>
              <a:t> </a:t>
            </a:r>
            <a:r>
              <a:rPr lang="ru-RU" b="1" i="1" dirty="0" smtClean="0"/>
              <a:t>интернете</a:t>
            </a:r>
            <a:r>
              <a:rPr lang="ru-RU" i="1" dirty="0" smtClean="0"/>
              <a:t>.</a:t>
            </a:r>
            <a:endParaRPr lang="ru-RU" dirty="0" smtClean="0"/>
          </a:p>
          <a:p>
            <a:pPr marL="514350" indent="-514350">
              <a:buAutoNum type="arabicParenBoth"/>
            </a:pPr>
            <a:r>
              <a:rPr lang="ru-RU" i="1" dirty="0" smtClean="0"/>
              <a:t>Как </a:t>
            </a:r>
            <a:r>
              <a:rPr lang="ru-RU" b="1" i="1" dirty="0"/>
              <a:t>поместить</a:t>
            </a:r>
            <a:r>
              <a:rPr lang="ru-RU" i="1" dirty="0"/>
              <a:t> картинку </a:t>
            </a:r>
            <a:r>
              <a:rPr lang="ru-RU" b="1" i="1" dirty="0"/>
              <a:t>в</a:t>
            </a:r>
            <a:r>
              <a:rPr lang="ru-RU" i="1" dirty="0"/>
              <a:t> </a:t>
            </a:r>
            <a:r>
              <a:rPr lang="ru-RU" b="1" i="1" dirty="0" smtClean="0"/>
              <a:t>Интернет</a:t>
            </a:r>
            <a:r>
              <a:rPr lang="ru-RU" i="1" dirty="0" smtClean="0"/>
              <a:t>.</a:t>
            </a:r>
            <a:endParaRPr lang="ru-RU" dirty="0" smtClean="0"/>
          </a:p>
          <a:p>
            <a:pPr marL="514350" indent="-514350">
              <a:buAutoNum type="arabicParenBoth"/>
            </a:pPr>
            <a:r>
              <a:rPr lang="ru-RU" i="1" dirty="0" smtClean="0"/>
              <a:t>Будучи </a:t>
            </a:r>
            <a:r>
              <a:rPr lang="ru-RU" i="1" dirty="0"/>
              <a:t>нашим большим другом и музыкальным консультантом, она любезно разрешила </a:t>
            </a:r>
            <a:r>
              <a:rPr lang="ru-RU" b="1" i="1" dirty="0"/>
              <a:t>поместить</a:t>
            </a:r>
            <a:r>
              <a:rPr lang="ru-RU" i="1" dirty="0"/>
              <a:t> </a:t>
            </a:r>
            <a:r>
              <a:rPr lang="ru-RU" b="1" i="1" dirty="0"/>
              <a:t>интервью на сайте</a:t>
            </a:r>
            <a:r>
              <a:rPr lang="en-US" i="1" dirty="0"/>
              <a:t> SOUP</a:t>
            </a:r>
            <a:r>
              <a:rPr lang="ru-RU" i="1" dirty="0" smtClean="0"/>
              <a:t>.</a:t>
            </a:r>
          </a:p>
          <a:p>
            <a:pPr marL="514350" indent="-514350">
              <a:buNone/>
            </a:pPr>
            <a:endParaRPr lang="ru-RU" i="1" dirty="0" smtClean="0"/>
          </a:p>
          <a:p>
            <a:pPr marL="514350" indent="-514350">
              <a:buNone/>
            </a:pPr>
            <a:r>
              <a:rPr lang="ru-RU" b="1" dirty="0" smtClean="0"/>
              <a:t>Особенность</a:t>
            </a:r>
            <a:r>
              <a:rPr lang="ru-RU" dirty="0" smtClean="0"/>
              <a:t>: стирается семантическая специализация винительного и предложного. </a:t>
            </a:r>
            <a:endParaRPr lang="ru-RU" i="1" dirty="0"/>
          </a:p>
          <a:p>
            <a:pPr marL="514350" indent="-514350">
              <a:buNone/>
            </a:pPr>
            <a:r>
              <a:rPr lang="ru-RU" b="1" dirty="0" smtClean="0"/>
              <a:t>Причина</a:t>
            </a:r>
            <a:r>
              <a:rPr lang="ru-RU" dirty="0" smtClean="0"/>
              <a:t>: в виртуальном мире пространства и контейнеры мало противопоставлены</a:t>
            </a:r>
            <a:endParaRPr lang="en-US" dirty="0"/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Заключение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486400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1</a:t>
            </a:r>
            <a:r>
              <a:rPr lang="ru-RU" sz="8000" dirty="0"/>
              <a:t>. Двойные семантические </a:t>
            </a:r>
            <a:r>
              <a:rPr lang="ru-RU" sz="8000" dirty="0" smtClean="0"/>
              <a:t>роли свойственны </a:t>
            </a:r>
            <a:r>
              <a:rPr lang="ru-RU" sz="8000" dirty="0"/>
              <a:t>глаголам, которые </a:t>
            </a:r>
            <a:r>
              <a:rPr lang="ru-RU" sz="8000" dirty="0" smtClean="0"/>
              <a:t>принадлежат </a:t>
            </a:r>
            <a:r>
              <a:rPr lang="ru-RU" sz="8000" dirty="0"/>
              <a:t>к пограничным семантическим классам, совмещающим разные компоненты значения — например, перемещение и размещение, перемещение и деформацию, перемещение и создание образа.</a:t>
            </a:r>
            <a:endParaRPr lang="en-US" sz="8000" dirty="0"/>
          </a:p>
          <a:p>
            <a:r>
              <a:rPr lang="en-US" sz="8000" dirty="0" smtClean="0"/>
              <a:t>2</a:t>
            </a:r>
            <a:r>
              <a:rPr lang="ru-RU" sz="8000" dirty="0" smtClean="0"/>
              <a:t>.</a:t>
            </a:r>
            <a:r>
              <a:rPr lang="ru-RU" sz="8000" dirty="0"/>
              <a:t> Существуют некоторые семантические особенности реализации двойных </a:t>
            </a:r>
            <a:r>
              <a:rPr lang="ru-RU" sz="8000" dirty="0" smtClean="0"/>
              <a:t>ролей</a:t>
            </a:r>
            <a:r>
              <a:rPr lang="en-US" sz="8000" dirty="0"/>
              <a:t>:</a:t>
            </a:r>
          </a:p>
          <a:p>
            <a:r>
              <a:rPr lang="ru-RU" sz="8000" dirty="0"/>
              <a:t>а) реализация роли </a:t>
            </a:r>
            <a:r>
              <a:rPr lang="ru-RU" sz="8000" cap="small" dirty="0"/>
              <a:t>места</a:t>
            </a:r>
            <a:r>
              <a:rPr lang="ru-RU" sz="8000" dirty="0"/>
              <a:t> требует, чтобы </a:t>
            </a:r>
            <a:r>
              <a:rPr lang="ru-RU" sz="8000" dirty="0" smtClean="0"/>
              <a:t>валентность </a:t>
            </a:r>
            <a:r>
              <a:rPr lang="ru-RU" sz="8000" dirty="0"/>
              <a:t>выражалась существительным со значением пространства или большой поверхности, но не контейнера (</a:t>
            </a:r>
            <a:r>
              <a:rPr lang="ru-RU" sz="8000" i="1" dirty="0"/>
              <a:t>спрятаться в парке</a:t>
            </a:r>
            <a:r>
              <a:rPr lang="ru-RU" sz="8000" dirty="0"/>
              <a:t>);</a:t>
            </a:r>
            <a:endParaRPr lang="en-US" sz="8000" dirty="0"/>
          </a:p>
          <a:p>
            <a:r>
              <a:rPr lang="ru-RU" sz="8000" dirty="0"/>
              <a:t>б) реализация роли </a:t>
            </a:r>
            <a:r>
              <a:rPr lang="ru-RU" sz="8000" cap="small" dirty="0"/>
              <a:t>конечной точки</a:t>
            </a:r>
            <a:r>
              <a:rPr lang="ru-RU" sz="8000" dirty="0"/>
              <a:t> требует, чтобы эта валентность выражалась существительным со значением контейнера или небольшой поверхности (</a:t>
            </a:r>
            <a:r>
              <a:rPr lang="ru-RU" sz="8000" i="1" dirty="0"/>
              <a:t>спрятать в банку</a:t>
            </a:r>
            <a:r>
              <a:rPr lang="ru-RU" sz="8000" dirty="0"/>
              <a:t>, </a:t>
            </a:r>
            <a:r>
              <a:rPr lang="ru-RU" sz="8000" i="1" dirty="0"/>
              <a:t>положить на подставку</a:t>
            </a:r>
            <a:r>
              <a:rPr lang="ru-RU" sz="8000" dirty="0" smtClean="0"/>
              <a:t>)</a:t>
            </a:r>
            <a:r>
              <a:rPr lang="en-US" sz="8000" dirty="0" smtClean="0"/>
              <a:t> </a:t>
            </a:r>
            <a:endParaRPr lang="en-US" sz="8000" dirty="0"/>
          </a:p>
          <a:p>
            <a:r>
              <a:rPr lang="en-US" sz="8000" dirty="0" smtClean="0"/>
              <a:t>3</a:t>
            </a:r>
            <a:r>
              <a:rPr lang="ru-RU" sz="8000" dirty="0" smtClean="0"/>
              <a:t>.</a:t>
            </a:r>
            <a:r>
              <a:rPr lang="ru-RU" sz="8000" dirty="0"/>
              <a:t> Двойные роли в переносном значении присутствуют в первую очередь у </a:t>
            </a:r>
            <a:r>
              <a:rPr lang="ru-RU" sz="8000" dirty="0" smtClean="0"/>
              <a:t>глаголов</a:t>
            </a:r>
            <a:r>
              <a:rPr lang="en-US" sz="8000" dirty="0" smtClean="0"/>
              <a:t> c </a:t>
            </a:r>
            <a:r>
              <a:rPr lang="ru-RU" sz="8000" dirty="0" smtClean="0"/>
              <a:t>новым </a:t>
            </a:r>
            <a:r>
              <a:rPr lang="ru-RU" sz="8000" dirty="0"/>
              <a:t>«</a:t>
            </a:r>
            <a:r>
              <a:rPr lang="ru-RU" sz="8000" dirty="0" smtClean="0"/>
              <a:t>виртуальным» значением </a:t>
            </a:r>
            <a:r>
              <a:rPr lang="ru-RU" sz="8000" dirty="0"/>
              <a:t>(</a:t>
            </a:r>
            <a:r>
              <a:rPr lang="ru-RU" sz="8000" i="1" dirty="0"/>
              <a:t>положить в Интернет </a:t>
            </a:r>
            <a:r>
              <a:rPr lang="ru-RU" sz="8000" dirty="0"/>
              <a:t>/</a:t>
            </a:r>
            <a:r>
              <a:rPr lang="ru-RU" sz="8000" i="1" dirty="0"/>
              <a:t> в Интернете</a:t>
            </a:r>
            <a:r>
              <a:rPr lang="ru-RU" sz="8000" dirty="0"/>
              <a:t>).</a:t>
            </a:r>
            <a:endParaRPr lang="en-US" sz="8000" dirty="0"/>
          </a:p>
          <a:p>
            <a:r>
              <a:rPr lang="en-US" sz="8000" dirty="0" smtClean="0"/>
              <a:t>4</a:t>
            </a:r>
            <a:r>
              <a:rPr lang="ru-RU" sz="8000" dirty="0" smtClean="0"/>
              <a:t>.</a:t>
            </a:r>
            <a:r>
              <a:rPr lang="ru-RU" sz="8000" dirty="0"/>
              <a:t> </a:t>
            </a:r>
            <a:r>
              <a:rPr lang="ru-RU" sz="8000" dirty="0" smtClean="0"/>
              <a:t>Семантическое </a:t>
            </a:r>
            <a:r>
              <a:rPr lang="ru-RU" sz="8000" dirty="0"/>
              <a:t>противопоставление контейнера (коррелирует с реализацией роли </a:t>
            </a:r>
            <a:r>
              <a:rPr lang="ru-RU" sz="8000" cap="small" dirty="0"/>
              <a:t>конечной точки</a:t>
            </a:r>
            <a:r>
              <a:rPr lang="ru-RU" sz="8000" dirty="0"/>
              <a:t>) и пространства (коррелирует с реализацией роли </a:t>
            </a:r>
            <a:r>
              <a:rPr lang="ru-RU" sz="8000" cap="small" dirty="0"/>
              <a:t>места</a:t>
            </a:r>
            <a:r>
              <a:rPr lang="ru-RU" sz="8000" dirty="0"/>
              <a:t>) в </a:t>
            </a:r>
            <a:r>
              <a:rPr lang="ru-RU" sz="8000" dirty="0" smtClean="0"/>
              <a:t>применении к виртуальным сущностям в значительной </a:t>
            </a:r>
            <a:r>
              <a:rPr lang="ru-RU" sz="8000" dirty="0"/>
              <a:t>степени стирается.</a:t>
            </a:r>
            <a:endParaRPr lang="en-US" sz="80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Смежные, но не совпадающие явления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Синкретизм</a:t>
            </a:r>
            <a:r>
              <a:rPr lang="ru-RU" dirty="0" smtClean="0"/>
              <a:t>: </a:t>
            </a:r>
            <a:r>
              <a:rPr lang="ru-RU" sz="2600" i="1" dirty="0" smtClean="0"/>
              <a:t>остаться дома из-за дождя </a:t>
            </a:r>
            <a:r>
              <a:rPr lang="ru-RU" sz="2600" dirty="0" smtClean="0"/>
              <a:t>(Причина)</a:t>
            </a:r>
            <a:r>
              <a:rPr lang="ru-RU" sz="2600" i="1" dirty="0"/>
              <a:t> </a:t>
            </a:r>
            <a:r>
              <a:rPr lang="en-US" sz="2600" dirty="0" smtClean="0"/>
              <a:t>vs. </a:t>
            </a:r>
            <a:r>
              <a:rPr lang="ru-RU" sz="2600" i="1" dirty="0" smtClean="0"/>
              <a:t>жениться на ней из-за денег</a:t>
            </a:r>
            <a:r>
              <a:rPr lang="en-US" sz="2600" i="1" dirty="0" smtClean="0"/>
              <a:t> </a:t>
            </a:r>
            <a:r>
              <a:rPr lang="en-US" sz="2600" dirty="0" smtClean="0"/>
              <a:t>(</a:t>
            </a:r>
            <a:r>
              <a:rPr lang="ru-RU" sz="2600" dirty="0" smtClean="0"/>
              <a:t>Цель</a:t>
            </a:r>
            <a:r>
              <a:rPr lang="en-US" sz="2600" dirty="0" smtClean="0"/>
              <a:t>)</a:t>
            </a:r>
            <a:r>
              <a:rPr lang="ru-RU" sz="2600" i="1" dirty="0" smtClean="0"/>
              <a:t> </a:t>
            </a:r>
            <a:r>
              <a:rPr lang="ru-RU" sz="2600" dirty="0" smtClean="0"/>
              <a:t>(одна форма, разные функции)</a:t>
            </a:r>
          </a:p>
          <a:p>
            <a:r>
              <a:rPr lang="ru-RU" b="1" dirty="0" smtClean="0"/>
              <a:t>Сдвоенные роли: </a:t>
            </a:r>
            <a:r>
              <a:rPr lang="ru-RU" sz="2600" i="1" dirty="0" smtClean="0"/>
              <a:t>загореть на солнце </a:t>
            </a:r>
            <a:r>
              <a:rPr lang="ru-RU" sz="2600" dirty="0" smtClean="0"/>
              <a:t>(Место-Причина)</a:t>
            </a:r>
          </a:p>
          <a:p>
            <a:r>
              <a:rPr lang="ru-RU" b="1" dirty="0" smtClean="0"/>
              <a:t>Альтернативность ролей</a:t>
            </a:r>
            <a:r>
              <a:rPr lang="ru-RU" sz="2800" b="1" dirty="0" smtClean="0"/>
              <a:t>: </a:t>
            </a:r>
            <a:r>
              <a:rPr lang="ru-RU" sz="2600" i="1" dirty="0" smtClean="0"/>
              <a:t>Ребенок ровно дышит </a:t>
            </a:r>
            <a:r>
              <a:rPr lang="ru-RU" sz="2600" dirty="0" smtClean="0"/>
              <a:t>(Экспериенцер) </a:t>
            </a:r>
            <a:r>
              <a:rPr lang="en-US" sz="2600" dirty="0" smtClean="0"/>
              <a:t>vs. </a:t>
            </a:r>
            <a:r>
              <a:rPr lang="ru-RU" sz="2600" i="1" dirty="0" smtClean="0"/>
              <a:t>Дышите глубже </a:t>
            </a:r>
            <a:r>
              <a:rPr lang="ru-RU" sz="2600" dirty="0" smtClean="0"/>
              <a:t>(Агенс)</a:t>
            </a:r>
          </a:p>
          <a:p>
            <a:r>
              <a:rPr lang="ru-RU" b="1" dirty="0" smtClean="0"/>
              <a:t>Мена диатезы: </a:t>
            </a:r>
            <a:r>
              <a:rPr lang="ru-RU" sz="2600" i="1" dirty="0"/>
              <a:t>Я залил бензин в бак </a:t>
            </a:r>
            <a:r>
              <a:rPr lang="en-US" sz="2600" dirty="0" err="1"/>
              <a:t>vs</a:t>
            </a:r>
            <a:r>
              <a:rPr lang="ru-RU" sz="2600" dirty="0"/>
              <a:t>. </a:t>
            </a:r>
            <a:r>
              <a:rPr lang="ru-RU" sz="2600" i="1" dirty="0"/>
              <a:t>Я залил бензин в бак </a:t>
            </a:r>
            <a:r>
              <a:rPr lang="en-US" sz="2600" dirty="0" err="1"/>
              <a:t>vs</a:t>
            </a:r>
            <a:r>
              <a:rPr lang="ru-RU" sz="2600" dirty="0"/>
              <a:t>.</a:t>
            </a:r>
            <a:r>
              <a:rPr lang="ru-RU" sz="2600" i="1" dirty="0"/>
              <a:t> Я залил бак </a:t>
            </a:r>
            <a:r>
              <a:rPr lang="ru-RU" sz="2600" i="1" dirty="0" smtClean="0"/>
              <a:t>бензином</a:t>
            </a:r>
            <a:r>
              <a:rPr lang="ru-RU" sz="2600" dirty="0" smtClean="0"/>
              <a:t> </a:t>
            </a: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ru-RU" sz="2400" dirty="0"/>
              <a:t>[</a:t>
            </a:r>
            <a:r>
              <a:rPr lang="en-US" sz="2400" dirty="0" err="1"/>
              <a:t>Baerman</a:t>
            </a:r>
            <a:r>
              <a:rPr lang="en-US" sz="2400" dirty="0"/>
              <a:t> et al</a:t>
            </a:r>
            <a:r>
              <a:rPr lang="ru-RU" sz="2400" dirty="0"/>
              <a:t>. 2015</a:t>
            </a:r>
            <a:r>
              <a:rPr lang="ru-RU" sz="2400" dirty="0" smtClean="0"/>
              <a:t>]</a:t>
            </a:r>
            <a:endParaRPr lang="en-US" sz="2400" dirty="0" smtClean="0"/>
          </a:p>
          <a:p>
            <a:pPr>
              <a:buNone/>
            </a:pPr>
            <a:r>
              <a:rPr lang="ru-RU" sz="2400" dirty="0"/>
              <a:t>[Апресян 2010: 356-361</a:t>
            </a:r>
            <a:r>
              <a:rPr lang="ru-RU" sz="2400" dirty="0" smtClean="0"/>
              <a:t>]</a:t>
            </a:r>
            <a:endParaRPr lang="en-US" sz="2400" dirty="0" smtClean="0"/>
          </a:p>
          <a:p>
            <a:pPr>
              <a:buNone/>
            </a:pPr>
            <a:r>
              <a:rPr lang="ru-RU" sz="2400" dirty="0"/>
              <a:t>[Апресян 1974: 279—280] </a:t>
            </a:r>
            <a:endParaRPr lang="ru-RU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Двойные роли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</a:t>
            </a:r>
            <a:r>
              <a:rPr lang="ru-RU" dirty="0"/>
              <a:t>глаголов с двойной ролью амбивалентна семантика одной из валентностей — ей соответствует два семантических актанта, каждый из которых может выражаться </a:t>
            </a:r>
            <a:r>
              <a:rPr lang="ru-RU" dirty="0" smtClean="0"/>
              <a:t>синтаксически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Выделить </a:t>
            </a:r>
            <a:r>
              <a:rPr lang="ru-RU" dirty="0"/>
              <a:t>классы глаголов, для которых подобная вариативность характерна в исходных значениях, а также рассмотреть, что происходит с возможностью вариативности при метафорическом переносе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 четыре варианта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Вариативности нет ни в прямом, ни в переносном</a:t>
            </a:r>
            <a:r>
              <a:rPr lang="ru-RU" dirty="0" smtClean="0"/>
              <a:t>: </a:t>
            </a:r>
          </a:p>
          <a:p>
            <a:pPr lvl="1"/>
            <a:r>
              <a:rPr lang="ru-RU" dirty="0" smtClean="0"/>
              <a:t>*</a:t>
            </a:r>
            <a:r>
              <a:rPr lang="ru-RU" i="1" dirty="0"/>
              <a:t>выйти на улице </a:t>
            </a:r>
            <a:r>
              <a:rPr lang="ru-RU" dirty="0" smtClean="0"/>
              <a:t> =&gt; </a:t>
            </a:r>
            <a:r>
              <a:rPr lang="ru-RU" i="1" dirty="0"/>
              <a:t> </a:t>
            </a:r>
            <a:r>
              <a:rPr lang="ru-RU" i="1" dirty="0" smtClean="0"/>
              <a:t>*выйти </a:t>
            </a:r>
            <a:r>
              <a:rPr lang="ru-RU" i="1" dirty="0"/>
              <a:t>на </a:t>
            </a:r>
            <a:r>
              <a:rPr lang="ru-RU" i="1" dirty="0" smtClean="0"/>
              <a:t>министре 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Вариативность в прямом, но не в переносном</a:t>
            </a:r>
            <a:r>
              <a:rPr lang="ru-RU" dirty="0" smtClean="0"/>
              <a:t>:</a:t>
            </a:r>
          </a:p>
          <a:p>
            <a:pPr lvl="1"/>
            <a:r>
              <a:rPr lang="ru-RU" i="1" dirty="0" smtClean="0"/>
              <a:t>положить книги на полку</a:t>
            </a:r>
            <a:r>
              <a:rPr lang="ru-RU" dirty="0" smtClean="0"/>
              <a:t>/</a:t>
            </a:r>
            <a:r>
              <a:rPr lang="ru-RU" i="1" dirty="0" smtClean="0"/>
              <a:t>на полке </a:t>
            </a:r>
            <a:r>
              <a:rPr lang="ru-RU" dirty="0" smtClean="0"/>
              <a:t>=&gt;</a:t>
            </a:r>
            <a:r>
              <a:rPr lang="ru-RU" i="1" dirty="0" smtClean="0"/>
              <a:t> </a:t>
            </a:r>
            <a:r>
              <a:rPr lang="ru-RU" i="1" dirty="0"/>
              <a:t>положить </a:t>
            </a:r>
            <a:r>
              <a:rPr lang="ru-RU" i="1" dirty="0" smtClean="0"/>
              <a:t>деньги </a:t>
            </a:r>
            <a:r>
              <a:rPr lang="ru-RU" i="1" dirty="0"/>
              <a:t>на </a:t>
            </a:r>
            <a:r>
              <a:rPr lang="ru-RU" i="1" dirty="0" smtClean="0"/>
              <a:t>телефон</a:t>
            </a:r>
            <a:r>
              <a:rPr lang="ru-RU" dirty="0" smtClean="0"/>
              <a:t>/</a:t>
            </a:r>
            <a:r>
              <a:rPr lang="ru-RU" i="1" dirty="0" smtClean="0"/>
              <a:t>*</a:t>
            </a:r>
            <a:r>
              <a:rPr lang="ru-RU" i="1" dirty="0"/>
              <a:t>на телефоне</a:t>
            </a:r>
            <a:endParaRPr lang="ru-RU" dirty="0" smtClean="0"/>
          </a:p>
          <a:p>
            <a:r>
              <a:rPr lang="ru-RU" b="1" dirty="0" smtClean="0"/>
              <a:t>Вариативность в переносном, но не прямом</a:t>
            </a:r>
            <a:r>
              <a:rPr lang="ru-RU" dirty="0" smtClean="0"/>
              <a:t>:</a:t>
            </a:r>
          </a:p>
          <a:p>
            <a:pPr lvl="1"/>
            <a:r>
              <a:rPr lang="ru-RU" i="1" dirty="0"/>
              <a:t>забить гвоздь в </a:t>
            </a:r>
            <a:r>
              <a:rPr lang="ru-RU" i="1" dirty="0" smtClean="0"/>
              <a:t>доску</a:t>
            </a:r>
            <a:r>
              <a:rPr lang="ru-RU" dirty="0" smtClean="0"/>
              <a:t>/</a:t>
            </a:r>
            <a:r>
              <a:rPr lang="ru-RU" i="1" dirty="0" smtClean="0"/>
              <a:t>*</a:t>
            </a:r>
            <a:r>
              <a:rPr lang="ru-RU" i="1" dirty="0"/>
              <a:t>в доске </a:t>
            </a:r>
            <a:r>
              <a:rPr lang="ru-RU" dirty="0"/>
              <a:t>=&gt; </a:t>
            </a:r>
            <a:r>
              <a:rPr lang="ru-RU" i="1" dirty="0"/>
              <a:t>забить запрос в Яндекс </a:t>
            </a:r>
            <a:r>
              <a:rPr lang="ru-RU" dirty="0"/>
              <a:t>/ </a:t>
            </a:r>
            <a:r>
              <a:rPr lang="ru-RU" i="1" dirty="0"/>
              <a:t>в Яндексе</a:t>
            </a:r>
            <a:endParaRPr lang="ru-RU" dirty="0" smtClean="0"/>
          </a:p>
          <a:p>
            <a:r>
              <a:rPr lang="ru-RU" b="1" dirty="0" smtClean="0"/>
              <a:t>Вариативность в обоих</a:t>
            </a:r>
            <a:r>
              <a:rPr lang="ru-RU" dirty="0" smtClean="0"/>
              <a:t>: </a:t>
            </a:r>
          </a:p>
          <a:p>
            <a:pPr lvl="1"/>
            <a:r>
              <a:rPr lang="ru-RU" i="1" dirty="0" smtClean="0"/>
              <a:t>выложить </a:t>
            </a:r>
            <a:r>
              <a:rPr lang="ru-RU" i="1" dirty="0"/>
              <a:t>бутерброды на блюдо </a:t>
            </a:r>
            <a:r>
              <a:rPr lang="ru-RU" dirty="0"/>
              <a:t>/</a:t>
            </a:r>
            <a:r>
              <a:rPr lang="ru-RU" i="1" dirty="0"/>
              <a:t> на блюде </a:t>
            </a:r>
            <a:r>
              <a:rPr lang="ru-RU" dirty="0"/>
              <a:t>=&gt; </a:t>
            </a:r>
            <a:r>
              <a:rPr lang="ru-RU" i="1" dirty="0"/>
              <a:t>выложить фотографии на сайт </a:t>
            </a:r>
            <a:r>
              <a:rPr lang="ru-RU" dirty="0"/>
              <a:t>/</a:t>
            </a:r>
            <a:r>
              <a:rPr lang="ru-RU" i="1" dirty="0"/>
              <a:t> на сайте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/>
              <a:t>Глаголы</a:t>
            </a:r>
            <a:r>
              <a:rPr lang="en-US" sz="2800" b="1" dirty="0"/>
              <a:t> с </a:t>
            </a:r>
            <a:r>
              <a:rPr lang="en-US" sz="2800" b="1" dirty="0" err="1"/>
              <a:t>семантикой</a:t>
            </a:r>
            <a:r>
              <a:rPr lang="en-US" sz="2800" b="1" dirty="0"/>
              <a:t> </a:t>
            </a:r>
            <a:r>
              <a:rPr lang="en-US" sz="2800" b="1" dirty="0" err="1"/>
              <a:t>каузированного</a:t>
            </a:r>
            <a:r>
              <a:rPr lang="en-US" sz="2800" b="1" dirty="0"/>
              <a:t> </a:t>
            </a:r>
            <a:r>
              <a:rPr lang="en-US" sz="2800" b="1" dirty="0" err="1"/>
              <a:t>перемещения</a:t>
            </a:r>
            <a:r>
              <a:rPr lang="en-US" sz="2800" b="1" dirty="0"/>
              <a:t> </a:t>
            </a:r>
            <a:r>
              <a:rPr lang="en-US" sz="2800" b="1" dirty="0" err="1"/>
              <a:t>из</a:t>
            </a:r>
            <a:r>
              <a:rPr lang="en-US" sz="2800" b="1" dirty="0"/>
              <a:t> </a:t>
            </a:r>
            <a:r>
              <a:rPr lang="en-US" sz="2800" b="1" dirty="0" err="1"/>
              <a:t>менее</a:t>
            </a:r>
            <a:r>
              <a:rPr lang="en-US" sz="2800" b="1" dirty="0"/>
              <a:t> </a:t>
            </a:r>
            <a:r>
              <a:rPr lang="en-US" sz="2800" b="1" dirty="0" err="1"/>
              <a:t>открытого</a:t>
            </a:r>
            <a:r>
              <a:rPr lang="en-US" sz="2800" b="1" dirty="0"/>
              <a:t> </a:t>
            </a:r>
            <a:r>
              <a:rPr lang="en-US" sz="2800" b="1" dirty="0" err="1"/>
              <a:t>пространства</a:t>
            </a:r>
            <a:r>
              <a:rPr lang="en-US" sz="2800" b="1" dirty="0"/>
              <a:t> в </a:t>
            </a:r>
            <a:r>
              <a:rPr lang="en-US" sz="2800" b="1" dirty="0" err="1"/>
              <a:t>более</a:t>
            </a:r>
            <a:r>
              <a:rPr lang="en-US" sz="2800" b="1" dirty="0"/>
              <a:t> </a:t>
            </a:r>
            <a:r>
              <a:rPr lang="en-US" sz="2800" b="1" dirty="0" err="1" smtClean="0"/>
              <a:t>открытое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i="1" dirty="0" smtClean="0"/>
              <a:t>Выбросить</a:t>
            </a:r>
            <a:r>
              <a:rPr lang="ru-RU" sz="2800" dirty="0"/>
              <a:t>,</a:t>
            </a:r>
            <a:r>
              <a:rPr lang="ru-RU" sz="2800" i="1" dirty="0"/>
              <a:t> выкинуть</a:t>
            </a:r>
            <a:r>
              <a:rPr lang="ru-RU" sz="2800" dirty="0"/>
              <a:t>,</a:t>
            </a:r>
            <a:r>
              <a:rPr lang="ru-RU" sz="2800" i="1" dirty="0"/>
              <a:t> вывалить</a:t>
            </a:r>
            <a:r>
              <a:rPr lang="ru-RU" sz="2800" dirty="0"/>
              <a:t>,</a:t>
            </a:r>
            <a:r>
              <a:rPr lang="ru-RU" sz="2800" i="1" dirty="0"/>
              <a:t> выпустить</a:t>
            </a:r>
            <a:r>
              <a:rPr lang="ru-RU" sz="2800" dirty="0"/>
              <a:t>,</a:t>
            </a:r>
            <a:r>
              <a:rPr lang="ru-RU" sz="2800" i="1" dirty="0"/>
              <a:t> высадить</a:t>
            </a:r>
            <a:r>
              <a:rPr lang="ru-RU" sz="2800" dirty="0"/>
              <a:t>,</a:t>
            </a:r>
            <a:r>
              <a:rPr lang="ru-RU" sz="2800" i="1" dirty="0"/>
              <a:t> </a:t>
            </a:r>
            <a:r>
              <a:rPr lang="ru-RU" sz="2800" i="1" dirty="0" smtClean="0"/>
              <a:t>выгрузить</a:t>
            </a:r>
          </a:p>
          <a:p>
            <a:pPr>
              <a:buNone/>
            </a:pPr>
            <a:endParaRPr lang="ru-RU" sz="4000" i="1" dirty="0" smtClean="0"/>
          </a:p>
          <a:p>
            <a:pPr>
              <a:buNone/>
            </a:pPr>
            <a:r>
              <a:rPr lang="ru-RU" sz="4000" b="1" cap="small" dirty="0"/>
              <a:t>конечная точка </a:t>
            </a:r>
            <a:r>
              <a:rPr lang="ru-RU" sz="4000" b="1" dirty="0"/>
              <a:t>— </a:t>
            </a:r>
            <a:r>
              <a:rPr lang="ru-RU" sz="4000" b="1" cap="small" dirty="0" smtClean="0"/>
              <a:t>место</a:t>
            </a:r>
          </a:p>
          <a:p>
            <a:endParaRPr lang="ru-RU" sz="3400" i="1" dirty="0" smtClean="0"/>
          </a:p>
          <a:p>
            <a:pPr>
              <a:buNone/>
            </a:pPr>
            <a:r>
              <a:rPr lang="ru-RU" sz="3400" dirty="0" smtClean="0"/>
              <a:t>(1) </a:t>
            </a:r>
            <a:r>
              <a:rPr lang="ru-RU" sz="3400" i="1" dirty="0" smtClean="0"/>
              <a:t>Почему </a:t>
            </a:r>
            <a:r>
              <a:rPr lang="ru-RU" sz="3400" i="1" dirty="0"/>
              <a:t>в отличие от многих бытовых предметов, они не превратились в хлам и не были </a:t>
            </a:r>
            <a:r>
              <a:rPr lang="ru-RU" sz="3400" b="1" i="1" dirty="0"/>
              <a:t>выброшены</a:t>
            </a:r>
            <a:r>
              <a:rPr lang="ru-RU" sz="3400" i="1" dirty="0"/>
              <a:t> </a:t>
            </a:r>
            <a:r>
              <a:rPr lang="ru-RU" sz="3400" b="1" i="1" dirty="0"/>
              <a:t>на свалку </a:t>
            </a:r>
            <a:r>
              <a:rPr lang="ru-RU" sz="3400" dirty="0"/>
              <a:t>[</a:t>
            </a:r>
            <a:r>
              <a:rPr lang="ru-RU" sz="3400" cap="small" dirty="0"/>
              <a:t>конечная точка</a:t>
            </a:r>
            <a:r>
              <a:rPr lang="ru-RU" sz="3400" dirty="0"/>
              <a:t>]</a:t>
            </a:r>
            <a:r>
              <a:rPr lang="ru-RU" sz="3400" i="1" dirty="0"/>
              <a:t>?</a:t>
            </a:r>
            <a:r>
              <a:rPr lang="ru-RU" sz="3400" dirty="0"/>
              <a:t> </a:t>
            </a:r>
            <a:r>
              <a:rPr lang="ru-RU" sz="3400" dirty="0" smtClean="0"/>
              <a:t> </a:t>
            </a:r>
            <a:endParaRPr lang="en-US" sz="3400" dirty="0"/>
          </a:p>
          <a:p>
            <a:pPr>
              <a:buNone/>
            </a:pPr>
            <a:r>
              <a:rPr lang="ru-RU" sz="3400" dirty="0"/>
              <a:t>(2</a:t>
            </a:r>
            <a:r>
              <a:rPr lang="ru-RU" sz="3400" dirty="0" smtClean="0"/>
              <a:t>)</a:t>
            </a:r>
            <a:r>
              <a:rPr lang="ru-RU" sz="3400" dirty="0"/>
              <a:t> </a:t>
            </a:r>
            <a:r>
              <a:rPr lang="ru-RU" sz="3400" i="1" dirty="0"/>
              <a:t>Бутылки-то унесите, </a:t>
            </a:r>
            <a:r>
              <a:rPr lang="ru-RU" sz="3400" b="1" i="1" dirty="0"/>
              <a:t>выбросьте</a:t>
            </a:r>
            <a:r>
              <a:rPr lang="ru-RU" sz="3400" i="1" dirty="0"/>
              <a:t> </a:t>
            </a:r>
            <a:r>
              <a:rPr lang="ru-RU" sz="3400" b="1" i="1" dirty="0"/>
              <a:t>на улице </a:t>
            </a:r>
            <a:r>
              <a:rPr lang="ru-RU" sz="3400" dirty="0"/>
              <a:t>[</a:t>
            </a:r>
            <a:r>
              <a:rPr lang="ru-RU" sz="3400" cap="small" dirty="0"/>
              <a:t>место</a:t>
            </a:r>
            <a:r>
              <a:rPr lang="ru-RU" sz="3400" dirty="0"/>
              <a:t>]</a:t>
            </a:r>
            <a:r>
              <a:rPr lang="ru-RU" sz="3400" i="1" dirty="0"/>
              <a:t>, от греха подальше</a:t>
            </a:r>
            <a:r>
              <a:rPr lang="ru-RU" sz="3400" dirty="0"/>
              <a:t> </a:t>
            </a:r>
            <a:r>
              <a:rPr lang="ru-RU" sz="3400" dirty="0" smtClean="0"/>
              <a:t> </a:t>
            </a:r>
            <a:endParaRPr lang="en-US" sz="3400" dirty="0"/>
          </a:p>
          <a:p>
            <a:pPr>
              <a:buNone/>
            </a:pPr>
            <a:r>
              <a:rPr lang="ru-RU" sz="3400" dirty="0"/>
              <a:t>(</a:t>
            </a:r>
            <a:r>
              <a:rPr lang="ru-RU" sz="3400" dirty="0" smtClean="0"/>
              <a:t>3) </a:t>
            </a:r>
            <a:r>
              <a:rPr lang="ru-RU" sz="3400" i="1" dirty="0" smtClean="0"/>
              <a:t>Культовый </a:t>
            </a:r>
            <a:r>
              <a:rPr lang="ru-RU" sz="3400" i="1" dirty="0"/>
              <a:t>предмет решено было </a:t>
            </a:r>
            <a:r>
              <a:rPr lang="ru-RU" sz="3400" b="1" i="1" dirty="0"/>
              <a:t>выкинуть</a:t>
            </a:r>
            <a:r>
              <a:rPr lang="ru-RU" sz="3400" i="1" dirty="0"/>
              <a:t> </a:t>
            </a:r>
            <a:r>
              <a:rPr lang="ru-RU" sz="3400" b="1" i="1" dirty="0"/>
              <a:t>на помойку</a:t>
            </a:r>
            <a:r>
              <a:rPr lang="ru-RU" sz="3400" dirty="0"/>
              <a:t> [</a:t>
            </a:r>
            <a:r>
              <a:rPr lang="ru-RU" sz="3400" cap="small" dirty="0"/>
              <a:t>конечная точка</a:t>
            </a:r>
            <a:r>
              <a:rPr lang="ru-RU" sz="3400" dirty="0"/>
              <a:t>] </a:t>
            </a:r>
            <a:r>
              <a:rPr lang="ru-RU" sz="3400" dirty="0" smtClean="0"/>
              <a:t> </a:t>
            </a:r>
            <a:endParaRPr lang="en-US" sz="3400" dirty="0"/>
          </a:p>
          <a:p>
            <a:pPr>
              <a:buNone/>
            </a:pPr>
            <a:r>
              <a:rPr lang="ru-RU" sz="3400" dirty="0"/>
              <a:t>(</a:t>
            </a:r>
            <a:r>
              <a:rPr lang="ru-RU" sz="3400" dirty="0" smtClean="0"/>
              <a:t>4) </a:t>
            </a:r>
            <a:r>
              <a:rPr lang="ru-RU" sz="3400" i="1" dirty="0" smtClean="0"/>
              <a:t>Закусываем </a:t>
            </a:r>
            <a:r>
              <a:rPr lang="ru-RU" sz="3400" i="1" dirty="0"/>
              <a:t>селедкой. Это та самая, которую я </a:t>
            </a:r>
            <a:r>
              <a:rPr lang="ru-RU" sz="3400" b="1" i="1" dirty="0"/>
              <a:t>выкинул</a:t>
            </a:r>
            <a:r>
              <a:rPr lang="ru-RU" sz="3400" i="1" dirty="0"/>
              <a:t> </a:t>
            </a:r>
            <a:r>
              <a:rPr lang="ru-RU" sz="3400" b="1" i="1" dirty="0"/>
              <a:t>на сопке</a:t>
            </a:r>
            <a:r>
              <a:rPr lang="ru-RU" sz="3400" dirty="0"/>
              <a:t> [</a:t>
            </a:r>
            <a:r>
              <a:rPr lang="ru-RU" sz="3400" cap="small" dirty="0"/>
              <a:t>место</a:t>
            </a:r>
            <a:r>
              <a:rPr lang="ru-RU" sz="3400" dirty="0"/>
              <a:t>] </a:t>
            </a:r>
            <a:r>
              <a:rPr lang="ru-RU" sz="3400" dirty="0" smtClean="0"/>
              <a:t> </a:t>
            </a:r>
            <a:endParaRPr lang="en-US" sz="3400" dirty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Конечная точка - Место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(1) </a:t>
            </a:r>
            <a:r>
              <a:rPr lang="ru-RU" i="1" dirty="0" smtClean="0"/>
              <a:t>Его </a:t>
            </a:r>
            <a:r>
              <a:rPr lang="ru-RU" dirty="0"/>
              <a:t>[</a:t>
            </a:r>
            <a:r>
              <a:rPr lang="ru-RU" i="1" dirty="0"/>
              <a:t>лук</a:t>
            </a:r>
            <a:r>
              <a:rPr lang="ru-RU" dirty="0"/>
              <a:t>]</a:t>
            </a:r>
            <a:r>
              <a:rPr lang="ru-RU" i="1" dirty="0"/>
              <a:t> стараются </a:t>
            </a:r>
            <a:r>
              <a:rPr lang="ru-RU" b="1" i="1" dirty="0"/>
              <a:t>высадить</a:t>
            </a:r>
            <a:r>
              <a:rPr lang="ru-RU" i="1" dirty="0"/>
              <a:t> </a:t>
            </a:r>
            <a:r>
              <a:rPr lang="ru-RU" b="1" i="1" dirty="0"/>
              <a:t>на гряды</a:t>
            </a:r>
            <a:r>
              <a:rPr lang="ru-RU" i="1" dirty="0"/>
              <a:t> </a:t>
            </a:r>
            <a:r>
              <a:rPr lang="ru-RU" dirty="0"/>
              <a:t>[</a:t>
            </a:r>
            <a:r>
              <a:rPr lang="ru-RU" cap="small" dirty="0"/>
              <a:t>конечная точка</a:t>
            </a:r>
            <a:r>
              <a:rPr lang="ru-RU" dirty="0"/>
              <a:t>] </a:t>
            </a:r>
            <a:r>
              <a:rPr lang="ru-RU" i="1" dirty="0"/>
              <a:t>под зиму</a:t>
            </a:r>
            <a:r>
              <a:rPr lang="ru-RU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ru-RU" dirty="0" smtClean="0"/>
              <a:t>(2) </a:t>
            </a:r>
            <a:r>
              <a:rPr lang="ru-RU" i="1" dirty="0" smtClean="0"/>
              <a:t>В</a:t>
            </a:r>
            <a:r>
              <a:rPr lang="ru-RU" dirty="0" smtClean="0"/>
              <a:t> </a:t>
            </a:r>
            <a:r>
              <a:rPr lang="ru-RU" i="1" dirty="0"/>
              <a:t>прошлом</a:t>
            </a:r>
            <a:r>
              <a:rPr lang="ru-RU" dirty="0"/>
              <a:t> </a:t>
            </a:r>
            <a:r>
              <a:rPr lang="ru-RU" i="1" dirty="0"/>
              <a:t>году</a:t>
            </a:r>
            <a:r>
              <a:rPr lang="ru-RU" dirty="0"/>
              <a:t> </a:t>
            </a:r>
            <a:r>
              <a:rPr lang="ru-RU" b="1" i="1" dirty="0"/>
              <a:t>высадила</a:t>
            </a:r>
            <a:r>
              <a:rPr lang="ru-RU" dirty="0"/>
              <a:t> </a:t>
            </a:r>
            <a:r>
              <a:rPr lang="ru-RU" b="1" i="1" dirty="0"/>
              <a:t>на</a:t>
            </a:r>
            <a:r>
              <a:rPr lang="ru-RU" b="1" dirty="0"/>
              <a:t> </a:t>
            </a:r>
            <a:r>
              <a:rPr lang="ru-RU" b="1" i="1" dirty="0"/>
              <a:t>участке</a:t>
            </a:r>
            <a:r>
              <a:rPr lang="ru-RU" dirty="0"/>
              <a:t> [</a:t>
            </a:r>
            <a:r>
              <a:rPr lang="ru-RU" cap="small" dirty="0"/>
              <a:t>место</a:t>
            </a:r>
            <a:r>
              <a:rPr lang="ru-RU" dirty="0"/>
              <a:t>]</a:t>
            </a:r>
            <a:r>
              <a:rPr lang="ru-RU" i="1" dirty="0"/>
              <a:t> красивые</a:t>
            </a:r>
            <a:r>
              <a:rPr lang="ru-RU" dirty="0"/>
              <a:t> </a:t>
            </a:r>
            <a:r>
              <a:rPr lang="ru-RU" i="1" dirty="0"/>
              <a:t>сосны</a:t>
            </a:r>
            <a:r>
              <a:rPr lang="ru-RU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ru-RU" dirty="0" smtClean="0"/>
              <a:t>(3) </a:t>
            </a:r>
            <a:r>
              <a:rPr lang="ru-RU" i="1" dirty="0" smtClean="0"/>
              <a:t>Молча </a:t>
            </a:r>
            <a:r>
              <a:rPr lang="ru-RU" b="1" i="1" dirty="0"/>
              <a:t>выгрузили</a:t>
            </a:r>
            <a:r>
              <a:rPr lang="ru-RU" i="1" dirty="0"/>
              <a:t> </a:t>
            </a:r>
            <a:r>
              <a:rPr lang="ru-RU" b="1" i="1" dirty="0"/>
              <a:t>на берег</a:t>
            </a:r>
            <a:r>
              <a:rPr lang="ru-RU" i="1" dirty="0"/>
              <a:t> </a:t>
            </a:r>
            <a:r>
              <a:rPr lang="ru-RU" dirty="0"/>
              <a:t>[</a:t>
            </a:r>
            <a:r>
              <a:rPr lang="ru-RU" cap="small" dirty="0"/>
              <a:t>конечная точка</a:t>
            </a:r>
            <a:r>
              <a:rPr lang="ru-RU" dirty="0"/>
              <a:t>] </a:t>
            </a:r>
            <a:r>
              <a:rPr lang="ru-RU" i="1" dirty="0"/>
              <a:t>немногочисленные припасы</a:t>
            </a:r>
            <a:r>
              <a:rPr lang="ru-RU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ru-RU" dirty="0" smtClean="0"/>
              <a:t>(4) </a:t>
            </a:r>
            <a:r>
              <a:rPr lang="ru-RU" i="1" dirty="0" smtClean="0"/>
              <a:t>Часть </a:t>
            </a:r>
            <a:r>
              <a:rPr lang="ru-RU" i="1" dirty="0"/>
              <a:t>оружия была предварительно </a:t>
            </a:r>
            <a:r>
              <a:rPr lang="ru-RU" b="1" i="1" dirty="0"/>
              <a:t>выгружена</a:t>
            </a:r>
            <a:r>
              <a:rPr lang="ru-RU" i="1" dirty="0"/>
              <a:t> </a:t>
            </a:r>
            <a:r>
              <a:rPr lang="ru-RU" b="1" i="1" dirty="0"/>
              <a:t>на острове</a:t>
            </a:r>
            <a:r>
              <a:rPr lang="ru-RU" dirty="0"/>
              <a:t> [</a:t>
            </a:r>
            <a:r>
              <a:rPr lang="ru-RU" cap="small" dirty="0"/>
              <a:t>место</a:t>
            </a:r>
            <a:r>
              <a:rPr lang="ru-RU" dirty="0"/>
              <a:t>]</a:t>
            </a:r>
            <a:r>
              <a:rPr lang="ru-RU" i="1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чем связана вариативность?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>
              <a:spcBef>
                <a:spcPts val="0"/>
              </a:spcBef>
              <a:buNone/>
            </a:pPr>
            <a:r>
              <a:rPr lang="ru-RU" dirty="0" smtClean="0"/>
              <a:t>«Двойная семантика» - перемещение и дальнейшее существование в новом месте </a:t>
            </a:r>
          </a:p>
          <a:p>
            <a:pPr marL="274320">
              <a:spcBef>
                <a:spcPts val="0"/>
              </a:spcBef>
              <a:buNone/>
            </a:pPr>
            <a:endParaRPr lang="ru-RU" dirty="0" smtClean="0"/>
          </a:p>
          <a:p>
            <a:pPr marL="274320">
              <a:spcBef>
                <a:spcPts val="0"/>
              </a:spcBef>
              <a:buNone/>
            </a:pPr>
            <a:r>
              <a:rPr lang="ru-RU" dirty="0" smtClean="0"/>
              <a:t>Если важнее идея </a:t>
            </a:r>
            <a:r>
              <a:rPr lang="ru-RU" b="1" dirty="0" smtClean="0"/>
              <a:t>перемещения</a:t>
            </a:r>
            <a:r>
              <a:rPr lang="ru-RU" dirty="0" smtClean="0"/>
              <a:t>, доминирует </a:t>
            </a:r>
            <a:r>
              <a:rPr lang="ru-RU" b="1" dirty="0" smtClean="0"/>
              <a:t>винительный</a:t>
            </a:r>
            <a:r>
              <a:rPr lang="ru-RU" dirty="0" smtClean="0"/>
              <a:t>: </a:t>
            </a:r>
            <a:r>
              <a:rPr lang="ru-RU" i="1" dirty="0" smtClean="0"/>
              <a:t>выбросить, выкинуть</a:t>
            </a:r>
          </a:p>
          <a:p>
            <a:pPr marL="274320">
              <a:spcBef>
                <a:spcPts val="0"/>
              </a:spcBef>
              <a:buNone/>
            </a:pPr>
            <a:r>
              <a:rPr lang="ru-RU" dirty="0" smtClean="0"/>
              <a:t>Если важна идея существования в </a:t>
            </a:r>
            <a:r>
              <a:rPr lang="ru-RU" b="1" dirty="0" smtClean="0"/>
              <a:t>новом месте</a:t>
            </a:r>
            <a:r>
              <a:rPr lang="ru-RU" dirty="0" smtClean="0"/>
              <a:t>, значительна доля </a:t>
            </a:r>
            <a:r>
              <a:rPr lang="ru-RU" b="1" dirty="0" smtClean="0"/>
              <a:t>предложного</a:t>
            </a:r>
            <a:r>
              <a:rPr lang="ru-RU" dirty="0" smtClean="0"/>
              <a:t>: </a:t>
            </a:r>
            <a:r>
              <a:rPr lang="ru-RU" i="1" dirty="0" smtClean="0"/>
              <a:t>высадить, выгрузить</a:t>
            </a:r>
            <a:r>
              <a:rPr lang="ru-RU" dirty="0" smtClean="0"/>
              <a:t> </a:t>
            </a:r>
          </a:p>
          <a:p>
            <a:pPr marL="274320">
              <a:spcBef>
                <a:spcPts val="0"/>
              </a:spcBef>
              <a:buNone/>
            </a:pPr>
            <a:endParaRPr lang="ru-RU" dirty="0" smtClean="0"/>
          </a:p>
          <a:p>
            <a:pPr marL="274320">
              <a:spcBef>
                <a:spcPts val="0"/>
              </a:spcBef>
              <a:buNone/>
            </a:pPr>
            <a:r>
              <a:rPr lang="ru-RU" dirty="0" smtClean="0"/>
              <a:t>Глаголы с одним семантическим фокусом внимания не имеют вариативности: </a:t>
            </a:r>
            <a:r>
              <a:rPr lang="ru-RU" i="1" dirty="0" smtClean="0"/>
              <a:t>	</a:t>
            </a:r>
          </a:p>
          <a:p>
            <a:pPr>
              <a:buNone/>
            </a:pPr>
            <a:r>
              <a:rPr lang="ru-RU" dirty="0" smtClean="0"/>
              <a:t>	(1) </a:t>
            </a:r>
            <a:r>
              <a:rPr lang="ru-RU" i="1" dirty="0" smtClean="0"/>
              <a:t>разместить </a:t>
            </a:r>
            <a:r>
              <a:rPr lang="ru-RU" i="1" dirty="0"/>
              <a:t>в </a:t>
            </a:r>
            <a:r>
              <a:rPr lang="ru-RU" i="1" dirty="0" smtClean="0"/>
              <a:t>коттеджах</a:t>
            </a:r>
            <a:r>
              <a:rPr lang="ru-RU" dirty="0"/>
              <a:t>,</a:t>
            </a:r>
            <a:r>
              <a:rPr lang="ru-RU" i="1" dirty="0"/>
              <a:t> разложить на </a:t>
            </a:r>
            <a:r>
              <a:rPr lang="ru-RU" i="1" dirty="0" smtClean="0"/>
              <a:t>блюде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(2)</a:t>
            </a:r>
            <a:r>
              <a:rPr lang="ru-RU" i="1" dirty="0" smtClean="0"/>
              <a:t> </a:t>
            </a:r>
            <a:r>
              <a:rPr lang="ru-RU" baseline="30000" dirty="0" smtClean="0"/>
              <a:t>?</a:t>
            </a:r>
            <a:r>
              <a:rPr lang="ru-RU" i="1" dirty="0"/>
              <a:t>разместить в </a:t>
            </a:r>
            <a:r>
              <a:rPr lang="ru-RU" i="1" dirty="0" smtClean="0"/>
              <a:t>коттеджи</a:t>
            </a:r>
            <a:r>
              <a:rPr lang="ru-RU" dirty="0"/>
              <a:t>,</a:t>
            </a:r>
            <a:r>
              <a:rPr lang="ru-RU" i="1" dirty="0"/>
              <a:t> </a:t>
            </a:r>
            <a:r>
              <a:rPr lang="ru-RU" baseline="30000" dirty="0"/>
              <a:t>?</a:t>
            </a:r>
            <a:r>
              <a:rPr lang="ru-RU" i="1" dirty="0"/>
              <a:t>разложить на </a:t>
            </a:r>
            <a:r>
              <a:rPr lang="ru-RU" i="1" dirty="0" smtClean="0"/>
              <a:t>блюдо</a:t>
            </a:r>
            <a:endParaRPr lang="ru-RU" i="1" dirty="0"/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dirty="0" smtClean="0"/>
              <a:t>(3) </a:t>
            </a:r>
            <a:r>
              <a:rPr lang="ru-RU" i="1" dirty="0" smtClean="0"/>
              <a:t>зашвырнуть на полку, </a:t>
            </a:r>
            <a:r>
              <a:rPr lang="ru-RU" dirty="0" smtClean="0"/>
              <a:t>но не *</a:t>
            </a:r>
            <a:r>
              <a:rPr lang="ru-RU" i="1" dirty="0" smtClean="0"/>
              <a:t>зашвырнуть на полке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844</Words>
  <Application>Microsoft Office PowerPoint</Application>
  <PresentationFormat>On-screen Show (4:3)</PresentationFormat>
  <Paragraphs>141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Двойные семантические роли и морфосинтаксическая вариативность</vt:lpstr>
      <vt:lpstr>Двойная роль</vt:lpstr>
      <vt:lpstr>Смежные, но не совпадающие явления</vt:lpstr>
      <vt:lpstr>Двойные роли</vt:lpstr>
      <vt:lpstr>Цель работы</vt:lpstr>
      <vt:lpstr>Возможны четыре варианта</vt:lpstr>
      <vt:lpstr>Глаголы с семантикой каузированного перемещения из менее открытого пространства в более открытое</vt:lpstr>
      <vt:lpstr>Конечная точка - Место</vt:lpstr>
      <vt:lpstr>С чем связана вариативность?</vt:lpstr>
      <vt:lpstr>Ограничения</vt:lpstr>
      <vt:lpstr>Специализация в переносных значениях</vt:lpstr>
      <vt:lpstr>Глаголы с семантикой каузированного перемещения из более открытого пространства в более закрытое и размещения в нем</vt:lpstr>
      <vt:lpstr>Тe же предпочтения</vt:lpstr>
      <vt:lpstr>Специализация в переносных значениях </vt:lpstr>
      <vt:lpstr>Глаголы с семантикой каузированного перемещения и размещения</vt:lpstr>
      <vt:lpstr>Ограничения: пространства, контейнеры, поверхности</vt:lpstr>
      <vt:lpstr>Семантические сдвиги</vt:lpstr>
      <vt:lpstr>Семантические сдвиги</vt:lpstr>
      <vt:lpstr>Другие семантические классы  </vt:lpstr>
      <vt:lpstr>Вариативность в переносных значениях: «Интернет-значения»</vt:lpstr>
      <vt:lpstr>Заключение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Двойные семантические роли и морфосинтаксическая вариативность</dc:title>
  <dc:creator>Valentina Apresyan</dc:creator>
  <cp:lastModifiedBy>Valentina Apresyan</cp:lastModifiedBy>
  <cp:revision>54</cp:revision>
  <dcterms:created xsi:type="dcterms:W3CDTF">2017-02-16T12:38:54Z</dcterms:created>
  <dcterms:modified xsi:type="dcterms:W3CDTF">2017-02-16T21:11:49Z</dcterms:modified>
</cp:coreProperties>
</file>