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8726F-F702-4A90-8BAA-D5FB7BD80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D3C91B-F3D1-4175-ACC9-CF5C627F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ED9389-5051-432B-AAD8-B612EBC1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D73A5B-C871-4DC5-A59C-D6D88F10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A6D52E-A94D-4300-A3C1-147C6FBB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8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14DBC-CC53-4599-93DE-3B2E3FCB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CB991A-0088-49EA-A033-C18585EF9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59F0EE-A75E-47BF-8247-DF34C70A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0AB0E4-0B2F-4F7E-A45F-94218193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178BA5-0605-4C27-B36C-644B319F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5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9546FA-1747-4504-BB80-63159435E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E5A92F-3E88-4AAA-9AC2-0D4A60442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1A6EE-8717-4D2C-82A0-6FC879B19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0E8366-E98F-46E4-B379-191F721F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ECE646-D992-4191-AA4F-B3951C86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3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DB727-BE71-4814-8C81-C1B0BED7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3F993-75AC-411F-9281-CD0B367F9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1FAD33-FE27-45C8-A582-4F7520EC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E53FEF-7503-4155-92CB-561BED0E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DFF8BC-5FC6-4BA9-B069-1EB80C4A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CF9C7-058B-4551-96B6-4C9E1C16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BF6AA6-CFEC-412D-81FD-00FBEA2B3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F89CDA-BCB9-458A-8967-F3C17032B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A360F-56E6-4361-8E64-27356DF7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996010-3B62-4188-B931-ED5DC42B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5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08C70-5C6E-4CBB-857C-30639AD0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2BD5F-638A-4FDA-A63C-C33C473AE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BC195A-06BE-4D9F-88D2-03E6A2501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EBA0CC-6AC8-468F-8F84-14CFAF5D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9BEF3C-2DCC-4C23-A2E2-4BD093BA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13CB03-C0A7-4A97-962F-68DBBD77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8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1AA35-9DDF-4BA6-9651-0543CB79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8D7277-E2D0-425C-870E-CD3A421DC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A0A15D-9186-4895-8A6C-29D42DE1F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4FA7BD-4272-473C-A728-0C1860F9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6171EF-BBC1-4F10-9BF2-DC816A4A3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0C4E09-1555-4E0C-B956-3651FA76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6DBDBF-FAA2-4701-B1BB-081270FD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F020BBA-0858-4390-B49C-DA3B193F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3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6A392-F499-4B60-8DAC-103BF0D3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71AA05-2436-48FA-8E03-F1B9E3A4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A6E4C4-249F-4C71-957F-FF0DAB5C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3DA143-870F-472C-BFC2-CED1D53E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6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B13845-3E96-4D0B-A054-499BF73A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A91424-7F36-4507-90FD-BF464819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B68608-BD1E-4F5C-B0C1-7A1EE42D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6674E-BD7E-43E7-9D48-7DB8E510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71A6D-9BAE-44E0-B352-5F4F344E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7AFE8A-D542-44FA-BEF1-152AA8979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424F79-5DCC-4C7F-B678-5B0A9FA0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88883F-0753-44CC-8C9C-CDA497AE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D7D222-7899-43BC-8B3B-4596B789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5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D1B97-146D-4AF7-A5E9-7752B2CC5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7DF7C6-2737-4447-BDB7-D1963994E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023C46-EC67-4E97-9CD2-B06F4567E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4E985D-2E3C-449F-BEC3-7430E93C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15B262-2E7F-440F-9262-FF58EBE3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227F03-2195-48FA-B11B-49288855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56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8C877-CD84-450B-AC0E-72545FC7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D5A243-3EE5-4492-9067-A7A56C1A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9C0666-D4FB-4080-9E68-86A570B50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47BC-D94A-4089-96D9-DD4131529CB0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BAA0C9-A59C-4ADC-87E2-4085F63B0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5D0F4D-9640-4984-8EA0-475D74874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F91F3-7B1A-4609-A987-EF0A59B7E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0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AB0E4-6431-4B26-880D-C3FE1DF6B2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Эссе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3CAE31-07C4-405B-BB41-991F0EC18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Информационная аналитика в управлении предприятием</a:t>
            </a:r>
          </a:p>
        </p:txBody>
      </p:sp>
    </p:spTree>
    <p:extLst>
      <p:ext uri="{BB962C8B-B14F-4D97-AF65-F5344CB8AC3E}">
        <p14:creationId xmlns:p14="http://schemas.microsoft.com/office/powerpoint/2010/main" val="343327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3E652A8-BC48-47E7-9170-8C8DBBFA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0" y="104712"/>
            <a:ext cx="5033556" cy="801188"/>
          </a:xfrm>
        </p:spPr>
        <p:txBody>
          <a:bodyPr>
            <a:normAutofit fontScale="90000"/>
          </a:bodyPr>
          <a:lstStyle/>
          <a:p>
            <a:r>
              <a:rPr lang="ru-RU" sz="6600" b="1" dirty="0"/>
              <a:t>Определение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5BDF61F-A799-4577-863E-795F95AF438D}"/>
              </a:ext>
            </a:extLst>
          </p:cNvPr>
          <p:cNvSpPr/>
          <p:nvPr/>
        </p:nvSpPr>
        <p:spPr>
          <a:xfrm>
            <a:off x="357050" y="1071362"/>
            <a:ext cx="788125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Эссе</a:t>
            </a:r>
            <a:r>
              <a:rPr lang="ru-RU" sz="2800" dirty="0"/>
              <a:t> – это прозаическое произведение небольшого объёма, написанное в соответствии с заданной структурой и в строгом соответствии с темой. Эссе отражает субъективную точку зрения автора, основанную на анализе теоретических и аналитических материалов в выбранной области исследований.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AD6902-CA0C-4203-A8BD-1AA734CFC2C7}"/>
              </a:ext>
            </a:extLst>
          </p:cNvPr>
          <p:cNvSpPr txBox="1"/>
          <p:nvPr/>
        </p:nvSpPr>
        <p:spPr>
          <a:xfrm>
            <a:off x="357050" y="4572001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https://perm.hse.ru/magistr/portfolio</a:t>
            </a:r>
            <a:endParaRPr lang="ru-RU" sz="4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853194-8798-46C6-9362-C1B99FB00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953"/>
          <a:stretch/>
        </p:blipFill>
        <p:spPr>
          <a:xfrm>
            <a:off x="278673" y="5506904"/>
            <a:ext cx="8948133" cy="126682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D2BCEAD-4899-44BB-97F9-A5273E4D17BD}"/>
              </a:ext>
            </a:extLst>
          </p:cNvPr>
          <p:cNvSpPr/>
          <p:nvPr/>
        </p:nvSpPr>
        <p:spPr>
          <a:xfrm>
            <a:off x="7524206" y="5533030"/>
            <a:ext cx="1763560" cy="12406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FC2FB6-C404-4FFC-977D-906273F1D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309" y="374468"/>
            <a:ext cx="3430707" cy="345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1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B5284-992E-472A-9ABA-46F7EADD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/>
              <a:t>Объем эссе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3516B-80CE-44D2-A5D0-08087F309F2C}"/>
              </a:ext>
            </a:extLst>
          </p:cNvPr>
          <p:cNvSpPr txBox="1"/>
          <p:nvPr/>
        </p:nvSpPr>
        <p:spPr>
          <a:xfrm>
            <a:off x="209005" y="2134825"/>
            <a:ext cx="11773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Объем эссе </a:t>
            </a:r>
            <a:r>
              <a:rPr lang="ru-RU" sz="3600" dirty="0"/>
              <a:t>– не более </a:t>
            </a:r>
            <a:r>
              <a:rPr lang="ru-RU" sz="3600" b="1" dirty="0"/>
              <a:t>0,5</a:t>
            </a:r>
            <a:r>
              <a:rPr lang="ru-RU" sz="3600" dirty="0"/>
              <a:t> авторского листа (</a:t>
            </a:r>
            <a:r>
              <a:rPr lang="ru-RU" sz="3600" b="1" dirty="0"/>
              <a:t>20 000 </a:t>
            </a:r>
            <a:r>
              <a:rPr lang="ru-RU" sz="3600" dirty="0"/>
              <a:t>печатных знаков (включая пробелы между словами, знаки препинания, цифры и пр.) – </a:t>
            </a:r>
            <a:r>
              <a:rPr lang="ru-RU" sz="3600" b="1" dirty="0"/>
              <a:t>примерно </a:t>
            </a:r>
            <a:r>
              <a:rPr lang="ru-RU" sz="3600" b="1" u="sng" dirty="0"/>
              <a:t>10 страниц </a:t>
            </a:r>
            <a:r>
              <a:rPr lang="ru-RU" sz="3600" b="1" dirty="0"/>
              <a:t>основного текста</a:t>
            </a:r>
            <a:r>
              <a:rPr lang="ru-RU" sz="3600" dirty="0"/>
              <a:t> (без учёта титульного листа, содержания, библиографического списка и приложений).</a:t>
            </a:r>
          </a:p>
        </p:txBody>
      </p:sp>
    </p:spTree>
    <p:extLst>
      <p:ext uri="{BB962C8B-B14F-4D97-AF65-F5344CB8AC3E}">
        <p14:creationId xmlns:p14="http://schemas.microsoft.com/office/powerpoint/2010/main" val="391533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69F49-14E1-4B66-B3ED-9C79858A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88572"/>
          </a:xfrm>
        </p:spPr>
        <p:txBody>
          <a:bodyPr/>
          <a:lstStyle/>
          <a:p>
            <a:r>
              <a:rPr lang="ru-RU" dirty="0"/>
              <a:t>Структура эссе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2A0BA-9DC5-46A5-834A-F4FFFA73A9B9}"/>
              </a:ext>
            </a:extLst>
          </p:cNvPr>
          <p:cNvSpPr txBox="1"/>
          <p:nvPr/>
        </p:nvSpPr>
        <p:spPr>
          <a:xfrm>
            <a:off x="143691" y="1088572"/>
            <a:ext cx="119046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/>
              <a:t>Мотивационное письмо</a:t>
            </a:r>
            <a:r>
              <a:rPr lang="ru-RU" sz="2000" dirty="0"/>
              <a:t> (до 1 страницы). В мотивационном письме должна быть отражена </a:t>
            </a:r>
            <a:r>
              <a:rPr lang="ru-RU" sz="2000" b="1" dirty="0"/>
              <a:t>цель</a:t>
            </a:r>
            <a:r>
              <a:rPr lang="ru-RU" sz="2000" dirty="0"/>
              <a:t> поступления в магистратуру; поставлены и обоснованы </a:t>
            </a:r>
            <a:r>
              <a:rPr lang="ru-RU" sz="2000" b="1" dirty="0"/>
              <a:t>задачи профессионального развития</a:t>
            </a:r>
            <a:r>
              <a:rPr lang="ru-RU" sz="2000" dirty="0"/>
              <a:t>, которые могут быть решены при получении образования в магистратуре по данной магистерской программе (показан </a:t>
            </a:r>
            <a:r>
              <a:rPr lang="ru-RU" sz="2000" b="1" dirty="0"/>
              <a:t>дефицит компетенций</a:t>
            </a:r>
            <a:r>
              <a:rPr lang="ru-RU" sz="2000" dirty="0"/>
              <a:t>, знаний и навыков, который должен быть восполнен для решения поставленных профессиональных задач). </a:t>
            </a:r>
          </a:p>
          <a:p>
            <a:pPr marL="342900" indent="-342900">
              <a:buAutoNum type="arabicPeriod"/>
            </a:pPr>
            <a:r>
              <a:rPr lang="ru-RU" sz="2000" b="1" dirty="0"/>
              <a:t>Введение</a:t>
            </a:r>
            <a:r>
              <a:rPr lang="ru-RU" sz="2000" dirty="0"/>
              <a:t> (до 1/4 части основного текста эссе). Автор кратко описывает современное состояние области исследований, определяет проблему и показывает умение анализировать и оценивать подходы к её решению, способность ставить цель и формулировать задачи исследований, раскрывая собственную позицию по рассматриваемой проблеме. </a:t>
            </a:r>
          </a:p>
          <a:p>
            <a:pPr marL="342900" indent="-342900">
              <a:buAutoNum type="arabicPeriod"/>
            </a:pPr>
            <a:r>
              <a:rPr lang="ru-RU" sz="2000" b="1" dirty="0"/>
              <a:t>Основная часть </a:t>
            </a:r>
            <a:r>
              <a:rPr lang="ru-RU" sz="2000" dirty="0"/>
              <a:t>– подробный анализ проблемы, поставленных задач и существующих решений, рассуждения и аргументация выводов. В этой части необходимо представить современные концепции, суждения и точки зрения, привести основные аргументы «за» и «против» существующих подходов к решению сформулированных задач. Автор должен продемонстрировать собственную позицию и аргументировать её. </a:t>
            </a:r>
          </a:p>
          <a:p>
            <a:pPr marL="342900" indent="-342900">
              <a:buAutoNum type="arabicPeriod"/>
            </a:pPr>
            <a:r>
              <a:rPr lang="ru-RU" sz="2000" b="1" dirty="0"/>
              <a:t>Заключение</a:t>
            </a:r>
            <a:r>
              <a:rPr lang="ru-RU" sz="2000" dirty="0"/>
              <a:t> (примерно 1/5 часть основного текста) – обобщение основных результатов проведённого исследования, оценка практической значимости работ, обоснование основных направлений для дальнейшего развития исследований в выбранной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00084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864AF-9D9B-4BDA-969F-7D3BC50C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2150"/>
          </a:xfrm>
        </p:spPr>
        <p:txBody>
          <a:bodyPr>
            <a:normAutofit/>
          </a:bodyPr>
          <a:lstStyle/>
          <a:p>
            <a:r>
              <a:rPr lang="ru-RU" dirty="0"/>
              <a:t>Темы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A45493-C3EF-4157-AC95-376D9D3DA925}"/>
              </a:ext>
            </a:extLst>
          </p:cNvPr>
          <p:cNvSpPr txBox="1"/>
          <p:nvPr/>
        </p:nvSpPr>
        <p:spPr>
          <a:xfrm>
            <a:off x="391885" y="966651"/>
            <a:ext cx="116433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Проектирование </a:t>
            </a:r>
            <a:r>
              <a:rPr lang="ru-RU" sz="2000" b="1" dirty="0"/>
              <a:t>архитектуры</a:t>
            </a:r>
            <a:r>
              <a:rPr lang="ru-RU" sz="2000" dirty="0"/>
              <a:t> и планирование </a:t>
            </a:r>
            <a:r>
              <a:rPr lang="ru-RU" sz="2000" b="1" dirty="0"/>
              <a:t>развития электронных </a:t>
            </a:r>
            <a:r>
              <a:rPr lang="ru-RU" sz="2000" dirty="0"/>
              <a:t>предприятий. </a:t>
            </a:r>
          </a:p>
          <a:p>
            <a:pPr marL="342900" indent="-342900">
              <a:buAutoNum type="arabicPeriod"/>
            </a:pPr>
            <a:r>
              <a:rPr lang="ru-RU" sz="2000" dirty="0"/>
              <a:t>Интернет-технологии и анализ данных в Интернет: исследование влияния на развитие бизнеса. </a:t>
            </a:r>
          </a:p>
          <a:p>
            <a:pPr marL="342900" indent="-342900">
              <a:buAutoNum type="arabicPeriod"/>
            </a:pPr>
            <a:r>
              <a:rPr lang="ru-RU" sz="2000" dirty="0"/>
              <a:t>Методы и инструменты управления жизненным циклом информационных систем. </a:t>
            </a:r>
          </a:p>
          <a:p>
            <a:pPr marL="342900" indent="-342900">
              <a:buAutoNum type="arabicPeriod"/>
            </a:pPr>
            <a:r>
              <a:rPr lang="ru-RU" sz="2000" dirty="0"/>
              <a:t>Бизнес-аналитика и обработка «больших данных»: расширение возможностей, проблемы и решения. </a:t>
            </a:r>
          </a:p>
          <a:p>
            <a:pPr marL="342900" indent="-342900">
              <a:buAutoNum type="arabicPeriod"/>
            </a:pPr>
            <a:r>
              <a:rPr lang="ru-RU" sz="2000" dirty="0"/>
              <a:t>Процессный подход к управлению компанией: проблемы внедрения и реализации. </a:t>
            </a:r>
          </a:p>
          <a:p>
            <a:pPr marL="342900" indent="-342900">
              <a:buAutoNum type="arabicPeriod"/>
            </a:pPr>
            <a:r>
              <a:rPr lang="ru-RU" sz="2000" dirty="0"/>
              <a:t>Автоматизация систем управления бизнес-процессами, средства реализации BPMS. </a:t>
            </a:r>
          </a:p>
          <a:p>
            <a:pPr marL="342900" indent="-342900">
              <a:buAutoNum type="arabicPeriod"/>
            </a:pPr>
            <a:r>
              <a:rPr lang="ru-RU" sz="2000" dirty="0"/>
              <a:t>Сравнительный анализ средств BI (Business Intelligence) для решения задач повышения эффективности бизнеса. </a:t>
            </a:r>
          </a:p>
          <a:p>
            <a:pPr marL="342900" indent="-342900">
              <a:buAutoNum type="arabicPeriod"/>
            </a:pPr>
            <a:r>
              <a:rPr lang="ru-RU" sz="2000" dirty="0"/>
              <a:t>Информационно-аналитические системы как средство повышения эффективности бизнеса. </a:t>
            </a:r>
          </a:p>
          <a:p>
            <a:pPr marL="342900" indent="-342900">
              <a:buAutoNum type="arabicPeriod"/>
            </a:pPr>
            <a:r>
              <a:rPr lang="ru-RU" sz="2000" dirty="0"/>
              <a:t>Методы и средства создания информационно-аналитических систем. </a:t>
            </a:r>
          </a:p>
          <a:p>
            <a:pPr marL="342900" indent="-342900">
              <a:buAutoNum type="arabicPeriod"/>
            </a:pPr>
            <a:r>
              <a:rPr lang="ru-RU" sz="2000" dirty="0"/>
              <a:t>Моделирование и анализ процессов и систем: методы и инструменты. </a:t>
            </a:r>
          </a:p>
          <a:p>
            <a:pPr marL="342900" indent="-342900">
              <a:buAutoNum type="arabicPeriod"/>
            </a:pPr>
            <a:r>
              <a:rPr lang="ru-RU" sz="2000" dirty="0"/>
              <a:t>Электронные административные регламенты: проблемы реализации в обеспечении государственного управления. </a:t>
            </a:r>
          </a:p>
          <a:p>
            <a:pPr marL="342900" indent="-342900">
              <a:buAutoNum type="arabicPeriod"/>
            </a:pPr>
            <a:r>
              <a:rPr lang="ru-RU" sz="2000" dirty="0"/>
              <a:t>Управление корпоративными знаниями: методы и технологии. </a:t>
            </a:r>
          </a:p>
          <a:p>
            <a:pPr marL="342900" indent="-342900">
              <a:buAutoNum type="arabicPeriod"/>
            </a:pPr>
            <a:r>
              <a:rPr lang="ru-RU" sz="2000" dirty="0"/>
              <a:t>Облачные вычисления: условия применения, проблемы внедрения и сопровождения. </a:t>
            </a:r>
          </a:p>
          <a:p>
            <a:pPr marL="342900" indent="-342900">
              <a:buAutoNum type="arabicPeriod"/>
            </a:pPr>
            <a:r>
              <a:rPr lang="ru-RU" sz="2000" dirty="0"/>
              <a:t>Имитационное моделирование: сравнительный анализ подходов и инструментов. </a:t>
            </a:r>
          </a:p>
          <a:p>
            <a:pPr marL="342900" indent="-342900">
              <a:buAutoNum type="arabicPeriod"/>
            </a:pPr>
            <a:r>
              <a:rPr lang="ru-RU" sz="2000" dirty="0"/>
              <a:t>Документационное обеспечение управления: методы и средства повышения 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427124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3CAED-4817-4D73-8DC0-214962DC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"/>
            <a:ext cx="10515600" cy="538706"/>
          </a:xfrm>
        </p:spPr>
        <p:txBody>
          <a:bodyPr>
            <a:normAutofit fontScale="90000"/>
          </a:bodyPr>
          <a:lstStyle/>
          <a:p>
            <a:r>
              <a:rPr lang="ru-RU" dirty="0"/>
              <a:t>Оценка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6C34A7-37E2-425C-82F8-9CA44ECFFABB}"/>
              </a:ext>
            </a:extLst>
          </p:cNvPr>
          <p:cNvSpPr txBox="1"/>
          <p:nvPr/>
        </p:nvSpPr>
        <p:spPr>
          <a:xfrm>
            <a:off x="213360" y="607525"/>
            <a:ext cx="11765280" cy="6163389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u="sng" dirty="0"/>
              <a:t>Эссе оценивается по следующим критериям:</a:t>
            </a:r>
          </a:p>
          <a:p>
            <a:r>
              <a:rPr lang="ru-RU" sz="2400" dirty="0"/>
              <a:t> ̶ соответствие </a:t>
            </a:r>
            <a:r>
              <a:rPr lang="ru-RU" sz="2400" b="1" dirty="0"/>
              <a:t>формальным требованиям </a:t>
            </a:r>
            <a:r>
              <a:rPr lang="ru-RU" sz="2400" dirty="0"/>
              <a:t>(оформление текста эссе, оформление ссылок, объём работы и количество использованных источников);</a:t>
            </a:r>
          </a:p>
          <a:p>
            <a:r>
              <a:rPr lang="ru-RU" sz="2400" dirty="0"/>
              <a:t> ̶ </a:t>
            </a:r>
            <a:r>
              <a:rPr lang="ru-RU" sz="2400" b="1" dirty="0"/>
              <a:t>структурированность и логичность </a:t>
            </a:r>
            <a:r>
              <a:rPr lang="ru-RU" sz="2400" dirty="0"/>
              <a:t>изложения материала, стиль изложения;</a:t>
            </a:r>
          </a:p>
          <a:p>
            <a:r>
              <a:rPr lang="ru-RU" sz="2400" dirty="0"/>
              <a:t> ̶ владение </a:t>
            </a:r>
            <a:r>
              <a:rPr lang="ru-RU" sz="2400" b="1" dirty="0"/>
              <a:t>предметом исследования</a:t>
            </a:r>
            <a:r>
              <a:rPr lang="ru-RU" sz="2400" dirty="0"/>
              <a:t>, его понятийным аппаратом, терминологией, знание общепринятых научных концепций в заданной предметной области, понимание современных тенденций и проблем в исследовании предмета;</a:t>
            </a:r>
          </a:p>
          <a:p>
            <a:r>
              <a:rPr lang="ru-RU" sz="2400" dirty="0"/>
              <a:t> ̶ степень </a:t>
            </a:r>
            <a:r>
              <a:rPr lang="ru-RU" sz="2400" b="1" dirty="0"/>
              <a:t>соответствия теме </a:t>
            </a:r>
            <a:r>
              <a:rPr lang="ru-RU" sz="2400" dirty="0"/>
              <a:t>и оценка того, насколько тема </a:t>
            </a:r>
            <a:r>
              <a:rPr lang="ru-RU" sz="2400" b="1" dirty="0"/>
              <a:t>раскрыта</a:t>
            </a:r>
            <a:r>
              <a:rPr lang="ru-RU" sz="2400" dirty="0"/>
              <a:t>;</a:t>
            </a:r>
          </a:p>
          <a:p>
            <a:r>
              <a:rPr lang="ru-RU" sz="2400" dirty="0"/>
              <a:t> ̶ оценка </a:t>
            </a:r>
            <a:r>
              <a:rPr lang="ru-RU" sz="2400" b="1" dirty="0"/>
              <a:t>аналитической составляющей </a:t>
            </a:r>
            <a:r>
              <a:rPr lang="ru-RU" sz="2400" dirty="0"/>
              <a:t>эссе (качество приведённых аргументов, примеров, фактов и пр.), аргументированность выводов;</a:t>
            </a:r>
          </a:p>
          <a:p>
            <a:r>
              <a:rPr lang="ru-RU" sz="2400" dirty="0"/>
              <a:t> ̶ наличие </a:t>
            </a:r>
            <a:r>
              <a:rPr lang="ru-RU" sz="2400" b="1" dirty="0"/>
              <a:t>собственных суждений </a:t>
            </a:r>
            <a:r>
              <a:rPr lang="ru-RU" sz="2400" dirty="0"/>
              <a:t>по рассматриваемым вопросам и </a:t>
            </a:r>
            <a:r>
              <a:rPr lang="ru-RU" sz="2400" b="1" dirty="0"/>
              <a:t>предложений</a:t>
            </a:r>
            <a:r>
              <a:rPr lang="ru-RU" sz="2400" dirty="0"/>
              <a:t> по решению выявленных проблем, поставленных задач, их обоснованность;</a:t>
            </a:r>
          </a:p>
          <a:p>
            <a:r>
              <a:rPr lang="ru-RU" sz="2400" dirty="0"/>
              <a:t> ̶ </a:t>
            </a:r>
            <a:r>
              <a:rPr lang="ru-RU" sz="2400" b="1" u="sng" dirty="0"/>
              <a:t>результаты проверки в системе «Антиплагиат»</a:t>
            </a:r>
            <a:r>
              <a:rPr lang="ru-RU" sz="2400" dirty="0"/>
              <a:t> (в работе могут быть заимствования, но только в прямых цитированиях со ссылками на источники; объем оригинального текста должен составлять не менее </a:t>
            </a:r>
            <a:r>
              <a:rPr lang="ru-RU" sz="2400" b="1" u="sng" dirty="0"/>
              <a:t>75%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8095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2410E-30FF-4640-978A-51AAB39D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526"/>
          </a:xfrm>
        </p:spPr>
        <p:txBody>
          <a:bodyPr/>
          <a:lstStyle/>
          <a:p>
            <a:r>
              <a:rPr lang="ru-RU" dirty="0"/>
              <a:t>Общая оценка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D4C812-C5BB-4C61-9FBC-AA2650248A66}"/>
              </a:ext>
            </a:extLst>
          </p:cNvPr>
          <p:cNvSpPr txBox="1"/>
          <p:nvPr/>
        </p:nvSpPr>
        <p:spPr>
          <a:xfrm>
            <a:off x="696686" y="1375954"/>
            <a:ext cx="109553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Оценки, полученные по каждому критерию, </a:t>
            </a:r>
            <a:r>
              <a:rPr lang="ru-RU" sz="2800" b="1" dirty="0"/>
              <a:t>суммируются. </a:t>
            </a:r>
          </a:p>
          <a:p>
            <a:endParaRPr lang="ru-RU" sz="2800" dirty="0"/>
          </a:p>
          <a:p>
            <a:r>
              <a:rPr lang="ru-RU" sz="2800" dirty="0"/>
              <a:t>Общая оценка за эссе формируется </a:t>
            </a:r>
            <a:r>
              <a:rPr lang="ru-RU" sz="2800" b="1" dirty="0"/>
              <a:t>экзаменационной комиссией</a:t>
            </a:r>
            <a:r>
              <a:rPr lang="ru-RU" sz="2800" dirty="0"/>
              <a:t>. </a:t>
            </a:r>
          </a:p>
          <a:p>
            <a:endParaRPr lang="ru-RU" sz="2800" dirty="0"/>
          </a:p>
          <a:p>
            <a:r>
              <a:rPr lang="ru-RU" sz="2800" dirty="0"/>
              <a:t>Работы с долей оригинального текста </a:t>
            </a:r>
            <a:r>
              <a:rPr lang="ru-RU" sz="2800" b="1" dirty="0"/>
              <a:t>менее 75% </a:t>
            </a:r>
            <a:r>
              <a:rPr lang="ru-RU" sz="2800" dirty="0"/>
              <a:t>(в том числе по результатам проверки в системе «Антиплагиат») оцениваются в </a:t>
            </a:r>
            <a:r>
              <a:rPr lang="ru-RU" sz="2800" b="1" u="sng" dirty="0"/>
              <a:t>ноль баллов</a:t>
            </a:r>
            <a:r>
              <a:rPr lang="ru-RU" sz="2800" dirty="0"/>
              <a:t>. </a:t>
            </a:r>
          </a:p>
          <a:p>
            <a:endParaRPr lang="ru-RU" sz="2800" dirty="0"/>
          </a:p>
          <a:p>
            <a:r>
              <a:rPr lang="ru-RU" sz="2800" b="1" i="1" dirty="0"/>
              <a:t>Примечание:</a:t>
            </a:r>
            <a:r>
              <a:rPr lang="ru-RU" sz="2800" dirty="0"/>
              <a:t> необходимые для понимания справочный материал, таблицы и иллюстрации, заимствованные данные могут быть вынесены в </a:t>
            </a:r>
            <a:r>
              <a:rPr lang="ru-RU" sz="2800" b="1" dirty="0"/>
              <a:t>приложения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18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F66FA-9C5C-41A0-A927-043D6830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64385"/>
            <a:ext cx="11956869" cy="1799249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Ссылка на руководство по портфолио для поступления на магистерскую программу: </a:t>
            </a:r>
            <a:br>
              <a:rPr lang="ru-RU" sz="3600" dirty="0"/>
            </a:br>
            <a:r>
              <a:rPr lang="ru-RU" sz="4000" b="1" dirty="0"/>
              <a:t>Информационная аналитика в управлении предприятием</a:t>
            </a:r>
            <a:endParaRPr lang="ru-RU" sz="36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6C4B6C-AC06-4EAB-A799-FA5C9AB5E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591" y="2085159"/>
            <a:ext cx="4095642" cy="41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47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684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Эссе</vt:lpstr>
      <vt:lpstr>Определение</vt:lpstr>
      <vt:lpstr>Объем эссе</vt:lpstr>
      <vt:lpstr>Структура эссе</vt:lpstr>
      <vt:lpstr>Темы</vt:lpstr>
      <vt:lpstr>Оценка</vt:lpstr>
      <vt:lpstr>Общая оценка</vt:lpstr>
      <vt:lpstr>Ссылка на руководство по портфолио для поступления на магистерскую программу:  Информационная аналитика в управлении предприятием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Александр Дерябин</dc:creator>
  <cp:lastModifiedBy>Александр Дерябин</cp:lastModifiedBy>
  <cp:revision>12</cp:revision>
  <dcterms:created xsi:type="dcterms:W3CDTF">2018-06-07T11:30:47Z</dcterms:created>
  <dcterms:modified xsi:type="dcterms:W3CDTF">2018-06-07T13:14:03Z</dcterms:modified>
</cp:coreProperties>
</file>