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44D8AB-13D7-4FE4-9919-C152A5288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FEC6CAF-0707-4CD7-978D-B86418D4DC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8E07F5-E7D3-4AF9-B88B-51429405B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77DE3-FCB7-4C4A-A6D6-A0C046DE13DF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807227-74A5-4120-9B6F-AAAAEBD4C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3E066E-F036-4637-8484-B87BE84E9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C06D6-BA68-437C-8BBB-37B5BF4F64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284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2AEBFF-56DF-4BAF-9B2D-C4AF0EB69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0C16C14-7B60-4EB8-A5C6-CD6BFE85A5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00909B-12EC-46EC-B4B5-D3BB60A97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77DE3-FCB7-4C4A-A6D6-A0C046DE13DF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AF4E68-F252-4F27-BC8E-6A8E94141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C77404-FEA4-42DF-8285-685BAC97A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C06D6-BA68-437C-8BBB-37B5BF4F64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162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3790AE8-A6A9-4309-8F32-00B3AED3C6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E244BF2-3AF6-4809-9357-21C24689B5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143737-7B3F-4C53-88B1-76E2EECF5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77DE3-FCB7-4C4A-A6D6-A0C046DE13DF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D68AFC-D6ED-461B-9B84-DFE1AEE5B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88B974-5CAB-4862-BD67-5144F1764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C06D6-BA68-437C-8BBB-37B5BF4F64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450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79017C-0C7D-405D-98CE-2B54C2B63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CBA6A7-C427-4836-93F8-D3A20F25A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2DA342-BFC5-4558-9332-9004BB04A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77DE3-FCB7-4C4A-A6D6-A0C046DE13DF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6B275E-D3DC-4458-8C45-12E192728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9B05A5-2D4D-46BC-B1F6-894E54E15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C06D6-BA68-437C-8BBB-37B5BF4F64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676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E2D633-DF0B-428D-8BC5-5823F47F3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BC4F01E-BED8-44C1-A2EE-B41256956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9A9135-4A06-4EA2-A81A-9A8C9C80C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77DE3-FCB7-4C4A-A6D6-A0C046DE13DF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529C3B-9A48-4D9D-85DD-37A9905C7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413952-CB71-4C9C-BED3-5D343B32D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C06D6-BA68-437C-8BBB-37B5BF4F64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991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EBD4AB-D633-4ED1-B4C8-E747D4AE6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569699-38DF-48CF-AAFF-C5D9C3B065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917B7B7-BB87-4DF9-9093-A17E300071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279A435-6160-4DA6-847F-7C939164A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77DE3-FCB7-4C4A-A6D6-A0C046DE13DF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A393D3-3783-46DA-AB5A-AA14AE736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33E2B4-023B-4EBD-B475-23FB5AF0C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C06D6-BA68-437C-8BBB-37B5BF4F64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171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7B35E2-2DE8-4D44-8064-D79BF0A94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5FF4EEC-5136-4457-AC28-F3B6009103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1FE2733-1ACF-454F-8650-16F44E9DF8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100B944-A857-47B4-911B-C80ACB9C07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2A368D5-8F43-4447-8DC5-A7EA570258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04D714B-C0EA-4321-A010-61382CC54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77DE3-FCB7-4C4A-A6D6-A0C046DE13DF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594F8DF-5BE4-4CCC-81CF-EF092FA5A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F8E4EE3-7A41-4FAC-ADF8-E6A902CE1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C06D6-BA68-437C-8BBB-37B5BF4F64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651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FEBE49-0371-4F8E-8AE2-AB09C30D3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546B5FD-2EE5-42D6-B73C-8D38D507C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77DE3-FCB7-4C4A-A6D6-A0C046DE13DF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CF510A3-CE27-48AE-BBC4-B6E067089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4F111CC-29C0-4479-84CC-6AE6CD406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C06D6-BA68-437C-8BBB-37B5BF4F64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271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559ECC7-A08F-457F-8CFD-99599EE70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77DE3-FCB7-4C4A-A6D6-A0C046DE13DF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2AC691C-BCCE-43F7-B695-CA0C7C740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D1AAD40-7A77-4A8D-B2AE-E335455D5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C06D6-BA68-437C-8BBB-37B5BF4F64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496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4BBF67-8D17-4148-A7AC-6C0A6EA69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A081F4-7BED-4E18-BB02-742979981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FDB306E-4572-4AB6-AAB1-15EE5C5AD7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3626D5-F6FE-485C-8E3B-BC0D9D1BC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77DE3-FCB7-4C4A-A6D6-A0C046DE13DF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CFFC5E-2AFD-4F26-9735-794CE9F98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35702C5-3606-4ADE-959F-D7E0A191A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C06D6-BA68-437C-8BBB-37B5BF4F64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010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55B227-F90C-4D8D-A81E-BABADE2FA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6993BB0-067A-4883-BB73-F46E0929C9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7C8AE67-57EB-48CC-9741-CC4F9BFDD0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6C0E12-49F4-4373-8165-912D69E0C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77DE3-FCB7-4C4A-A6D6-A0C046DE13DF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89FCD2-0928-442F-9DC4-51FF2D87C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7E66E8-1727-46B1-97A9-C60203955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C06D6-BA68-437C-8BBB-37B5BF4F64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437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09FC5E-57C5-45F5-AE01-C9B0DCBB4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D94E81-35EA-4213-A08A-D7D8D42DD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9B1CB2-640D-4A7C-990E-029C324572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77DE3-FCB7-4C4A-A6D6-A0C046DE13DF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D7ADFB-8142-472F-AC21-BBF2DFD6BD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6917D0-ED94-47DA-93E4-214130236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C06D6-BA68-437C-8BBB-37B5BF4F64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254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65E895-1F07-49F3-AB58-67662E1DEF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5735" y="640081"/>
            <a:ext cx="4806184" cy="3637373"/>
          </a:xfrm>
          <a:noFill/>
        </p:spPr>
        <p:txBody>
          <a:bodyPr>
            <a:normAutofit/>
          </a:bodyPr>
          <a:lstStyle/>
          <a:p>
            <a:pPr algn="l"/>
            <a:r>
              <a:rPr lang="ru-RU" sz="4200" dirty="0"/>
              <a:t>Православные монахи России и Речи Посполитой: траектории личного благочестия (XVII в.)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66C383B-409E-4F3E-9527-9A0BAC90C6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5735" y="4415883"/>
            <a:ext cx="4806184" cy="1802038"/>
          </a:xfrm>
          <a:noFill/>
        </p:spPr>
        <p:txBody>
          <a:bodyPr>
            <a:normAutofit/>
          </a:bodyPr>
          <a:lstStyle/>
          <a:p>
            <a:pPr algn="l"/>
            <a:r>
              <a:rPr lang="ru-RU" dirty="0"/>
              <a:t>Анастасия Александровна Преображенская</a:t>
            </a:r>
          </a:p>
          <a:p>
            <a:pPr algn="l"/>
            <a:r>
              <a:rPr lang="ru-RU" dirty="0"/>
              <a:t>Преподаватель Школы филологии НИУ ВШЭ</a:t>
            </a:r>
          </a:p>
          <a:p>
            <a:pPr algn="l"/>
            <a:endParaRPr lang="ru-RU" dirty="0"/>
          </a:p>
        </p:txBody>
      </p:sp>
      <p:pic>
        <p:nvPicPr>
          <p:cNvPr id="5" name="Рисунок 4" descr="Изображение выглядит как текст&#10;&#10;Описание создано автоматически">
            <a:extLst>
              <a:ext uri="{FF2B5EF4-FFF2-40B4-BE49-F238E27FC236}">
                <a16:creationId xmlns:a16="http://schemas.microsoft.com/office/drawing/2014/main" id="{9FBBFBE4-599D-4B9E-8392-B75BC56CC3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6" r="2" b="8952"/>
          <a:stretch/>
        </p:blipFill>
        <p:spPr>
          <a:xfrm>
            <a:off x="20" y="10"/>
            <a:ext cx="610563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477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2">
            <a:extLst>
              <a:ext uri="{FF2B5EF4-FFF2-40B4-BE49-F238E27FC236}">
                <a16:creationId xmlns:a16="http://schemas.microsoft.com/office/drawing/2014/main" id="{9527FCEA-6143-4C5E-8C45-8AC9237AD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1A9F23AD-7A55-49F3-A3EC-743F47F36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7090"/>
            <a:ext cx="6741849" cy="589788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 descr="Изображение выглядит как текст&#10;&#10;Описание создано автоматически">
            <a:extLst>
              <a:ext uri="{FF2B5EF4-FFF2-40B4-BE49-F238E27FC236}">
                <a16:creationId xmlns:a16="http://schemas.microsoft.com/office/drawing/2014/main" id="{48ADCD4C-6E75-4B8E-83E6-00F4C36DE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80" y="1496979"/>
            <a:ext cx="6410084" cy="387810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7D9F91F-72C9-4DB9-ABD0-A8180D826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48006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9268C1A-27D2-4722-9CB8-761C3C8431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873" y="1172947"/>
            <a:ext cx="3854945" cy="141669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E016956-CE9F-4946-8834-A8BC3529D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60367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 descr="Изображение выглядит как устройство&#10;&#10;Описание создано автоматически">
            <a:extLst>
              <a:ext uri="{FF2B5EF4-FFF2-40B4-BE49-F238E27FC236}">
                <a16:creationId xmlns:a16="http://schemas.microsoft.com/office/drawing/2014/main" id="{1CDBBE91-653E-40DA-9C24-4AAFA6D0AF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873" y="4410586"/>
            <a:ext cx="3854945" cy="114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161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B418FA-4A98-4D97-9C8B-5DD51919B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844" y="284480"/>
            <a:ext cx="10515600" cy="827088"/>
          </a:xfrm>
        </p:spPr>
        <p:txBody>
          <a:bodyPr>
            <a:normAutofit/>
          </a:bodyPr>
          <a:lstStyle/>
          <a:p>
            <a:r>
              <a:rPr lang="ru-RU" sz="3600" dirty="0"/>
              <a:t>Карта вкладов </a:t>
            </a:r>
            <a:r>
              <a:rPr lang="ru-RU" sz="3600" dirty="0" err="1"/>
              <a:t>Симеона</a:t>
            </a:r>
            <a:r>
              <a:rPr lang="ru-RU" sz="3600" dirty="0"/>
              <a:t> Полоцкого в 36 монастырей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8F8A968-4C27-4419-849D-DB4C060D92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283208" y="1445037"/>
            <a:ext cx="9770872" cy="55612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5597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4A7E80C-0F5D-423D-929D-904CE3BAD0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000" dirty="0"/>
              <a:t>Ничего не имею; много должен;</a:t>
            </a:r>
          </a:p>
          <a:p>
            <a:pPr marL="0" indent="0">
              <a:buNone/>
            </a:pPr>
            <a:r>
              <a:rPr lang="ru-RU" sz="4000" dirty="0"/>
              <a:t>остальное — бедным.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i="1" dirty="0"/>
              <a:t>Н. М. Карамзин,</a:t>
            </a:r>
          </a:p>
          <a:p>
            <a:pPr marL="0" indent="0">
              <a:buNone/>
            </a:pPr>
            <a:r>
              <a:rPr lang="ru-RU" i="1" dirty="0"/>
              <a:t>«Письма русского путешественника»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3448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FDA607-6DB3-4B42-956E-156F33FFA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ru-RU" dirty="0"/>
              <a:t>Монастырские уставы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0C97D14-1508-4DCA-9A32-7CAFF53D04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3837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9E7E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5918F9-9EAA-4D3A-BFF4-E40253878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/>
              <a:t>Ангел вручает преподобному Пахомию общежительный монашеский устав (фреска Успенского собора на Городке, XV век)</a:t>
            </a:r>
          </a:p>
        </p:txBody>
      </p:sp>
    </p:spTree>
    <p:extLst>
      <p:ext uri="{BB962C8B-B14F-4D97-AF65-F5344CB8AC3E}">
        <p14:creationId xmlns:p14="http://schemas.microsoft.com/office/powerpoint/2010/main" val="1647835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07FA8A-8FCF-4076-B574-54925D022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474" y="640081"/>
            <a:ext cx="3693445" cy="2915919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 err="1"/>
              <a:t>Милостыня</a:t>
            </a:r>
            <a:endParaRPr lang="en-US" sz="4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AE2BC4-D7F5-42D4-8A26-59544B7B0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8473" y="4571999"/>
            <a:ext cx="3693446" cy="1645921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/>
              <a:t>Раздача милостыни нищим. Миниатюра Синодика XVIII в.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756607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975" y="640091"/>
            <a:ext cx="6266120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здание&#10;&#10;Описание создано автоматически">
            <a:extLst>
              <a:ext uri="{FF2B5EF4-FFF2-40B4-BE49-F238E27FC236}">
                <a16:creationId xmlns:a16="http://schemas.microsoft.com/office/drawing/2014/main" id="{73184BA0-19F6-48B0-952C-46595C9BE8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" r="1582"/>
          <a:stretch/>
        </p:blipFill>
        <p:spPr>
          <a:xfrm>
            <a:off x="815807" y="804672"/>
            <a:ext cx="5934456" cy="524865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03021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58E66BB-07D1-47A6-8C32-074DE8258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485775"/>
            <a:ext cx="10515599" cy="569118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Рука </a:t>
            </a:r>
            <a:r>
              <a:rPr lang="ru-RU" dirty="0" err="1"/>
              <a:t>нищаго</a:t>
            </a:r>
            <a:r>
              <a:rPr lang="ru-RU" dirty="0"/>
              <a:t> есть </a:t>
            </a:r>
            <a:r>
              <a:rPr lang="ru-RU" dirty="0" err="1"/>
              <a:t>сокровищное</a:t>
            </a:r>
            <a:r>
              <a:rPr lang="ru-RU" dirty="0"/>
              <a:t> хранилище </a:t>
            </a:r>
            <a:r>
              <a:rPr lang="ru-RU" dirty="0" err="1"/>
              <a:t>хрс҇тово</a:t>
            </a:r>
            <a:r>
              <a:rPr lang="ru-RU" dirty="0"/>
              <a:t>: и что любо нищий </a:t>
            </a:r>
            <a:r>
              <a:rPr lang="ru-RU" dirty="0" err="1"/>
              <a:t>вземлетъ</a:t>
            </a:r>
            <a:r>
              <a:rPr lang="ru-RU" dirty="0"/>
              <a:t>, </a:t>
            </a:r>
            <a:r>
              <a:rPr lang="ru-RU" dirty="0" err="1"/>
              <a:t>хрс҇тосъ</a:t>
            </a:r>
            <a:r>
              <a:rPr lang="ru-RU" dirty="0"/>
              <a:t> </a:t>
            </a:r>
            <a:r>
              <a:rPr lang="ru-RU" dirty="0" err="1"/>
              <a:t>приемлетъ</a:t>
            </a:r>
            <a:r>
              <a:rPr lang="ru-RU" dirty="0"/>
              <a:t>. </a:t>
            </a:r>
            <a:r>
              <a:rPr lang="ru-RU" dirty="0" err="1"/>
              <a:t>Даждь</a:t>
            </a:r>
            <a:r>
              <a:rPr lang="ru-RU" dirty="0"/>
              <a:t> </a:t>
            </a:r>
            <a:r>
              <a:rPr lang="ru-RU" dirty="0" err="1"/>
              <a:t>убо</a:t>
            </a:r>
            <a:r>
              <a:rPr lang="ru-RU" dirty="0"/>
              <a:t> нищему землю, да </a:t>
            </a:r>
            <a:r>
              <a:rPr lang="ru-RU" dirty="0" err="1"/>
              <a:t>приимеши</a:t>
            </a:r>
            <a:r>
              <a:rPr lang="ru-RU" dirty="0"/>
              <a:t> </a:t>
            </a:r>
            <a:r>
              <a:rPr lang="ru-RU" dirty="0" err="1"/>
              <a:t>црс҇тво</a:t>
            </a:r>
            <a:r>
              <a:rPr lang="ru-RU" dirty="0"/>
              <a:t>: </a:t>
            </a:r>
            <a:r>
              <a:rPr lang="ru-RU" dirty="0" err="1"/>
              <a:t>даждь</a:t>
            </a:r>
            <a:r>
              <a:rPr lang="ru-RU" dirty="0"/>
              <a:t> крупицу, да </a:t>
            </a:r>
            <a:r>
              <a:rPr lang="ru-RU" dirty="0" err="1"/>
              <a:t>приимеши</a:t>
            </a:r>
            <a:r>
              <a:rPr lang="ru-RU" dirty="0"/>
              <a:t> </a:t>
            </a:r>
            <a:r>
              <a:rPr lang="ru-RU" dirty="0" err="1"/>
              <a:t>цѣлое</a:t>
            </a:r>
            <a:r>
              <a:rPr lang="ru-RU" dirty="0"/>
              <a:t>: </a:t>
            </a:r>
            <a:r>
              <a:rPr lang="ru-RU" dirty="0" err="1"/>
              <a:t>даждь</a:t>
            </a:r>
            <a:r>
              <a:rPr lang="ru-RU" dirty="0"/>
              <a:t> нищему да дастся </a:t>
            </a:r>
            <a:r>
              <a:rPr lang="ru-RU" dirty="0" err="1"/>
              <a:t>тебѣ</a:t>
            </a:r>
            <a:r>
              <a:rPr lang="ru-RU" dirty="0"/>
              <a:t>: яко, что любо нищему </a:t>
            </a:r>
            <a:r>
              <a:rPr lang="ru-RU" dirty="0" err="1"/>
              <a:t>даси</a:t>
            </a:r>
            <a:r>
              <a:rPr lang="ru-RU" dirty="0"/>
              <a:t>, то </a:t>
            </a:r>
            <a:r>
              <a:rPr lang="ru-RU" dirty="0" err="1"/>
              <a:t>имѣти</a:t>
            </a:r>
            <a:r>
              <a:rPr lang="ru-RU" dirty="0"/>
              <a:t> </a:t>
            </a:r>
            <a:r>
              <a:rPr lang="ru-RU" dirty="0" err="1"/>
              <a:t>будеши</a:t>
            </a:r>
            <a:r>
              <a:rPr lang="ru-RU" dirty="0"/>
              <a:t>: а </a:t>
            </a:r>
            <a:r>
              <a:rPr lang="ru-RU" dirty="0" err="1"/>
              <a:t>егоже</a:t>
            </a:r>
            <a:r>
              <a:rPr lang="ru-RU" dirty="0"/>
              <a:t> не </a:t>
            </a:r>
            <a:r>
              <a:rPr lang="ru-RU" dirty="0" err="1"/>
              <a:t>даси</a:t>
            </a:r>
            <a:r>
              <a:rPr lang="ru-RU" dirty="0"/>
              <a:t> нищему, </a:t>
            </a:r>
            <a:r>
              <a:rPr lang="ru-RU" dirty="0" err="1"/>
              <a:t>инъ</a:t>
            </a:r>
            <a:r>
              <a:rPr lang="ru-RU" dirty="0"/>
              <a:t> </a:t>
            </a:r>
            <a:r>
              <a:rPr lang="ru-RU" dirty="0" err="1"/>
              <a:t>будетъ</a:t>
            </a:r>
            <a:r>
              <a:rPr lang="ru-RU" dirty="0"/>
              <a:t> </a:t>
            </a:r>
            <a:r>
              <a:rPr lang="ru-RU" dirty="0" err="1"/>
              <a:t>имѣти</a:t>
            </a:r>
            <a:r>
              <a:rPr lang="ru-RU" dirty="0"/>
              <a:t>. </a:t>
            </a:r>
          </a:p>
          <a:p>
            <a:pPr marL="0" indent="0" algn="r">
              <a:buNone/>
            </a:pPr>
            <a:r>
              <a:rPr lang="ru-RU" dirty="0" err="1"/>
              <a:t>Симеон</a:t>
            </a:r>
            <a:r>
              <a:rPr lang="ru-RU" dirty="0"/>
              <a:t> </a:t>
            </a:r>
            <a:r>
              <a:rPr lang="ru-RU" dirty="0" err="1"/>
              <a:t>Полоций</a:t>
            </a:r>
            <a:r>
              <a:rPr lang="ru-RU" dirty="0"/>
              <a:t>, «Обед душевный» (1681)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i="1" dirty="0"/>
              <a:t>Рука нищего – это христово хранилище сокровищ: все, что возьмет нищий – примет Христос. Дай нищему землю и получишь царство; дай часть и получишь целое; дай нищему – и дадут тебе, так как все, что ты дашь нищему, будешь сам иметь; а что нищему не дашь – тем будет обладать другой.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9258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6CA295-9A84-498C-B82E-C1CAFFC29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080" y="6136640"/>
            <a:ext cx="10449560" cy="524192"/>
          </a:xfrm>
        </p:spPr>
        <p:txBody>
          <a:bodyPr>
            <a:normAutofit/>
          </a:bodyPr>
          <a:lstStyle/>
          <a:p>
            <a:r>
              <a:rPr lang="ru-RU" sz="2000" dirty="0"/>
              <a:t>Вклады в духовной грамоте </a:t>
            </a:r>
            <a:r>
              <a:rPr lang="ru-RU" sz="2000" dirty="0" err="1"/>
              <a:t>Симеона</a:t>
            </a:r>
            <a:r>
              <a:rPr lang="ru-RU" sz="2000" dirty="0"/>
              <a:t> Полоцкого (Москва, 1679 г.)</a:t>
            </a:r>
          </a:p>
        </p:txBody>
      </p:sp>
      <p:pic>
        <p:nvPicPr>
          <p:cNvPr id="5" name="Объект 4" descr="Изображение выглядит как текст, стена&#10;&#10;Описание создано автоматически">
            <a:extLst>
              <a:ext uri="{FF2B5EF4-FFF2-40B4-BE49-F238E27FC236}">
                <a16:creationId xmlns:a16="http://schemas.microsoft.com/office/drawing/2014/main" id="{BF51F387-2FFD-4D48-B752-62B7FD2634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216" y="291464"/>
            <a:ext cx="7793568" cy="5845176"/>
          </a:xfrm>
        </p:spPr>
      </p:pic>
    </p:spTree>
    <p:extLst>
      <p:ext uri="{BB962C8B-B14F-4D97-AF65-F5344CB8AC3E}">
        <p14:creationId xmlns:p14="http://schemas.microsoft.com/office/powerpoint/2010/main" val="671149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F67B4F-B432-43F4-B8BF-1318C2F9A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</a:t>
            </a:r>
            <a:r>
              <a:rPr lang="ru-RU" dirty="0" err="1"/>
              <a:t>egaty</a:t>
            </a:r>
            <a:r>
              <a:rPr lang="ru-RU" dirty="0"/>
              <a:t> </a:t>
            </a:r>
            <a:r>
              <a:rPr lang="en-US" dirty="0"/>
              <a:t>“</a:t>
            </a:r>
            <a:r>
              <a:rPr lang="ru-RU" dirty="0" err="1"/>
              <a:t>pobożn</a:t>
            </a:r>
            <a:r>
              <a:rPr lang="en-US" dirty="0"/>
              <a:t>e”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BA1126-ABF7-4014-9097-EB7CDF088F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/>
              <a:t>…</a:t>
            </a:r>
            <a:r>
              <a:rPr lang="pl-PL" sz="3600" dirty="0"/>
              <a:t>leguję do ojców bernardynów kości(a)ńskich za duszę moję na poprawę klas(z)torzu złotych dwieście</a:t>
            </a:r>
            <a:r>
              <a:rPr lang="en-US" sz="3600" dirty="0"/>
              <a:t>….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i="1" dirty="0" err="1"/>
              <a:t>Klint</a:t>
            </a:r>
            <a:r>
              <a:rPr lang="en-US" sz="2400" i="1" dirty="0"/>
              <a:t> P., </a:t>
            </a:r>
            <a:r>
              <a:rPr lang="en-US" sz="2400" i="1" dirty="0" err="1"/>
              <a:t>Testamenty</a:t>
            </a:r>
            <a:r>
              <a:rPr lang="en-US" sz="2400" i="1" dirty="0"/>
              <a:t> </a:t>
            </a:r>
            <a:r>
              <a:rPr lang="en-US" sz="2400" i="1" dirty="0" err="1"/>
              <a:t>szlacheckie</a:t>
            </a:r>
            <a:r>
              <a:rPr lang="en-US" sz="2400" i="1" dirty="0"/>
              <a:t> z </a:t>
            </a:r>
            <a:r>
              <a:rPr lang="en-US" sz="2400" i="1" dirty="0" err="1"/>
              <a:t>ksiąg</a:t>
            </a:r>
            <a:r>
              <a:rPr lang="en-US" sz="2400" i="1" dirty="0"/>
              <a:t> </a:t>
            </a:r>
            <a:r>
              <a:rPr lang="en-US" sz="2400" i="1" dirty="0" err="1"/>
              <a:t>grodzkich</a:t>
            </a:r>
            <a:r>
              <a:rPr lang="en-US" sz="2400" i="1" dirty="0"/>
              <a:t> </a:t>
            </a:r>
            <a:r>
              <a:rPr lang="en-US" sz="2400" i="1" dirty="0" err="1"/>
              <a:t>wielkopolskich</a:t>
            </a:r>
            <a:r>
              <a:rPr lang="en-US" sz="2400" i="1" dirty="0"/>
              <a:t> z </a:t>
            </a:r>
            <a:r>
              <a:rPr lang="en-US" sz="2400" i="1" dirty="0" err="1"/>
              <a:t>lat</a:t>
            </a:r>
            <a:r>
              <a:rPr lang="en-US" sz="2400" i="1" dirty="0"/>
              <a:t> 1657–1680, </a:t>
            </a:r>
            <a:r>
              <a:rPr lang="en-US" sz="2400" i="1" dirty="0" err="1"/>
              <a:t>Wrocław</a:t>
            </a:r>
            <a:r>
              <a:rPr lang="en-US" sz="2400" i="1" dirty="0"/>
              <a:t>, 2011. S. 87.</a:t>
            </a:r>
            <a:endParaRPr lang="ru-RU" sz="2400" i="1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8751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9BABE2-4091-4665-9202-B32C3BFEF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Василий Загоровский, каштелян </a:t>
            </a:r>
            <a:r>
              <a:rPr lang="ru-RU" dirty="0" err="1"/>
              <a:t>Брацлавский</a:t>
            </a:r>
            <a:r>
              <a:rPr lang="en-US" dirty="0"/>
              <a:t> (1577)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C6DEAD-1F47-4EE0-A190-79D1BD0E13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err="1"/>
              <a:t>кгдыжъ</a:t>
            </a:r>
            <a:r>
              <a:rPr lang="ru-RU" dirty="0"/>
              <a:t> самого </a:t>
            </a:r>
            <a:r>
              <a:rPr lang="ru-RU" dirty="0" err="1"/>
              <a:t>Хрыста</a:t>
            </a:r>
            <a:r>
              <a:rPr lang="ru-RU" dirty="0"/>
              <a:t>, </a:t>
            </a:r>
            <a:r>
              <a:rPr lang="ru-RU" dirty="0" err="1"/>
              <a:t>збавителя</a:t>
            </a:r>
            <a:r>
              <a:rPr lang="ru-RU" dirty="0"/>
              <a:t> </a:t>
            </a:r>
            <a:r>
              <a:rPr lang="ru-RU" dirty="0" err="1"/>
              <a:t>нашого</a:t>
            </a:r>
            <a:r>
              <a:rPr lang="ru-RU" dirty="0"/>
              <a:t>, словеса, </a:t>
            </a:r>
            <a:r>
              <a:rPr lang="ru-RU" dirty="0" err="1"/>
              <a:t>зъ</a:t>
            </a:r>
            <a:r>
              <a:rPr lang="ru-RU" dirty="0"/>
              <a:t> </a:t>
            </a:r>
            <a:r>
              <a:rPr lang="ru-RU" dirty="0" err="1"/>
              <a:t>устъ</a:t>
            </a:r>
            <a:r>
              <a:rPr lang="ru-RU" dirty="0"/>
              <a:t> его </a:t>
            </a:r>
            <a:r>
              <a:rPr lang="ru-RU" dirty="0" err="1"/>
              <a:t>божественныхъ</a:t>
            </a:r>
            <a:r>
              <a:rPr lang="ru-RU" dirty="0"/>
              <a:t> </a:t>
            </a:r>
            <a:r>
              <a:rPr lang="ru-RU" dirty="0" err="1"/>
              <a:t>мовленые</a:t>
            </a:r>
            <a:r>
              <a:rPr lang="ru-RU" dirty="0"/>
              <a:t> и на </a:t>
            </a:r>
            <a:r>
              <a:rPr lang="ru-RU" dirty="0" err="1"/>
              <a:t>писме</a:t>
            </a:r>
            <a:r>
              <a:rPr lang="ru-RU" dirty="0"/>
              <a:t> </a:t>
            </a:r>
            <a:r>
              <a:rPr lang="ru-RU" dirty="0" err="1"/>
              <a:t>въ</a:t>
            </a:r>
            <a:r>
              <a:rPr lang="ru-RU" dirty="0"/>
              <a:t> </a:t>
            </a:r>
            <a:r>
              <a:rPr lang="ru-RU" dirty="0" err="1"/>
              <a:t>Еванъгелии</a:t>
            </a:r>
            <a:r>
              <a:rPr lang="ru-RU" dirty="0"/>
              <a:t> его </a:t>
            </a:r>
            <a:r>
              <a:rPr lang="ru-RU" dirty="0" err="1"/>
              <a:t>светой</a:t>
            </a:r>
            <a:r>
              <a:rPr lang="ru-RU" dirty="0"/>
              <a:t> на науку </a:t>
            </a:r>
            <a:r>
              <a:rPr lang="ru-RU" dirty="0" err="1"/>
              <a:t>намъ</a:t>
            </a:r>
            <a:r>
              <a:rPr lang="ru-RU" dirty="0"/>
              <a:t> </a:t>
            </a:r>
            <a:r>
              <a:rPr lang="ru-RU" dirty="0" err="1"/>
              <a:t>описаные</a:t>
            </a:r>
            <a:r>
              <a:rPr lang="ru-RU" dirty="0"/>
              <a:t>, </a:t>
            </a:r>
            <a:r>
              <a:rPr lang="ru-RU" dirty="0" err="1"/>
              <a:t>ясне</a:t>
            </a:r>
            <a:r>
              <a:rPr lang="ru-RU" dirty="0"/>
              <a:t> </a:t>
            </a:r>
            <a:r>
              <a:rPr lang="ru-RU" dirty="0" err="1"/>
              <a:t>насъ</a:t>
            </a:r>
            <a:r>
              <a:rPr lang="ru-RU" dirty="0"/>
              <a:t> </a:t>
            </a:r>
            <a:r>
              <a:rPr lang="ru-RU" dirty="0" err="1"/>
              <a:t>научаютъ</a:t>
            </a:r>
            <a:r>
              <a:rPr lang="ru-RU" dirty="0"/>
              <a:t>: </a:t>
            </a:r>
            <a:r>
              <a:rPr lang="ru-RU" dirty="0" err="1"/>
              <a:t>благословени</a:t>
            </a:r>
            <a:r>
              <a:rPr lang="ru-RU" dirty="0"/>
              <a:t> </a:t>
            </a:r>
            <a:r>
              <a:rPr lang="ru-RU" dirty="0" err="1"/>
              <a:t>милостивии</a:t>
            </a:r>
            <a:r>
              <a:rPr lang="ru-RU" dirty="0"/>
              <a:t>, </a:t>
            </a:r>
            <a:r>
              <a:rPr lang="ru-RU" dirty="0" err="1"/>
              <a:t>тые</a:t>
            </a:r>
            <a:r>
              <a:rPr lang="ru-RU" dirty="0"/>
              <a:t> </a:t>
            </a:r>
            <a:r>
              <a:rPr lang="ru-RU" dirty="0" err="1"/>
              <a:t>помиловани</a:t>
            </a:r>
            <a:r>
              <a:rPr lang="ru-RU" dirty="0"/>
              <a:t> </a:t>
            </a:r>
            <a:r>
              <a:rPr lang="ru-RU" dirty="0" err="1"/>
              <a:t>будутъ</a:t>
            </a:r>
            <a:r>
              <a:rPr lang="ru-RU" dirty="0"/>
              <a:t>. А </a:t>
            </a:r>
            <a:r>
              <a:rPr lang="ru-RU" dirty="0" err="1"/>
              <a:t>Павелъ</a:t>
            </a:r>
            <a:r>
              <a:rPr lang="ru-RU" dirty="0"/>
              <a:t> </a:t>
            </a:r>
            <a:r>
              <a:rPr lang="ru-RU" dirty="0" err="1"/>
              <a:t>блаженый</a:t>
            </a:r>
            <a:r>
              <a:rPr lang="ru-RU" dirty="0"/>
              <a:t>, </a:t>
            </a:r>
            <a:r>
              <a:rPr lang="ru-RU" dirty="0" err="1"/>
              <a:t>апостолъ</a:t>
            </a:r>
            <a:r>
              <a:rPr lang="ru-RU" dirty="0"/>
              <a:t> </a:t>
            </a:r>
            <a:r>
              <a:rPr lang="ru-RU" dirty="0" err="1"/>
              <a:t>светый</a:t>
            </a:r>
            <a:r>
              <a:rPr lang="ru-RU" dirty="0"/>
              <a:t>, </a:t>
            </a:r>
            <a:r>
              <a:rPr lang="ru-RU" dirty="0" err="1"/>
              <a:t>последуючи</a:t>
            </a:r>
            <a:r>
              <a:rPr lang="ru-RU" dirty="0"/>
              <a:t> </a:t>
            </a:r>
            <a:r>
              <a:rPr lang="ru-RU" dirty="0" err="1"/>
              <a:t>тымъ</a:t>
            </a:r>
            <a:r>
              <a:rPr lang="ru-RU" dirty="0"/>
              <a:t> </a:t>
            </a:r>
            <a:r>
              <a:rPr lang="ru-RU" dirty="0" err="1"/>
              <a:t>словомъ</a:t>
            </a:r>
            <a:r>
              <a:rPr lang="ru-RU" dirty="0"/>
              <a:t> </a:t>
            </a:r>
            <a:r>
              <a:rPr lang="ru-RU" dirty="0" err="1"/>
              <a:t>Господнимъ</a:t>
            </a:r>
            <a:r>
              <a:rPr lang="ru-RU" dirty="0"/>
              <a:t>, </a:t>
            </a:r>
            <a:r>
              <a:rPr lang="ru-RU" dirty="0" err="1"/>
              <a:t>въ</a:t>
            </a:r>
            <a:r>
              <a:rPr lang="ru-RU" dirty="0"/>
              <a:t> послании </a:t>
            </a:r>
            <a:r>
              <a:rPr lang="ru-RU" dirty="0" err="1"/>
              <a:t>своемъ</a:t>
            </a:r>
            <a:r>
              <a:rPr lang="ru-RU" dirty="0"/>
              <a:t> </a:t>
            </a:r>
            <a:r>
              <a:rPr lang="ru-RU" dirty="0" err="1"/>
              <a:t>пишетъ</a:t>
            </a:r>
            <a:r>
              <a:rPr lang="ru-RU" dirty="0"/>
              <a:t>: </a:t>
            </a:r>
            <a:r>
              <a:rPr lang="ru-RU" dirty="0" err="1"/>
              <a:t>блаженее</a:t>
            </a:r>
            <a:r>
              <a:rPr lang="ru-RU" dirty="0"/>
              <a:t> есть </a:t>
            </a:r>
            <a:r>
              <a:rPr lang="ru-RU" dirty="0" err="1"/>
              <a:t>давати</a:t>
            </a:r>
            <a:r>
              <a:rPr lang="ru-RU" dirty="0"/>
              <a:t>, нежели </a:t>
            </a:r>
            <a:r>
              <a:rPr lang="ru-RU" dirty="0" err="1"/>
              <a:t>взымати</a:t>
            </a:r>
            <a:r>
              <a:rPr lang="ru-RU" dirty="0"/>
              <a:t>; </a:t>
            </a:r>
            <a:r>
              <a:rPr lang="ru-RU" dirty="0" err="1"/>
              <a:t>бо</a:t>
            </a:r>
            <a:r>
              <a:rPr lang="ru-RU" dirty="0"/>
              <a:t> милостыня </a:t>
            </a:r>
            <a:r>
              <a:rPr lang="ru-RU" dirty="0" err="1"/>
              <a:t>зъ</a:t>
            </a:r>
            <a:r>
              <a:rPr lang="ru-RU" dirty="0"/>
              <a:t> добрыми </a:t>
            </a:r>
            <a:r>
              <a:rPr lang="ru-RU" dirty="0" err="1"/>
              <a:t>делы</a:t>
            </a:r>
            <a:r>
              <a:rPr lang="ru-RU" dirty="0"/>
              <a:t> и на </a:t>
            </a:r>
            <a:r>
              <a:rPr lang="ru-RU" dirty="0" err="1"/>
              <a:t>страшномъ</a:t>
            </a:r>
            <a:r>
              <a:rPr lang="ru-RU" dirty="0"/>
              <a:t> а </a:t>
            </a:r>
            <a:r>
              <a:rPr lang="ru-RU" dirty="0" err="1"/>
              <a:t>нелицемерномъ</a:t>
            </a:r>
            <a:r>
              <a:rPr lang="ru-RU" dirty="0"/>
              <a:t> суде Господа </a:t>
            </a:r>
            <a:r>
              <a:rPr lang="ru-RU" dirty="0" err="1"/>
              <a:t>нашого</a:t>
            </a:r>
            <a:r>
              <a:rPr lang="ru-RU" dirty="0"/>
              <a:t> </a:t>
            </a:r>
            <a:r>
              <a:rPr lang="ru-RU" dirty="0" err="1"/>
              <a:t>будетъ</a:t>
            </a:r>
            <a:r>
              <a:rPr lang="ru-RU" dirty="0"/>
              <a:t> </a:t>
            </a:r>
            <a:r>
              <a:rPr lang="ru-RU" dirty="0" err="1"/>
              <a:t>фалитися</a:t>
            </a:r>
            <a:r>
              <a:rPr lang="ru-RU" dirty="0"/>
              <a:t>. </a:t>
            </a:r>
            <a:r>
              <a:rPr lang="ru-RU" dirty="0" err="1"/>
              <a:t>Кгдыжъ</a:t>
            </a:r>
            <a:r>
              <a:rPr lang="ru-RU" dirty="0"/>
              <a:t> и того </a:t>
            </a:r>
            <a:r>
              <a:rPr lang="ru-RU" dirty="0" err="1"/>
              <a:t>тотъ</a:t>
            </a:r>
            <a:r>
              <a:rPr lang="ru-RU" dirty="0"/>
              <a:t> же </a:t>
            </a:r>
            <a:r>
              <a:rPr lang="ru-RU" dirty="0" err="1"/>
              <a:t>блаженый</a:t>
            </a:r>
            <a:r>
              <a:rPr lang="ru-RU" dirty="0"/>
              <a:t> </a:t>
            </a:r>
            <a:r>
              <a:rPr lang="ru-RU" dirty="0" err="1"/>
              <a:t>Павелъ</a:t>
            </a:r>
            <a:r>
              <a:rPr lang="ru-RU" dirty="0"/>
              <a:t> </a:t>
            </a:r>
            <a:r>
              <a:rPr lang="ru-RU" dirty="0" err="1"/>
              <a:t>апостолъ</a:t>
            </a:r>
            <a:r>
              <a:rPr lang="ru-RU" dirty="0"/>
              <a:t>, </a:t>
            </a:r>
            <a:r>
              <a:rPr lang="ru-RU" dirty="0" err="1"/>
              <a:t>въ</a:t>
            </a:r>
            <a:r>
              <a:rPr lang="ru-RU" dirty="0"/>
              <a:t> послании </a:t>
            </a:r>
            <a:r>
              <a:rPr lang="ru-RU" dirty="0" err="1"/>
              <a:t>своемъ</a:t>
            </a:r>
            <a:r>
              <a:rPr lang="ru-RU" dirty="0"/>
              <a:t>, </a:t>
            </a:r>
            <a:r>
              <a:rPr lang="ru-RU" dirty="0" err="1"/>
              <a:t>докладаетъ</a:t>
            </a:r>
            <a:r>
              <a:rPr lang="ru-RU" dirty="0"/>
              <a:t>: весела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тихадателя</a:t>
            </a:r>
            <a:r>
              <a:rPr lang="ru-RU" dirty="0"/>
              <a:t> </a:t>
            </a:r>
            <a:r>
              <a:rPr lang="ru-RU" dirty="0" err="1"/>
              <a:t>любитъ</a:t>
            </a:r>
            <a:r>
              <a:rPr lang="ru-RU" dirty="0"/>
              <a:t> </a:t>
            </a:r>
            <a:r>
              <a:rPr lang="ru-RU" dirty="0" err="1"/>
              <a:t>Богъ</a:t>
            </a:r>
            <a:r>
              <a:rPr lang="ru-RU" dirty="0"/>
              <a:t>, а </a:t>
            </a:r>
            <a:r>
              <a:rPr lang="ru-RU" dirty="0" err="1"/>
              <a:t>судъ</a:t>
            </a:r>
            <a:r>
              <a:rPr lang="ru-RU" dirty="0"/>
              <a:t> </a:t>
            </a:r>
            <a:r>
              <a:rPr lang="ru-RU" dirty="0" err="1"/>
              <a:t>безъ</a:t>
            </a:r>
            <a:r>
              <a:rPr lang="ru-RU" dirty="0"/>
              <a:t> милости не </a:t>
            </a:r>
            <a:r>
              <a:rPr lang="ru-RU" dirty="0" err="1"/>
              <a:t>сотворшимъ</a:t>
            </a:r>
            <a:r>
              <a:rPr lang="ru-RU" dirty="0"/>
              <a:t> милости. </a:t>
            </a:r>
            <a:r>
              <a:rPr lang="ru-RU" dirty="0" err="1"/>
              <a:t>Тыхъ</a:t>
            </a:r>
            <a:r>
              <a:rPr lang="ru-RU" dirty="0"/>
              <a:t> же </a:t>
            </a:r>
            <a:r>
              <a:rPr lang="ru-RU" dirty="0" err="1"/>
              <a:t>словъ</a:t>
            </a:r>
            <a:r>
              <a:rPr lang="ru-RU" dirty="0"/>
              <a:t> и </a:t>
            </a:r>
            <a:r>
              <a:rPr lang="ru-RU" dirty="0" err="1"/>
              <a:t>Давидъ</a:t>
            </a:r>
            <a:r>
              <a:rPr lang="ru-RU" dirty="0"/>
              <a:t>, </a:t>
            </a:r>
            <a:r>
              <a:rPr lang="ru-RU" dirty="0" err="1"/>
              <a:t>блаженый</a:t>
            </a:r>
            <a:r>
              <a:rPr lang="ru-RU" dirty="0"/>
              <a:t> </a:t>
            </a:r>
            <a:r>
              <a:rPr lang="ru-RU" dirty="0" err="1"/>
              <a:t>пророкъ</a:t>
            </a:r>
            <a:r>
              <a:rPr lang="ru-RU" dirty="0"/>
              <a:t> и царь, </a:t>
            </a:r>
            <a:r>
              <a:rPr lang="ru-RU" dirty="0" err="1"/>
              <a:t>подпираючи</a:t>
            </a:r>
            <a:r>
              <a:rPr lang="ru-RU" dirty="0"/>
              <a:t>, </a:t>
            </a:r>
            <a:r>
              <a:rPr lang="ru-RU" dirty="0" err="1"/>
              <a:t>въ</a:t>
            </a:r>
            <a:r>
              <a:rPr lang="ru-RU" dirty="0"/>
              <a:t> </a:t>
            </a:r>
            <a:r>
              <a:rPr lang="ru-RU" dirty="0" err="1"/>
              <a:t>псалмехъ</a:t>
            </a:r>
            <a:r>
              <a:rPr lang="ru-RU" dirty="0"/>
              <a:t> </a:t>
            </a:r>
            <a:r>
              <a:rPr lang="ru-RU" dirty="0" err="1"/>
              <a:t>своихъ</a:t>
            </a:r>
            <a:r>
              <a:rPr lang="ru-RU" dirty="0"/>
              <a:t> </a:t>
            </a:r>
            <a:r>
              <a:rPr lang="ru-RU" dirty="0" err="1"/>
              <a:t>описалъ</a:t>
            </a:r>
            <a:r>
              <a:rPr lang="ru-RU" dirty="0"/>
              <a:t>: </a:t>
            </a:r>
            <a:r>
              <a:rPr lang="ru-RU" dirty="0" err="1"/>
              <a:t>блаженъ</a:t>
            </a:r>
            <a:r>
              <a:rPr lang="ru-RU" dirty="0"/>
              <a:t> </a:t>
            </a:r>
            <a:r>
              <a:rPr lang="ru-RU" dirty="0" err="1"/>
              <a:t>мужъ</a:t>
            </a:r>
            <a:r>
              <a:rPr lang="ru-RU" dirty="0"/>
              <a:t>, призирая и </a:t>
            </a:r>
            <a:r>
              <a:rPr lang="ru-RU" dirty="0" err="1"/>
              <a:t>неща</a:t>
            </a:r>
            <a:r>
              <a:rPr lang="ru-RU" dirty="0"/>
              <a:t> и убога; </a:t>
            </a:r>
            <a:r>
              <a:rPr lang="ru-RU" dirty="0" err="1"/>
              <a:t>въ</a:t>
            </a:r>
            <a:r>
              <a:rPr lang="ru-RU" dirty="0"/>
              <a:t> день </a:t>
            </a:r>
            <a:r>
              <a:rPr lang="ru-RU" dirty="0" err="1"/>
              <a:t>лютъ</a:t>
            </a:r>
            <a:r>
              <a:rPr lang="ru-RU" dirty="0"/>
              <a:t> </a:t>
            </a:r>
            <a:r>
              <a:rPr lang="ru-RU" dirty="0" err="1"/>
              <a:t>избавитъ</a:t>
            </a:r>
            <a:r>
              <a:rPr lang="ru-RU" dirty="0"/>
              <a:t> и Господь. И опять </a:t>
            </a:r>
            <a:r>
              <a:rPr lang="ru-RU" dirty="0" err="1"/>
              <a:t>мовитъ</a:t>
            </a:r>
            <a:r>
              <a:rPr lang="ru-RU" dirty="0"/>
              <a:t>: </a:t>
            </a:r>
            <a:r>
              <a:rPr lang="ru-RU" dirty="0" err="1"/>
              <a:t>блаженъ</a:t>
            </a:r>
            <a:r>
              <a:rPr lang="ru-RU" dirty="0"/>
              <a:t> милуя и </a:t>
            </a:r>
            <a:r>
              <a:rPr lang="ru-RU" dirty="0" err="1"/>
              <a:t>дая</a:t>
            </a:r>
            <a:r>
              <a:rPr lang="ru-RU" dirty="0"/>
              <a:t>; </a:t>
            </a:r>
            <a:r>
              <a:rPr lang="ru-RU" dirty="0" err="1"/>
              <a:t>расмотритъ</a:t>
            </a:r>
            <a:r>
              <a:rPr lang="ru-RU" dirty="0"/>
              <a:t> словеса своя на суде</a:t>
            </a:r>
          </a:p>
        </p:txBody>
      </p:sp>
    </p:spTree>
    <p:extLst>
      <p:ext uri="{BB962C8B-B14F-4D97-AF65-F5344CB8AC3E}">
        <p14:creationId xmlns:p14="http://schemas.microsoft.com/office/powerpoint/2010/main" val="2736170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1">
            <a:extLst>
              <a:ext uri="{FF2B5EF4-FFF2-40B4-BE49-F238E27FC236}">
                <a16:creationId xmlns:a16="http://schemas.microsoft.com/office/drawing/2014/main" id="{E02F3C71-C981-4614-98EA-D6C494F80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B7BC93-F441-4722-8560-04FC0BF7F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514" y="640081"/>
            <a:ext cx="6204984" cy="870813"/>
          </a:xfrm>
        </p:spPr>
        <p:txBody>
          <a:bodyPr>
            <a:normAutofit/>
          </a:bodyPr>
          <a:lstStyle/>
          <a:p>
            <a:r>
              <a:rPr lang="ru-RU" sz="4000" dirty="0"/>
              <a:t>Грех и Божья милость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E90834-E617-4382-848D-C162B1B7C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515" y="1724026"/>
            <a:ext cx="6523406" cy="421957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000" dirty="0" err="1"/>
              <a:t>согреших</a:t>
            </a:r>
            <a:r>
              <a:rPr lang="ru-RU" sz="2000" dirty="0"/>
              <a:t> </a:t>
            </a:r>
            <a:r>
              <a:rPr lang="ru-RU" sz="2000" dirty="0" err="1"/>
              <a:t>господеви</a:t>
            </a:r>
            <a:r>
              <a:rPr lang="ru-RU" sz="2000" dirty="0"/>
              <a:t> моему беззакония моя аз знаю и грех мой предо мною есть выну. </a:t>
            </a:r>
            <a:r>
              <a:rPr lang="ru-RU" sz="2000" dirty="0" err="1"/>
              <a:t>обаче</a:t>
            </a:r>
            <a:r>
              <a:rPr lang="ru-RU" sz="2000" dirty="0"/>
              <a:t> не </a:t>
            </a:r>
            <a:r>
              <a:rPr lang="ru-RU" sz="2000" dirty="0" err="1"/>
              <a:t>отчаяваюся</a:t>
            </a:r>
            <a:r>
              <a:rPr lang="ru-RU" sz="2000" dirty="0"/>
              <a:t> ради бездны грехов моих , взираю </a:t>
            </a:r>
            <a:r>
              <a:rPr lang="ru-RU" sz="2000" dirty="0" err="1"/>
              <a:t>бо</a:t>
            </a:r>
            <a:r>
              <a:rPr lang="ru-RU" sz="2000" dirty="0"/>
              <a:t> на бездну милосердия божия, иже </a:t>
            </a:r>
            <a:r>
              <a:rPr lang="ru-RU" sz="2000" dirty="0" err="1"/>
              <a:t>сниде</a:t>
            </a:r>
            <a:r>
              <a:rPr lang="ru-RU" sz="2000" dirty="0"/>
              <a:t> с высоты </a:t>
            </a:r>
            <a:r>
              <a:rPr lang="ru-RU" sz="2000" dirty="0" err="1"/>
              <a:t>небесныя</a:t>
            </a:r>
            <a:r>
              <a:rPr lang="ru-RU" sz="2000" dirty="0"/>
              <a:t> </a:t>
            </a:r>
            <a:r>
              <a:rPr lang="ru-RU" sz="2000" dirty="0" err="1"/>
              <a:t>коежебы</a:t>
            </a:r>
            <a:r>
              <a:rPr lang="ru-RU" sz="2000" dirty="0"/>
              <a:t> </a:t>
            </a:r>
            <a:r>
              <a:rPr lang="ru-RU" sz="2000" dirty="0" err="1"/>
              <a:t>грешныя</a:t>
            </a:r>
            <a:r>
              <a:rPr lang="ru-RU" sz="2000" dirty="0"/>
              <a:t> </a:t>
            </a:r>
            <a:r>
              <a:rPr lang="ru-RU" sz="2000" dirty="0" err="1"/>
              <a:t>призвати</a:t>
            </a:r>
            <a:r>
              <a:rPr lang="ru-RU" sz="2000" dirty="0"/>
              <a:t> к покаянию. и </a:t>
            </a:r>
            <a:r>
              <a:rPr lang="ru-RU" sz="2000" dirty="0" err="1"/>
              <a:t>вижду</a:t>
            </a:r>
            <a:r>
              <a:rPr lang="ru-RU" sz="2000" dirty="0"/>
              <a:t> яко силен есть и </a:t>
            </a:r>
            <a:r>
              <a:rPr lang="ru-RU" sz="2000" dirty="0" err="1"/>
              <a:t>хощет</a:t>
            </a:r>
            <a:r>
              <a:rPr lang="ru-RU" sz="2000" dirty="0"/>
              <a:t> </a:t>
            </a:r>
            <a:r>
              <a:rPr lang="ru-RU" sz="2000" dirty="0" err="1"/>
              <a:t>вящшая</a:t>
            </a:r>
            <a:r>
              <a:rPr lang="ru-RU" sz="2000" dirty="0"/>
              <a:t> </a:t>
            </a:r>
            <a:r>
              <a:rPr lang="ru-RU" sz="2000" dirty="0" err="1"/>
              <a:t>простити</a:t>
            </a:r>
            <a:r>
              <a:rPr lang="ru-RU" sz="2000" dirty="0"/>
              <a:t> </a:t>
            </a:r>
            <a:r>
              <a:rPr lang="ru-RU" sz="2000" dirty="0" err="1"/>
              <a:t>неже</a:t>
            </a:r>
            <a:r>
              <a:rPr lang="ru-RU" sz="2000" dirty="0"/>
              <a:t> аз </a:t>
            </a:r>
            <a:r>
              <a:rPr lang="ru-RU" sz="2000" dirty="0" err="1"/>
              <a:t>ведех</a:t>
            </a:r>
            <a:r>
              <a:rPr lang="ru-RU" sz="2000" dirty="0"/>
              <a:t> и </a:t>
            </a:r>
            <a:r>
              <a:rPr lang="ru-RU" sz="2000" dirty="0" err="1"/>
              <a:t>могох</a:t>
            </a:r>
            <a:r>
              <a:rPr lang="ru-RU" sz="2000" dirty="0"/>
              <a:t> </a:t>
            </a:r>
            <a:r>
              <a:rPr lang="ru-RU" sz="2000" dirty="0" err="1"/>
              <a:t>согрешити</a:t>
            </a:r>
            <a:r>
              <a:rPr lang="ru-RU" sz="2000" dirty="0"/>
              <a:t>. уповаю </a:t>
            </a:r>
            <a:r>
              <a:rPr lang="ru-RU" sz="2000" dirty="0" err="1"/>
              <a:t>убо</a:t>
            </a:r>
            <a:r>
              <a:rPr lang="ru-RU" sz="2000" dirty="0"/>
              <a:t> на его божественное </a:t>
            </a:r>
            <a:r>
              <a:rPr lang="ru-RU" sz="2000" dirty="0" err="1"/>
              <a:t>благоутробие</a:t>
            </a:r>
            <a:r>
              <a:rPr lang="ru-RU" sz="2000" dirty="0"/>
              <a:t>, и неисповедимое милосердие, и чаю яко </a:t>
            </a:r>
            <a:r>
              <a:rPr lang="ru-RU" sz="2000" dirty="0" err="1"/>
              <a:t>согрешивша</a:t>
            </a:r>
            <a:r>
              <a:rPr lang="ru-RU" sz="2000" dirty="0"/>
              <a:t> </a:t>
            </a:r>
            <a:r>
              <a:rPr lang="ru-RU" sz="2000" dirty="0" err="1"/>
              <a:t>мя</a:t>
            </a:r>
            <a:r>
              <a:rPr lang="ru-RU" sz="2000" dirty="0"/>
              <a:t> паче числа песка </a:t>
            </a:r>
            <a:r>
              <a:rPr lang="ru-RU" sz="2000" dirty="0" err="1"/>
              <a:t>морскаго</a:t>
            </a:r>
            <a:r>
              <a:rPr lang="ru-RU" sz="2000" dirty="0"/>
              <a:t>, </a:t>
            </a:r>
            <a:r>
              <a:rPr lang="ru-RU" sz="2000" dirty="0" err="1"/>
              <a:t>кающажеся</a:t>
            </a:r>
            <a:r>
              <a:rPr lang="ru-RU" sz="2000" dirty="0"/>
              <a:t> от всея души </a:t>
            </a:r>
            <a:r>
              <a:rPr lang="ru-RU" sz="2000" dirty="0" err="1"/>
              <a:t>моея</a:t>
            </a:r>
            <a:r>
              <a:rPr lang="ru-RU" sz="2000" dirty="0"/>
              <a:t>, яко давший нам образ покаяния </a:t>
            </a:r>
            <a:r>
              <a:rPr lang="ru-RU" sz="2000" dirty="0" err="1"/>
              <a:t>каяхуся</a:t>
            </a:r>
            <a:r>
              <a:rPr lang="ru-RU" sz="2000" dirty="0"/>
              <a:t>. </a:t>
            </a:r>
            <a:r>
              <a:rPr lang="ru-RU" sz="2000" dirty="0" err="1"/>
              <a:t>давид</a:t>
            </a:r>
            <a:r>
              <a:rPr lang="ru-RU" sz="2000" dirty="0"/>
              <a:t>, </a:t>
            </a:r>
            <a:r>
              <a:rPr lang="ru-RU" sz="2000" dirty="0" err="1"/>
              <a:t>манасий</a:t>
            </a:r>
            <a:r>
              <a:rPr lang="ru-RU" sz="2000" dirty="0"/>
              <a:t>, мытарь, блудница, и </a:t>
            </a:r>
            <a:r>
              <a:rPr lang="ru-RU" sz="2000" dirty="0" err="1"/>
              <a:t>прочии</a:t>
            </a:r>
            <a:r>
              <a:rPr lang="ru-RU" sz="2000" dirty="0"/>
              <a:t> не отринет от наследия </a:t>
            </a:r>
            <a:r>
              <a:rPr lang="ru-RU" sz="2000" dirty="0" err="1"/>
              <a:t>небеснаго</a:t>
            </a:r>
            <a:r>
              <a:rPr lang="ru-RU" sz="2000" dirty="0"/>
              <a:t>, но части спасаемых </a:t>
            </a:r>
            <a:r>
              <a:rPr lang="ru-RU" sz="2000" dirty="0" err="1"/>
              <a:t>общника</a:t>
            </a:r>
            <a:r>
              <a:rPr lang="ru-RU" sz="2000" dirty="0"/>
              <a:t> сотворит.</a:t>
            </a:r>
          </a:p>
          <a:p>
            <a:pPr marL="0" indent="0" algn="just">
              <a:buNone/>
            </a:pPr>
            <a:endParaRPr lang="ru-RU" sz="2000" dirty="0"/>
          </a:p>
          <a:p>
            <a:pPr marL="0" indent="0" algn="r">
              <a:buNone/>
            </a:pPr>
            <a:r>
              <a:rPr lang="ru-RU" sz="1700" b="1" dirty="0"/>
              <a:t>Духовная грамота </a:t>
            </a:r>
            <a:r>
              <a:rPr lang="ru-RU" sz="1700" b="1" dirty="0" err="1"/>
              <a:t>Симеона</a:t>
            </a:r>
            <a:r>
              <a:rPr lang="ru-RU" sz="1700" b="1" dirty="0"/>
              <a:t> Полоцкого, 1679</a:t>
            </a:r>
          </a:p>
        </p:txBody>
      </p:sp>
      <p:pic>
        <p:nvPicPr>
          <p:cNvPr id="5" name="Рисунок 4" descr="Изображение выглядит как текст&#10;&#10;Описание создано автоматически">
            <a:extLst>
              <a:ext uri="{FF2B5EF4-FFF2-40B4-BE49-F238E27FC236}">
                <a16:creationId xmlns:a16="http://schemas.microsoft.com/office/drawing/2014/main" id="{E45E4E9E-BF9A-44B5-988B-48325FDFD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762" y="149430"/>
            <a:ext cx="3542391" cy="2532810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&#10;&#10;Описание создано автоматически">
            <a:extLst>
              <a:ext uri="{FF2B5EF4-FFF2-40B4-BE49-F238E27FC236}">
                <a16:creationId xmlns:a16="http://schemas.microsoft.com/office/drawing/2014/main" id="{0AEB299A-6E51-46DD-87FE-10845B8212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551" y="2871087"/>
            <a:ext cx="4042410" cy="330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178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65F4110-C0FC-4D61-ACD2-A7C950EAE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D741F7-2F8A-4835-B961-0B3240600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Симеон Полоцкий (1620-1680) и Епифаний Славинецкий (ок. 1600 – 1675)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2A28CD-A7B6-4389-8E09-9ADA66045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1821" y="5550568"/>
            <a:ext cx="6465286" cy="60255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kern="1200">
                <a:solidFill>
                  <a:srgbClr val="D9D9D9"/>
                </a:solidFill>
                <a:latin typeface="+mn-lt"/>
                <a:ea typeface="+mn-ea"/>
                <a:cs typeface="+mn-cs"/>
              </a:rPr>
              <a:t>Симеон Полоцкий. литография 1818 года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C94CBDB-A76C-499E-95AB-C0A049E31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 descr="Изображение выглядит как фотография, внутренний, рисует, одежда&#10;&#10;Описание создано автоматически">
            <a:extLst>
              <a:ext uri="{FF2B5EF4-FFF2-40B4-BE49-F238E27FC236}">
                <a16:creationId xmlns:a16="http://schemas.microsoft.com/office/drawing/2014/main" id="{D0FCB327-A193-4131-AF36-E0211FCF6D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64" r="2" b="12993"/>
          <a:stretch/>
        </p:blipFill>
        <p:spPr>
          <a:xfrm>
            <a:off x="4654296" y="299363"/>
            <a:ext cx="7217085" cy="3008188"/>
          </a:xfrm>
          <a:prstGeom prst="rect">
            <a:avLst/>
          </a:prstGeom>
        </p:spPr>
      </p:pic>
      <p:pic>
        <p:nvPicPr>
          <p:cNvPr id="9" name="Рисунок 8" descr="Изображение выглядит как фотография, человек, носит, мужчина&#10;&#10;Описание создано автоматически">
            <a:extLst>
              <a:ext uri="{FF2B5EF4-FFF2-40B4-BE49-F238E27FC236}">
                <a16:creationId xmlns:a16="http://schemas.microsoft.com/office/drawing/2014/main" id="{D049D803-E562-4EB1-AE88-5EA3FC2B4E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3" y="494783"/>
            <a:ext cx="4500332" cy="586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7202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564</Words>
  <Application>Microsoft Office PowerPoint</Application>
  <PresentationFormat>Широкоэкранный</PresentationFormat>
  <Paragraphs>30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Православные монахи России и Речи Посполитой: траектории личного благочестия (XVII в.)</vt:lpstr>
      <vt:lpstr>Монастырские уставы</vt:lpstr>
      <vt:lpstr>Милостыня</vt:lpstr>
      <vt:lpstr>Презентация PowerPoint</vt:lpstr>
      <vt:lpstr>Вклады в духовной грамоте Симеона Полоцкого (Москва, 1679 г.)</vt:lpstr>
      <vt:lpstr>Legaty “pobożne”  </vt:lpstr>
      <vt:lpstr>Василий Загоровский, каштелян Брацлавский (1577)</vt:lpstr>
      <vt:lpstr>Грех и Божья милость</vt:lpstr>
      <vt:lpstr>Симеон Полоцкий (1620-1680) и Епифаний Славинецкий (ок. 1600 – 1675)</vt:lpstr>
      <vt:lpstr>Презентация PowerPoint</vt:lpstr>
      <vt:lpstr>Карта вкладов Симеона Полоцкого в 36 монастырей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Православные монахи России и Речи Посполитой: траектории личного благочестия (XVII в.)</dc:title>
  <dc:creator>Анастасия Преображенская</dc:creator>
  <cp:lastModifiedBy>Анастасия Преображенская</cp:lastModifiedBy>
  <cp:revision>4</cp:revision>
  <dcterms:created xsi:type="dcterms:W3CDTF">2018-11-28T17:20:46Z</dcterms:created>
  <dcterms:modified xsi:type="dcterms:W3CDTF">2018-11-28T17:36:38Z</dcterms:modified>
</cp:coreProperties>
</file>