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442" r:id="rId2"/>
    <p:sldId id="443" r:id="rId3"/>
    <p:sldId id="440" r:id="rId4"/>
    <p:sldId id="420" r:id="rId5"/>
    <p:sldId id="438" r:id="rId6"/>
    <p:sldId id="418" r:id="rId7"/>
    <p:sldId id="422" r:id="rId8"/>
    <p:sldId id="423" r:id="rId9"/>
    <p:sldId id="437" r:id="rId10"/>
    <p:sldId id="441" r:id="rId11"/>
    <p:sldId id="424" r:id="rId12"/>
    <p:sldId id="445" r:id="rId13"/>
    <p:sldId id="444" r:id="rId14"/>
  </p:sldIdLst>
  <p:sldSz cx="9906000" cy="6858000" type="A4"/>
  <p:notesSz cx="6858000" cy="9947275"/>
  <p:defaultTextStyle>
    <a:defPPr>
      <a:defRPr lang="ru-RU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12">
          <p15:clr>
            <a:srgbClr val="A4A3A4"/>
          </p15:clr>
        </p15:guide>
        <p15:guide id="2" pos="55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6724"/>
    <a:srgbClr val="FE7D19"/>
    <a:srgbClr val="F18420"/>
    <a:srgbClr val="F99B1C"/>
    <a:srgbClr val="E62B25"/>
    <a:srgbClr val="E78E24"/>
    <a:srgbClr val="FFFF00"/>
    <a:srgbClr val="951A1D"/>
    <a:srgbClr val="921A1D"/>
    <a:srgbClr val="90383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118" autoAdjust="0"/>
  </p:normalViewPr>
  <p:slideViewPr>
    <p:cSldViewPr snapToGrid="0">
      <p:cViewPr varScale="1">
        <p:scale>
          <a:sx n="68" d="100"/>
          <a:sy n="68" d="100"/>
        </p:scale>
        <p:origin x="246" y="48"/>
      </p:cViewPr>
      <p:guideLst>
        <p:guide orient="horz" pos="812"/>
        <p:guide pos="558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AC69322-4A54-4FBF-80ED-1F3ABCD31B46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3728927E-7CC9-4C67-9913-0E688FAE7FD8}">
      <dgm:prSet phldrT="[Текст]"/>
      <dgm:spPr>
        <a:solidFill>
          <a:schemeClr val="accent2"/>
        </a:solidFill>
      </dgm:spPr>
      <dgm:t>
        <a:bodyPr/>
        <a:lstStyle/>
        <a:p>
          <a:r>
            <a:rPr lang="ru-RU" b="1" dirty="0" smtClean="0"/>
            <a:t>Транзакционное налогообложение налогоплательщиков-</a:t>
          </a:r>
          <a:r>
            <a:rPr lang="ru-RU" b="1" dirty="0" err="1" smtClean="0"/>
            <a:t>самозанятых</a:t>
          </a:r>
          <a:endParaRPr lang="ru-RU" b="1" dirty="0"/>
        </a:p>
      </dgm:t>
    </dgm:pt>
    <dgm:pt modelId="{A9B768AC-8EE6-49D7-97A8-AE3900637DD9}" type="parTrans" cxnId="{40E57153-7825-4B91-997F-2E1862474DC2}">
      <dgm:prSet/>
      <dgm:spPr/>
      <dgm:t>
        <a:bodyPr/>
        <a:lstStyle/>
        <a:p>
          <a:endParaRPr lang="ru-RU"/>
        </a:p>
      </dgm:t>
    </dgm:pt>
    <dgm:pt modelId="{AC20BFA2-70F4-41D7-80E6-84F9864C7D28}" type="sibTrans" cxnId="{40E57153-7825-4B91-997F-2E1862474DC2}">
      <dgm:prSet/>
      <dgm:spPr/>
      <dgm:t>
        <a:bodyPr/>
        <a:lstStyle/>
        <a:p>
          <a:endParaRPr lang="ru-RU"/>
        </a:p>
      </dgm:t>
    </dgm:pt>
    <dgm:pt modelId="{E3370AFB-89E6-4B09-BA7E-2CC27597D8BA}">
      <dgm:prSet phldrT="[Текст]"/>
      <dgm:spPr>
        <a:solidFill>
          <a:schemeClr val="accent6">
            <a:lumMod val="50000"/>
          </a:schemeClr>
        </a:solidFill>
      </dgm:spPr>
      <dgm:t>
        <a:bodyPr/>
        <a:lstStyle/>
        <a:p>
          <a:r>
            <a:rPr lang="ru-RU" b="1" dirty="0" smtClean="0"/>
            <a:t>Транзакционный подход при отмене обязанности сдачи налоговых деклараций налогоплательщиками – «упрощенцами»</a:t>
          </a:r>
          <a:endParaRPr lang="ru-RU" b="1" dirty="0"/>
        </a:p>
      </dgm:t>
    </dgm:pt>
    <dgm:pt modelId="{CAD78455-6E70-4E1C-8813-379808F626C1}" type="parTrans" cxnId="{1F0DDA93-AFBF-4CEC-BA2E-0930625BBB00}">
      <dgm:prSet/>
      <dgm:spPr/>
      <dgm:t>
        <a:bodyPr/>
        <a:lstStyle/>
        <a:p>
          <a:endParaRPr lang="ru-RU"/>
        </a:p>
      </dgm:t>
    </dgm:pt>
    <dgm:pt modelId="{6E4B5C2E-BF77-4EBE-B50F-D99844C8BEFE}" type="sibTrans" cxnId="{1F0DDA93-AFBF-4CEC-BA2E-0930625BBB00}">
      <dgm:prSet/>
      <dgm:spPr/>
      <dgm:t>
        <a:bodyPr/>
        <a:lstStyle/>
        <a:p>
          <a:endParaRPr lang="ru-RU"/>
        </a:p>
      </dgm:t>
    </dgm:pt>
    <dgm:pt modelId="{80A22604-7C71-49BE-A816-682239ECEA0D}">
      <dgm:prSet phldrT="[Текст]"/>
      <dgm:spPr>
        <a:solidFill>
          <a:srgbClr val="0070C0"/>
        </a:solidFill>
      </dgm:spPr>
      <dgm:t>
        <a:bodyPr/>
        <a:lstStyle/>
        <a:p>
          <a:r>
            <a:rPr lang="ru-RU" b="1" baseline="0" dirty="0" smtClean="0">
              <a:solidFill>
                <a:schemeClr val="bg1"/>
              </a:solidFill>
            </a:rPr>
            <a:t>Транзакционные механизмы контроля за исчислением и уплатой НДС</a:t>
          </a:r>
          <a:endParaRPr lang="ru-RU" b="1" baseline="0" dirty="0">
            <a:solidFill>
              <a:schemeClr val="bg1"/>
            </a:solidFill>
          </a:endParaRPr>
        </a:p>
      </dgm:t>
    </dgm:pt>
    <dgm:pt modelId="{EE36D9EA-0517-4CA9-9121-2E6EA4B162AC}" type="parTrans" cxnId="{2DB33E5C-8980-4D83-A652-3ABB5F4E1A90}">
      <dgm:prSet/>
      <dgm:spPr/>
      <dgm:t>
        <a:bodyPr/>
        <a:lstStyle/>
        <a:p>
          <a:endParaRPr lang="ru-RU"/>
        </a:p>
      </dgm:t>
    </dgm:pt>
    <dgm:pt modelId="{64297A94-0FD9-45BB-A935-7E80B444EA88}" type="sibTrans" cxnId="{2DB33E5C-8980-4D83-A652-3ABB5F4E1A90}">
      <dgm:prSet/>
      <dgm:spPr/>
      <dgm:t>
        <a:bodyPr/>
        <a:lstStyle/>
        <a:p>
          <a:endParaRPr lang="ru-RU"/>
        </a:p>
      </dgm:t>
    </dgm:pt>
    <dgm:pt modelId="{C490ADDB-B93E-43BB-9F6B-8978BA987BC1}" type="pres">
      <dgm:prSet presAssocID="{AAC69322-4A54-4FBF-80ED-1F3ABCD31B46}" presName="CompostProcess" presStyleCnt="0">
        <dgm:presLayoutVars>
          <dgm:dir/>
          <dgm:resizeHandles val="exact"/>
        </dgm:presLayoutVars>
      </dgm:prSet>
      <dgm:spPr/>
    </dgm:pt>
    <dgm:pt modelId="{2D389473-429E-4798-8048-9E0419F24064}" type="pres">
      <dgm:prSet presAssocID="{AAC69322-4A54-4FBF-80ED-1F3ABCD31B46}" presName="arrow" presStyleLbl="bgShp" presStyleIdx="0" presStyleCnt="1" custLinFactNeighborX="1278" custLinFactNeighborY="17832"/>
      <dgm:spPr/>
    </dgm:pt>
    <dgm:pt modelId="{784C5310-972E-4206-B54F-25CB4FEE98CD}" type="pres">
      <dgm:prSet presAssocID="{AAC69322-4A54-4FBF-80ED-1F3ABCD31B46}" presName="linearProcess" presStyleCnt="0"/>
      <dgm:spPr/>
    </dgm:pt>
    <dgm:pt modelId="{DEFADA25-D1C1-4DC9-91F3-CA34B5D5E0AA}" type="pres">
      <dgm:prSet presAssocID="{3728927E-7CC9-4C67-9913-0E688FAE7FD8}" presName="textNode" presStyleLbl="node1" presStyleIdx="0" presStyleCnt="3" custLinFactNeighborX="30094" custLinFactNeighborY="1420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0794467-A012-4F3A-A7CB-CA0FA108B250}" type="pres">
      <dgm:prSet presAssocID="{AC20BFA2-70F4-41D7-80E6-84F9864C7D28}" presName="sibTrans" presStyleCnt="0"/>
      <dgm:spPr/>
    </dgm:pt>
    <dgm:pt modelId="{92D1CC1C-CD67-4DCB-84BD-CC17464DF78C}" type="pres">
      <dgm:prSet presAssocID="{E3370AFB-89E6-4B09-BA7E-2CC27597D8BA}" presName="textNode" presStyleLbl="node1" presStyleIdx="1" presStyleCnt="3" custLinFactNeighborX="17977" custLinFactNeighborY="1973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0086724-826A-4A4B-987B-D6A5CBE46CE5}" type="pres">
      <dgm:prSet presAssocID="{6E4B5C2E-BF77-4EBE-B50F-D99844C8BEFE}" presName="sibTrans" presStyleCnt="0"/>
      <dgm:spPr/>
    </dgm:pt>
    <dgm:pt modelId="{637C2303-567B-4B1B-813B-4CA05DA5788C}" type="pres">
      <dgm:prSet presAssocID="{80A22604-7C71-49BE-A816-682239ECEA0D}" presName="textNode" presStyleLbl="node1" presStyleIdx="2" presStyleCnt="3" custLinFactNeighborX="26967" custLinFactNeighborY="1973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F0DDA93-AFBF-4CEC-BA2E-0930625BBB00}" srcId="{AAC69322-4A54-4FBF-80ED-1F3ABCD31B46}" destId="{E3370AFB-89E6-4B09-BA7E-2CC27597D8BA}" srcOrd="1" destOrd="0" parTransId="{CAD78455-6E70-4E1C-8813-379808F626C1}" sibTransId="{6E4B5C2E-BF77-4EBE-B50F-D99844C8BEFE}"/>
    <dgm:cxn modelId="{2E8358A7-1328-491A-A64C-3B3FA7E04978}" type="presOf" srcId="{AAC69322-4A54-4FBF-80ED-1F3ABCD31B46}" destId="{C490ADDB-B93E-43BB-9F6B-8978BA987BC1}" srcOrd="0" destOrd="0" presId="urn:microsoft.com/office/officeart/2005/8/layout/hProcess9"/>
    <dgm:cxn modelId="{3F407D5D-FA28-4328-9551-069505C1BDD8}" type="presOf" srcId="{80A22604-7C71-49BE-A816-682239ECEA0D}" destId="{637C2303-567B-4B1B-813B-4CA05DA5788C}" srcOrd="0" destOrd="0" presId="urn:microsoft.com/office/officeart/2005/8/layout/hProcess9"/>
    <dgm:cxn modelId="{056B9BF6-23EE-474C-97A7-252B8CA4B66E}" type="presOf" srcId="{3728927E-7CC9-4C67-9913-0E688FAE7FD8}" destId="{DEFADA25-D1C1-4DC9-91F3-CA34B5D5E0AA}" srcOrd="0" destOrd="0" presId="urn:microsoft.com/office/officeart/2005/8/layout/hProcess9"/>
    <dgm:cxn modelId="{18178D2F-158F-4C5F-8297-A8050FE12F20}" type="presOf" srcId="{E3370AFB-89E6-4B09-BA7E-2CC27597D8BA}" destId="{92D1CC1C-CD67-4DCB-84BD-CC17464DF78C}" srcOrd="0" destOrd="0" presId="urn:microsoft.com/office/officeart/2005/8/layout/hProcess9"/>
    <dgm:cxn modelId="{2DB33E5C-8980-4D83-A652-3ABB5F4E1A90}" srcId="{AAC69322-4A54-4FBF-80ED-1F3ABCD31B46}" destId="{80A22604-7C71-49BE-A816-682239ECEA0D}" srcOrd="2" destOrd="0" parTransId="{EE36D9EA-0517-4CA9-9121-2E6EA4B162AC}" sibTransId="{64297A94-0FD9-45BB-A935-7E80B444EA88}"/>
    <dgm:cxn modelId="{40E57153-7825-4B91-997F-2E1862474DC2}" srcId="{AAC69322-4A54-4FBF-80ED-1F3ABCD31B46}" destId="{3728927E-7CC9-4C67-9913-0E688FAE7FD8}" srcOrd="0" destOrd="0" parTransId="{A9B768AC-8EE6-49D7-97A8-AE3900637DD9}" sibTransId="{AC20BFA2-70F4-41D7-80E6-84F9864C7D28}"/>
    <dgm:cxn modelId="{C305E0A2-2D34-410B-9790-B8FF09940D09}" type="presParOf" srcId="{C490ADDB-B93E-43BB-9F6B-8978BA987BC1}" destId="{2D389473-429E-4798-8048-9E0419F24064}" srcOrd="0" destOrd="0" presId="urn:microsoft.com/office/officeart/2005/8/layout/hProcess9"/>
    <dgm:cxn modelId="{E2A0CF17-898C-4E55-919A-E0CC7051D625}" type="presParOf" srcId="{C490ADDB-B93E-43BB-9F6B-8978BA987BC1}" destId="{784C5310-972E-4206-B54F-25CB4FEE98CD}" srcOrd="1" destOrd="0" presId="urn:microsoft.com/office/officeart/2005/8/layout/hProcess9"/>
    <dgm:cxn modelId="{8EE7A91B-198F-4277-B52E-65560C82DA44}" type="presParOf" srcId="{784C5310-972E-4206-B54F-25CB4FEE98CD}" destId="{DEFADA25-D1C1-4DC9-91F3-CA34B5D5E0AA}" srcOrd="0" destOrd="0" presId="urn:microsoft.com/office/officeart/2005/8/layout/hProcess9"/>
    <dgm:cxn modelId="{B8F28F2A-06FE-444B-9655-449B029A7442}" type="presParOf" srcId="{784C5310-972E-4206-B54F-25CB4FEE98CD}" destId="{F0794467-A012-4F3A-A7CB-CA0FA108B250}" srcOrd="1" destOrd="0" presId="urn:microsoft.com/office/officeart/2005/8/layout/hProcess9"/>
    <dgm:cxn modelId="{832027F2-FD0D-47D2-8D9D-ABEC99AAE09C}" type="presParOf" srcId="{784C5310-972E-4206-B54F-25CB4FEE98CD}" destId="{92D1CC1C-CD67-4DCB-84BD-CC17464DF78C}" srcOrd="2" destOrd="0" presId="urn:microsoft.com/office/officeart/2005/8/layout/hProcess9"/>
    <dgm:cxn modelId="{A5AFA37B-0909-46DB-BF77-EB658AF106BE}" type="presParOf" srcId="{784C5310-972E-4206-B54F-25CB4FEE98CD}" destId="{00086724-826A-4A4B-987B-D6A5CBE46CE5}" srcOrd="3" destOrd="0" presId="urn:microsoft.com/office/officeart/2005/8/layout/hProcess9"/>
    <dgm:cxn modelId="{49A14154-02DE-4101-84A4-91CAC88F5AD5}" type="presParOf" srcId="{784C5310-972E-4206-B54F-25CB4FEE98CD}" destId="{637C2303-567B-4B1B-813B-4CA05DA5788C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E179F78-F856-4559-9B74-B05EB6F7C911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D935A02-4C04-4701-B3D5-2EFDB8C7FA24}">
      <dgm:prSet phldrT="[Текст]" custT="1"/>
      <dgm:spPr>
        <a:solidFill>
          <a:schemeClr val="accent2">
            <a:lumMod val="50000"/>
          </a:schemeClr>
        </a:solidFill>
      </dgm:spPr>
      <dgm:t>
        <a:bodyPr/>
        <a:lstStyle/>
        <a:p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Развитие цифровой экономики и реализация ФНС России Проекта по электронным услугам и цифровым каналам доставки</a:t>
          </a:r>
          <a:endParaRPr lang="ru-RU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88D3C66-6166-4812-885F-6F01993703F1}" type="parTrans" cxnId="{6F576DB8-81A1-4F9F-886B-E01302856716}">
      <dgm:prSet/>
      <dgm:spPr/>
      <dgm:t>
        <a:bodyPr/>
        <a:lstStyle/>
        <a:p>
          <a:endParaRPr lang="ru-RU"/>
        </a:p>
      </dgm:t>
    </dgm:pt>
    <dgm:pt modelId="{4C144FD4-F118-4F55-A317-608B88AC657F}" type="sibTrans" cxnId="{6F576DB8-81A1-4F9F-886B-E01302856716}">
      <dgm:prSet/>
      <dgm:spPr/>
      <dgm:t>
        <a:bodyPr/>
        <a:lstStyle/>
        <a:p>
          <a:endParaRPr lang="ru-RU"/>
        </a:p>
      </dgm:t>
    </dgm:pt>
    <dgm:pt modelId="{6EBEDB7E-6D60-4CC8-A05F-7460EC81D273}">
      <dgm:prSet phldrT="[Текст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ru-RU" sz="1600" baseline="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Необходимость дальнейшего совершенствования правового регулирования отношений налогоплательщиков и налоговых органов с целью уклонения от уплаты НДС, оптимизации налоговой отчетности и «вывода из тени» </a:t>
          </a:r>
          <a:r>
            <a:rPr lang="ru-RU" sz="1600" baseline="0" dirty="0" err="1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самозанятых</a:t>
          </a:r>
          <a:endParaRPr lang="ru-RU" sz="1600" baseline="0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5147EDB-BDFE-4E93-B148-E4E3E56285C9}" type="parTrans" cxnId="{930E7E3E-C745-41FB-98BF-D954E3BA3AAD}">
      <dgm:prSet/>
      <dgm:spPr/>
      <dgm:t>
        <a:bodyPr/>
        <a:lstStyle/>
        <a:p>
          <a:endParaRPr lang="ru-RU"/>
        </a:p>
      </dgm:t>
    </dgm:pt>
    <dgm:pt modelId="{B12D2E41-7440-4065-B982-6064B9F84470}" type="sibTrans" cxnId="{930E7E3E-C745-41FB-98BF-D954E3BA3AAD}">
      <dgm:prSet/>
      <dgm:spPr/>
      <dgm:t>
        <a:bodyPr/>
        <a:lstStyle/>
        <a:p>
          <a:endParaRPr lang="ru-RU"/>
        </a:p>
      </dgm:t>
    </dgm:pt>
    <dgm:pt modelId="{2F9E5470-1EFD-4FD7-843A-861311BC54C3}">
      <dgm:prSet phldrT="[Текст]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ru-RU" baseline="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Официальные заявления о необходимости формирования «виртуальной транзакционной среды» (1)</a:t>
          </a:r>
          <a:endParaRPr lang="ru-RU" baseline="0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430C457-4581-4F97-B49B-1E6396F6C772}" type="parTrans" cxnId="{4E34228C-E0CC-4FBA-ACC8-3782739835C7}">
      <dgm:prSet/>
      <dgm:spPr/>
      <dgm:t>
        <a:bodyPr/>
        <a:lstStyle/>
        <a:p>
          <a:endParaRPr lang="ru-RU"/>
        </a:p>
      </dgm:t>
    </dgm:pt>
    <dgm:pt modelId="{0D61E4A9-3365-41A3-AE3F-AAD1EB19BD91}" type="sibTrans" cxnId="{4E34228C-E0CC-4FBA-ACC8-3782739835C7}">
      <dgm:prSet/>
      <dgm:spPr/>
      <dgm:t>
        <a:bodyPr/>
        <a:lstStyle/>
        <a:p>
          <a:endParaRPr lang="ru-RU"/>
        </a:p>
      </dgm:t>
    </dgm:pt>
    <dgm:pt modelId="{C94B1523-965B-4EAB-A289-8A64331AFA4D}" type="pres">
      <dgm:prSet presAssocID="{AE179F78-F856-4559-9B74-B05EB6F7C911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C4E1055-0387-4026-B875-9165DC0AD388}" type="pres">
      <dgm:prSet presAssocID="{AE179F78-F856-4559-9B74-B05EB6F7C911}" presName="dummyMaxCanvas" presStyleCnt="0">
        <dgm:presLayoutVars/>
      </dgm:prSet>
      <dgm:spPr/>
    </dgm:pt>
    <dgm:pt modelId="{0A12F9FA-1194-496B-9310-4B7B18D89615}" type="pres">
      <dgm:prSet presAssocID="{AE179F78-F856-4559-9B74-B05EB6F7C911}" presName="ThreeNodes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E98DBD4-4C29-445B-B77A-184E30527C5C}" type="pres">
      <dgm:prSet presAssocID="{AE179F78-F856-4559-9B74-B05EB6F7C911}" presName="ThreeNodes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C0993FD-2744-472A-A519-1C72C0EAA4EB}" type="pres">
      <dgm:prSet presAssocID="{AE179F78-F856-4559-9B74-B05EB6F7C911}" presName="ThreeNodes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0071743-0548-43C6-9A19-AD2431984E51}" type="pres">
      <dgm:prSet presAssocID="{AE179F78-F856-4559-9B74-B05EB6F7C911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FF07261-5394-41C4-AD3C-F6450E56D174}" type="pres">
      <dgm:prSet presAssocID="{AE179F78-F856-4559-9B74-B05EB6F7C911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16FA2AC-02E7-45B7-A634-AAE377C6C1A4}" type="pres">
      <dgm:prSet presAssocID="{AE179F78-F856-4559-9B74-B05EB6F7C911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E7FAD10-A237-44AC-8418-6E35E3FFB61E}" type="pres">
      <dgm:prSet presAssocID="{AE179F78-F856-4559-9B74-B05EB6F7C911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5C2C648-6DC5-4852-A47E-88E1FC4DFFBB}" type="pres">
      <dgm:prSet presAssocID="{AE179F78-F856-4559-9B74-B05EB6F7C911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E34228C-E0CC-4FBA-ACC8-3782739835C7}" srcId="{AE179F78-F856-4559-9B74-B05EB6F7C911}" destId="{2F9E5470-1EFD-4FD7-843A-861311BC54C3}" srcOrd="2" destOrd="0" parTransId="{C430C457-4581-4F97-B49B-1E6396F6C772}" sibTransId="{0D61E4A9-3365-41A3-AE3F-AAD1EB19BD91}"/>
    <dgm:cxn modelId="{E8A36299-F1B8-4478-BCDD-B78FF5906751}" type="presOf" srcId="{2F9E5470-1EFD-4FD7-843A-861311BC54C3}" destId="{4C0993FD-2744-472A-A519-1C72C0EAA4EB}" srcOrd="0" destOrd="0" presId="urn:microsoft.com/office/officeart/2005/8/layout/vProcess5"/>
    <dgm:cxn modelId="{CFF4F947-AD58-4668-93DC-ADC8EAC1181A}" type="presOf" srcId="{8D935A02-4C04-4701-B3D5-2EFDB8C7FA24}" destId="{F16FA2AC-02E7-45B7-A634-AAE377C6C1A4}" srcOrd="1" destOrd="0" presId="urn:microsoft.com/office/officeart/2005/8/layout/vProcess5"/>
    <dgm:cxn modelId="{EDAA1EAA-8307-4502-94F4-23AD3B0785EE}" type="presOf" srcId="{4C144FD4-F118-4F55-A317-608B88AC657F}" destId="{C0071743-0548-43C6-9A19-AD2431984E51}" srcOrd="0" destOrd="0" presId="urn:microsoft.com/office/officeart/2005/8/layout/vProcess5"/>
    <dgm:cxn modelId="{E9ED2187-B7E2-4E6F-8D62-93A87F14A337}" type="presOf" srcId="{2F9E5470-1EFD-4FD7-843A-861311BC54C3}" destId="{C5C2C648-6DC5-4852-A47E-88E1FC4DFFBB}" srcOrd="1" destOrd="0" presId="urn:microsoft.com/office/officeart/2005/8/layout/vProcess5"/>
    <dgm:cxn modelId="{22A5FF32-B9F4-48F0-8BC5-9F75B889E5E8}" type="presOf" srcId="{6EBEDB7E-6D60-4CC8-A05F-7460EC81D273}" destId="{FE7FAD10-A237-44AC-8418-6E35E3FFB61E}" srcOrd="1" destOrd="0" presId="urn:microsoft.com/office/officeart/2005/8/layout/vProcess5"/>
    <dgm:cxn modelId="{930E7E3E-C745-41FB-98BF-D954E3BA3AAD}" srcId="{AE179F78-F856-4559-9B74-B05EB6F7C911}" destId="{6EBEDB7E-6D60-4CC8-A05F-7460EC81D273}" srcOrd="1" destOrd="0" parTransId="{B5147EDB-BDFE-4E93-B148-E4E3E56285C9}" sibTransId="{B12D2E41-7440-4065-B982-6064B9F84470}"/>
    <dgm:cxn modelId="{7D2AAF84-44E7-456B-A5B3-93745B2C63D5}" type="presOf" srcId="{8D935A02-4C04-4701-B3D5-2EFDB8C7FA24}" destId="{0A12F9FA-1194-496B-9310-4B7B18D89615}" srcOrd="0" destOrd="0" presId="urn:microsoft.com/office/officeart/2005/8/layout/vProcess5"/>
    <dgm:cxn modelId="{6F576DB8-81A1-4F9F-886B-E01302856716}" srcId="{AE179F78-F856-4559-9B74-B05EB6F7C911}" destId="{8D935A02-4C04-4701-B3D5-2EFDB8C7FA24}" srcOrd="0" destOrd="0" parTransId="{E88D3C66-6166-4812-885F-6F01993703F1}" sibTransId="{4C144FD4-F118-4F55-A317-608B88AC657F}"/>
    <dgm:cxn modelId="{BCC2E50C-B60B-4F7D-AE3B-4372E2920DBB}" type="presOf" srcId="{6EBEDB7E-6D60-4CC8-A05F-7460EC81D273}" destId="{BE98DBD4-4C29-445B-B77A-184E30527C5C}" srcOrd="0" destOrd="0" presId="urn:microsoft.com/office/officeart/2005/8/layout/vProcess5"/>
    <dgm:cxn modelId="{0DDE6439-0ED3-437D-8CEB-37505D6F3BB4}" type="presOf" srcId="{B12D2E41-7440-4065-B982-6064B9F84470}" destId="{3FF07261-5394-41C4-AD3C-F6450E56D174}" srcOrd="0" destOrd="0" presId="urn:microsoft.com/office/officeart/2005/8/layout/vProcess5"/>
    <dgm:cxn modelId="{27155F74-57FF-413B-B4EB-F3D19362E8BB}" type="presOf" srcId="{AE179F78-F856-4559-9B74-B05EB6F7C911}" destId="{C94B1523-965B-4EAB-A289-8A64331AFA4D}" srcOrd="0" destOrd="0" presId="urn:microsoft.com/office/officeart/2005/8/layout/vProcess5"/>
    <dgm:cxn modelId="{FCD00C85-0595-4251-BB9D-56EEF2244A95}" type="presParOf" srcId="{C94B1523-965B-4EAB-A289-8A64331AFA4D}" destId="{2C4E1055-0387-4026-B875-9165DC0AD388}" srcOrd="0" destOrd="0" presId="urn:microsoft.com/office/officeart/2005/8/layout/vProcess5"/>
    <dgm:cxn modelId="{D17270C4-FF6F-4A8D-B80C-F6B58F375420}" type="presParOf" srcId="{C94B1523-965B-4EAB-A289-8A64331AFA4D}" destId="{0A12F9FA-1194-496B-9310-4B7B18D89615}" srcOrd="1" destOrd="0" presId="urn:microsoft.com/office/officeart/2005/8/layout/vProcess5"/>
    <dgm:cxn modelId="{C1AF9A5A-8CDA-4AAA-9272-573E2957ECF3}" type="presParOf" srcId="{C94B1523-965B-4EAB-A289-8A64331AFA4D}" destId="{BE98DBD4-4C29-445B-B77A-184E30527C5C}" srcOrd="2" destOrd="0" presId="urn:microsoft.com/office/officeart/2005/8/layout/vProcess5"/>
    <dgm:cxn modelId="{2B2287A0-AEE1-4430-A582-ED920C4E1392}" type="presParOf" srcId="{C94B1523-965B-4EAB-A289-8A64331AFA4D}" destId="{4C0993FD-2744-472A-A519-1C72C0EAA4EB}" srcOrd="3" destOrd="0" presId="urn:microsoft.com/office/officeart/2005/8/layout/vProcess5"/>
    <dgm:cxn modelId="{F098F783-CC98-4033-9F3D-7FB3D6C071CB}" type="presParOf" srcId="{C94B1523-965B-4EAB-A289-8A64331AFA4D}" destId="{C0071743-0548-43C6-9A19-AD2431984E51}" srcOrd="4" destOrd="0" presId="urn:microsoft.com/office/officeart/2005/8/layout/vProcess5"/>
    <dgm:cxn modelId="{C68013A1-82AA-416B-85F9-8ACC110CA944}" type="presParOf" srcId="{C94B1523-965B-4EAB-A289-8A64331AFA4D}" destId="{3FF07261-5394-41C4-AD3C-F6450E56D174}" srcOrd="5" destOrd="0" presId="urn:microsoft.com/office/officeart/2005/8/layout/vProcess5"/>
    <dgm:cxn modelId="{8AE50522-5183-4AC0-8DEF-D6EB735B8E45}" type="presParOf" srcId="{C94B1523-965B-4EAB-A289-8A64331AFA4D}" destId="{F16FA2AC-02E7-45B7-A634-AAE377C6C1A4}" srcOrd="6" destOrd="0" presId="urn:microsoft.com/office/officeart/2005/8/layout/vProcess5"/>
    <dgm:cxn modelId="{6945950A-CBBF-4F0C-BE03-2C8301F6FA2C}" type="presParOf" srcId="{C94B1523-965B-4EAB-A289-8A64331AFA4D}" destId="{FE7FAD10-A237-44AC-8418-6E35E3FFB61E}" srcOrd="7" destOrd="0" presId="urn:microsoft.com/office/officeart/2005/8/layout/vProcess5"/>
    <dgm:cxn modelId="{F050FC57-5797-45ED-A376-7116F7845FD0}" type="presParOf" srcId="{C94B1523-965B-4EAB-A289-8A64331AFA4D}" destId="{C5C2C648-6DC5-4852-A47E-88E1FC4DFFBB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D389473-429E-4798-8048-9E0419F24064}">
      <dsp:nvSpPr>
        <dsp:cNvPr id="0" name=""/>
        <dsp:cNvSpPr/>
      </dsp:nvSpPr>
      <dsp:spPr>
        <a:xfrm>
          <a:off x="833950" y="0"/>
          <a:ext cx="8255684" cy="2366635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EFADA25-D1C1-4DC9-91F3-CA34B5D5E0AA}">
      <dsp:nvSpPr>
        <dsp:cNvPr id="0" name=""/>
        <dsp:cNvSpPr/>
      </dsp:nvSpPr>
      <dsp:spPr>
        <a:xfrm>
          <a:off x="57530" y="844462"/>
          <a:ext cx="3126233" cy="946654"/>
        </a:xfrm>
        <a:prstGeom prst="roundRect">
          <a:avLst/>
        </a:prstGeom>
        <a:solidFill>
          <a:schemeClr val="accent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/>
            <a:t>Транзакционное налогообложение налогоплательщиков-</a:t>
          </a:r>
          <a:r>
            <a:rPr lang="ru-RU" sz="1200" b="1" kern="1200" dirty="0" err="1" smtClean="0"/>
            <a:t>самозанятых</a:t>
          </a:r>
          <a:endParaRPr lang="ru-RU" sz="1200" b="1" kern="1200" dirty="0"/>
        </a:p>
      </dsp:txBody>
      <dsp:txXfrm>
        <a:off x="103742" y="890674"/>
        <a:ext cx="3033809" cy="854230"/>
      </dsp:txXfrm>
    </dsp:sp>
    <dsp:sp modelId="{92D1CC1C-CD67-4DCB-84BD-CC17464DF78C}">
      <dsp:nvSpPr>
        <dsp:cNvPr id="0" name=""/>
        <dsp:cNvSpPr/>
      </dsp:nvSpPr>
      <dsp:spPr>
        <a:xfrm>
          <a:off x="3321302" y="896765"/>
          <a:ext cx="3126233" cy="946654"/>
        </a:xfrm>
        <a:prstGeom prst="roundRect">
          <a:avLst/>
        </a:prstGeom>
        <a:solidFill>
          <a:schemeClr val="accent6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/>
            <a:t>Транзакционный подход при отмене обязанности сдачи налоговых деклараций налогоплательщиками – «упрощенцами»</a:t>
          </a:r>
          <a:endParaRPr lang="ru-RU" sz="1200" b="1" kern="1200" dirty="0"/>
        </a:p>
      </dsp:txBody>
      <dsp:txXfrm>
        <a:off x="3367514" y="942977"/>
        <a:ext cx="3033809" cy="854230"/>
      </dsp:txXfrm>
    </dsp:sp>
    <dsp:sp modelId="{637C2303-567B-4B1B-813B-4CA05DA5788C}">
      <dsp:nvSpPr>
        <dsp:cNvPr id="0" name=""/>
        <dsp:cNvSpPr/>
      </dsp:nvSpPr>
      <dsp:spPr>
        <a:xfrm>
          <a:off x="6586336" y="896765"/>
          <a:ext cx="3126233" cy="946654"/>
        </a:xfrm>
        <a:prstGeom prst="roundRect">
          <a:avLst/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baseline="0" dirty="0" smtClean="0">
              <a:solidFill>
                <a:schemeClr val="bg1"/>
              </a:solidFill>
            </a:rPr>
            <a:t>Транзакционные механизмы контроля за исчислением и уплатой НДС</a:t>
          </a:r>
          <a:endParaRPr lang="ru-RU" sz="1200" b="1" kern="1200" baseline="0" dirty="0">
            <a:solidFill>
              <a:schemeClr val="bg1"/>
            </a:solidFill>
          </a:endParaRPr>
        </a:p>
      </dsp:txBody>
      <dsp:txXfrm>
        <a:off x="6632548" y="942977"/>
        <a:ext cx="3033809" cy="85423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A12F9FA-1194-496B-9310-4B7B18D89615}">
      <dsp:nvSpPr>
        <dsp:cNvPr id="0" name=""/>
        <dsp:cNvSpPr/>
      </dsp:nvSpPr>
      <dsp:spPr>
        <a:xfrm>
          <a:off x="0" y="0"/>
          <a:ext cx="6710277" cy="1110351"/>
        </a:xfrm>
        <a:prstGeom prst="roundRect">
          <a:avLst>
            <a:gd name="adj" fmla="val 10000"/>
          </a:avLst>
        </a:prstGeom>
        <a:solidFill>
          <a:schemeClr val="accent2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Развитие цифровой экономики и реализация ФНС России Проекта по электронным услугам и цифровым каналам доставки</a:t>
          </a:r>
          <a:endParaRPr lang="ru-RU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2521" y="32521"/>
        <a:ext cx="5512121" cy="1045309"/>
      </dsp:txXfrm>
    </dsp:sp>
    <dsp:sp modelId="{BE98DBD4-4C29-445B-B77A-184E30527C5C}">
      <dsp:nvSpPr>
        <dsp:cNvPr id="0" name=""/>
        <dsp:cNvSpPr/>
      </dsp:nvSpPr>
      <dsp:spPr>
        <a:xfrm>
          <a:off x="592083" y="1295410"/>
          <a:ext cx="6710277" cy="1110351"/>
        </a:xfrm>
        <a:prstGeom prst="roundRect">
          <a:avLst>
            <a:gd name="adj" fmla="val 10000"/>
          </a:avLst>
        </a:prstGeom>
        <a:solidFill>
          <a:schemeClr val="accent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baseline="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Необходимость дальнейшего совершенствования правового регулирования отношений налогоплательщиков и налоговых органов с целью уклонения от уплаты НДС, оптимизации налоговой отчетности и «вывода из тени» </a:t>
          </a:r>
          <a:r>
            <a:rPr lang="ru-RU" sz="1600" kern="1200" baseline="0" dirty="0" err="1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самозанятых</a:t>
          </a:r>
          <a:endParaRPr lang="ru-RU" sz="1600" kern="1200" baseline="0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24604" y="1327931"/>
        <a:ext cx="5331423" cy="1045309"/>
      </dsp:txXfrm>
    </dsp:sp>
    <dsp:sp modelId="{4C0993FD-2744-472A-A519-1C72C0EAA4EB}">
      <dsp:nvSpPr>
        <dsp:cNvPr id="0" name=""/>
        <dsp:cNvSpPr/>
      </dsp:nvSpPr>
      <dsp:spPr>
        <a:xfrm>
          <a:off x="1184166" y="2590821"/>
          <a:ext cx="6710277" cy="1110351"/>
        </a:xfrm>
        <a:prstGeom prst="roundRect">
          <a:avLst>
            <a:gd name="adj" fmla="val 10000"/>
          </a:avLst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baseline="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Официальные заявления о необходимости формирования «виртуальной транзакционной среды» (1)</a:t>
          </a:r>
          <a:endParaRPr lang="ru-RU" sz="2200" kern="1200" baseline="0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216687" y="2623342"/>
        <a:ext cx="5331423" cy="1045309"/>
      </dsp:txXfrm>
    </dsp:sp>
    <dsp:sp modelId="{C0071743-0548-43C6-9A19-AD2431984E51}">
      <dsp:nvSpPr>
        <dsp:cNvPr id="0" name=""/>
        <dsp:cNvSpPr/>
      </dsp:nvSpPr>
      <dsp:spPr>
        <a:xfrm>
          <a:off x="5988548" y="842016"/>
          <a:ext cx="721728" cy="721728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400" kern="1200"/>
        </a:p>
      </dsp:txBody>
      <dsp:txXfrm>
        <a:off x="6150937" y="842016"/>
        <a:ext cx="396950" cy="543100"/>
      </dsp:txXfrm>
    </dsp:sp>
    <dsp:sp modelId="{3FF07261-5394-41C4-AD3C-F6450E56D174}">
      <dsp:nvSpPr>
        <dsp:cNvPr id="0" name=""/>
        <dsp:cNvSpPr/>
      </dsp:nvSpPr>
      <dsp:spPr>
        <a:xfrm>
          <a:off x="6580631" y="2130025"/>
          <a:ext cx="721728" cy="721728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400" kern="1200"/>
        </a:p>
      </dsp:txBody>
      <dsp:txXfrm>
        <a:off x="6743020" y="2130025"/>
        <a:ext cx="396950" cy="5431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97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87" tIns="45843" rIns="91687" bIns="45843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97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87" tIns="45843" rIns="91687" bIns="45843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9912"/>
            <a:ext cx="2971800" cy="497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87" tIns="45843" rIns="91687" bIns="45843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9449912"/>
            <a:ext cx="2971800" cy="497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87" tIns="45843" rIns="91687" bIns="45843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CAD1885-E098-4B7A-990F-592BFF924F96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29191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687" tIns="45843" rIns="91687" bIns="45843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1687" tIns="45843" rIns="91687" bIns="45843" rtlCol="0"/>
          <a:lstStyle>
            <a:lvl1pPr algn="r">
              <a:defRPr sz="1200"/>
            </a:lvl1pPr>
          </a:lstStyle>
          <a:p>
            <a:fld id="{F2245306-B2CB-4645-898C-C2FCC6886318}" type="datetimeFigureOut">
              <a:rPr lang="ru-RU" smtClean="0"/>
              <a:pPr/>
              <a:t>29.10.2019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735013" y="746125"/>
            <a:ext cx="5387975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687" tIns="45843" rIns="91687" bIns="45843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24957"/>
            <a:ext cx="5486400" cy="4476274"/>
          </a:xfrm>
          <a:prstGeom prst="rect">
            <a:avLst/>
          </a:prstGeom>
        </p:spPr>
        <p:txBody>
          <a:bodyPr vert="horz" lIns="91687" tIns="45843" rIns="91687" bIns="45843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1687" tIns="45843" rIns="91687" bIns="45843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lIns="91687" tIns="45843" rIns="91687" bIns="45843" rtlCol="0" anchor="b"/>
          <a:lstStyle>
            <a:lvl1pPr algn="r">
              <a:defRPr sz="1200"/>
            </a:lvl1pPr>
          </a:lstStyle>
          <a:p>
            <a:fld id="{3B4F20C5-343F-447E-95CE-BEBA09498CF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2666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4F20C5-343F-447E-95CE-BEBA09498CFE}" type="slidenum">
              <a:rPr lang="ru-RU" smtClean="0"/>
              <a:pPr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4809651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4F20C5-343F-447E-95CE-BEBA09498CFE}" type="slidenum">
              <a:rPr lang="ru-RU" smtClean="0"/>
              <a:pPr/>
              <a:t>10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7417014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4F20C5-343F-447E-95CE-BEBA09498CFE}" type="slidenum">
              <a:rPr lang="ru-RU" smtClean="0"/>
              <a:pPr/>
              <a:t>11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4831918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4F20C5-343F-447E-95CE-BEBA09498CFE}" type="slidenum">
              <a:rPr lang="ru-RU" smtClean="0"/>
              <a:pPr/>
              <a:t>12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156801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4F20C5-343F-447E-95CE-BEBA09498CFE}" type="slidenum">
              <a:rPr lang="ru-RU" smtClean="0"/>
              <a:pPr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212617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4F20C5-343F-447E-95CE-BEBA09498CFE}" type="slidenum">
              <a:rPr lang="ru-RU" smtClean="0"/>
              <a:pPr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680865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4F20C5-343F-447E-95CE-BEBA09498CFE}" type="slidenum">
              <a:rPr lang="ru-RU" smtClean="0"/>
              <a:pPr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977903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4F20C5-343F-447E-95CE-BEBA09498CFE}" type="slidenum">
              <a:rPr lang="ru-RU" smtClean="0"/>
              <a:pPr/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877532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4F20C5-343F-447E-95CE-BEBA09498CFE}" type="slidenum">
              <a:rPr lang="ru-RU" smtClean="0"/>
              <a:pPr/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907519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4F20C5-343F-447E-95CE-BEBA09498CFE}" type="slidenum">
              <a:rPr lang="ru-RU" smtClean="0"/>
              <a:pPr/>
              <a:t>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155836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4F20C5-343F-447E-95CE-BEBA09498CFE}" type="slidenum">
              <a:rPr lang="ru-RU" smtClean="0"/>
              <a:pPr/>
              <a:t>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7784662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4F20C5-343F-447E-95CE-BEBA09498CFE}" type="slidenum">
              <a:rPr lang="ru-RU" smtClean="0"/>
              <a:pPr/>
              <a:t>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109394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741858-E3CA-4C30-9D94-B3E7454F734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E355F6-8B83-4D65-896D-3EEBFD75111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058025" y="609600"/>
            <a:ext cx="2105025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742950" y="609600"/>
            <a:ext cx="6162675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CA39E0-91F1-4BC9-BE67-AB32F1E71E6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933E49-F42B-4B24-8ECA-067FDC6D3F0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DD68EA-4154-45CC-BBE3-438B7F56B3E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742950" y="1981200"/>
            <a:ext cx="413385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29200" y="1981200"/>
            <a:ext cx="413385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69AF0C-A13A-461F-987E-CD43E91FF7F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0306DE-A36F-4B98-B5B7-872FDA113A2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33BCCF-00E1-43E0-A013-7B74FDB6F76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7F3A33-6A4A-4395-8324-C6DCD486F13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DF35FE-C004-4173-8268-FCF9B3B392A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75E57B-67AF-45F9-A9C5-5C088F397C0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42950" y="609600"/>
            <a:ext cx="84201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2950" y="1981200"/>
            <a:ext cx="84201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4295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248400"/>
            <a:ext cx="3136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8654A06-2576-4317-9918-DE5666745605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hyperlink" Target="http://login.consultant.ru/link/?rnd=E453D3A541A60D64F31BD45ED729218D&amp;req=doc&amp;base=RZR&amp;n=171459&amp;dst=10978&amp;fld=134&amp;REFFIELD=134&amp;REFDST=100079&amp;REFDOC=87569&amp;REFBASE=CJI&amp;stat=refcode%3D10881%3Bdstident%3D10978%3Bindex%3D108&amp;date=09.09.2019" TargetMode="External"/><Relationship Id="rId7" Type="http://schemas.openxmlformats.org/officeDocument/2006/relationships/diagramQuickStyle" Target="../diagrams/quickStyle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10" Type="http://schemas.openxmlformats.org/officeDocument/2006/relationships/image" Target="../media/image2.png"/><Relationship Id="rId4" Type="http://schemas.openxmlformats.org/officeDocument/2006/relationships/image" Target="../media/image3.jpeg"/><Relationship Id="rId9" Type="http://schemas.microsoft.com/office/2007/relationships/diagramDrawing" Target="../diagrams/drawing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1" name="Text Box 23"/>
          <p:cNvSpPr txBox="1">
            <a:spLocks noChangeArrowheads="1"/>
          </p:cNvSpPr>
          <p:nvPr/>
        </p:nvSpPr>
        <p:spPr bwMode="auto">
          <a:xfrm>
            <a:off x="1041010" y="2142802"/>
            <a:ext cx="8502881" cy="2308324"/>
          </a:xfrm>
          <a:prstGeom prst="rect">
            <a:avLst/>
          </a:prstGeom>
          <a:solidFill>
            <a:schemeClr val="accent2">
              <a:lumMod val="7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</a:pPr>
            <a:r>
              <a:rPr lang="ru-RU" b="1" dirty="0" smtClean="0">
                <a:solidFill>
                  <a:schemeClr val="accent3"/>
                </a:solidFill>
                <a:latin typeface="+mj-lt"/>
                <a:ea typeface="Tahoma" pitchFamily="34" charset="0"/>
                <a:cs typeface="Tahoma" pitchFamily="34" charset="0"/>
              </a:rPr>
              <a:t>ТРАНЗАКЦИОННОЕ НАЛОГООБЛОЖЕНИЕ В РОССИИ В УСЛОВИЯХ ЦИФРОВИЗАЦИИ: АКТУАЛЬНЫЕ ВОПРОСЫ</a:t>
            </a:r>
          </a:p>
          <a:p>
            <a:pPr>
              <a:spcBef>
                <a:spcPts val="0"/>
              </a:spcBef>
            </a:pPr>
            <a:r>
              <a:rPr lang="ru-RU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(исследование </a:t>
            </a:r>
            <a:r>
              <a:rPr lang="ru-R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выполнено при финансовой поддержке РФФИ в рамках научного проекта </a:t>
            </a:r>
            <a:r>
              <a:rPr lang="ru-RU" sz="16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№ 18-29-16107 </a:t>
            </a:r>
            <a:r>
              <a:rPr lang="ru-RU" sz="1600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мк</a:t>
            </a:r>
            <a:r>
              <a:rPr lang="ru-RU" sz="16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«Исследование и обоснование выбора модели налогообложения в эпоху цифровой трансформации</a:t>
            </a:r>
            <a:r>
              <a:rPr lang="ru-RU" sz="1600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»)</a:t>
            </a:r>
            <a:endParaRPr lang="ru-RU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endParaRPr lang="ru-RU" dirty="0">
              <a:solidFill>
                <a:schemeClr val="accent3"/>
              </a:solidFill>
              <a:latin typeface="+mj-lt"/>
              <a:ea typeface="Tahoma" pitchFamily="34" charset="0"/>
              <a:cs typeface="Tahoma" pitchFamily="34" charset="0"/>
            </a:endParaRPr>
          </a:p>
        </p:txBody>
      </p:sp>
      <p:sp>
        <p:nvSpPr>
          <p:cNvPr id="10" name="Text Box 23"/>
          <p:cNvSpPr txBox="1">
            <a:spLocks noChangeArrowheads="1"/>
          </p:cNvSpPr>
          <p:nvPr/>
        </p:nvSpPr>
        <p:spPr bwMode="auto">
          <a:xfrm>
            <a:off x="1223890" y="5358898"/>
            <a:ext cx="8320001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>
              <a:spcBef>
                <a:spcPts val="0"/>
              </a:spcBef>
            </a:pPr>
            <a:r>
              <a:rPr lang="ru-RU" sz="2000" b="1" dirty="0" smtClean="0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Лютова Ольга Игоревна</a:t>
            </a:r>
            <a:endParaRPr lang="ru-RU" sz="2000" b="1" dirty="0" smtClean="0">
              <a:latin typeface="Arial" panose="020B0604020202020204" pitchFamily="34" charset="0"/>
              <a:ea typeface="Tahoma" pitchFamily="34" charset="0"/>
              <a:cs typeface="Arial" panose="020B0604020202020204" pitchFamily="34" charset="0"/>
            </a:endParaRPr>
          </a:p>
          <a:p>
            <a:pPr algn="r">
              <a:spcBef>
                <a:spcPts val="0"/>
              </a:spcBef>
            </a:pPr>
            <a:r>
              <a:rPr lang="ru-RU" sz="2000" b="1" dirty="0" smtClean="0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научный сотрудник Института государственного и муниципального управления НИУ «ВШЭ», </a:t>
            </a:r>
            <a:endParaRPr lang="ru-RU" sz="2000" b="1" dirty="0" smtClean="0">
              <a:latin typeface="Arial" panose="020B0604020202020204" pitchFamily="34" charset="0"/>
              <a:ea typeface="Tahoma" pitchFamily="34" charset="0"/>
              <a:cs typeface="Arial" panose="020B0604020202020204" pitchFamily="34" charset="0"/>
            </a:endParaRPr>
          </a:p>
          <a:p>
            <a:pPr algn="r">
              <a:spcBef>
                <a:spcPts val="0"/>
              </a:spcBef>
            </a:pPr>
            <a:r>
              <a:rPr lang="ru-RU" sz="2000" b="1" dirty="0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к</a:t>
            </a:r>
            <a:r>
              <a:rPr lang="ru-RU" sz="2000" b="1" dirty="0" smtClean="0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андидат юридических наук</a:t>
            </a:r>
            <a:endParaRPr lang="ru-RU" sz="2000" b="1" dirty="0">
              <a:latin typeface="Arial" panose="020B0604020202020204" pitchFamily="34" charset="0"/>
              <a:ea typeface="Tahoma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1"/>
          <p:cNvSpPr txBox="1">
            <a:spLocks noChangeArrowheads="1"/>
          </p:cNvSpPr>
          <p:nvPr/>
        </p:nvSpPr>
        <p:spPr bwMode="auto">
          <a:xfrm>
            <a:off x="3079559" y="650658"/>
            <a:ext cx="501040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None/>
            </a:pPr>
            <a:r>
              <a:rPr lang="en-US" sz="1600" b="1" dirty="0"/>
              <a:t>IX</a:t>
            </a:r>
            <a:r>
              <a:rPr lang="ru-RU" altLang="ru-RU" sz="1600" b="1" dirty="0" smtClean="0"/>
              <a:t> </a:t>
            </a:r>
            <a:r>
              <a:rPr lang="ru-RU" altLang="ru-RU" sz="1600" b="1" dirty="0"/>
              <a:t>Международная </a:t>
            </a:r>
            <a:endParaRPr lang="en-US" altLang="ru-RU" sz="1600" b="1" dirty="0" smtClean="0"/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600" b="1" dirty="0" smtClean="0"/>
              <a:t>научно-практическая </a:t>
            </a:r>
            <a:r>
              <a:rPr lang="ru-RU" altLang="ru-RU" sz="1600" b="1" dirty="0"/>
              <a:t>конференция </a:t>
            </a:r>
            <a:endParaRPr lang="en-US" altLang="ru-RU" sz="1600" b="1" dirty="0" smtClean="0"/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600" b="1" dirty="0" smtClean="0"/>
              <a:t>"</a:t>
            </a:r>
            <a:r>
              <a:rPr lang="ru-RU" altLang="ru-RU" sz="1600" b="1" dirty="0"/>
              <a:t>Право в цифровую эпоху“</a:t>
            </a:r>
            <a:endParaRPr lang="en-US" altLang="ru-RU" sz="1600" b="1" dirty="0"/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600" b="1" dirty="0"/>
              <a:t>НИУ ВШЭ, </a:t>
            </a:r>
            <a:r>
              <a:rPr lang="ru-RU" altLang="ru-RU" sz="1600" b="1" dirty="0" smtClean="0"/>
              <a:t>21-22</a:t>
            </a:r>
            <a:r>
              <a:rPr lang="en-US" altLang="ru-RU" sz="1600" b="1" dirty="0" smtClean="0"/>
              <a:t> </a:t>
            </a:r>
            <a:r>
              <a:rPr lang="ru-RU" altLang="ru-RU" sz="1600" b="1" dirty="0" smtClean="0"/>
              <a:t>октября</a:t>
            </a:r>
            <a:r>
              <a:rPr lang="ru-RU" altLang="ru-RU" sz="1600" b="1" dirty="0" smtClean="0"/>
              <a:t> 2019 </a:t>
            </a:r>
            <a:r>
              <a:rPr lang="ru-RU" altLang="ru-RU" sz="1600" b="1" dirty="0"/>
              <a:t>г.</a:t>
            </a:r>
          </a:p>
        </p:txBody>
      </p:sp>
      <p:pic>
        <p:nvPicPr>
          <p:cNvPr id="11" name="Picture 7" descr="https://scontent.xx.fbcdn.net/v/t1.0-9/13620838_1692965370967611_3248736236030496426_n.jpg?oh=96655228240b12112eac59c510c4286b&amp;oe=58A31B2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3155" y="495753"/>
            <a:ext cx="1766668" cy="15076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 descr="https://www.hse.ru/images/logo_hse_2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689" y="489626"/>
            <a:ext cx="1293397" cy="1238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56856261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0" y="1196562"/>
            <a:ext cx="9324975" cy="599581"/>
          </a:xfrm>
          <a:prstGeom prst="rect">
            <a:avLst/>
          </a:prstGeom>
          <a:solidFill>
            <a:schemeClr val="accent2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sz="2100" b="0" dirty="0"/>
          </a:p>
        </p:txBody>
      </p:sp>
      <p:sp>
        <p:nvSpPr>
          <p:cNvPr id="9" name="Text Box 23"/>
          <p:cNvSpPr txBox="1">
            <a:spLocks noChangeArrowheads="1"/>
          </p:cNvSpPr>
          <p:nvPr/>
        </p:nvSpPr>
        <p:spPr bwMode="auto">
          <a:xfrm>
            <a:off x="123383" y="1208950"/>
            <a:ext cx="9324975" cy="1077218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Модели совершенствования правового регулирования транзакционного налогообложения по НПД и механизмам их </a:t>
            </a:r>
            <a:r>
              <a:rPr 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реализации</a:t>
            </a:r>
          </a:p>
          <a:p>
            <a:pPr>
              <a:spcBef>
                <a:spcPct val="50000"/>
              </a:spcBef>
            </a:pPr>
            <a:r>
              <a:rPr lang="ru-RU" sz="1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Вариант 3</a:t>
            </a:r>
            <a:endParaRPr lang="ru-RU" sz="1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991870" y="783221"/>
            <a:ext cx="279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Институт государственного и муниципального управления</a:t>
            </a:r>
            <a:endParaRPr lang="ru-RU" sz="10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12" name="Picture 2" descr="https://www.hse.ru/images/logo_hse_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0039" y="55674"/>
            <a:ext cx="1150130" cy="1098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23384" y="2298556"/>
            <a:ext cx="9324974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развитие налогового законодательства в сфере регулирования исчисления и уплаты НПД, являющийся </a:t>
            </a:r>
            <a:r>
              <a:rPr lang="ru-RU" sz="1800" b="1" dirty="0" smtClean="0">
                <a:solidFill>
                  <a:schemeClr val="accent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этапом </a:t>
            </a:r>
            <a:r>
              <a:rPr lang="ru-RU" sz="1800" b="1" dirty="0">
                <a:solidFill>
                  <a:schemeClr val="accent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дальнейшей цифровизации </a:t>
            </a: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российской налоговой системы, при котором операторы электронных площадок получат статус </a:t>
            </a:r>
            <a:r>
              <a:rPr lang="ru-RU" sz="1800" b="1" dirty="0">
                <a:solidFill>
                  <a:schemeClr val="accent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технологических представителей</a:t>
            </a: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1800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«автоматическое» удержание налога оператором электронной площадки при совершении платежа;</a:t>
            </a:r>
          </a:p>
          <a:p>
            <a:pPr algn="just"/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ередача информации (чека) о налогооблагаемых операциях </a:t>
            </a:r>
            <a:r>
              <a:rPr lang="ru-R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самозанятых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налоговые органы на основе закона, а не договора;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озможность осуществления налоговыми органами выборочного контроля за </a:t>
            </a:r>
            <a:r>
              <a:rPr lang="ru-R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самозанятыми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 установлением периодичности и количества проверок.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8811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0" y="1196562"/>
            <a:ext cx="9324975" cy="599581"/>
          </a:xfrm>
          <a:prstGeom prst="rect">
            <a:avLst/>
          </a:prstGeom>
          <a:solidFill>
            <a:schemeClr val="accent2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sz="2100" b="0" dirty="0"/>
          </a:p>
        </p:txBody>
      </p:sp>
      <p:sp>
        <p:nvSpPr>
          <p:cNvPr id="9" name="Text Box 23"/>
          <p:cNvSpPr txBox="1">
            <a:spLocks noChangeArrowheads="1"/>
          </p:cNvSpPr>
          <p:nvPr/>
        </p:nvSpPr>
        <p:spPr bwMode="auto">
          <a:xfrm>
            <a:off x="123383" y="1208950"/>
            <a:ext cx="9324975" cy="707886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Модели совершенствования правового регулирования транзакционного </a:t>
            </a:r>
            <a:r>
              <a:rPr 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налогообложения по УСН</a:t>
            </a:r>
            <a:endParaRPr lang="ru-RU" sz="2000" dirty="0">
              <a:solidFill>
                <a:schemeClr val="bg1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1" name="Text Box 23"/>
          <p:cNvSpPr txBox="1">
            <a:spLocks noChangeArrowheads="1"/>
          </p:cNvSpPr>
          <p:nvPr/>
        </p:nvSpPr>
        <p:spPr bwMode="auto">
          <a:xfrm>
            <a:off x="522458" y="2035294"/>
            <a:ext cx="8526824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>
              <a:spcBef>
                <a:spcPts val="0"/>
              </a:spcBef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транзакционный подход в перспективе будет применяться в случае </a:t>
            </a:r>
            <a:r>
              <a:rPr lang="ru-RU" sz="2000" b="1" i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отмены налоговой обязанности по предоставлению налоговой отчетности в виде налоговых деклараций</a:t>
            </a:r>
            <a:r>
              <a:rPr lang="ru-RU" sz="20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тех налогоплательщиков, объектом налогообложения в деятельности которых является доход, и которые применяют онлайн-кассы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spcBef>
                <a:spcPts val="0"/>
              </a:spcBef>
            </a:pPr>
            <a:endParaRPr lang="ru-RU" sz="2000" b="1" dirty="0">
              <a:latin typeface="Times New Roman" panose="02020603050405020304" pitchFamily="18" charset="0"/>
              <a:ea typeface="Tahoma" pitchFamily="34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</a:pPr>
            <a:r>
              <a:rPr lang="ru-RU" sz="2000" b="1" dirty="0" smtClean="0">
                <a:solidFill>
                  <a:schemeClr val="accent2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Варианты правового регулирования:</a:t>
            </a:r>
          </a:p>
          <a:p>
            <a:pPr algn="just">
              <a:spcBef>
                <a:spcPts val="0"/>
              </a:spcBef>
            </a:pPr>
            <a:endParaRPr lang="ru-RU" sz="2000" b="1" dirty="0" smtClean="0">
              <a:latin typeface="Times New Roman" panose="02020603050405020304" pitchFamily="18" charset="0"/>
              <a:ea typeface="Tahoma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налоговые органы будут самостоятельно исчислять единый налог и направлять налогоплательщикам налоговые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уведомления</a:t>
            </a:r>
          </a:p>
          <a:p>
            <a:pPr marL="285750" indent="-285750" algn="just"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ru-RU" sz="2000" dirty="0" smtClean="0">
              <a:latin typeface="Times New Roman" panose="02020603050405020304" pitchFamily="18" charset="0"/>
              <a:ea typeface="Tahoma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«автоматическое» исчисление и уплату сумм единого налога и авансовых платежей непосредственно при осуществлении налогооблагаемых операций единым платежом.</a:t>
            </a:r>
            <a:endParaRPr lang="ru-RU" sz="2000" dirty="0" smtClean="0">
              <a:latin typeface="Times New Roman" panose="02020603050405020304" pitchFamily="18" charset="0"/>
              <a:ea typeface="Tahoma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212193" y="783221"/>
            <a:ext cx="279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Институт государственного и муниципального управления</a:t>
            </a:r>
            <a:endParaRPr lang="ru-RU" sz="10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12" name="Picture 2" descr="https://www.hse.ru/images/logo_hse_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0039" y="55674"/>
            <a:ext cx="1150130" cy="1098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4445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0" y="1196562"/>
            <a:ext cx="9324975" cy="599581"/>
          </a:xfrm>
          <a:prstGeom prst="rect">
            <a:avLst/>
          </a:prstGeom>
          <a:solidFill>
            <a:schemeClr val="accent2">
              <a:lumMod val="75000"/>
            </a:schemeClr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sz="2100" b="0" dirty="0"/>
          </a:p>
        </p:txBody>
      </p:sp>
      <p:sp>
        <p:nvSpPr>
          <p:cNvPr id="9" name="Text Box 23"/>
          <p:cNvSpPr txBox="1">
            <a:spLocks noChangeArrowheads="1"/>
          </p:cNvSpPr>
          <p:nvPr/>
        </p:nvSpPr>
        <p:spPr bwMode="auto">
          <a:xfrm>
            <a:off x="123383" y="1208950"/>
            <a:ext cx="9324975" cy="461665"/>
          </a:xfrm>
          <a:prstGeom prst="rect">
            <a:avLst/>
          </a:prstGeom>
          <a:solidFill>
            <a:schemeClr val="accent2">
              <a:lumMod val="7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ЛИТЕРАТУРА </a:t>
            </a:r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ПО ТЕМЕ ИССЛЕДОВАНИЯ:</a:t>
            </a:r>
            <a:endParaRPr lang="ru-RU" b="1" dirty="0">
              <a:solidFill>
                <a:schemeClr val="bg1">
                  <a:lumMod val="75000"/>
                </a:schemeClr>
              </a:solidFill>
              <a:latin typeface="Times New Roman" panose="02020603050405020304" pitchFamily="18" charset="0"/>
              <a:ea typeface="Tahoma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Text Box 23"/>
          <p:cNvSpPr txBox="1">
            <a:spLocks noChangeArrowheads="1"/>
          </p:cNvSpPr>
          <p:nvPr/>
        </p:nvSpPr>
        <p:spPr bwMode="auto">
          <a:xfrm>
            <a:off x="193429" y="1936820"/>
            <a:ext cx="9131545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>
              <a:spcBef>
                <a:spcPts val="0"/>
              </a:spcBef>
            </a:pP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Финансовое право в условиях развития цифровой экономики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монография / под ред. И. А.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Цинделиани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Москва: Проспект, 2019. </a:t>
            </a:r>
            <a:endParaRPr lang="ru-RU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</a:pPr>
            <a:endParaRPr lang="ru-RU" sz="2200" dirty="0" smtClean="0">
              <a:latin typeface="Times New Roman" panose="02020603050405020304" pitchFamily="18" charset="0"/>
              <a:ea typeface="Tahoma" pitchFamily="34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</a:pP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Копина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А.А</a:t>
            </a:r>
            <a:r>
              <a:rPr lang="ru-RU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Налоговые эксперименты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// Налоги. 2018. № 19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spcBef>
                <a:spcPts val="0"/>
              </a:spcBef>
            </a:pPr>
            <a:endParaRPr lang="ru-RU" sz="2200" dirty="0">
              <a:latin typeface="Times New Roman" panose="02020603050405020304" pitchFamily="18" charset="0"/>
              <a:ea typeface="Tahoma" pitchFamily="34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</a:pP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Копина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А.А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Новый специальный налоговый режим для физических лиц - налог на профессиональный доход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// Налоги. 2018. № 20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spcBef>
                <a:spcPts val="0"/>
              </a:spcBef>
            </a:pPr>
            <a:endParaRPr lang="ru-RU" sz="2200" dirty="0">
              <a:latin typeface="Times New Roman" panose="02020603050405020304" pitchFamily="18" charset="0"/>
              <a:ea typeface="Tahoma" pitchFamily="34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Ручкина Г.Ф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Новые специальные налоговые режимы в законодательстве Российской Федерации как реализация публичных интересов государства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// Налоги. 2019. № 1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spcBef>
                <a:spcPts val="0"/>
              </a:spcBef>
            </a:pPr>
            <a:endParaRPr lang="ru-RU" sz="2200" dirty="0">
              <a:latin typeface="Times New Roman" panose="02020603050405020304" pitchFamily="18" charset="0"/>
              <a:ea typeface="Tahoma" pitchFamily="34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</a:pP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Тропская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С.С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Налогообложение </a:t>
            </a:r>
            <a:r>
              <a:rPr lang="ru-RU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самозанятых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цифровая экономика: налог на профессиональный доход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// Финансовое право. 2019. № 5. </a:t>
            </a:r>
            <a:endParaRPr lang="ru-RU" sz="2200" dirty="0" smtClean="0">
              <a:latin typeface="Times New Roman" panose="02020603050405020304" pitchFamily="18" charset="0"/>
              <a:ea typeface="Tahoma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991870" y="655775"/>
            <a:ext cx="279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Институт государственного и муниципального управления</a:t>
            </a:r>
            <a:endParaRPr lang="ru-RU" sz="10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4098" name="Picture 2" descr="https://www.hse.ru/images/logo_hse_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9483" y="40524"/>
            <a:ext cx="1150130" cy="1098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85996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4678878" y="0"/>
            <a:ext cx="5227121" cy="68580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sz="2100" b="0">
              <a:solidFill>
                <a:srgbClr val="0070C0"/>
              </a:solidFill>
            </a:endParaRPr>
          </a:p>
        </p:txBody>
      </p:sp>
      <p:sp>
        <p:nvSpPr>
          <p:cNvPr id="35844" name="Text Box 2052"/>
          <p:cNvSpPr txBox="1">
            <a:spLocks noChangeArrowheads="1"/>
          </p:cNvSpPr>
          <p:nvPr/>
        </p:nvSpPr>
        <p:spPr bwMode="auto">
          <a:xfrm>
            <a:off x="4678878" y="1668650"/>
            <a:ext cx="5227122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 dirty="0" smtClean="0">
                <a:solidFill>
                  <a:schemeClr val="bg1"/>
                </a:solidFill>
                <a:latin typeface="+mn-lt"/>
                <a:ea typeface="Tahoma" pitchFamily="34" charset="0"/>
                <a:cs typeface="Tahoma" pitchFamily="34" charset="0"/>
              </a:rPr>
              <a:t>СПАСИБО ЗА ВНИМАНИЕ!</a:t>
            </a:r>
            <a:endParaRPr lang="en-US" sz="2800" b="1" dirty="0" smtClean="0">
              <a:solidFill>
                <a:schemeClr val="bg1"/>
              </a:solidFill>
              <a:latin typeface="+mn-lt"/>
              <a:ea typeface="Tahoma" pitchFamily="34" charset="0"/>
              <a:cs typeface="Tahoma" pitchFamily="34" charset="0"/>
            </a:endParaRPr>
          </a:p>
          <a:p>
            <a:pPr>
              <a:spcBef>
                <a:spcPct val="50000"/>
              </a:spcBef>
            </a:pPr>
            <a:endParaRPr lang="en-US" sz="2800" b="1" dirty="0" smtClean="0">
              <a:solidFill>
                <a:schemeClr val="bg1"/>
              </a:solidFill>
              <a:latin typeface="+mn-lt"/>
              <a:ea typeface="Tahoma" pitchFamily="34" charset="0"/>
              <a:cs typeface="Tahoma" pitchFamily="34" charset="0"/>
            </a:endParaRPr>
          </a:p>
          <a:p>
            <a:pPr>
              <a:spcBef>
                <a:spcPct val="50000"/>
              </a:spcBef>
            </a:pPr>
            <a:endParaRPr lang="ru-RU" sz="2800" b="1" dirty="0" smtClean="0">
              <a:solidFill>
                <a:schemeClr val="bg1"/>
              </a:solidFill>
              <a:latin typeface="+mn-lt"/>
              <a:ea typeface="Tahoma" pitchFamily="34" charset="0"/>
              <a:cs typeface="Tahoma" pitchFamily="34" charset="0"/>
            </a:endParaRPr>
          </a:p>
          <a:p>
            <a:pPr>
              <a:spcBef>
                <a:spcPct val="50000"/>
              </a:spcBef>
            </a:pPr>
            <a:r>
              <a:rPr lang="ru-RU" sz="2800" dirty="0" smtClean="0">
                <a:solidFill>
                  <a:schemeClr val="bg1"/>
                </a:solidFill>
                <a:latin typeface="+mn-lt"/>
                <a:ea typeface="Tahoma" pitchFamily="34" charset="0"/>
                <a:cs typeface="Tahoma" pitchFamily="34" charset="0"/>
              </a:rPr>
              <a:t>Лютова </a:t>
            </a:r>
            <a:endParaRPr lang="en-US" sz="2800" dirty="0" smtClean="0">
              <a:solidFill>
                <a:schemeClr val="bg1"/>
              </a:solidFill>
              <a:latin typeface="+mn-lt"/>
              <a:ea typeface="Tahoma" pitchFamily="34" charset="0"/>
              <a:cs typeface="Tahoma" pitchFamily="34" charset="0"/>
            </a:endParaRPr>
          </a:p>
          <a:p>
            <a:pPr>
              <a:spcBef>
                <a:spcPct val="50000"/>
              </a:spcBef>
            </a:pPr>
            <a:r>
              <a:rPr lang="ru-RU" sz="2800" dirty="0" smtClean="0">
                <a:solidFill>
                  <a:schemeClr val="bg1"/>
                </a:solidFill>
                <a:latin typeface="+mn-lt"/>
                <a:ea typeface="Tahoma" pitchFamily="34" charset="0"/>
                <a:cs typeface="Tahoma" pitchFamily="34" charset="0"/>
              </a:rPr>
              <a:t>Ольга </a:t>
            </a:r>
            <a:endParaRPr lang="en-US" sz="2800" dirty="0" smtClean="0">
              <a:solidFill>
                <a:schemeClr val="bg1"/>
              </a:solidFill>
              <a:latin typeface="+mn-lt"/>
              <a:ea typeface="Tahoma" pitchFamily="34" charset="0"/>
              <a:cs typeface="Tahoma" pitchFamily="34" charset="0"/>
            </a:endParaRPr>
          </a:p>
          <a:p>
            <a:pPr>
              <a:spcBef>
                <a:spcPct val="50000"/>
              </a:spcBef>
            </a:pPr>
            <a:r>
              <a:rPr lang="ru-RU" sz="2800" dirty="0" smtClean="0">
                <a:solidFill>
                  <a:schemeClr val="bg1"/>
                </a:solidFill>
                <a:latin typeface="+mn-lt"/>
                <a:ea typeface="Tahoma" pitchFamily="34" charset="0"/>
                <a:cs typeface="Tahoma" pitchFamily="34" charset="0"/>
              </a:rPr>
              <a:t>Игоревна</a:t>
            </a:r>
            <a:endParaRPr lang="ru-RU" sz="2800" dirty="0" smtClean="0">
              <a:solidFill>
                <a:schemeClr val="bg1"/>
              </a:solidFill>
              <a:latin typeface="+mn-lt"/>
              <a:ea typeface="Tahoma" pitchFamily="34" charset="0"/>
              <a:cs typeface="Tahoma" pitchFamily="34" charset="0"/>
            </a:endParaRPr>
          </a:p>
          <a:p>
            <a:pPr>
              <a:spcBef>
                <a:spcPct val="50000"/>
              </a:spcBef>
            </a:pPr>
            <a:r>
              <a:rPr lang="en-US" sz="2800" b="1" dirty="0" smtClean="0">
                <a:solidFill>
                  <a:schemeClr val="bg1"/>
                </a:solidFill>
                <a:latin typeface="+mn-lt"/>
              </a:rPr>
              <a:t>olyutova@hse.ru</a:t>
            </a:r>
            <a:endParaRPr lang="ru-RU" sz="2800" b="1" dirty="0">
              <a:solidFill>
                <a:schemeClr val="bg1"/>
              </a:solidFill>
              <a:latin typeface="+mn-lt"/>
              <a:ea typeface="Tahoma" pitchFamily="34" charset="0"/>
              <a:cs typeface="Tahoma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46810" y="3546087"/>
            <a:ext cx="303381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+mj-lt"/>
                <a:ea typeface="Tahoma" pitchFamily="34" charset="0"/>
                <a:cs typeface="Tahoma" pitchFamily="34" charset="0"/>
              </a:rPr>
              <a:t>Институт г</a:t>
            </a:r>
            <a:r>
              <a:rPr lang="ru-RU" b="1" dirty="0" smtClean="0">
                <a:latin typeface="+mj-lt"/>
                <a:ea typeface="Tahoma" pitchFamily="34" charset="0"/>
                <a:cs typeface="Tahoma" pitchFamily="34" charset="0"/>
              </a:rPr>
              <a:t>осударственного и </a:t>
            </a:r>
            <a:r>
              <a:rPr lang="ru-RU" b="1" dirty="0" smtClean="0">
                <a:latin typeface="+mj-lt"/>
                <a:ea typeface="Tahoma" pitchFamily="34" charset="0"/>
                <a:cs typeface="Tahoma" pitchFamily="34" charset="0"/>
              </a:rPr>
              <a:t>муниципального у</a:t>
            </a:r>
            <a:r>
              <a:rPr lang="ru-RU" b="1" dirty="0" smtClean="0">
                <a:latin typeface="+mj-lt"/>
                <a:ea typeface="Tahoma" pitchFamily="34" charset="0"/>
                <a:cs typeface="Tahoma" pitchFamily="34" charset="0"/>
              </a:rPr>
              <a:t>правления </a:t>
            </a:r>
          </a:p>
          <a:p>
            <a:r>
              <a:rPr lang="ru-RU" b="1" dirty="0" smtClean="0">
                <a:latin typeface="+mj-lt"/>
                <a:ea typeface="Tahoma" pitchFamily="34" charset="0"/>
                <a:cs typeface="Tahoma" pitchFamily="34" charset="0"/>
              </a:rPr>
              <a:t>НИУ «ВШЭ»</a:t>
            </a:r>
            <a:endParaRPr lang="ru-RU" b="1" dirty="0">
              <a:latin typeface="+mj-lt"/>
              <a:ea typeface="Tahoma" pitchFamily="34" charset="0"/>
              <a:cs typeface="Tahoma" pitchFamily="34" charset="0"/>
            </a:endParaRPr>
          </a:p>
        </p:txBody>
      </p:sp>
      <p:pic>
        <p:nvPicPr>
          <p:cNvPr id="3074" name="Picture 2" descr="https://www.hse.ru/images/logo_hse_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809" y="675249"/>
            <a:ext cx="2571639" cy="2321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36959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0" y="831536"/>
            <a:ext cx="9324975" cy="599581"/>
          </a:xfrm>
          <a:prstGeom prst="rect">
            <a:avLst/>
          </a:prstGeom>
          <a:solidFill>
            <a:schemeClr val="accent2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sz="2100" b="0" dirty="0">
              <a:solidFill>
                <a:srgbClr val="0070C0"/>
              </a:solidFill>
            </a:endParaRPr>
          </a:p>
        </p:txBody>
      </p:sp>
      <p:sp>
        <p:nvSpPr>
          <p:cNvPr id="9" name="Text Box 23"/>
          <p:cNvSpPr txBox="1">
            <a:spLocks noChangeArrowheads="1"/>
          </p:cNvSpPr>
          <p:nvPr/>
        </p:nvSpPr>
        <p:spPr bwMode="auto">
          <a:xfrm>
            <a:off x="0" y="1001541"/>
            <a:ext cx="932497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Понятие транзакций:</a:t>
            </a:r>
            <a:endParaRPr lang="ru-RU" b="1" dirty="0">
              <a:solidFill>
                <a:schemeClr val="bg1">
                  <a:lumMod val="75000"/>
                </a:schemeClr>
              </a:solidFill>
              <a:latin typeface="Times New Roman" panose="02020603050405020304" pitchFamily="18" charset="0"/>
              <a:ea typeface="Tahoma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Text Box 23"/>
          <p:cNvSpPr txBox="1">
            <a:spLocks noChangeArrowheads="1"/>
          </p:cNvSpPr>
          <p:nvPr/>
        </p:nvSpPr>
        <p:spPr bwMode="auto">
          <a:xfrm>
            <a:off x="-1" y="1985115"/>
            <a:ext cx="8273336" cy="27546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>
              <a:spcBef>
                <a:spcPts val="0"/>
              </a:spcBef>
            </a:pPr>
            <a:r>
              <a:rPr lang="ru-RU" sz="1500" b="1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Использование транзакционного подхода при осуществлении налогообложения:</a:t>
            </a:r>
            <a:endParaRPr lang="ru-RU" sz="1500" b="1" dirty="0" smtClean="0"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ts val="0"/>
              </a:spcBef>
              <a:buAutoNum type="arabicParenR"/>
            </a:pPr>
            <a:r>
              <a:rPr lang="ru-RU" sz="1500" b="1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а</a:t>
            </a:r>
            <a:r>
              <a:rPr lang="ru-RU" sz="1500" b="1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ктуально - п</a:t>
            </a:r>
            <a:r>
              <a:rPr lang="ru-RU" sz="1500" b="1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ри выборе режима налогообложения дохода иностранных компаний:</a:t>
            </a:r>
          </a:p>
          <a:p>
            <a:pPr algn="just">
              <a:spcBef>
                <a:spcPts val="0"/>
              </a:spcBef>
            </a:pPr>
            <a:r>
              <a:rPr lang="ru-RU" sz="1500" b="1" dirty="0" smtClean="0"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      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положение </a:t>
            </a:r>
            <a:r>
              <a:rPr lang="ru-RU" sz="1600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подп. 4 п. 7 ст. 25.13 НК </a:t>
            </a:r>
            <a:r>
              <a:rPr lang="ru-RU" sz="16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РФ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налогообложении прибыли контролируемой иностранной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компании: 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прибыль КИК освобождается от налогообложения при условии, что доля доходов от пассивной деятельности (виды таких доходов указаны в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подп. 1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–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12 п. 4 ст. 309.1 НК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РФ) за финансовый год составляет не более 20% или что КИК - банк или страховая организация - является резидентом государства, с которым заключен международный договор по вопросам налогообложения, кроме государств из «черного списка», либо участником соглашения о разделе продукции, концессионного соглашения и т.д. </a:t>
            </a:r>
            <a:endParaRPr lang="ru-RU" sz="1600" b="1" dirty="0" smtClean="0"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pPr marL="11113" lvl="1" algn="just">
              <a:spcBef>
                <a:spcPts val="0"/>
              </a:spcBef>
            </a:pPr>
            <a:r>
              <a:rPr lang="ru-RU" sz="1600" b="1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2)   </a:t>
            </a:r>
            <a:r>
              <a:rPr lang="ru-RU" sz="1600" b="1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в</a:t>
            </a:r>
            <a:r>
              <a:rPr lang="ru-RU" sz="1600" b="1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перспективе:   </a:t>
            </a:r>
            <a:endParaRPr lang="ru-RU" sz="1600" b="1" dirty="0">
              <a:latin typeface="Times New Roman" panose="02020603050405020304" pitchFamily="18" charset="0"/>
              <a:ea typeface="Tahoma" pitchFamily="34" charset="0"/>
              <a:cs typeface="Times New Roman" panose="02020603050405020304" pitchFamily="18" charset="0"/>
            </a:endParaRPr>
          </a:p>
          <a:p>
            <a:pPr lvl="1" algn="just">
              <a:spcBef>
                <a:spcPts val="0"/>
              </a:spcBef>
            </a:pPr>
            <a:endParaRPr lang="ru-RU" sz="1500" b="1" dirty="0" smtClean="0">
              <a:solidFill>
                <a:srgbClr val="FF0000"/>
              </a:solidFill>
              <a:latin typeface="+mn-lt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926773" y="436216"/>
            <a:ext cx="279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Институт государственного и муниципального управления</a:t>
            </a:r>
            <a:endParaRPr lang="ru-RU" sz="10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2050" name="Picture 2" descr="ÐÐ¾ÑÐ¾Ð¶ÐµÐµ Ð¸Ð·Ð¾Ð±ÑÐ°Ð¶ÐµÐ½Ð¸Ðµ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3336" y="2808664"/>
            <a:ext cx="1632663" cy="16326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2021225542"/>
              </p:ext>
            </p:extLst>
          </p:nvPr>
        </p:nvGraphicFramePr>
        <p:xfrm>
          <a:off x="0" y="4491365"/>
          <a:ext cx="9712570" cy="23666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76225" y="6334780"/>
            <a:ext cx="33543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1400" dirty="0"/>
          </a:p>
        </p:txBody>
      </p:sp>
      <p:sp>
        <p:nvSpPr>
          <p:cNvPr id="4" name="TextBox 3"/>
          <p:cNvSpPr txBox="1"/>
          <p:nvPr/>
        </p:nvSpPr>
        <p:spPr>
          <a:xfrm>
            <a:off x="-42202" y="1431117"/>
            <a:ext cx="936717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Транзакция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(от лат. -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la-Lat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transactio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») - соглашение, договор, логически завершенная операция,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которая в понимании юриспруденции и экономики имеет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является возмездной сделкой.</a:t>
            </a:r>
          </a:p>
          <a:p>
            <a:endParaRPr lang="ru-RU" sz="1600" dirty="0" smtClean="0"/>
          </a:p>
        </p:txBody>
      </p:sp>
      <p:pic>
        <p:nvPicPr>
          <p:cNvPr id="12" name="Picture 2" descr="https://www.hse.ru/images/logo_hse_2.png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280" y="-42122"/>
            <a:ext cx="1150130" cy="1098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46571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D389473-429E-4798-8048-9E0419F2406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EFADA25-D1C1-4DC9-91F3-CA34B5D5E0A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2D1CC1C-CD67-4DCB-84BD-CC17464DF78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37C2303-567B-4B1B-813B-4CA05DA5788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one"/>
        </p:bldSub>
      </p:bldGraphic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0" y="1196562"/>
            <a:ext cx="9324975" cy="599581"/>
          </a:xfrm>
          <a:prstGeom prst="rect">
            <a:avLst/>
          </a:prstGeom>
          <a:solidFill>
            <a:schemeClr val="accent2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sz="2100" b="0" dirty="0"/>
          </a:p>
        </p:txBody>
      </p:sp>
      <p:sp>
        <p:nvSpPr>
          <p:cNvPr id="9" name="Text Box 23"/>
          <p:cNvSpPr txBox="1">
            <a:spLocks noChangeArrowheads="1"/>
          </p:cNvSpPr>
          <p:nvPr/>
        </p:nvSpPr>
        <p:spPr bwMode="auto">
          <a:xfrm>
            <a:off x="91765" y="1186795"/>
            <a:ext cx="9324975" cy="461665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ОБОСНОВАНИЕ АКТУАЛЬНОСТИ ИССЛЕДОВАНИЯ</a:t>
            </a:r>
            <a:endParaRPr lang="ru-RU" b="1" dirty="0">
              <a:solidFill>
                <a:schemeClr val="bg1">
                  <a:lumMod val="75000"/>
                </a:schemeClr>
              </a:solidFill>
              <a:latin typeface="Times New Roman" panose="02020603050405020304" pitchFamily="18" charset="0"/>
              <a:ea typeface="Tahoma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914370" y="805410"/>
            <a:ext cx="279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Институт государственного и муниципального управления</a:t>
            </a:r>
            <a:endParaRPr lang="ru-RU" sz="10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4269693522"/>
              </p:ext>
            </p:extLst>
          </p:nvPr>
        </p:nvGraphicFramePr>
        <p:xfrm>
          <a:off x="201342" y="2008251"/>
          <a:ext cx="7894444" cy="37011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91765" y="5776332"/>
            <a:ext cx="9233210" cy="523220"/>
          </a:xfrm>
          <a:prstGeom prst="rect">
            <a:avLst/>
          </a:prstGeom>
          <a:noFill/>
          <a:ln>
            <a:solidFill>
              <a:schemeClr val="bg1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l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(1)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 этом в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официальном порядке заявил руководитель ФНС России М. 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Мишустин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Форуме по налоговому администрированию ОЭСР в марте 2019 года // https://www.nalog.ru/rn77/news/activities_fts/8587982/</a:t>
            </a:r>
            <a:endParaRPr lang="ru-RU" sz="14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1" name="Picture 2" descr="https://www.hse.ru/images/logo_hse_2.pn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9483" y="40524"/>
            <a:ext cx="1150130" cy="1098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00856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0" y="1196562"/>
            <a:ext cx="9324975" cy="599581"/>
          </a:xfrm>
          <a:prstGeom prst="rect">
            <a:avLst/>
          </a:prstGeom>
          <a:solidFill>
            <a:schemeClr val="accent2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sz="2100" b="0" dirty="0"/>
          </a:p>
        </p:txBody>
      </p:sp>
      <p:sp>
        <p:nvSpPr>
          <p:cNvPr id="9" name="Text Box 23"/>
          <p:cNvSpPr txBox="1">
            <a:spLocks noChangeArrowheads="1"/>
          </p:cNvSpPr>
          <p:nvPr/>
        </p:nvSpPr>
        <p:spPr bwMode="auto">
          <a:xfrm>
            <a:off x="123383" y="1208950"/>
            <a:ext cx="9324975" cy="40011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ПРИЗНАКИ </a:t>
            </a:r>
            <a:r>
              <a:rPr 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И ПОНЯТИЕ </a:t>
            </a:r>
            <a:r>
              <a:rPr 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ТРАНЗАКЦИОННОГО НАЛОГООБЛОЖЕНИЯ:</a:t>
            </a:r>
            <a:endParaRPr lang="ru-RU" sz="2000" b="1" dirty="0">
              <a:solidFill>
                <a:schemeClr val="bg1">
                  <a:lumMod val="75000"/>
                </a:schemeClr>
              </a:solidFill>
              <a:latin typeface="Times New Roman" panose="02020603050405020304" pitchFamily="18" charset="0"/>
              <a:ea typeface="Tahoma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Text Box 23"/>
          <p:cNvSpPr txBox="1">
            <a:spLocks noChangeArrowheads="1"/>
          </p:cNvSpPr>
          <p:nvPr/>
        </p:nvSpPr>
        <p:spPr bwMode="auto">
          <a:xfrm>
            <a:off x="0" y="1766138"/>
            <a:ext cx="8519532" cy="51706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>
              <a:spcBef>
                <a:spcPts val="0"/>
              </a:spcBef>
            </a:pPr>
            <a:endParaRPr lang="ru-RU" sz="1600" dirty="0" smtClean="0"/>
          </a:p>
          <a:p>
            <a:pPr marL="285750" indent="-28575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представляет собой особый межотраслевой институт налогового права, включающий нормы об осуществлении налогообложения и налогового контроля, а также привлечения к ответственности за правонарушения в сфере налогообложения;</a:t>
            </a:r>
          </a:p>
          <a:p>
            <a:pPr marL="285750" indent="-28575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представляет собой совокупность норм налогового права, которые могут быть объективированы как в форму специального налогового режима, так и использоваться при конструировании правовой модели обложения тем или иным налогом (как подоходным, так и косвенным);</a:t>
            </a:r>
          </a:p>
          <a:p>
            <a:pPr marL="285750" indent="-28575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позволяет осуществлять налогообложение безотносительно «привязки» к месту нахождения объекта налогообложения, а обеспечивает учет налоговых платежей в непосредственной связи с налогоплательщиком;</a:t>
            </a:r>
          </a:p>
          <a:p>
            <a:pPr marL="285750" indent="-28575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предполагает участие дополнительных субъектов налоговых отношений – операторов электронных площадок и/или мобильных приложений, выполняющих функции обеспечения осуществления налогового контроля;</a:t>
            </a:r>
          </a:p>
          <a:p>
            <a:pPr marL="285750" indent="-28575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наиболее эффективно реализуется в условиях цифровизации, поскольку предполагает использование средств информационного взаимодействия публичных и частных субъектов налоговых отношений.</a:t>
            </a:r>
          </a:p>
          <a:p>
            <a:pPr marL="285750" indent="-285750" algn="just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ru-RU" sz="1400" dirty="0" smtClean="0"/>
          </a:p>
          <a:p>
            <a:pPr algn="just">
              <a:spcBef>
                <a:spcPts val="0"/>
              </a:spcBef>
            </a:pPr>
            <a:r>
              <a:rPr lang="ru-RU" sz="1500" b="1" i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z="1500" b="1" i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ранзакционное </a:t>
            </a:r>
            <a:r>
              <a:rPr lang="ru-RU" sz="1500" b="1" i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налогообложение</a:t>
            </a:r>
            <a:r>
              <a:rPr lang="ru-RU" sz="15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можно определить как </a:t>
            </a:r>
            <a:r>
              <a:rPr lang="ru-RU" sz="1500" b="1" i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урегулированный нормами налогового права процесс осуществления налогообложения с применением информационных технологий, позволяющих операторам цифровых платформ или иных информационных систем исчислять, удерживать и перечислять налоги непосредственно при использовании налогоплательщиком расчетов через соответствующий информационный ресурс.</a:t>
            </a:r>
            <a:endParaRPr lang="ru-RU" sz="1500" dirty="0" smtClean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969825" y="710851"/>
            <a:ext cx="279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Институт государственного и муниципального управления</a:t>
            </a:r>
            <a:endParaRPr lang="ru-RU" sz="10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14" name="Picture 2" descr="https://www.hse.ru/images/logo_hse_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0039" y="55674"/>
            <a:ext cx="1150130" cy="1098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94277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0" y="1196562"/>
            <a:ext cx="9324975" cy="599581"/>
          </a:xfrm>
          <a:prstGeom prst="rect">
            <a:avLst/>
          </a:prstGeom>
          <a:solidFill>
            <a:schemeClr val="accent2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sz="2100" b="0" dirty="0"/>
          </a:p>
        </p:txBody>
      </p:sp>
      <p:sp>
        <p:nvSpPr>
          <p:cNvPr id="9" name="Text Box 23"/>
          <p:cNvSpPr txBox="1">
            <a:spLocks noChangeArrowheads="1"/>
          </p:cNvSpPr>
          <p:nvPr/>
        </p:nvSpPr>
        <p:spPr bwMode="auto">
          <a:xfrm>
            <a:off x="123383" y="1208950"/>
            <a:ext cx="9324975" cy="1015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Налог на предпринимательский доход </a:t>
            </a:r>
          </a:p>
          <a:p>
            <a:pPr>
              <a:spcBef>
                <a:spcPct val="50000"/>
              </a:spcBef>
            </a:pPr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(современное правовое регулирование)</a:t>
            </a:r>
            <a:endParaRPr lang="ru-RU" b="1" dirty="0">
              <a:solidFill>
                <a:schemeClr val="bg1">
                  <a:lumMod val="75000"/>
                </a:schemeClr>
              </a:solidFill>
              <a:latin typeface="Times New Roman" panose="02020603050405020304" pitchFamily="18" charset="0"/>
              <a:ea typeface="Tahoma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Text Box 23"/>
          <p:cNvSpPr txBox="1">
            <a:spLocks noChangeArrowheads="1"/>
          </p:cNvSpPr>
          <p:nvPr/>
        </p:nvSpPr>
        <p:spPr bwMode="auto">
          <a:xfrm>
            <a:off x="338454" y="2434812"/>
            <a:ext cx="8519532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</a:pPr>
            <a:endParaRPr lang="ru-RU" sz="20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spcBef>
                <a:spcPts val="0"/>
              </a:spcBef>
              <a:buAutoNum type="arabicPeriod"/>
            </a:pPr>
            <a:r>
              <a:rPr lang="ru-RU" sz="2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2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алогоплательщики</a:t>
            </a:r>
          </a:p>
          <a:p>
            <a:pPr>
              <a:spcBef>
                <a:spcPts val="0"/>
              </a:spcBef>
            </a:pPr>
            <a:endParaRPr lang="ru-RU" sz="2000" b="1" dirty="0" smtClean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ндивидуальные предприниматели и физические лица;</a:t>
            </a:r>
          </a:p>
          <a:p>
            <a:pPr algn="just">
              <a:spcBef>
                <a:spcPts val="0"/>
              </a:spcBef>
            </a:pPr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бязаны сформировать чек через мобильное приложение «Мой налог» и передать его в налоговые органы и заказчику;</a:t>
            </a:r>
          </a:p>
          <a:p>
            <a:pPr algn="just">
              <a:spcBef>
                <a:spcPts val="0"/>
              </a:spcBef>
            </a:pPr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бязаны уплатить НПД или уполномочить на его уплату оператора электронной площадки на основании безвозмездного договора.</a:t>
            </a:r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264602" y="649180"/>
            <a:ext cx="279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Институт государственного и муниципального управления</a:t>
            </a:r>
            <a:endParaRPr lang="ru-RU" sz="10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7170" name="Picture 2" descr="https://www.hse.ru/images/logo_hse_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454" y="-41688"/>
            <a:ext cx="1247775" cy="1238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7006" y="2702167"/>
            <a:ext cx="1569819" cy="10446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10963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0" y="1196562"/>
            <a:ext cx="9324975" cy="599581"/>
          </a:xfrm>
          <a:prstGeom prst="rect">
            <a:avLst/>
          </a:prstGeom>
          <a:solidFill>
            <a:schemeClr val="accent2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sz="2100" b="0" dirty="0"/>
          </a:p>
        </p:txBody>
      </p:sp>
      <p:sp>
        <p:nvSpPr>
          <p:cNvPr id="9" name="Text Box 23"/>
          <p:cNvSpPr txBox="1">
            <a:spLocks noChangeArrowheads="1"/>
          </p:cNvSpPr>
          <p:nvPr/>
        </p:nvSpPr>
        <p:spPr bwMode="auto">
          <a:xfrm>
            <a:off x="123383" y="1070451"/>
            <a:ext cx="9324975" cy="78483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800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Налог на предпринимательский доход </a:t>
            </a:r>
          </a:p>
          <a:p>
            <a:pPr>
              <a:spcBef>
                <a:spcPct val="50000"/>
              </a:spcBef>
            </a:pPr>
            <a:r>
              <a:rPr lang="ru-RU" sz="1800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(современное правовое регулирование)</a:t>
            </a:r>
            <a:endParaRPr lang="ru-RU" sz="1800" b="1" dirty="0">
              <a:solidFill>
                <a:schemeClr val="bg1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696448" y="630753"/>
            <a:ext cx="279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Институт государственного и муниципального управления</a:t>
            </a:r>
            <a:endParaRPr lang="ru-RU" sz="10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23383" y="1855281"/>
            <a:ext cx="806161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</a:pPr>
            <a:endParaRPr lang="ru-RU" sz="1600" b="1" dirty="0" smtClean="0">
              <a:solidFill>
                <a:schemeClr val="accent2"/>
              </a:solidFill>
            </a:endParaRPr>
          </a:p>
          <a:p>
            <a:pPr>
              <a:spcBef>
                <a:spcPts val="0"/>
              </a:spcBef>
            </a:pPr>
            <a:r>
              <a:rPr lang="ru-RU" sz="2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Операторы электронных площадок</a:t>
            </a:r>
          </a:p>
          <a:p>
            <a:pPr>
              <a:spcBef>
                <a:spcPts val="0"/>
              </a:spcBef>
            </a:pPr>
            <a:endParaRPr lang="ru-RU" sz="2000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2000" b="1" dirty="0"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т</a:t>
            </a:r>
            <a:r>
              <a:rPr lang="ru-RU" sz="2000" b="1" dirty="0" smtClean="0"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ребования к ним установлены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сайте 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https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://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www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nalog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ru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(вместе с протоколом информационного обмена). Сейчас им соответствуют 19 операторов;</a:t>
            </a:r>
          </a:p>
          <a:p>
            <a:pPr marL="285750" indent="-285750" algn="just"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жедневно передают в налоговые органы данные, связанные с НПД;</a:t>
            </a:r>
          </a:p>
          <a:p>
            <a:pPr marL="285750" indent="-285750" algn="just"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огут заключать с налогоплательщиками безвозмездные договоры о передаче чеков и перечислении НПД. </a:t>
            </a:r>
          </a:p>
          <a:p>
            <a:pPr marL="285750" indent="-285750" algn="just"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ru-RU" sz="1600" b="1" dirty="0" smtClean="0">
              <a:solidFill>
                <a:srgbClr val="C00000"/>
              </a:solidFill>
              <a:latin typeface="Arial" panose="020B0604020202020204" pitchFamily="34" charset="0"/>
              <a:ea typeface="Tahoma" pitchFamily="34" charset="0"/>
              <a:cs typeface="Arial" panose="020B0604020202020204" pitchFamily="34" charset="0"/>
            </a:endParaRPr>
          </a:p>
        </p:txBody>
      </p:sp>
      <p:pic>
        <p:nvPicPr>
          <p:cNvPr id="8194" name="Picture 2" descr="https://www.hse.ru/images/logo_hse_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979" y="19835"/>
            <a:ext cx="1164199" cy="1070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31097" y="3105028"/>
            <a:ext cx="1275779" cy="9519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30497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0" y="1196562"/>
            <a:ext cx="9324975" cy="599581"/>
          </a:xfrm>
          <a:prstGeom prst="rect">
            <a:avLst/>
          </a:prstGeom>
          <a:solidFill>
            <a:schemeClr val="accent2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sz="2100" b="0" dirty="0"/>
          </a:p>
        </p:txBody>
      </p:sp>
      <p:sp>
        <p:nvSpPr>
          <p:cNvPr id="9" name="Text Box 23"/>
          <p:cNvSpPr txBox="1">
            <a:spLocks noChangeArrowheads="1"/>
          </p:cNvSpPr>
          <p:nvPr/>
        </p:nvSpPr>
        <p:spPr bwMode="auto">
          <a:xfrm>
            <a:off x="123381" y="1413839"/>
            <a:ext cx="9324975" cy="707886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НЕДОСТАТКИ АКТУАЛЬНОГО ПРАВОВОГО РЕГУЛИРОВАНИЯ ИСЧИСЛЕНИЯ И УПЛАТЫ НПД:</a:t>
            </a:r>
            <a:endParaRPr lang="ru-RU" sz="2000" b="1" dirty="0">
              <a:solidFill>
                <a:schemeClr val="bg1">
                  <a:lumMod val="75000"/>
                </a:schemeClr>
              </a:solidFill>
              <a:latin typeface="Times New Roman" panose="02020603050405020304" pitchFamily="18" charset="0"/>
              <a:ea typeface="Tahoma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Text Box 23"/>
          <p:cNvSpPr txBox="1">
            <a:spLocks noChangeArrowheads="1"/>
          </p:cNvSpPr>
          <p:nvPr/>
        </p:nvSpPr>
        <p:spPr bwMode="auto">
          <a:xfrm>
            <a:off x="123381" y="2060170"/>
            <a:ext cx="8140767" cy="390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</a:pPr>
            <a:endParaRPr lang="ru-RU" sz="800" b="1" dirty="0" smtClean="0">
              <a:solidFill>
                <a:srgbClr val="C00000"/>
              </a:solidFill>
            </a:endParaRPr>
          </a:p>
          <a:p>
            <a:pPr marL="285750" indent="-285750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1600" dirty="0"/>
              <a:t>фактическое отсутствие правового регулирование процедур взаимодействия участников правоотношений, возникающих при исчислении и уплате НПД, а также требований, предъявляемым к операторам электронных </a:t>
            </a:r>
            <a:r>
              <a:rPr lang="ru-RU" sz="1600" dirty="0" smtClean="0"/>
              <a:t>площадок</a:t>
            </a:r>
            <a:r>
              <a:rPr lang="ru-RU" sz="1600" dirty="0"/>
              <a:t>;</a:t>
            </a:r>
            <a:endParaRPr lang="ru-RU" sz="1600" dirty="0" smtClean="0"/>
          </a:p>
          <a:p>
            <a:pPr algn="just">
              <a:spcBef>
                <a:spcPts val="0"/>
              </a:spcBef>
            </a:pPr>
            <a:endParaRPr lang="ru-RU" sz="1600" dirty="0" smtClean="0"/>
          </a:p>
          <a:p>
            <a:pPr marL="285750" indent="-285750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1600" dirty="0"/>
              <a:t>неопределенность правового статуса операторов электронных площадок с точки зрения налогово-правового </a:t>
            </a:r>
            <a:r>
              <a:rPr lang="ru-RU" sz="1600" dirty="0" smtClean="0"/>
              <a:t>регулирования</a:t>
            </a:r>
            <a:r>
              <a:rPr lang="ru-RU" sz="1600" dirty="0"/>
              <a:t>;</a:t>
            </a:r>
            <a:endParaRPr lang="ru-RU" sz="1600" dirty="0" smtClean="0"/>
          </a:p>
          <a:p>
            <a:pPr algn="just">
              <a:spcBef>
                <a:spcPts val="0"/>
              </a:spcBef>
            </a:pPr>
            <a:endParaRPr lang="ru-RU" sz="1600" dirty="0" smtClean="0"/>
          </a:p>
          <a:p>
            <a:pPr marL="285750" indent="-285750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1600" dirty="0" err="1"/>
              <a:t>этапность</a:t>
            </a:r>
            <a:r>
              <a:rPr lang="ru-RU" sz="1600" dirty="0"/>
              <a:t> реализации мероприятий в сфере цифровизации российской экономики предполагает необходимость выработки возможности применения транзакционного подхода в налогообложении «в чистом виде» на основании исключительного использования информационных технологий при исчислении налогов и контроле за сдачей налоговой отчетности, что позволит существенно экономить ресурсы государства и стимулировать налогоплательщиков к правомерному поведению, а иных участников налоговых отношений – к предпринимательской активности</a:t>
            </a:r>
            <a:r>
              <a:rPr lang="ru-RU" sz="1600" dirty="0" smtClean="0"/>
              <a:t>.</a:t>
            </a:r>
            <a:endParaRPr lang="ru-RU" sz="1600" dirty="0"/>
          </a:p>
        </p:txBody>
      </p:sp>
      <p:sp>
        <p:nvSpPr>
          <p:cNvPr id="10" name="TextBox 9"/>
          <p:cNvSpPr txBox="1"/>
          <p:nvPr/>
        </p:nvSpPr>
        <p:spPr>
          <a:xfrm>
            <a:off x="1991870" y="737314"/>
            <a:ext cx="279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Институт государственного и муниципального управления</a:t>
            </a:r>
            <a:endParaRPr lang="ru-RU" sz="10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12" name="Picture 2" descr="https://www.hse.ru/images/logo_hse_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0039" y="55674"/>
            <a:ext cx="1150130" cy="1098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64148" y="3187170"/>
            <a:ext cx="1464970" cy="11267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04434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0" y="1196562"/>
            <a:ext cx="9324975" cy="599581"/>
          </a:xfrm>
          <a:prstGeom prst="rect">
            <a:avLst/>
          </a:prstGeom>
          <a:solidFill>
            <a:schemeClr val="accent2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sz="2100" b="0" dirty="0"/>
          </a:p>
        </p:txBody>
      </p:sp>
      <p:sp>
        <p:nvSpPr>
          <p:cNvPr id="9" name="Text Box 23"/>
          <p:cNvSpPr txBox="1">
            <a:spLocks noChangeArrowheads="1"/>
          </p:cNvSpPr>
          <p:nvPr/>
        </p:nvSpPr>
        <p:spPr bwMode="auto">
          <a:xfrm>
            <a:off x="123383" y="1208950"/>
            <a:ext cx="9324975" cy="1169551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Модели совершенствования правового регулирования транзакционного налогообложения по НПД и механизмам их реализации</a:t>
            </a:r>
            <a:endParaRPr lang="ru-RU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spcBef>
                <a:spcPct val="50000"/>
              </a:spcBef>
            </a:pPr>
            <a:endParaRPr lang="ru-RU" sz="2000" dirty="0">
              <a:solidFill>
                <a:schemeClr val="bg1">
                  <a:lumMod val="75000"/>
                </a:schemeClr>
              </a:solidFill>
              <a:latin typeface="Times New Roman" panose="02020603050405020304" pitchFamily="18" charset="0"/>
              <a:ea typeface="Tahoma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Text Box 23"/>
          <p:cNvSpPr txBox="1">
            <a:spLocks noChangeArrowheads="1"/>
          </p:cNvSpPr>
          <p:nvPr/>
        </p:nvSpPr>
        <p:spPr bwMode="auto">
          <a:xfrm>
            <a:off x="566343" y="1878202"/>
            <a:ext cx="8192287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</a:pPr>
            <a:r>
              <a:rPr lang="ru-RU" sz="1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Вариант 1</a:t>
            </a:r>
            <a:endParaRPr lang="ru-RU" sz="1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</a:pPr>
            <a:endParaRPr lang="ru-RU" sz="1600" dirty="0" smtClean="0"/>
          </a:p>
          <a:p>
            <a:pPr>
              <a:spcBef>
                <a:spcPts val="0"/>
              </a:spcBef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Признать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операторов электронных площадок </a:t>
            </a:r>
            <a:r>
              <a:rPr lang="ru-RU" sz="1600" b="1" i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налоговыми агентами</a:t>
            </a:r>
            <a:r>
              <a:rPr lang="ru-RU" sz="16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600" dirty="0" smtClean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ru-RU" sz="1600" b="1" i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Положительные стороны</a:t>
            </a:r>
            <a:r>
              <a:rPr lang="ru-RU" sz="1600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1600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отсутствие необходимости расходования бюджетных средств в связи с расчетами сумм НПД налоговыми или иными государственными органами; </a:t>
            </a: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общего уровня налоговой культуры населения за счет необходимости выбора того или иного налогового агента-оператора, а также налогового консультанта;</a:t>
            </a: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стабильности налогового законодательства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связи с отсутствием необходимости создания новых юридических конструкций налоговых отношений;</a:t>
            </a: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возможность для налогоплательщика контролировать осуществление расчета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НПД и осуществлять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его корректировку в отношениях с частными субъектами, а не с налоговыми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органами.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b="1" i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Отрицательные </a:t>
            </a:r>
            <a:r>
              <a:rPr lang="ru-RU" sz="1600" b="1" i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черты</a:t>
            </a:r>
            <a:r>
              <a:rPr lang="ru-RU" sz="1600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1600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перераспределение расходов, связанных с переводом обязанностей по исчислению налогов от налоговых органов к частным субъектам – налогоплательщикам или операторам электронных площадок с обязательным привлечением в обоих вариантах специалистов в сфере налогообложения;</a:t>
            </a: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возможная монополизация рынка услуг, предоставляемых операторами электронных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площадок, что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приведет к монополизации соответствующих цен.</a:t>
            </a:r>
          </a:p>
          <a:p>
            <a:pPr>
              <a:spcBef>
                <a:spcPts val="0"/>
              </a:spcBef>
            </a:pPr>
            <a:endParaRPr lang="ru-RU" sz="1600" dirty="0" smtClean="0">
              <a:latin typeface="+mn-lt"/>
              <a:ea typeface="Tahoma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991870" y="766883"/>
            <a:ext cx="279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Институт государственного и муниципального управления</a:t>
            </a:r>
            <a:endParaRPr lang="ru-RU" sz="10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12" name="Picture 2" descr="https://www.hse.ru/images/logo_hse_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0039" y="55674"/>
            <a:ext cx="1150130" cy="1098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90527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0" y="1196562"/>
            <a:ext cx="9324975" cy="599581"/>
          </a:xfrm>
          <a:prstGeom prst="rect">
            <a:avLst/>
          </a:prstGeom>
          <a:solidFill>
            <a:schemeClr val="accent2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sz="2100" b="0" dirty="0"/>
          </a:p>
        </p:txBody>
      </p:sp>
      <p:sp>
        <p:nvSpPr>
          <p:cNvPr id="9" name="Text Box 23"/>
          <p:cNvSpPr txBox="1">
            <a:spLocks noChangeArrowheads="1"/>
          </p:cNvSpPr>
          <p:nvPr/>
        </p:nvSpPr>
        <p:spPr bwMode="auto">
          <a:xfrm>
            <a:off x="123383" y="1208950"/>
            <a:ext cx="9324975" cy="1123384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Модели совершенствования правового регулирования транзакционного налогообложения по НПД и механизмам их </a:t>
            </a:r>
            <a:r>
              <a:rPr 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реализации</a:t>
            </a:r>
          </a:p>
          <a:p>
            <a:pPr>
              <a:spcBef>
                <a:spcPct val="50000"/>
              </a:spcBef>
            </a:pPr>
            <a:endParaRPr lang="ru-RU" sz="1800" dirty="0">
              <a:solidFill>
                <a:schemeClr val="bg1"/>
              </a:solidFill>
            </a:endParaRPr>
          </a:p>
        </p:txBody>
      </p:sp>
      <p:sp>
        <p:nvSpPr>
          <p:cNvPr id="11" name="Text Box 23"/>
          <p:cNvSpPr txBox="1">
            <a:spLocks noChangeArrowheads="1"/>
          </p:cNvSpPr>
          <p:nvPr/>
        </p:nvSpPr>
        <p:spPr bwMode="auto">
          <a:xfrm>
            <a:off x="939019" y="1979023"/>
            <a:ext cx="7233282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</a:pPr>
            <a:r>
              <a:rPr lang="ru-RU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Вариант 2</a:t>
            </a:r>
          </a:p>
          <a:p>
            <a:pPr>
              <a:spcBef>
                <a:spcPts val="0"/>
              </a:spcBef>
            </a:pPr>
            <a:endParaRPr lang="ru-RU" sz="800" b="1" dirty="0" smtClean="0">
              <a:solidFill>
                <a:srgbClr val="C00000"/>
              </a:solidFill>
            </a:endParaRPr>
          </a:p>
          <a:p>
            <a:pPr algn="just">
              <a:spcBef>
                <a:spcPts val="0"/>
              </a:spcBef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Создать правовые механизмы и инструменты защиты прав и интересов участников транзакционных налоговых отношений с учетом признания за операторами электронных площадок статуса </a:t>
            </a:r>
            <a:r>
              <a:rPr lang="ru-RU" sz="1600" b="1" i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налоговых </a:t>
            </a:r>
            <a:r>
              <a:rPr lang="ru-RU" sz="1600" b="1" i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представителей</a:t>
            </a:r>
          </a:p>
          <a:p>
            <a:r>
              <a:rPr lang="ru-RU" sz="1600" b="1" i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Положительные </a:t>
            </a:r>
            <a:r>
              <a:rPr lang="ru-RU" sz="1600" b="1" i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стороны</a:t>
            </a:r>
            <a:r>
              <a:rPr lang="ru-RU" sz="16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1600" dirty="0" smtClean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использования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модели правового регулирования, в соответствии с которой осуществляется наделение операторов электронных площадок статусом налогового представителя:</a:t>
            </a: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отсутствие необходимости внесения изменений в налоговое или иное законодательство;</a:t>
            </a: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возможность налогоплательщика контролировать процесс исчисления НПД, реализуя модель гражданско-правовых отношений, без необходимости обращения к налоговому органу;</a:t>
            </a: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возможность расширения использования труда аттестованных Палатой налоговых консультантов специалистов в области налогообложения.</a:t>
            </a:r>
          </a:p>
          <a:p>
            <a:r>
              <a:rPr lang="ru-RU" sz="1600" b="1" i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Отрицательные </a:t>
            </a:r>
            <a:r>
              <a:rPr lang="ru-RU" sz="1600" b="1" i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черты</a:t>
            </a:r>
            <a:r>
              <a:rPr lang="ru-RU" sz="16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1600" dirty="0" smtClean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трансформации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налогово-правового статуса операторов электронных площадок в налоговых представителей:</a:t>
            </a: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дополнительные расходы (временные и/или финансовые) налогоплательщика, связанные с расчетом НПД.</a:t>
            </a:r>
          </a:p>
          <a:p>
            <a:pPr>
              <a:spcBef>
                <a:spcPts val="0"/>
              </a:spcBef>
            </a:pPr>
            <a:endParaRPr lang="ru-RU" sz="16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endParaRPr lang="ru-RU" sz="16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endParaRPr lang="ru-RU" sz="800" b="1" dirty="0">
              <a:solidFill>
                <a:srgbClr val="C00000"/>
              </a:solidFill>
            </a:endParaRPr>
          </a:p>
          <a:p>
            <a:pPr>
              <a:spcBef>
                <a:spcPts val="0"/>
              </a:spcBef>
            </a:pPr>
            <a:endParaRPr lang="ru-RU" sz="800" b="1" dirty="0" smtClean="0">
              <a:solidFill>
                <a:srgbClr val="C00000"/>
              </a:solidFill>
            </a:endParaRPr>
          </a:p>
          <a:p>
            <a:pPr>
              <a:spcBef>
                <a:spcPts val="0"/>
              </a:spcBef>
            </a:pPr>
            <a:endParaRPr lang="ru-RU" sz="800" b="1" dirty="0" smtClean="0">
              <a:solidFill>
                <a:srgbClr val="C0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991870" y="737314"/>
            <a:ext cx="279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Институт государственного и муниципального управления</a:t>
            </a:r>
            <a:endParaRPr lang="ru-RU" sz="10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12" name="Picture 2" descr="https://www.hse.ru/images/logo_hse_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0039" y="55674"/>
            <a:ext cx="1150130" cy="1098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3128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11688</TotalTime>
  <Words>1309</Words>
  <Application>Microsoft Office PowerPoint</Application>
  <PresentationFormat>Лист A4 (210x297 мм)</PresentationFormat>
  <Paragraphs>145</Paragraphs>
  <Slides>13</Slides>
  <Notes>12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9" baseType="lpstr">
      <vt:lpstr>Arial</vt:lpstr>
      <vt:lpstr>Calibri</vt:lpstr>
      <vt:lpstr>Tahoma</vt:lpstr>
      <vt:lpstr>Times New Roman</vt:lpstr>
      <vt:lpstr>Wingdings</vt:lpstr>
      <vt:lpstr>Оформление по умолчанию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Лаврищева Анастасия Анатольевна</dc:creator>
  <cp:lastModifiedBy>Лютова Ольга Игоревна</cp:lastModifiedBy>
  <cp:revision>848</cp:revision>
  <cp:lastPrinted>2016-07-02T06:09:01Z</cp:lastPrinted>
  <dcterms:created xsi:type="dcterms:W3CDTF">2003-02-28T13:27:04Z</dcterms:created>
  <dcterms:modified xsi:type="dcterms:W3CDTF">2019-11-01T10:33:04Z</dcterms:modified>
</cp:coreProperties>
</file>