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24" r:id="rId5"/>
    <p:sldId id="2532" r:id="rId6"/>
    <p:sldId id="2533" r:id="rId7"/>
    <p:sldId id="2534" r:id="rId8"/>
    <p:sldId id="2537" r:id="rId9"/>
    <p:sldId id="2427" r:id="rId10"/>
    <p:sldId id="2538" r:id="rId11"/>
    <p:sldId id="2539" r:id="rId12"/>
    <p:sldId id="2530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 snapToObjects="1" showGuides="1">
      <p:cViewPr varScale="1">
        <p:scale>
          <a:sx n="72" d="100"/>
          <a:sy n="72" d="100"/>
        </p:scale>
        <p:origin x="618" y="6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84E0C2-4DC8-4E1C-9885-717D4417F51E}" type="datetime1">
              <a:rPr lang="ru-RU" smtClean="0"/>
              <a:t>05.10.2020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D64D53-79B5-4D41-936D-F1EFC8E29339}" type="datetime1">
              <a:rPr lang="ru-RU" noProof="0" smtClean="0"/>
              <a:t>05.10.2020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3CFA0038-7055-434C-B6C4-B8C69565C60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16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39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52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40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4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60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3CFA0038-7055-434C-B6C4-B8C69565C60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2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НАЖМИТЕ, ЧТОБЫ ИЗМЕНИТЬ 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ru-RU" noProof="0" dirty="0"/>
              <a:t>УКАЖИТЕ ЗДЕСЬ 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графи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458601" y="-13063"/>
            <a:ext cx="4984597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Фигура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 userDrawn="1"/>
        </p:nvSpPr>
        <p:spPr>
          <a:xfrm>
            <a:off x="10491266" y="1562652"/>
            <a:ext cx="1562173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8" name="Фигура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 userDrawn="1"/>
        </p:nvSpPr>
        <p:spPr>
          <a:xfrm>
            <a:off x="7144406" y="879573"/>
            <a:ext cx="662702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9" name="Фигура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 userDrawn="1"/>
        </p:nvSpPr>
        <p:spPr>
          <a:xfrm>
            <a:off x="11488701" y="6383701"/>
            <a:ext cx="781358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rtlCol="0" anchor="b"/>
          <a:lstStyle/>
          <a:p>
            <a:pPr rtl="0"/>
            <a:r>
              <a:rPr lang="ru-RU" noProof="0" dirty="0"/>
              <a:t>МЕСТО ДЛЯ</a:t>
            </a:r>
            <a:br>
              <a:rPr lang="ru-RU" noProof="0" dirty="0"/>
            </a:br>
            <a:r>
              <a:rPr lang="ru-RU" noProof="0" dirty="0"/>
              <a:t>ЗАГОЛОВКА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190984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НАЖМИТЕ, ЧТОБЫ ИЗМЕНИТЬ 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272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474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509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34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 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612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Рисунок 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9013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, выходящая за кра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1182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НАЖМИТЕ, ЧТОБЫ ИЗМЕНИТЬ 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ru-RU" noProof="0" dirty="0"/>
              <a:t>УКАЖИТЕ ЗДЕСЬ 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150662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746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 rtl="0"/>
            <a:r>
              <a:rPr lang="ru-RU" noProof="0" dirty="0"/>
              <a:t>Место для подписи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 rtlCol="0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526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 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rtlCol="0"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rtlCol="0"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17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6141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5776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13889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6" name="Фигура 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7" name="Фигура 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 userDrawn="1"/>
        </p:nvSpPr>
        <p:spPr>
          <a:xfrm>
            <a:off x="158397" y="77222"/>
            <a:ext cx="521406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ru-RU" sz="1050" noProof="0" smtClean="0">
                <a:solidFill>
                  <a:schemeClr val="tx2"/>
                </a:solidFill>
              </a:rPr>
              <a:pPr algn="ctr"/>
              <a:t>‹#›</a:t>
            </a:fld>
            <a:endParaRPr lang="ru-RU" sz="1050" noProof="0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3239F1-D136-4D54-B61A-E92E3282D4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7" y="6417014"/>
            <a:ext cx="1197029" cy="3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4" r:id="rId3"/>
    <p:sldLayoutId id="2147483670" r:id="rId4"/>
    <p:sldLayoutId id="2147483669" r:id="rId5"/>
    <p:sldLayoutId id="2147483664" r:id="rId6"/>
    <p:sldLayoutId id="2147483650" r:id="rId7"/>
    <p:sldLayoutId id="2147483653" r:id="rId8"/>
    <p:sldLayoutId id="2147483680" r:id="rId9"/>
    <p:sldLayoutId id="2147483666" r:id="rId10"/>
    <p:sldLayoutId id="2147483678" r:id="rId11"/>
    <p:sldLayoutId id="2147483679" r:id="rId12"/>
    <p:sldLayoutId id="2147483672" r:id="rId13"/>
    <p:sldLayoutId id="2147483683" r:id="rId14"/>
    <p:sldLayoutId id="2147483675" r:id="rId15"/>
    <p:sldLayoutId id="2147483681" r:id="rId16"/>
    <p:sldLayoutId id="2147483682" r:id="rId17"/>
    <p:sldLayoutId id="2147483671" r:id="rId18"/>
    <p:sldLayoutId id="2147483677" r:id="rId19"/>
    <p:sldLayoutId id="214748367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gender-guess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hyperlink" Target="mailto:easmirnova@hse.ru" TargetMode="External"/><Relationship Id="rId4" Type="http://schemas.openxmlformats.org/officeDocument/2006/relationships/hyperlink" Target="mailto:vlanin@hse.ru" TargetMode="Externa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Женщина, гуляющая в большом городе">
            <a:extLst>
              <a:ext uri="{FF2B5EF4-FFF2-40B4-BE49-F238E27FC236}">
                <a16:creationId xmlns:a16="http://schemas.microsoft.com/office/drawing/2014/main" id="{ECA3BA48-F34B-6346-ABF0-1EE5BC4FF2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053" t="41842" r="31657" b="7271"/>
          <a:stretch/>
        </p:blipFill>
        <p:spPr>
          <a:xfrm>
            <a:off x="570571" y="211872"/>
            <a:ext cx="11405839" cy="575031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782"/>
            <a:ext cx="6117006" cy="3546088"/>
          </a:xfrm>
        </p:spPr>
        <p:txBody>
          <a:bodyPr rtlCol="0">
            <a:noAutofit/>
          </a:bodyPr>
          <a:lstStyle/>
          <a:p>
            <a:pPr algn="just" rtl="0"/>
            <a:r>
              <a:rPr lang="en-US" sz="4400" dirty="0"/>
              <a:t>Gender variation in the discourse of online hotel reviews:  A corpus-based semantic analysis</a:t>
            </a:r>
            <a:endParaRPr lang="ru-RU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4254" y="5610045"/>
            <a:ext cx="6030951" cy="304801"/>
          </a:xfrm>
        </p:spPr>
        <p:txBody>
          <a:bodyPr rtlCol="0">
            <a:noAutofit/>
          </a:bodyPr>
          <a:lstStyle/>
          <a:p>
            <a:pPr rtl="0"/>
            <a:r>
              <a:rPr lang="en-US" sz="2200" b="1" u="sng" dirty="0"/>
              <a:t>Viacheslav Lanin</a:t>
            </a:r>
            <a:r>
              <a:rPr lang="en-US" sz="1800" b="1" dirty="0"/>
              <a:t>, Elizaveta Smirnova</a:t>
            </a:r>
            <a:endParaRPr 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01473-C895-4459-A976-5D20ED573B66}"/>
              </a:ext>
            </a:extLst>
          </p:cNvPr>
          <p:cNvSpPr txBox="1"/>
          <p:nvPr/>
        </p:nvSpPr>
        <p:spPr>
          <a:xfrm>
            <a:off x="749778" y="360996"/>
            <a:ext cx="53462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National Research University Higher School of Economics,</a:t>
            </a:r>
          </a:p>
          <a:p>
            <a:r>
              <a:rPr lang="en-US" dirty="0"/>
              <a:t>Perm, Russian Federation</a:t>
            </a:r>
          </a:p>
        </p:txBody>
      </p:sp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F7A04E8-D33E-244D-AFB2-10B9CDB5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786810"/>
            <a:ext cx="7470206" cy="60288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C11BD6B0-E24A-7F4B-8641-F7B254D58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635" y="1389698"/>
            <a:ext cx="9727095" cy="4760936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Online customer reviews – an important factor determining success or failure in business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400" dirty="0"/>
              <a:t>The research into this type of discourse is likely to might bear some implications both for language specialists and for hotel managers.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400" dirty="0"/>
              <a:t>Language is an inherently social phenomenon, so it can shed light on how men and women approach their social worlds and on their preferences and choices.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400" dirty="0"/>
              <a:t>Corpus-based semantic analysis of online reviews written by males and females can reveal differences in gender perceptions of services provided by hotels.</a:t>
            </a:r>
            <a:endParaRPr lang="ru-RU" sz="2400" dirty="0"/>
          </a:p>
        </p:txBody>
      </p:sp>
      <p:pic>
        <p:nvPicPr>
          <p:cNvPr id="13" name="Рисунок 12" descr="Женщина стоит на оживленной улице">
            <a:extLst>
              <a:ext uri="{FF2B5EF4-FFF2-40B4-BE49-F238E27FC236}">
                <a16:creationId xmlns:a16="http://schemas.microsoft.com/office/drawing/2014/main" id="{2DE929C2-CECF-4E72-810C-75B9E7BC25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81" b="3981"/>
          <a:stretch>
            <a:fillRect/>
          </a:stretch>
        </p:blipFill>
        <p:spPr>
          <a:xfrm>
            <a:off x="10642166" y="144966"/>
            <a:ext cx="1380895" cy="1906496"/>
          </a:xfrm>
        </p:spPr>
      </p:pic>
      <p:pic>
        <p:nvPicPr>
          <p:cNvPr id="6" name="Рисунок 5" descr="Фотография рабочего стола с женщиной, указывающей на карту">
            <a:extLst>
              <a:ext uri="{FF2B5EF4-FFF2-40B4-BE49-F238E27FC236}">
                <a16:creationId xmlns:a16="http://schemas.microsoft.com/office/drawing/2014/main" id="{B0B4C536-7C11-4FE9-8EF0-65C7FB1E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21" r="4321"/>
          <a:stretch>
            <a:fillRect/>
          </a:stretch>
        </p:blipFill>
        <p:spPr>
          <a:xfrm>
            <a:off x="10863262" y="786810"/>
            <a:ext cx="1058443" cy="11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479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F7A04E8-D33E-244D-AFB2-10B9CDB5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786810"/>
            <a:ext cx="7470206" cy="60288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OBJECTIVE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C11BD6B0-E24A-7F4B-8641-F7B254D58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30" y="1768520"/>
            <a:ext cx="9005707" cy="4382113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Objective - the application of text mining techniques to find out if there are significant differences in the discourse of men and women when reviewing hotels.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Benefits of computational techniques for collecting, pre-processing and </a:t>
            </a:r>
            <a:r>
              <a:rPr lang="en-US" sz="2400" dirty="0" err="1"/>
              <a:t>analysing</a:t>
            </a:r>
            <a:r>
              <a:rPr lang="en-US" sz="2400" dirty="0"/>
              <a:t> data:</a:t>
            </a:r>
          </a:p>
          <a:p>
            <a:r>
              <a:rPr lang="en-US" sz="2400" dirty="0"/>
              <a:t> they automate the whole process</a:t>
            </a:r>
          </a:p>
          <a:p>
            <a:r>
              <a:rPr lang="en-US" sz="2400" dirty="0"/>
              <a:t>possible to research a large sample of documents. </a:t>
            </a:r>
          </a:p>
        </p:txBody>
      </p:sp>
      <p:pic>
        <p:nvPicPr>
          <p:cNvPr id="13" name="Рисунок 12" descr="Женщина стоит на оживленной улице">
            <a:extLst>
              <a:ext uri="{FF2B5EF4-FFF2-40B4-BE49-F238E27FC236}">
                <a16:creationId xmlns:a16="http://schemas.microsoft.com/office/drawing/2014/main" id="{2DE929C2-CECF-4E72-810C-75B9E7BC25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81" b="3981"/>
          <a:stretch>
            <a:fillRect/>
          </a:stretch>
        </p:blipFill>
        <p:spPr>
          <a:xfrm>
            <a:off x="10642166" y="144966"/>
            <a:ext cx="1380895" cy="1906496"/>
          </a:xfrm>
        </p:spPr>
      </p:pic>
      <p:pic>
        <p:nvPicPr>
          <p:cNvPr id="6" name="Рисунок 5" descr="Фотография рабочего стола с женщиной, указывающей на карту">
            <a:extLst>
              <a:ext uri="{FF2B5EF4-FFF2-40B4-BE49-F238E27FC236}">
                <a16:creationId xmlns:a16="http://schemas.microsoft.com/office/drawing/2014/main" id="{B0B4C536-7C11-4FE9-8EF0-65C7FB1E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21" r="4321"/>
          <a:stretch>
            <a:fillRect/>
          </a:stretch>
        </p:blipFill>
        <p:spPr>
          <a:xfrm>
            <a:off x="10863262" y="786810"/>
            <a:ext cx="1058443" cy="11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58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F7A04E8-D33E-244D-AFB2-10B9CDB5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786810"/>
            <a:ext cx="7470206" cy="60288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DATA 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C11BD6B0-E24A-7F4B-8641-F7B254D58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139" y="1510748"/>
            <a:ext cx="9554817" cy="4639885"/>
          </a:xfrm>
        </p:spPr>
        <p:txBody>
          <a:bodyPr rtlCol="0">
            <a:noAutofit/>
          </a:bodyPr>
          <a:lstStyle/>
          <a:p>
            <a:r>
              <a:rPr lang="en-US" sz="2400" dirty="0"/>
              <a:t>A corpus of hotel reviews posted on the site Booking.com in </a:t>
            </a:r>
            <a:r>
              <a:rPr lang="en-US" sz="2400" b="1" dirty="0"/>
              <a:t>2018</a:t>
            </a:r>
            <a:r>
              <a:rPr lang="en-US" sz="2400" dirty="0"/>
              <a:t>. </a:t>
            </a:r>
          </a:p>
          <a:p>
            <a:r>
              <a:rPr lang="en-US" sz="2400" dirty="0"/>
              <a:t>Corpus size: ~</a:t>
            </a:r>
            <a:r>
              <a:rPr lang="en-US" sz="2400" b="1" dirty="0"/>
              <a:t>680,000</a:t>
            </a:r>
            <a:r>
              <a:rPr lang="en-US" sz="2400" dirty="0"/>
              <a:t> comments (~344,000 authored by men and ~336,000 authored by women) = </a:t>
            </a:r>
            <a:r>
              <a:rPr lang="en-US" sz="2400" b="1" dirty="0"/>
              <a:t>24,652,000 </a:t>
            </a:r>
            <a:r>
              <a:rPr lang="en-US" sz="2400" dirty="0"/>
              <a:t>words (13,319,256 – female and 11,332,518 – male). </a:t>
            </a:r>
          </a:p>
          <a:p>
            <a:r>
              <a:rPr lang="en-US" sz="2400" dirty="0"/>
              <a:t>The reviews were written by </a:t>
            </a:r>
            <a:r>
              <a:rPr lang="en-US" sz="2400" b="1" dirty="0"/>
              <a:t>people located in the UK </a:t>
            </a:r>
            <a:r>
              <a:rPr lang="en-US" sz="2400" dirty="0"/>
              <a:t>and relate to hotels and apartments of all star ratings.</a:t>
            </a:r>
          </a:p>
          <a:p>
            <a:r>
              <a:rPr lang="en-US" sz="2400" dirty="0"/>
              <a:t>The properties  located in </a:t>
            </a:r>
            <a:r>
              <a:rPr lang="en-US" sz="2400" b="1" dirty="0"/>
              <a:t>10 countries: </a:t>
            </a:r>
            <a:r>
              <a:rPr lang="en-US" sz="2400" dirty="0"/>
              <a:t>Spain, France, Italy, Ireland, the US, Portugal, Germany, the Netherlands, Greece and Poland. </a:t>
            </a:r>
          </a:p>
        </p:txBody>
      </p:sp>
      <p:pic>
        <p:nvPicPr>
          <p:cNvPr id="13" name="Рисунок 12" descr="Женщина стоит на оживленной улице">
            <a:extLst>
              <a:ext uri="{FF2B5EF4-FFF2-40B4-BE49-F238E27FC236}">
                <a16:creationId xmlns:a16="http://schemas.microsoft.com/office/drawing/2014/main" id="{2DE929C2-CECF-4E72-810C-75B9E7BC25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81" b="3981"/>
          <a:stretch>
            <a:fillRect/>
          </a:stretch>
        </p:blipFill>
        <p:spPr>
          <a:xfrm>
            <a:off x="10642166" y="144966"/>
            <a:ext cx="1380895" cy="1906496"/>
          </a:xfrm>
        </p:spPr>
      </p:pic>
      <p:pic>
        <p:nvPicPr>
          <p:cNvPr id="6" name="Рисунок 5" descr="Фотография рабочего стола с женщиной, указывающей на карту">
            <a:extLst>
              <a:ext uri="{FF2B5EF4-FFF2-40B4-BE49-F238E27FC236}">
                <a16:creationId xmlns:a16="http://schemas.microsoft.com/office/drawing/2014/main" id="{B0B4C536-7C11-4FE9-8EF0-65C7FB1E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21" r="4321"/>
          <a:stretch>
            <a:fillRect/>
          </a:stretch>
        </p:blipFill>
        <p:spPr>
          <a:xfrm>
            <a:off x="10863262" y="786810"/>
            <a:ext cx="1058443" cy="11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775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F7A04E8-D33E-244D-AFB2-10B9CDB5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786810"/>
            <a:ext cx="7470206" cy="60288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METHOD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C11BD6B0-E24A-7F4B-8641-F7B254D58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30" y="1389698"/>
            <a:ext cx="9005707" cy="4760936"/>
          </a:xfrm>
        </p:spPr>
        <p:txBody>
          <a:bodyPr rtlCol="0">
            <a:noAutofit/>
          </a:bodyPr>
          <a:lstStyle/>
          <a:p>
            <a:r>
              <a:rPr lang="en-US" sz="2400" dirty="0"/>
              <a:t>Reviewers’ gender determined by </a:t>
            </a:r>
            <a:r>
              <a:rPr lang="en-US" sz="2400" b="1" dirty="0"/>
              <a:t>a Python module named “gender-guesser”</a:t>
            </a:r>
            <a:r>
              <a:rPr lang="en-US" sz="2400" dirty="0"/>
              <a:t> (</a:t>
            </a:r>
            <a:r>
              <a:rPr lang="en-US" sz="2400" dirty="0">
                <a:hlinkClick r:id="rId3"/>
              </a:rPr>
              <a:t>https://pypi.org/project/gender-guesser</a:t>
            </a:r>
            <a:r>
              <a:rPr lang="en-US" sz="2400" dirty="0"/>
              <a:t>) </a:t>
            </a:r>
          </a:p>
          <a:p>
            <a:r>
              <a:rPr lang="en-US" sz="2400" dirty="0"/>
              <a:t>The corpus annotated by </a:t>
            </a:r>
            <a:r>
              <a:rPr lang="en-US" sz="2400" b="1" dirty="0"/>
              <a:t>UCREL Semantic Analysis System </a:t>
            </a:r>
            <a:r>
              <a:rPr lang="en-US" sz="2400" dirty="0"/>
              <a:t>(</a:t>
            </a:r>
            <a:r>
              <a:rPr lang="en-US" sz="2400" dirty="0" err="1"/>
              <a:t>Rayson</a:t>
            </a:r>
            <a:r>
              <a:rPr lang="en-US" sz="2400" dirty="0"/>
              <a:t> et al., 2004) and stored in </a:t>
            </a:r>
            <a:r>
              <a:rPr lang="en-US" sz="2400" b="1" dirty="0"/>
              <a:t>a relational database (Microsoft SQL Server)</a:t>
            </a:r>
            <a:r>
              <a:rPr lang="en-US" sz="2400" dirty="0"/>
              <a:t> for further statistical analysis.</a:t>
            </a:r>
          </a:p>
          <a:p>
            <a:r>
              <a:rPr lang="en-US" sz="2400" dirty="0"/>
              <a:t>Significance tested with </a:t>
            </a:r>
            <a:r>
              <a:rPr lang="en-US" sz="2400" b="1" dirty="0"/>
              <a:t>the log likelihood analysis test</a:t>
            </a:r>
            <a:r>
              <a:rPr lang="en-US" sz="2400" dirty="0"/>
              <a:t> (a statistically significant log-likelihood (LL) coefficient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400" dirty="0"/>
              <a:t>6.63 (pb 0.01)). </a:t>
            </a:r>
          </a:p>
          <a:p>
            <a:r>
              <a:rPr lang="en-US" sz="2400" dirty="0"/>
              <a:t>The size of the difference measured with </a:t>
            </a:r>
            <a:r>
              <a:rPr lang="en-US" sz="2400" b="1" dirty="0"/>
              <a:t>the effect size metric</a:t>
            </a:r>
            <a:r>
              <a:rPr lang="en-US" sz="2400" dirty="0"/>
              <a:t> (%DIFF).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13" name="Рисунок 12" descr="Женщина стоит на оживленной улице">
            <a:extLst>
              <a:ext uri="{FF2B5EF4-FFF2-40B4-BE49-F238E27FC236}">
                <a16:creationId xmlns:a16="http://schemas.microsoft.com/office/drawing/2014/main" id="{2DE929C2-CECF-4E72-810C-75B9E7BC25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3981" b="3981"/>
          <a:stretch>
            <a:fillRect/>
          </a:stretch>
        </p:blipFill>
        <p:spPr>
          <a:xfrm>
            <a:off x="10642166" y="144966"/>
            <a:ext cx="1380895" cy="1906496"/>
          </a:xfrm>
        </p:spPr>
      </p:pic>
      <p:pic>
        <p:nvPicPr>
          <p:cNvPr id="6" name="Рисунок 5" descr="Фотография рабочего стола с женщиной, указывающей на карту">
            <a:extLst>
              <a:ext uri="{FF2B5EF4-FFF2-40B4-BE49-F238E27FC236}">
                <a16:creationId xmlns:a16="http://schemas.microsoft.com/office/drawing/2014/main" id="{B0B4C536-7C11-4FE9-8EF0-65C7FB1E0C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21" r="4321"/>
          <a:stretch>
            <a:fillRect/>
          </a:stretch>
        </p:blipFill>
        <p:spPr>
          <a:xfrm>
            <a:off x="10863262" y="786810"/>
            <a:ext cx="1058443" cy="11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899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9AE0A8A-2B01-FC43-AA90-88BA2A4E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466"/>
            <a:ext cx="10896924" cy="869088"/>
          </a:xfrm>
        </p:spPr>
        <p:txBody>
          <a:bodyPr rtlCol="0">
            <a:normAutofit/>
          </a:bodyPr>
          <a:lstStyle/>
          <a:p>
            <a:pPr rtl="0"/>
            <a:r>
              <a:rPr lang="en-US" sz="3600" dirty="0">
                <a:ea typeface="Roboto Black" panose="02000000000000000000" pitchFamily="2" charset="0"/>
              </a:rPr>
              <a:t>TOP 10 SEMANTIC CATEGORIES BY FREQUENCY</a:t>
            </a:r>
            <a:endParaRPr lang="ru-RU" sz="36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5278873-5E57-4761-9D66-5B29EE0BF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5738"/>
              </p:ext>
            </p:extLst>
          </p:nvPr>
        </p:nvGraphicFramePr>
        <p:xfrm>
          <a:off x="1775245" y="1229434"/>
          <a:ext cx="9171676" cy="522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148">
                  <a:extLst>
                    <a:ext uri="{9D8B030D-6E8A-4147-A177-3AD203B41FA5}">
                      <a16:colId xmlns:a16="http://schemas.microsoft.com/office/drawing/2014/main" val="435439736"/>
                    </a:ext>
                  </a:extLst>
                </a:gridCol>
                <a:gridCol w="1604100">
                  <a:extLst>
                    <a:ext uri="{9D8B030D-6E8A-4147-A177-3AD203B41FA5}">
                      <a16:colId xmlns:a16="http://schemas.microsoft.com/office/drawing/2014/main" val="3688168062"/>
                    </a:ext>
                  </a:extLst>
                </a:gridCol>
                <a:gridCol w="1605987">
                  <a:extLst>
                    <a:ext uri="{9D8B030D-6E8A-4147-A177-3AD203B41FA5}">
                      <a16:colId xmlns:a16="http://schemas.microsoft.com/office/drawing/2014/main" val="1330362027"/>
                    </a:ext>
                  </a:extLst>
                </a:gridCol>
                <a:gridCol w="1604100">
                  <a:extLst>
                    <a:ext uri="{9D8B030D-6E8A-4147-A177-3AD203B41FA5}">
                      <a16:colId xmlns:a16="http://schemas.microsoft.com/office/drawing/2014/main" val="4157232532"/>
                    </a:ext>
                  </a:extLst>
                </a:gridCol>
                <a:gridCol w="1583341">
                  <a:extLst>
                    <a:ext uri="{9D8B030D-6E8A-4147-A177-3AD203B41FA5}">
                      <a16:colId xmlns:a16="http://schemas.microsoft.com/office/drawing/2014/main" val="124985738"/>
                    </a:ext>
                  </a:extLst>
                </a:gridCol>
              </a:tblGrid>
              <a:tr h="35176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Category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Female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Male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LL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%DIFF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128047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Grammatical bin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3281840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2766631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127,37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0,93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367982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Pronouns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833779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622947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6056,93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13,88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325012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Being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631733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492733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2100,38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9,09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993275"/>
                  </a:ext>
                </a:extLst>
              </a:tr>
              <a:tr h="56282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Evaluation: Good/bad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518264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524250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7794,64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-15,89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150258"/>
                  </a:ext>
                </a:extLst>
              </a:tr>
              <a:tr h="562824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Judgement of appearance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433857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307799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6000,35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19,93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953461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Degree: Boosters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345912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278722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458,17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5,59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55011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Parts of buildings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324980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272334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34,21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1,53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323113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Food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294050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261301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261,07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-4,25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712474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Negative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266304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235754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196,76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-3,89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901644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Places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224637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218124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</a:rPr>
                        <a:t>1928,87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</a:rPr>
                        <a:t>-12,38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53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41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9AE0A8A-2B01-FC43-AA90-88BA2A4E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466"/>
            <a:ext cx="10896924" cy="869088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3600" dirty="0">
                <a:ea typeface="Roboto Black" panose="02000000000000000000" pitchFamily="2" charset="0"/>
              </a:rPr>
              <a:t>TOP 10 SEMANTIC CATEGORIES BY THE EFFECT SIZE</a:t>
            </a:r>
            <a:endParaRPr lang="ru-RU" sz="36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5278873-5E57-4761-9D66-5B29EE0BF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81863"/>
              </p:ext>
            </p:extLst>
          </p:nvPr>
        </p:nvGraphicFramePr>
        <p:xfrm>
          <a:off x="1682151" y="1095554"/>
          <a:ext cx="9808233" cy="5510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687">
                  <a:extLst>
                    <a:ext uri="{9D8B030D-6E8A-4147-A177-3AD203B41FA5}">
                      <a16:colId xmlns:a16="http://schemas.microsoft.com/office/drawing/2014/main" val="435439736"/>
                    </a:ext>
                  </a:extLst>
                </a:gridCol>
                <a:gridCol w="1715432">
                  <a:extLst>
                    <a:ext uri="{9D8B030D-6E8A-4147-A177-3AD203B41FA5}">
                      <a16:colId xmlns:a16="http://schemas.microsoft.com/office/drawing/2014/main" val="3688168062"/>
                    </a:ext>
                  </a:extLst>
                </a:gridCol>
                <a:gridCol w="1717450">
                  <a:extLst>
                    <a:ext uri="{9D8B030D-6E8A-4147-A177-3AD203B41FA5}">
                      <a16:colId xmlns:a16="http://schemas.microsoft.com/office/drawing/2014/main" val="1330362027"/>
                    </a:ext>
                  </a:extLst>
                </a:gridCol>
                <a:gridCol w="1715432">
                  <a:extLst>
                    <a:ext uri="{9D8B030D-6E8A-4147-A177-3AD203B41FA5}">
                      <a16:colId xmlns:a16="http://schemas.microsoft.com/office/drawing/2014/main" val="4157232532"/>
                    </a:ext>
                  </a:extLst>
                </a:gridCol>
                <a:gridCol w="1693232">
                  <a:extLst>
                    <a:ext uri="{9D8B030D-6E8A-4147-A177-3AD203B41FA5}">
                      <a16:colId xmlns:a16="http://schemas.microsoft.com/office/drawing/2014/main" val="124985738"/>
                    </a:ext>
                  </a:extLst>
                </a:gridCol>
              </a:tblGrid>
              <a:tr h="3517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Category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Female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Male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LL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%DIFF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128047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Sensory: Taste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10979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5963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807,72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56,66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367982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People: Female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5104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2869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325,92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51,37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325012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Use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413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245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20,52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43,43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993275"/>
                  </a:ext>
                </a:extLst>
              </a:tr>
              <a:tr h="5628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Sensory: Touch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5395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3340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212,99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37,43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150258"/>
                  </a:ext>
                </a:extLst>
              </a:tr>
              <a:tr h="5628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Kin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31028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19773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1027,32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33,51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953461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Children’s games and toys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647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415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20,54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32,65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55011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Personality traits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2485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1612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73,13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31,16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323113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Clothes and personal belongings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30864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20421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788,7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28,59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712474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Personal relationship: General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11868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7893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291,73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27,93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901644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Liking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69049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46345</a:t>
                      </a:r>
                      <a:endParaRPr lang="ru-RU" sz="2000" b="0" i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1580,79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Gill Sans Light" panose="020B0302020104020203"/>
                        </a:rPr>
                        <a:t>26,77</a:t>
                      </a:r>
                      <a:endParaRPr lang="ru-RU" sz="20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Gill Sans Light" panose="020B0302020104020203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53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2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235F-4FF6-4B7F-9C5E-290858A8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CONCLUSIONS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7E29A-A48F-4F9D-AA52-D70EE04A2C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Women’s texts</a:t>
            </a:r>
            <a:r>
              <a:rPr lang="en-US" sz="3200" dirty="0"/>
              <a:t> are usually </a:t>
            </a:r>
            <a:r>
              <a:rPr lang="en-US" sz="3200" b="1" dirty="0"/>
              <a:t>longer</a:t>
            </a:r>
            <a:r>
              <a:rPr lang="en-US" sz="3200" dirty="0"/>
              <a:t> than men’s ones, that is why function words and pronouns are more frequent in females’ reviews.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extensive use of boosters in females’ reviews - their texts are </a:t>
            </a:r>
            <a:r>
              <a:rPr lang="en-US" sz="3200" b="1" dirty="0"/>
              <a:t>more emotional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Males tend to mention </a:t>
            </a:r>
            <a:r>
              <a:rPr lang="en-US" sz="3200" b="1" dirty="0"/>
              <a:t>money</a:t>
            </a:r>
            <a:r>
              <a:rPr lang="en-US" sz="3200" dirty="0"/>
              <a:t> paid, the </a:t>
            </a:r>
            <a:r>
              <a:rPr lang="en-US" sz="3200" b="1" dirty="0"/>
              <a:t>location</a:t>
            </a:r>
            <a:r>
              <a:rPr lang="en-US" sz="3200" dirty="0"/>
              <a:t> of the hotel and </a:t>
            </a:r>
            <a:r>
              <a:rPr lang="en-US" sz="3200" b="1" dirty="0"/>
              <a:t>food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Females write about their </a:t>
            </a:r>
            <a:r>
              <a:rPr lang="en-US" sz="3200" b="1" dirty="0"/>
              <a:t>family</a:t>
            </a:r>
            <a:r>
              <a:rPr lang="en-US" sz="3200" dirty="0"/>
              <a:t> and </a:t>
            </a:r>
            <a:r>
              <a:rPr lang="en-US" sz="3200" b="1" dirty="0"/>
              <a:t>friends or partners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2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графия, посвященная путешествию">
            <a:extLst>
              <a:ext uri="{FF2B5EF4-FFF2-40B4-BE49-F238E27FC236}">
                <a16:creationId xmlns:a16="http://schemas.microsoft.com/office/drawing/2014/main" id="{2320BECE-3734-8743-8137-451E559E99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745" b="11745"/>
          <a:stretch>
            <a:fillRect/>
          </a:stretch>
        </p:blipFill>
        <p:spPr>
          <a:xfrm>
            <a:off x="838200" y="0"/>
            <a:ext cx="11353800" cy="5791201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B516E3E-5EFE-4EBE-B821-28A54E2B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lvl="0" rtl="0"/>
            <a:r>
              <a:rPr lang="en-US" dirty="0">
                <a:sym typeface="Bebas"/>
              </a:rPr>
              <a:t>Thank you for your attention!</a:t>
            </a:r>
            <a:endParaRPr lang="ru-RU" dirty="0"/>
          </a:p>
        </p:txBody>
      </p:sp>
      <p:grpSp>
        <p:nvGrpSpPr>
          <p:cNvPr id="51" name="Группа 50" descr="Группа надписей с контактными данными">
            <a:extLst>
              <a:ext uri="{FF2B5EF4-FFF2-40B4-BE49-F238E27FC236}">
                <a16:creationId xmlns:a16="http://schemas.microsoft.com/office/drawing/2014/main" id="{5440D331-C6D8-D844-8811-5ED6AEB3F4BD}"/>
              </a:ext>
            </a:extLst>
          </p:cNvPr>
          <p:cNvGrpSpPr/>
          <p:nvPr/>
        </p:nvGrpSpPr>
        <p:grpSpPr>
          <a:xfrm>
            <a:off x="9309516" y="502274"/>
            <a:ext cx="2780443" cy="993643"/>
            <a:chOff x="7718027" y="4213936"/>
            <a:chExt cx="2780443" cy="993643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28D1A7A2-A799-E043-8B93-F66D87909B8A}"/>
                </a:ext>
              </a:extLst>
            </p:cNvPr>
            <p:cNvGrpSpPr/>
            <p:nvPr/>
          </p:nvGrpSpPr>
          <p:grpSpPr>
            <a:xfrm>
              <a:off x="8029588" y="4225347"/>
              <a:ext cx="2468882" cy="982232"/>
              <a:chOff x="6095998" y="4225347"/>
              <a:chExt cx="4707723" cy="982232"/>
            </a:xfrm>
          </p:grpSpPr>
          <p:sp>
            <p:nvSpPr>
              <p:cNvPr id="45" name="Подзаголовок 2">
                <a:extLst>
                  <a:ext uri="{FF2B5EF4-FFF2-40B4-BE49-F238E27FC236}">
                    <a16:creationId xmlns:a16="http://schemas.microsoft.com/office/drawing/2014/main" id="{6727AF79-CC43-B24F-91AB-59C97C3486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8" y="4225347"/>
                <a:ext cx="4031470" cy="3090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buClr>
                    <a:srgbClr val="00B0F0"/>
                  </a:buClr>
                </a:pPr>
                <a:r>
                  <a:rPr lang="en-US" b="1" dirty="0">
                    <a:solidFill>
                      <a:schemeClr val="tx2"/>
                    </a:solidFill>
                    <a:latin typeface="+mj-lt"/>
                    <a:cs typeface="Gill Sans" panose="020B0502020104020203" pitchFamily="34" charset="-79"/>
                  </a:rPr>
                  <a:t>Viacheslav Lanin Elizaveta Smirnova</a:t>
                </a:r>
              </a:p>
            </p:txBody>
          </p:sp>
          <p:sp>
            <p:nvSpPr>
              <p:cNvPr id="47" name="Текст 18">
                <a:extLst>
                  <a:ext uri="{FF2B5EF4-FFF2-40B4-BE49-F238E27FC236}">
                    <a16:creationId xmlns:a16="http://schemas.microsoft.com/office/drawing/2014/main" id="{22512C4B-7E64-EA4F-9C2C-D59EF00F7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2" y="4959929"/>
                <a:ext cx="4707719" cy="247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lang="en-US" sz="1400" kern="120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20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8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6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ZA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400" u="none" strike="noStrike" kern="1200" cap="none" spc="0" normalizeH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Gill Sans Light" panose="020B0302020104020203" pitchFamily="34" charset="-79"/>
                    <a:hlinkClick r:id="rId4"/>
                  </a:rPr>
                  <a:t>vlanin@hse.ru</a:t>
                </a:r>
                <a:r>
                  <a:rPr lang="ru-RU" dirty="0">
                    <a:solidFill>
                      <a:schemeClr val="tx2"/>
                    </a:solidFill>
                    <a:cs typeface="Gill Sans Light" panose="020B0302020104020203" pitchFamily="34" charset="-79"/>
                  </a:rPr>
                  <a:t>; </a:t>
                </a:r>
                <a:r>
                  <a:rPr lang="en-US" dirty="0">
                    <a:solidFill>
                      <a:schemeClr val="tx2"/>
                    </a:solidFill>
                    <a:cs typeface="Gill Sans Light" panose="020B0302020104020203" pitchFamily="34" charset="-79"/>
                    <a:hlinkClick r:id="rId5"/>
                  </a:rPr>
                  <a:t>easmirnova@hse.ru</a:t>
                </a:r>
                <a:r>
                  <a:rPr lang="ru-RU" dirty="0">
                    <a:solidFill>
                      <a:schemeClr val="tx2"/>
                    </a:solidFill>
                    <a:cs typeface="Gill Sans Light" panose="020B0302020104020203" pitchFamily="34" charset="-79"/>
                  </a:rPr>
                  <a:t> </a:t>
                </a:r>
                <a:endParaRPr lang="ru-RU" sz="1400" u="none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Gill Sans Light" panose="020B0302020104020203" pitchFamily="34" charset="-79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FA9978F1-A4D0-0C48-82F7-A677ECC15EF8}"/>
                </a:ext>
              </a:extLst>
            </p:cNvPr>
            <p:cNvGrpSpPr/>
            <p:nvPr/>
          </p:nvGrpSpPr>
          <p:grpSpPr>
            <a:xfrm>
              <a:off x="7718027" y="4213936"/>
              <a:ext cx="218900" cy="979268"/>
              <a:chOff x="6582150" y="5034270"/>
              <a:chExt cx="218900" cy="979268"/>
            </a:xfrm>
          </p:grpSpPr>
          <p:pic>
            <p:nvPicPr>
              <p:cNvPr id="52" name="Графический объект 51" descr="Пользователь" title="Значок: имя докладчика">
                <a:extLst>
                  <a:ext uri="{FF2B5EF4-FFF2-40B4-BE49-F238E27FC236}">
                    <a16:creationId xmlns:a16="http://schemas.microsoft.com/office/drawing/2014/main" id="{174B9B52-F256-CC43-B002-B0CC73035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82150" y="5034270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53" name="Графический объект 52" descr="Конверт" title="Значок: электронный адрес докладчика">
                <a:extLst>
                  <a:ext uri="{FF2B5EF4-FFF2-40B4-BE49-F238E27FC236}">
                    <a16:creationId xmlns:a16="http://schemas.microsoft.com/office/drawing/2014/main" id="{F2F4E712-3E0F-6C46-96C5-35C27A46B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82150" y="5794638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3" name="Графический объект 51" descr="Пользователь" title="Значок: имя докладчика">
                <a:extLst>
                  <a:ext uri="{FF2B5EF4-FFF2-40B4-BE49-F238E27FC236}">
                    <a16:creationId xmlns:a16="http://schemas.microsoft.com/office/drawing/2014/main" id="{F960220A-DE67-4A4A-996C-597816AED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82150" y="5253170"/>
                <a:ext cx="218900" cy="218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11889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8977_TF78646930.potx" id="{A49F823B-C1E8-4E34-973A-B10266BCB909}" vid="{4E64CF28-4CC8-4523-AF48-AB3FF440DF0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E2D894-9887-4C6E-B664-EB7E082F3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A67AA4-7A39-4D54-84CA-5821BEF7F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E6D2A-0A40-4DAB-B8AE-656243D6AB33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путешествии</Template>
  <TotalTime>196</TotalTime>
  <Words>617</Words>
  <Application>Microsoft Office PowerPoint</Application>
  <PresentationFormat>Широкоэкранный</PresentationFormat>
  <Paragraphs>155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Gill Sans MT</vt:lpstr>
      <vt:lpstr>Gill Sans Nova Light</vt:lpstr>
      <vt:lpstr>Helvetica Light</vt:lpstr>
      <vt:lpstr>Times New Roman</vt:lpstr>
      <vt:lpstr>Wingdings</vt:lpstr>
      <vt:lpstr>Тема Office</vt:lpstr>
      <vt:lpstr>Gender variation in the discourse of online hotel reviews:  A corpus-based semantic analysis</vt:lpstr>
      <vt:lpstr>INTRODUCTION</vt:lpstr>
      <vt:lpstr>OBJECTIVE</vt:lpstr>
      <vt:lpstr>DATA </vt:lpstr>
      <vt:lpstr>METHOD</vt:lpstr>
      <vt:lpstr>TOP 10 SEMANTIC CATEGORIES BY FREQUENCY</vt:lpstr>
      <vt:lpstr>TOP 10 SEMANTIC CATEGORIES BY THE EFFECT SIZE</vt:lpstr>
      <vt:lpstr>DISCUSSION AND CONCLUSIONS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АННЫ</dc:title>
  <dc:creator>Viacheslav Lanin</dc:creator>
  <cp:lastModifiedBy>Смирнова Елизавета Александровна</cp:lastModifiedBy>
  <cp:revision>16</cp:revision>
  <dcterms:created xsi:type="dcterms:W3CDTF">2020-10-05T08:36:25Z</dcterms:created>
  <dcterms:modified xsi:type="dcterms:W3CDTF">2020-10-05T16:20:34Z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