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68" r:id="rId5"/>
    <p:sldId id="269" r:id="rId6"/>
    <p:sldId id="270" r:id="rId7"/>
    <p:sldId id="271" r:id="rId8"/>
    <p:sldId id="272" r:id="rId9"/>
    <p:sldId id="273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A93A1E2-C2E0-4BD2-9C3E-9015021F99D9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5BB454B-0D2A-491B-9B2E-6D6605F2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A1E2-C2E0-4BD2-9C3E-9015021F99D9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454B-0D2A-491B-9B2E-6D6605F2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A1E2-C2E0-4BD2-9C3E-9015021F99D9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454B-0D2A-491B-9B2E-6D6605F2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14F1E-7A4D-4310-AB73-74ED3E5E7E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49BD76D-2D1B-4F1F-8410-C21ACAD7319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A1E2-C2E0-4BD2-9C3E-9015021F99D9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454B-0D2A-491B-9B2E-6D6605F2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A1E2-C2E0-4BD2-9C3E-9015021F99D9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454B-0D2A-491B-9B2E-6D6605F2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A1E2-C2E0-4BD2-9C3E-9015021F99D9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454B-0D2A-491B-9B2E-6D6605F2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A93A1E2-C2E0-4BD2-9C3E-9015021F99D9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5BB454B-0D2A-491B-9B2E-6D6605F2B0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A93A1E2-C2E0-4BD2-9C3E-9015021F99D9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5BB454B-0D2A-491B-9B2E-6D6605F2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A1E2-C2E0-4BD2-9C3E-9015021F99D9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454B-0D2A-491B-9B2E-6D6605F2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A1E2-C2E0-4BD2-9C3E-9015021F99D9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454B-0D2A-491B-9B2E-6D6605F2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A1E2-C2E0-4BD2-9C3E-9015021F99D9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454B-0D2A-491B-9B2E-6D6605F2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A93A1E2-C2E0-4BD2-9C3E-9015021F99D9}" type="datetimeFigureOut">
              <a:rPr lang="ru-RU" smtClean="0"/>
              <a:pPr/>
              <a:t>06.04.2009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5BB454B-0D2A-491B-9B2E-6D6605F2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Ценности культуры и отношение к инновациям российских и канадских студентов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214818"/>
            <a:ext cx="4953000" cy="1437720"/>
          </a:xfrm>
        </p:spPr>
        <p:txBody>
          <a:bodyPr/>
          <a:lstStyle/>
          <a:p>
            <a:r>
              <a:rPr lang="ru-RU" b="1" dirty="0" smtClean="0"/>
              <a:t>Н.М. Лебедева,</a:t>
            </a:r>
            <a:r>
              <a:rPr lang="ru-RU" i="1" dirty="0" smtClean="0"/>
              <a:t> ГУ-ВШЭ Москва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000" b="1" smtClean="0"/>
              <a:t>Межкультурные различия ценностей студентов</a:t>
            </a:r>
          </a:p>
        </p:txBody>
      </p:sp>
      <p:graphicFrame>
        <p:nvGraphicFramePr>
          <p:cNvPr id="37343" name="Group 479"/>
          <p:cNvGraphicFramePr>
            <a:graphicFrameLocks noGrp="1"/>
          </p:cNvGraphicFramePr>
          <p:nvPr>
            <p:ph type="tbl" idx="1"/>
          </p:nvPr>
        </p:nvGraphicFramePr>
        <p:xfrm>
          <a:off x="323850" y="1214413"/>
          <a:ext cx="8640763" cy="5643586"/>
        </p:xfrm>
        <a:graphic>
          <a:graphicData uri="http://schemas.openxmlformats.org/drawingml/2006/table">
            <a:tbl>
              <a:tblPr/>
              <a:tblGrid>
                <a:gridCol w="4413250"/>
                <a:gridCol w="1254125"/>
                <a:gridCol w="1339850"/>
                <a:gridCol w="1633538"/>
              </a:tblGrid>
              <a:tr h="382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Ценности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Канадцы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Русские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Кавказцы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675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Безопасность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3.60***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3.92***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4,21***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675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Конформность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3.91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3.80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***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4,30***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675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Традиция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3.04***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2.56***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3,73***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675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Благожелательность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4.70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4.54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***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4,15***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675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Универсализм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3.97***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3.58***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3,84***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675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Самостоятельность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4.44*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4.67*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4,14***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675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Стимуляция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3.81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3.79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***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3,61***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675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Гедонизм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4.12*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3.81*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675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Достижение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4.44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4.28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***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3,74***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36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Власть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2.39***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3.30***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3,64***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СОХРАНЕНИЕ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3.50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3.48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***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4.12***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ОТКРЫТОСТЬ К ИЗМЕНЕНИЯМ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4.16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4.25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***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3.80***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САМОПРЕОДОЛЕНИЕ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4.34**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4.08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3.99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САМОУТВЕРЖДЕНИЕ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3.63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3.73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3.80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000" b="1" dirty="0" smtClean="0"/>
              <a:t>Межкультурные различия отношения </a:t>
            </a:r>
            <a:r>
              <a:rPr lang="ru-RU" sz="2000" b="1" dirty="0" smtClean="0"/>
              <a:t>студентов </a:t>
            </a:r>
            <a:r>
              <a:rPr lang="ru-RU" sz="2000" b="1" dirty="0" smtClean="0"/>
              <a:t>к </a:t>
            </a:r>
            <a:r>
              <a:rPr lang="ru-RU" sz="2000" b="1" dirty="0" smtClean="0"/>
              <a:t>инновациям</a:t>
            </a:r>
          </a:p>
        </p:txBody>
      </p:sp>
      <p:graphicFrame>
        <p:nvGraphicFramePr>
          <p:cNvPr id="148642" name="Group 162"/>
          <p:cNvGraphicFramePr>
            <a:graphicFrameLocks noGrp="1"/>
          </p:cNvGraphicFramePr>
          <p:nvPr>
            <p:ph type="tbl" idx="1"/>
          </p:nvPr>
        </p:nvGraphicFramePr>
        <p:xfrm>
          <a:off x="214282" y="1601152"/>
          <a:ext cx="8572560" cy="4478656"/>
        </p:xfrm>
        <a:graphic>
          <a:graphicData uri="http://schemas.openxmlformats.org/drawingml/2006/table">
            <a:tbl>
              <a:tblPr/>
              <a:tblGrid>
                <a:gridCol w="4533683"/>
                <a:gridCol w="1353286"/>
                <a:gridCol w="1241386"/>
                <a:gridCol w="1444205"/>
              </a:tblGrid>
              <a:tr h="1030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инновациям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Канадцы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Русские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Кавказцы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Креативность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3.63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***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3,27***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Риск ради успеха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3.27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Ориентация на будущее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3.54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3.50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***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3,09***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Уверенность в себе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3.54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3,34*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 инновативности личности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3.51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3.47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***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3,20***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706438"/>
          </a:xfrm>
        </p:spPr>
        <p:txBody>
          <a:bodyPr>
            <a:normAutofit/>
          </a:bodyPr>
          <a:lstStyle/>
          <a:p>
            <a:pPr eaLnBrk="1" hangingPunct="1"/>
            <a:r>
              <a:rPr lang="ru-RU" sz="1600" smtClean="0"/>
              <a:t>Взаимосвязь ценностей с отношением к инновациям (вся выборка)</a:t>
            </a:r>
            <a:r>
              <a:rPr lang="ru-RU" sz="3200" smtClean="0"/>
              <a:t> </a:t>
            </a:r>
          </a:p>
        </p:txBody>
      </p:sp>
      <p:graphicFrame>
        <p:nvGraphicFramePr>
          <p:cNvPr id="134147" name="Group 3"/>
          <p:cNvGraphicFramePr>
            <a:graphicFrameLocks noGrp="1"/>
          </p:cNvGraphicFramePr>
          <p:nvPr>
            <p:ph type="tbl" idx="1"/>
          </p:nvPr>
        </p:nvGraphicFramePr>
        <p:xfrm>
          <a:off x="0" y="1196975"/>
          <a:ext cx="9036050" cy="5048570"/>
        </p:xfrm>
        <a:graphic>
          <a:graphicData uri="http://schemas.openxmlformats.org/drawingml/2006/table">
            <a:tbl>
              <a:tblPr/>
              <a:tblGrid>
                <a:gridCol w="1908175"/>
                <a:gridCol w="1295400"/>
                <a:gridCol w="1008063"/>
                <a:gridCol w="936625"/>
                <a:gridCol w="503237"/>
                <a:gridCol w="936625"/>
                <a:gridCol w="1008063"/>
                <a:gridCol w="863600"/>
                <a:gridCol w="576262"/>
              </a:tblGrid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Ценности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2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Отношение к инновациям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Самостоя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тельность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Стимуляция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Власть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17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5486400" algn="r"/>
                        </a:tabLst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Традиция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5486400" algn="r"/>
                        </a:tabLst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5486400" algn="r"/>
                        </a:tabLst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Универсализм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5486400" algn="r"/>
                        </a:tabLst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Достижение </a:t>
                      </a: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17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Креативность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.36***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.15**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.17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-.21***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.11*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.06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Риск ради успеха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.22***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.18***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.11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-.12*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.01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Ориентация на будущее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.24***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.07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-.23***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.15**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.15**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.09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Уверенность в себе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.22***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.05 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-.13*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.16**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.03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7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 инновативности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.29***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.12*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-.11*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.12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-.22***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.19***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.20***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.12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800" smtClean="0"/>
              <a:t>Взаимосвязь ценностей с отношением к инновациям (русские)</a:t>
            </a:r>
            <a:r>
              <a:rPr lang="ru-RU" smtClean="0"/>
              <a:t> </a:t>
            </a:r>
          </a:p>
        </p:txBody>
      </p:sp>
      <p:graphicFrame>
        <p:nvGraphicFramePr>
          <p:cNvPr id="135171" name="Group 3"/>
          <p:cNvGraphicFramePr>
            <a:graphicFrameLocks noGrp="1"/>
          </p:cNvGraphicFramePr>
          <p:nvPr>
            <p:ph type="tbl" idx="1"/>
          </p:nvPr>
        </p:nvGraphicFramePr>
        <p:xfrm>
          <a:off x="0" y="1600200"/>
          <a:ext cx="9144000" cy="4579939"/>
        </p:xfrm>
        <a:graphic>
          <a:graphicData uri="http://schemas.openxmlformats.org/drawingml/2006/table">
            <a:tbl>
              <a:tblPr/>
              <a:tblGrid>
                <a:gridCol w="1979613"/>
                <a:gridCol w="1296987"/>
                <a:gridCol w="863600"/>
                <a:gridCol w="1008063"/>
                <a:gridCol w="608012"/>
                <a:gridCol w="884238"/>
                <a:gridCol w="1027112"/>
                <a:gridCol w="865188"/>
                <a:gridCol w="611187"/>
              </a:tblGrid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Ценности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4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Отношение к инновациям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Самостоя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тельность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Стимуляция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Власть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17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5486400" algn="r"/>
                        </a:tabLst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Традиция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5486400" algn="r"/>
                        </a:tabLst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5486400" algn="r"/>
                        </a:tabLst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Универсализм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5486400" algn="r"/>
                        </a:tabLst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Достижение </a:t>
                      </a: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17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Креативность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.42***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.19**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-.26**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.19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.06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Риск ради успеха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.22***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.23***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.22***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.17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Ориентация на будущее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.15*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.15*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.05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-.22**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.06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Уверенность в себе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.27***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.06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 инновативности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.31***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.20**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.17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-.22**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.06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600" smtClean="0"/>
              <a:t>Взаимосвязь ценностей с отношением к инновациям (канадцы)</a:t>
            </a:r>
          </a:p>
        </p:txBody>
      </p:sp>
      <p:graphicFrame>
        <p:nvGraphicFramePr>
          <p:cNvPr id="136195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684397"/>
        </p:xfrm>
        <a:graphic>
          <a:graphicData uri="http://schemas.openxmlformats.org/drawingml/2006/table">
            <a:tbl>
              <a:tblPr/>
              <a:tblGrid>
                <a:gridCol w="2746375"/>
                <a:gridCol w="1584325"/>
                <a:gridCol w="1584325"/>
                <a:gridCol w="1223963"/>
                <a:gridCol w="1090612"/>
              </a:tblGrid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Ценности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4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Отношение к инновациям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Самостоя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тельность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Стимуляция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Власть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19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Креативность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.26*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.33***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.22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Риск ради успеха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.47***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.21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Ориентация на будущее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.34**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.15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Уверенность в себе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.24*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-.27**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.17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 инновативности</a:t>
                      </a: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800" smtClean="0"/>
              <a:t>Взаимосвязь ценностей с отношением к инновациям </a:t>
            </a:r>
            <a:br>
              <a:rPr lang="ru-RU" sz="1800" smtClean="0"/>
            </a:br>
            <a:r>
              <a:rPr lang="ru-RU" sz="1800" smtClean="0"/>
              <a:t>(северокавказская выборка)</a:t>
            </a:r>
          </a:p>
        </p:txBody>
      </p:sp>
      <p:graphicFrame>
        <p:nvGraphicFramePr>
          <p:cNvPr id="137219" name="Group 3"/>
          <p:cNvGraphicFramePr>
            <a:graphicFrameLocks noGrp="1"/>
          </p:cNvGraphicFramePr>
          <p:nvPr>
            <p:ph type="tbl" idx="1"/>
          </p:nvPr>
        </p:nvGraphicFramePr>
        <p:xfrm>
          <a:off x="179388" y="1600200"/>
          <a:ext cx="8964612" cy="4770439"/>
        </p:xfrm>
        <a:graphic>
          <a:graphicData uri="http://schemas.openxmlformats.org/drawingml/2006/table">
            <a:tbl>
              <a:tblPr/>
              <a:tblGrid>
                <a:gridCol w="1971675"/>
                <a:gridCol w="1268412"/>
                <a:gridCol w="865188"/>
                <a:gridCol w="847725"/>
                <a:gridCol w="611187"/>
                <a:gridCol w="800100"/>
                <a:gridCol w="1052513"/>
                <a:gridCol w="936625"/>
                <a:gridCol w="611187"/>
              </a:tblGrid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Ценности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65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Отношение к инновациям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Самостоя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тельность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Стимуляция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Власть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17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5486400" algn="r"/>
                        </a:tabLst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Традиция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5486400" algn="r"/>
                        </a:tabLst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5486400" algn="r"/>
                        </a:tabLst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Универсализм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5486400" algn="r"/>
                        </a:tabLst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Достижение </a:t>
                      </a: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17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Креативность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.20*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.05 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.23***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.07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Риск ради успеха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.17**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.03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Ориентация на будущее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.20*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-.19*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.10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.20***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.05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Уверенность в себе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-.23**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.08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.27***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.08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 инновативности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.16*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.04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-.13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.25***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.08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4"/>
            <a:ext cx="7313612" cy="1198549"/>
          </a:xfrm>
        </p:spPr>
        <p:txBody>
          <a:bodyPr>
            <a:noAutofit/>
          </a:bodyPr>
          <a:lstStyle/>
          <a:p>
            <a:pPr eaLnBrk="1" hangingPunct="1"/>
            <a:r>
              <a:rPr lang="ru-RU" sz="2400" dirty="0" smtClean="0"/>
              <a:t>Взаимосвязь ценностей -оппозиций и индекса </a:t>
            </a:r>
            <a:r>
              <a:rPr lang="ru-RU" sz="2400" dirty="0" err="1" smtClean="0"/>
              <a:t>инновативности</a:t>
            </a:r>
            <a:endParaRPr lang="ru-RU" sz="2400" dirty="0" smtClean="0"/>
          </a:p>
        </p:txBody>
      </p:sp>
      <p:graphicFrame>
        <p:nvGraphicFramePr>
          <p:cNvPr id="138298" name="Group 58"/>
          <p:cNvGraphicFramePr>
            <a:graphicFrameLocks noGrp="1"/>
          </p:cNvGraphicFramePr>
          <p:nvPr>
            <p:ph type="tbl" idx="1"/>
          </p:nvPr>
        </p:nvGraphicFramePr>
        <p:xfrm>
          <a:off x="0" y="1357301"/>
          <a:ext cx="9144000" cy="5500699"/>
        </p:xfrm>
        <a:graphic>
          <a:graphicData uri="http://schemas.openxmlformats.org/drawingml/2006/table">
            <a:tbl>
              <a:tblPr/>
              <a:tblGrid>
                <a:gridCol w="1554163"/>
                <a:gridCol w="1898650"/>
                <a:gridCol w="1041400"/>
                <a:gridCol w="1676400"/>
                <a:gridCol w="1201737"/>
                <a:gridCol w="1200150"/>
                <a:gridCol w="571500"/>
              </a:tblGrid>
              <a:tr h="590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Ценности - оппозиции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Группы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Зависимая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Переменная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Сохранение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Открытость к изменениям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Times New Roman" pitchFamily="18" charset="0"/>
                        </a:rPr>
                        <a:t>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Самопре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одоление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Times New Roman" pitchFamily="18" charset="0"/>
                        </a:rPr>
                        <a:t>β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29252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Самоутверждение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Times New Roman" pitchFamily="18" charset="0"/>
                        </a:rPr>
                        <a:t>β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252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²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9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выборка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 инновативности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,36***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,13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9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Русские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 инновативности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,46***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,22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9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Канадцы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 инновативности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,56***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,29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9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Кавказцы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 инновативности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313612" cy="11430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Взаимосвязь ценностей -оппозиций и установок по отношению к инновациям (русские)</a:t>
            </a:r>
            <a:endParaRPr lang="ru-RU" sz="2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ph type="tbl" idx="1"/>
          </p:nvPr>
        </p:nvGraphicFramePr>
        <p:xfrm>
          <a:off x="142844" y="1714488"/>
          <a:ext cx="8786875" cy="4829937"/>
        </p:xfrm>
        <a:graphic>
          <a:graphicData uri="http://schemas.openxmlformats.org/drawingml/2006/table">
            <a:tbl>
              <a:tblPr/>
              <a:tblGrid>
                <a:gridCol w="2164325"/>
                <a:gridCol w="1381255"/>
                <a:gridCol w="1464479"/>
                <a:gridCol w="1235183"/>
                <a:gridCol w="1143320"/>
                <a:gridCol w="811622"/>
                <a:gridCol w="586691"/>
              </a:tblGrid>
              <a:tr h="351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29252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Независимые переменные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29252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29252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67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Зависимая 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Переменная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Сохранение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β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Открытость к изменениям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β</a:t>
                      </a: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Самопре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одоление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β</a:t>
                      </a: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Самовоз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вышение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β</a:t>
                      </a: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2000" i="1" dirty="0"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ru-RU" sz="2000" i="1" dirty="0">
                          <a:latin typeface="Times New Roman"/>
                          <a:ea typeface="Times New Roman"/>
                        </a:rPr>
                        <a:t>²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Times New Roman"/>
                          <a:ea typeface="Times New Roman"/>
                        </a:rPr>
                        <a:t>F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Креативность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-.19*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.36***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rgbClr val="29252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rgbClr val="29252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.23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Риск ради успеха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rgbClr val="29252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.40***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rgbClr val="29252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rgbClr val="29252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.16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.24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33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Ориентация на будущее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-.27**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.25**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rgbClr val="29252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-.40***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.21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.12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Уверенность в себе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rgbClr val="29252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.19*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rgbClr val="29252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rgbClr val="29252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.03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5.3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50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Индекс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</a:rPr>
                        <a:t>инновативности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личности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rgbClr val="29252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.47***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rgbClr val="29252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rgbClr val="29252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.21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</a:rPr>
                        <a:t>33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62704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Выводы: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928670"/>
            <a:ext cx="8572560" cy="64621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/>
              <a:t>Выявлены межкультурные различия в ценностных приоритетах,  которые располагаются, в основном, по ценностной оси: </a:t>
            </a:r>
            <a:r>
              <a:rPr lang="ru-RU" sz="2000" b="1" dirty="0" smtClean="0"/>
              <a:t>Сохранение – Открытость к изменениям. </a:t>
            </a:r>
          </a:p>
          <a:p>
            <a:pPr lvl="0"/>
            <a:endParaRPr lang="ru-RU" sz="2000" dirty="0" smtClean="0"/>
          </a:p>
          <a:p>
            <a:pPr lvl="0"/>
            <a:r>
              <a:rPr lang="ru-RU" sz="2000" dirty="0" smtClean="0"/>
              <a:t>Установки канадских и русских студентов по отношению к инновациям являются более позитивными, чем установки студентов с Северного Кавказа</a:t>
            </a:r>
            <a:r>
              <a:rPr lang="ru-RU" sz="2000" dirty="0" smtClean="0"/>
              <a:t>.</a:t>
            </a:r>
          </a:p>
          <a:p>
            <a:pPr lvl="0"/>
            <a:endParaRPr lang="ru-RU" sz="2000" dirty="0" smtClean="0"/>
          </a:p>
          <a:p>
            <a:pPr lvl="0"/>
            <a:r>
              <a:rPr lang="ru-RU" sz="2000" dirty="0" smtClean="0"/>
              <a:t>Ценности индивидов взаимосвязаны с их отношением к инновациям, и характер этой взаимосвязи обусловлен культурой.</a:t>
            </a:r>
            <a:endParaRPr lang="ru-RU" sz="2000" dirty="0" smtClean="0"/>
          </a:p>
          <a:p>
            <a:pPr lvl="0"/>
            <a:endParaRPr lang="ru-RU" sz="2000" dirty="0" smtClean="0"/>
          </a:p>
          <a:p>
            <a:pPr lvl="0"/>
            <a:r>
              <a:rPr lang="ru-RU" sz="2000" dirty="0" smtClean="0"/>
              <a:t>Ценности </a:t>
            </a:r>
            <a:r>
              <a:rPr lang="ru-RU" sz="2000" b="1" dirty="0" smtClean="0"/>
              <a:t>Открытости к изменениям</a:t>
            </a:r>
            <a:r>
              <a:rPr lang="ru-RU" sz="2000" dirty="0" smtClean="0"/>
              <a:t> (</a:t>
            </a:r>
            <a:r>
              <a:rPr lang="ru-RU" sz="2000" b="1" i="1" dirty="0" smtClean="0"/>
              <a:t>самостоятельность, стимуляция) и универсализма</a:t>
            </a:r>
            <a:r>
              <a:rPr lang="ru-RU" sz="2000" dirty="0" smtClean="0"/>
              <a:t> способствуют позитивным установкам по отношению к инновациям, а ценности </a:t>
            </a:r>
            <a:r>
              <a:rPr lang="ru-RU" sz="2000" b="1" dirty="0" smtClean="0"/>
              <a:t>Сохранения и </a:t>
            </a:r>
            <a:r>
              <a:rPr lang="ru-RU" sz="2000" b="1" dirty="0" err="1" smtClean="0"/>
              <a:t>Самовозвышения</a:t>
            </a:r>
            <a:r>
              <a:rPr lang="ru-RU" sz="2000" b="1" i="1" dirty="0" smtClean="0"/>
              <a:t> </a:t>
            </a:r>
            <a:r>
              <a:rPr lang="ru-RU" sz="2000" dirty="0" smtClean="0"/>
              <a:t>– препятствуют. </a:t>
            </a:r>
          </a:p>
          <a:p>
            <a:pPr lvl="0"/>
            <a:endParaRPr lang="ru-RU" sz="2000" dirty="0" smtClean="0"/>
          </a:p>
          <a:p>
            <a:pPr lvl="0"/>
            <a:r>
              <a:rPr lang="ru-RU" sz="2000" dirty="0" smtClean="0"/>
              <a:t>Связи ценностей и установок по отношению к инновациям имеют как универсальный, так и культурно-специфический характер. </a:t>
            </a:r>
          </a:p>
          <a:p>
            <a:r>
              <a:rPr lang="ru-RU" sz="2000" dirty="0" smtClean="0"/>
              <a:t> </a:t>
            </a:r>
          </a:p>
          <a:p>
            <a:r>
              <a:rPr lang="ru-RU" sz="2000" dirty="0" smtClean="0"/>
              <a:t> 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30388" y="500041"/>
            <a:ext cx="7313612" cy="1071571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2700" b="1" dirty="0" smtClean="0"/>
              <a:t>На </a:t>
            </a:r>
            <a:r>
              <a:rPr lang="ru-RU" sz="2700" b="1" dirty="0" err="1" smtClean="0"/>
              <a:t>инновационность</a:t>
            </a:r>
            <a:r>
              <a:rPr lang="ru-RU" sz="2700" b="1" dirty="0" smtClean="0"/>
              <a:t> и изобретательность влияют два измерения культуры (</a:t>
            </a:r>
            <a:r>
              <a:rPr lang="ru-RU" sz="2700" b="1" dirty="0" err="1" smtClean="0"/>
              <a:t>Shane</a:t>
            </a:r>
            <a:r>
              <a:rPr lang="ru-RU" sz="2700" b="1" dirty="0" smtClean="0"/>
              <a:t>, 1992):</a:t>
            </a:r>
            <a:r>
              <a:rPr lang="ru-RU" sz="2700" dirty="0" smtClean="0"/>
              <a:t> 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00174"/>
            <a:ext cx="8229600" cy="495301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1700" dirty="0" smtClean="0"/>
          </a:p>
          <a:p>
            <a:pPr eaLnBrk="1" hangingPunct="1">
              <a:lnSpc>
                <a:spcPct val="80000"/>
              </a:lnSpc>
            </a:pPr>
            <a:endParaRPr lang="ru-RU" sz="1700" dirty="0" smtClean="0"/>
          </a:p>
          <a:p>
            <a:pPr eaLnBrk="1" hangingPunct="1">
              <a:lnSpc>
                <a:spcPct val="80000"/>
              </a:lnSpc>
            </a:pPr>
            <a:r>
              <a:rPr lang="ru-RU" sz="1700" dirty="0" smtClean="0"/>
              <a:t>1) </a:t>
            </a:r>
            <a:r>
              <a:rPr lang="ru-RU" sz="1900" dirty="0" smtClean="0"/>
              <a:t>степень </a:t>
            </a:r>
            <a:r>
              <a:rPr lang="ru-RU" sz="1900" b="1" dirty="0" smtClean="0"/>
              <a:t>горизонтальности-вертикальности </a:t>
            </a:r>
            <a:r>
              <a:rPr lang="ru-RU" sz="1900" dirty="0" smtClean="0"/>
              <a:t>общества</a:t>
            </a:r>
            <a:r>
              <a:rPr lang="ru-RU" sz="1700" dirty="0" smtClean="0"/>
              <a:t>:</a:t>
            </a:r>
          </a:p>
          <a:p>
            <a:pPr eaLnBrk="1" hangingPunct="1">
              <a:lnSpc>
                <a:spcPct val="80000"/>
              </a:lnSpc>
            </a:pPr>
            <a:endParaRPr lang="ru-RU" sz="1700" dirty="0" smtClean="0"/>
          </a:p>
          <a:p>
            <a:pPr algn="just" eaLnBrk="1" hangingPunct="1">
              <a:lnSpc>
                <a:spcPct val="80000"/>
              </a:lnSpc>
            </a:pPr>
            <a:r>
              <a:rPr lang="ru-RU" sz="1700" b="1" dirty="0" smtClean="0"/>
              <a:t>изобретательность менее вероятна в иерархичном обществе, т.к. бюрократия подавляет творческую активность;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700" b="1" dirty="0" smtClean="0"/>
              <a:t>коммуникация способствует изобретательности, поскольку она требует «вклада» от других;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700" b="1" dirty="0" smtClean="0"/>
              <a:t>инновации требуют децентрализованной власти, а в иерархических обществах власть более централизована;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700" b="1" dirty="0" smtClean="0"/>
              <a:t>в иерархических обществах более распространены системы контроля, основанные  на правилах и процедурах, а не на доверии, что подавляет </a:t>
            </a:r>
            <a:r>
              <a:rPr lang="ru-RU" sz="1700" b="1" dirty="0" err="1" smtClean="0"/>
              <a:t>креативность</a:t>
            </a:r>
            <a:r>
              <a:rPr lang="ru-RU" sz="1700" b="1" dirty="0" smtClean="0"/>
              <a:t> и изобретательность;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700" b="1" dirty="0" smtClean="0"/>
              <a:t>изобретения – тяжелый труд и требуют строгой трудовой этики, а иерархические общества более фаталистичны, люди в них меньше считают, что инновации требуют серьезного труда;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700" b="1" dirty="0" smtClean="0"/>
              <a:t>изобретения часто влекут за собой радикальные социальные изменения, а иерархические общества стремятся минимизировать эти изменения, поскольку страшатся перераспределения власти. </a:t>
            </a:r>
          </a:p>
          <a:p>
            <a:pPr eaLnBrk="1" hangingPunct="1">
              <a:lnSpc>
                <a:spcPct val="80000"/>
              </a:lnSpc>
            </a:pPr>
            <a:endParaRPr lang="ru-RU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76250"/>
            <a:ext cx="8229600" cy="56499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ru-RU" sz="1900" dirty="0" smtClean="0"/>
          </a:p>
          <a:p>
            <a:pPr eaLnBrk="1" hangingPunct="1">
              <a:lnSpc>
                <a:spcPct val="80000"/>
              </a:lnSpc>
            </a:pPr>
            <a:r>
              <a:rPr lang="ru-RU" sz="1900" dirty="0" smtClean="0"/>
              <a:t>2) </a:t>
            </a:r>
            <a:r>
              <a:rPr lang="ru-RU" sz="1900" b="1" dirty="0" smtClean="0"/>
              <a:t>индивидуализм</a:t>
            </a:r>
            <a:r>
              <a:rPr lang="ru-RU" sz="1900" dirty="0" smtClean="0"/>
              <a:t>:</a:t>
            </a:r>
          </a:p>
          <a:p>
            <a:pPr eaLnBrk="1" hangingPunct="1">
              <a:lnSpc>
                <a:spcPct val="80000"/>
              </a:lnSpc>
            </a:pPr>
            <a:endParaRPr lang="ru-RU" sz="1900" dirty="0" smtClean="0"/>
          </a:p>
          <a:p>
            <a:pPr algn="just" eaLnBrk="1" hangingPunct="1">
              <a:lnSpc>
                <a:spcPct val="80000"/>
              </a:lnSpc>
            </a:pPr>
            <a:r>
              <a:rPr lang="ru-RU" sz="2000" dirty="0" smtClean="0"/>
              <a:t>в индивидуалистических обществах свобода больше ценится, а свобода необходима для творчества;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 smtClean="0"/>
              <a:t>изобретательность требует поиска внешней информации, и поскольку индивидуалистические культуры не так ценят лояльность, как коллективистские, поэтому они способны собрать больше информации, необходимой для изобретений;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 smtClean="0"/>
              <a:t>малые фирмы более изобретательны, чем большие (в индивидуалистических обществах предпочитают малые фирмы);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 smtClean="0"/>
              <a:t>изобретателей нужно вознаграждать за изобретения деньгами и признанием, что более типично для индивидуалистических обществ, умеющих ценить и выделять индивидуальность;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 smtClean="0"/>
              <a:t>для возникновения инноваций необходима поддержка руководства организаций, и в индивидуалистических обществах люди чаще ее ищут и находят;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 smtClean="0"/>
              <a:t>психологические характеристики независимости, мотивации достижения и нонконформизма, необходимые для инноваций и изобретательности, более распространены в индивидуалистических обществах.</a:t>
            </a:r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dirty="0"/>
              <a:t>Результаты исследований в США (</a:t>
            </a:r>
            <a:r>
              <a:rPr lang="ru-RU" sz="2000" dirty="0" err="1"/>
              <a:t>Shane</a:t>
            </a:r>
            <a:r>
              <a:rPr lang="ru-RU" sz="2000" dirty="0"/>
              <a:t>, 1992) показали, что индивидуалистические и неиерархические («горизонтальные») общества более изобретательны и более склонны к инновациям. 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В исследовании Стефана </a:t>
            </a:r>
            <a:r>
              <a:rPr lang="ru-RU" sz="2000" dirty="0" err="1"/>
              <a:t>Доллингера</a:t>
            </a:r>
            <a:r>
              <a:rPr lang="ru-RU" sz="2000" dirty="0"/>
              <a:t> с соавторами (</a:t>
            </a:r>
            <a:r>
              <a:rPr lang="en-US" sz="2000" dirty="0" err="1"/>
              <a:t>Dollinger</a:t>
            </a:r>
            <a:r>
              <a:rPr lang="ru-RU" sz="2000" dirty="0"/>
              <a:t>, </a:t>
            </a:r>
            <a:r>
              <a:rPr lang="en-US" sz="2000" dirty="0"/>
              <a:t>Burke</a:t>
            </a:r>
            <a:r>
              <a:rPr lang="ru-RU" sz="2000" dirty="0"/>
              <a:t> &amp; </a:t>
            </a:r>
            <a:r>
              <a:rPr lang="en-US" sz="2000" dirty="0"/>
              <a:t>Gump</a:t>
            </a:r>
            <a:r>
              <a:rPr lang="ru-RU" sz="2000" dirty="0"/>
              <a:t>, 2006) было показано, что более </a:t>
            </a:r>
            <a:r>
              <a:rPr lang="ru-RU" sz="2000" dirty="0" err="1"/>
              <a:t>креативные</a:t>
            </a:r>
            <a:r>
              <a:rPr lang="ru-RU" sz="2000" dirty="0"/>
              <a:t> студенты имеют иную систему ценностей, чем их однокурсники. Выполнение ими тестовых заданий новыми, творческими способами позитивно </a:t>
            </a:r>
            <a:r>
              <a:rPr lang="ru-RU" sz="2000" dirty="0" err="1"/>
              <a:t>коррелировало</a:t>
            </a:r>
            <a:r>
              <a:rPr lang="ru-RU" sz="2000" dirty="0"/>
              <a:t> с такими индивидуальными ценностями по Шварцу как </a:t>
            </a:r>
            <a:r>
              <a:rPr lang="ru-RU" sz="2000" b="1" dirty="0"/>
              <a:t>самостоятельность, стимуляция и универсализм</a:t>
            </a:r>
            <a:r>
              <a:rPr lang="ru-RU" sz="2000" dirty="0"/>
              <a:t>, и негативно – с ценностями </a:t>
            </a:r>
            <a:r>
              <a:rPr lang="ru-RU" sz="2000" b="1" dirty="0"/>
              <a:t>традиции, безопасности и власти</a:t>
            </a:r>
            <a:r>
              <a:rPr lang="ru-RU" sz="2000" dirty="0"/>
              <a:t>. </a:t>
            </a:r>
          </a:p>
          <a:p>
            <a:pPr>
              <a:lnSpc>
                <a:spcPct val="80000"/>
              </a:lnSpc>
            </a:pPr>
            <a:endParaRPr lang="ru-RU" sz="2000" dirty="0"/>
          </a:p>
          <a:p>
            <a:pPr>
              <a:lnSpc>
                <a:spcPct val="80000"/>
              </a:lnSpc>
            </a:pPr>
            <a:r>
              <a:rPr lang="ru-RU" sz="2000" dirty="0"/>
              <a:t>Психологические характеристики инновационной деятельности требуют определенной среды – равенства в отношениях, одинаковых возможностей для всех, поощрения индивидуального развития, наличия некоторой степени свободы, хороших коммуникаций, в частности, возможности свободно выражать свои мысли и чувства. </a:t>
            </a:r>
          </a:p>
          <a:p>
            <a:pPr>
              <a:lnSpc>
                <a:spcPct val="80000"/>
              </a:lnSpc>
            </a:pPr>
            <a:endParaRPr lang="ru-RU" sz="2000" dirty="0"/>
          </a:p>
          <a:p>
            <a:pPr>
              <a:lnSpc>
                <a:spcPct val="80000"/>
              </a:lnSpc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i="1"/>
              <a:t/>
            </a:r>
            <a:br>
              <a:rPr lang="ru-RU" sz="4000" i="1"/>
            </a:br>
            <a:r>
              <a:rPr lang="ru-RU" sz="4000" i="1"/>
              <a:t>Цели исследования:</a:t>
            </a: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 dirty="0"/>
              <a:t>1) выявить межкультурные </a:t>
            </a:r>
            <a:r>
              <a:rPr lang="ru-RU" sz="2800" dirty="0" smtClean="0"/>
              <a:t>различия </a:t>
            </a:r>
            <a:r>
              <a:rPr lang="ru-RU" sz="2800" dirty="0"/>
              <a:t>в ценностях и установках по отношению к инновациям;</a:t>
            </a:r>
          </a:p>
          <a:p>
            <a:pPr>
              <a:lnSpc>
                <a:spcPct val="80000"/>
              </a:lnSpc>
            </a:pPr>
            <a:r>
              <a:rPr lang="ru-RU" sz="2800" dirty="0"/>
              <a:t>2) выявить обусловленность отношения к инновациям ценностями культуры в трех этнокультурных группах (русские, канадцы и представители народов Северного Кавказа);</a:t>
            </a:r>
          </a:p>
          <a:p>
            <a:pPr>
              <a:lnSpc>
                <a:spcPct val="80000"/>
              </a:lnSpc>
            </a:pPr>
            <a:r>
              <a:rPr lang="ru-RU" sz="2800" dirty="0"/>
              <a:t>2) провести </a:t>
            </a:r>
            <a:r>
              <a:rPr lang="ru-RU" sz="2800" dirty="0" err="1"/>
              <a:t>кросс-культурную</a:t>
            </a:r>
            <a:r>
              <a:rPr lang="ru-RU" sz="2800" dirty="0"/>
              <a:t> проверку универсальности и специфичности связей ценностей культуры и отношения к инновациям в разных этнокультурных группах.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8229600" cy="431800"/>
          </a:xfrm>
        </p:spPr>
        <p:txBody>
          <a:bodyPr>
            <a:normAutofit fontScale="90000"/>
          </a:bodyPr>
          <a:lstStyle/>
          <a:p>
            <a:r>
              <a:rPr lang="ru-RU" sz="3200" i="1"/>
              <a:t>Гипотезы исследования:</a:t>
            </a:r>
            <a:r>
              <a:rPr lang="ru-RU" sz="3200"/>
              <a:t/>
            </a:r>
            <a:br>
              <a:rPr lang="ru-RU" sz="3200"/>
            </a:br>
            <a:endParaRPr lang="ru-RU" sz="32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ru-RU" b="1" i="1" dirty="0" smtClean="0"/>
              <a:t>Теоретическая гипотеза:</a:t>
            </a:r>
            <a:r>
              <a:rPr lang="ru-RU" b="1" dirty="0" smtClean="0"/>
              <a:t> </a:t>
            </a:r>
          </a:p>
          <a:p>
            <a:pPr>
              <a:lnSpc>
                <a:spcPct val="80000"/>
              </a:lnSpc>
            </a:pPr>
            <a:endParaRPr lang="ru-RU" dirty="0" smtClean="0"/>
          </a:p>
          <a:p>
            <a:pPr>
              <a:lnSpc>
                <a:spcPct val="80000"/>
              </a:lnSpc>
            </a:pPr>
            <a:r>
              <a:rPr lang="ru-RU" dirty="0" smtClean="0"/>
              <a:t>ценности индивидов взаимосвязаны с их отношением к инновациям, и характер этой взаимосвязи обусловлен культурой</a:t>
            </a:r>
          </a:p>
          <a:p>
            <a:pPr>
              <a:lnSpc>
                <a:spcPct val="80000"/>
              </a:lnSpc>
            </a:pPr>
            <a:endParaRPr lang="ru-RU" sz="2400" dirty="0" smtClean="0"/>
          </a:p>
          <a:p>
            <a:pPr>
              <a:lnSpc>
                <a:spcPct val="80000"/>
              </a:lnSpc>
            </a:pPr>
            <a:r>
              <a:rPr lang="ru-RU" sz="2400" b="1" i="1" dirty="0" smtClean="0"/>
              <a:t>Исследовательские гипотезы: </a:t>
            </a:r>
          </a:p>
          <a:p>
            <a:pPr>
              <a:lnSpc>
                <a:spcPct val="80000"/>
              </a:lnSpc>
            </a:pPr>
            <a:endParaRPr lang="ru-RU" sz="2400" i="1" dirty="0" smtClean="0"/>
          </a:p>
          <a:p>
            <a:pPr>
              <a:lnSpc>
                <a:spcPct val="80000"/>
              </a:lnSpc>
            </a:pPr>
            <a:r>
              <a:rPr lang="ru-RU" sz="2400" dirty="0" smtClean="0"/>
              <a:t>Существуют межкультурные различия в ценностях по оппозициям: Сохранение –Открытость к изменениям</a:t>
            </a:r>
          </a:p>
          <a:p>
            <a:pPr>
              <a:lnSpc>
                <a:spcPct val="80000"/>
              </a:lnSpc>
            </a:pPr>
            <a:endParaRPr lang="ru-RU" sz="2400" dirty="0" smtClean="0"/>
          </a:p>
          <a:p>
            <a:pPr>
              <a:lnSpc>
                <a:spcPct val="80000"/>
              </a:lnSpc>
            </a:pPr>
            <a:r>
              <a:rPr lang="ru-RU" sz="2400" dirty="0" smtClean="0"/>
              <a:t>Существуют </a:t>
            </a:r>
            <a:r>
              <a:rPr lang="ru-RU" sz="2400" dirty="0"/>
              <a:t>культурные различия в установках по отношению к инновациям: установки канадских </a:t>
            </a:r>
            <a:r>
              <a:rPr lang="ru-RU" sz="2400" dirty="0" smtClean="0"/>
              <a:t>и русских студентов </a:t>
            </a:r>
            <a:r>
              <a:rPr lang="ru-RU" sz="2400" dirty="0"/>
              <a:t>являются </a:t>
            </a:r>
            <a:r>
              <a:rPr lang="ru-RU" sz="2400" dirty="0" smtClean="0"/>
              <a:t>более </a:t>
            </a:r>
            <a:r>
              <a:rPr lang="ru-RU" sz="2400" dirty="0"/>
              <a:t>позитивными, </a:t>
            </a:r>
            <a:r>
              <a:rPr lang="ru-RU" sz="2400" dirty="0" smtClean="0"/>
              <a:t>чем </a:t>
            </a:r>
            <a:r>
              <a:rPr lang="ru-RU" sz="2400" dirty="0"/>
              <a:t>установки студентов с Северного </a:t>
            </a:r>
            <a:r>
              <a:rPr lang="ru-RU" sz="2400" dirty="0" smtClean="0"/>
              <a:t>Кавказа.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 </a:t>
            </a:r>
            <a:endParaRPr lang="ru-RU" sz="2400" dirty="0"/>
          </a:p>
          <a:p>
            <a:pPr>
              <a:lnSpc>
                <a:spcPct val="80000"/>
              </a:lnSpc>
            </a:pPr>
            <a:r>
              <a:rPr lang="ru-RU" sz="2400" dirty="0"/>
              <a:t> Ценности </a:t>
            </a:r>
            <a:r>
              <a:rPr lang="ru-RU" sz="2400" dirty="0" smtClean="0"/>
              <a:t>Открытости к изменениям (с</a:t>
            </a:r>
            <a:r>
              <a:rPr lang="ru-RU" sz="2400" i="1" dirty="0" smtClean="0"/>
              <a:t>амостоятельность, стимуляция</a:t>
            </a:r>
            <a:r>
              <a:rPr lang="ru-RU" sz="2400" dirty="0" smtClean="0"/>
              <a:t>) </a:t>
            </a:r>
            <a:r>
              <a:rPr lang="ru-RU" sz="2400" dirty="0"/>
              <a:t>и </a:t>
            </a:r>
            <a:r>
              <a:rPr lang="ru-RU" sz="2400" dirty="0" smtClean="0"/>
              <a:t>у</a:t>
            </a:r>
            <a:r>
              <a:rPr lang="ru-RU" sz="2400" i="1" dirty="0" smtClean="0"/>
              <a:t>ниверсализма</a:t>
            </a:r>
            <a:r>
              <a:rPr lang="ru-RU" sz="2400" dirty="0" smtClean="0"/>
              <a:t> </a:t>
            </a:r>
            <a:r>
              <a:rPr lang="ru-RU" sz="2400" dirty="0"/>
              <a:t>способствуют позитивным установкам по отношению к инновациям, а ценности </a:t>
            </a:r>
            <a:r>
              <a:rPr lang="ru-RU" sz="2400" i="1" dirty="0" smtClean="0"/>
              <a:t>власти</a:t>
            </a:r>
            <a:r>
              <a:rPr lang="ru-RU" sz="2400" dirty="0" smtClean="0"/>
              <a:t> </a:t>
            </a:r>
            <a:r>
              <a:rPr lang="ru-RU" sz="2400" dirty="0"/>
              <a:t>и </a:t>
            </a:r>
            <a:r>
              <a:rPr lang="ru-RU" sz="2400" i="1" dirty="0" smtClean="0"/>
              <a:t>традиции</a:t>
            </a:r>
            <a:r>
              <a:rPr lang="ru-RU" sz="2400" dirty="0" smtClean="0"/>
              <a:t> </a:t>
            </a:r>
            <a:r>
              <a:rPr lang="ru-RU" sz="2400" dirty="0"/>
              <a:t>– препятствуют</a:t>
            </a:r>
            <a:r>
              <a:rPr lang="ru-RU" sz="2400" dirty="0" smtClean="0"/>
              <a:t>.</a:t>
            </a:r>
          </a:p>
          <a:p>
            <a:pPr>
              <a:lnSpc>
                <a:spcPct val="80000"/>
              </a:lnSpc>
            </a:pPr>
            <a:endParaRPr lang="ru-RU" sz="2400" dirty="0"/>
          </a:p>
          <a:p>
            <a:pPr>
              <a:lnSpc>
                <a:spcPct val="80000"/>
              </a:lnSpc>
            </a:pPr>
            <a:r>
              <a:rPr lang="ru-RU" sz="2400" dirty="0"/>
              <a:t>Связи ценностей и установок по отношению к инновациям имеют как универсальный, так и культурно-специфический характер.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/>
              <a:t>Социально-демографические характеристики выборки исследования</a:t>
            </a:r>
          </a:p>
        </p:txBody>
      </p:sp>
      <p:graphicFrame>
        <p:nvGraphicFramePr>
          <p:cNvPr id="9396" name="Group 180"/>
          <p:cNvGraphicFramePr>
            <a:graphicFrameLocks noGrp="1"/>
          </p:cNvGraphicFramePr>
          <p:nvPr>
            <p:ph type="tbl" idx="1"/>
          </p:nvPr>
        </p:nvGraphicFramePr>
        <p:xfrm>
          <a:off x="685800" y="1828800"/>
          <a:ext cx="7696200" cy="3712529"/>
        </p:xfrm>
        <a:graphic>
          <a:graphicData uri="http://schemas.openxmlformats.org/drawingml/2006/table">
            <a:tbl>
              <a:tblPr/>
              <a:tblGrid>
                <a:gridCol w="1927225"/>
                <a:gridCol w="2616200"/>
                <a:gridCol w="1568450"/>
                <a:gridCol w="1584325"/>
              </a:tblGrid>
              <a:tr h="1074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Группа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Студенты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(кол-во/средн. возраст)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Кол-во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Мужчин (%)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Кол-во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Женщин (%)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Русские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193 / 20,6 лет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36,9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63,1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Народы Кавказа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134 / 22,5 лет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33,4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66,6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Канадцы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93/ 21,6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лет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32,3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67,7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430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34, 2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2970213" algn="ctr"/>
                          <a:tab pos="5940425" algn="r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65,8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836613"/>
            <a:ext cx="8291512" cy="71437"/>
          </a:xfrm>
        </p:spPr>
        <p:txBody>
          <a:bodyPr>
            <a:normAutofit fontScale="90000"/>
          </a:bodyPr>
          <a:lstStyle/>
          <a:p>
            <a:r>
              <a:rPr lang="ru-RU" sz="2400" b="1"/>
              <a:t>Методы исследования</a:t>
            </a: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507413" cy="576103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1800" b="1" dirty="0"/>
              <a:t>Для исследования </a:t>
            </a:r>
            <a:r>
              <a:rPr lang="ru-RU" sz="1800" b="1" i="1" dirty="0"/>
              <a:t>ценностей культуры </a:t>
            </a:r>
            <a:r>
              <a:rPr lang="ru-RU" sz="1800" b="1" dirty="0"/>
              <a:t>использовалась методика Ш. Шварца </a:t>
            </a:r>
            <a:r>
              <a:rPr lang="ru-RU" sz="1800" b="1" dirty="0" smtClean="0"/>
              <a:t>(</a:t>
            </a:r>
            <a:r>
              <a:rPr lang="en-US" sz="1800" b="1" dirty="0" smtClean="0"/>
              <a:t>SVS57</a:t>
            </a:r>
            <a:r>
              <a:rPr lang="ru-RU" sz="1800" b="1" dirty="0" smtClean="0"/>
              <a:t>). </a:t>
            </a:r>
          </a:p>
          <a:p>
            <a:pPr>
              <a:lnSpc>
                <a:spcPct val="80000"/>
              </a:lnSpc>
            </a:pPr>
            <a:r>
              <a:rPr lang="ru-RU" sz="1800" b="1" i="1" dirty="0" smtClean="0"/>
              <a:t>Шкала </a:t>
            </a:r>
            <a:r>
              <a:rPr lang="ru-RU" sz="1800" b="1" i="1" dirty="0"/>
              <a:t>самооценки </a:t>
            </a:r>
            <a:r>
              <a:rPr lang="ru-RU" sz="1800" b="1" i="1" dirty="0" err="1"/>
              <a:t>инновативных</a:t>
            </a:r>
            <a:r>
              <a:rPr lang="ru-RU" sz="1800" b="1" i="1" dirty="0"/>
              <a:t> качеств личности</a:t>
            </a:r>
            <a:r>
              <a:rPr lang="ru-RU" sz="1800" b="1" dirty="0"/>
              <a:t> (Н.М.Лебедева, </a:t>
            </a:r>
            <a:r>
              <a:rPr lang="ru-RU" sz="1800" b="1" dirty="0" err="1" smtClean="0"/>
              <a:t>А.Н.Татарко</a:t>
            </a:r>
            <a:r>
              <a:rPr lang="ru-RU" sz="1800" b="1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ru-RU" sz="1800" b="1" dirty="0" smtClean="0"/>
              <a:t> </a:t>
            </a:r>
            <a:r>
              <a:rPr lang="ru-RU" sz="1800" b="1" dirty="0"/>
              <a:t>4 основных шкалы: </a:t>
            </a:r>
          </a:p>
          <a:p>
            <a:pPr>
              <a:lnSpc>
                <a:spcPct val="80000"/>
              </a:lnSpc>
            </a:pPr>
            <a:r>
              <a:rPr lang="ru-RU" sz="1800" b="1" dirty="0"/>
              <a:t>а) «</a:t>
            </a:r>
            <a:r>
              <a:rPr lang="ru-RU" sz="1800" b="1" dirty="0" err="1"/>
              <a:t>Креативность</a:t>
            </a:r>
            <a:r>
              <a:rPr lang="ru-RU" sz="1800" b="1" dirty="0"/>
              <a:t>»(6 вопросов, пример: Ему нравится делать все по-своему, оригинально </a:t>
            </a:r>
            <a:r>
              <a:rPr lang="ru-RU" sz="1800" b="1" dirty="0" err="1"/>
              <a:t>α </a:t>
            </a:r>
            <a:r>
              <a:rPr lang="ru-RU" sz="1800" b="1" dirty="0"/>
              <a:t>= 0,80), </a:t>
            </a:r>
          </a:p>
          <a:p>
            <a:pPr>
              <a:lnSpc>
                <a:spcPct val="80000"/>
              </a:lnSpc>
            </a:pPr>
            <a:r>
              <a:rPr lang="ru-RU" sz="1800" b="1" dirty="0"/>
              <a:t>б) «Риск ради успеха» (4 вопроса, пример: Он готов идти на риск ради достижений </a:t>
            </a:r>
            <a:r>
              <a:rPr lang="ru-RU" sz="1800" b="1" dirty="0" err="1"/>
              <a:t>α </a:t>
            </a:r>
            <a:r>
              <a:rPr lang="ru-RU" sz="1800" b="1" dirty="0"/>
              <a:t>= 0,69); </a:t>
            </a:r>
            <a:endParaRPr lang="ru-RU" sz="1800" b="1" dirty="0" smtClean="0"/>
          </a:p>
          <a:p>
            <a:pPr>
              <a:lnSpc>
                <a:spcPct val="80000"/>
              </a:lnSpc>
            </a:pPr>
            <a:r>
              <a:rPr lang="ru-RU" sz="1800" b="1" dirty="0" smtClean="0"/>
              <a:t>в</a:t>
            </a:r>
            <a:r>
              <a:rPr lang="ru-RU" sz="1800" b="1" dirty="0"/>
              <a:t>) «Ориентация на будущее» (4 вопроса, пример: С его точки зрения сегодняшние потери совсем необязательно плохи для будущего </a:t>
            </a:r>
            <a:r>
              <a:rPr lang="ru-RU" sz="1800" b="1" dirty="0" err="1"/>
              <a:t>α </a:t>
            </a:r>
            <a:r>
              <a:rPr lang="ru-RU" sz="1800" b="1" dirty="0"/>
              <a:t>= </a:t>
            </a:r>
            <a:r>
              <a:rPr lang="ru-RU" sz="1800" b="1" dirty="0" smtClean="0"/>
              <a:t>0,74), </a:t>
            </a:r>
            <a:endParaRPr lang="ru-RU" sz="1800" b="1" dirty="0"/>
          </a:p>
          <a:p>
            <a:pPr>
              <a:lnSpc>
                <a:spcPct val="80000"/>
              </a:lnSpc>
            </a:pPr>
            <a:r>
              <a:rPr lang="ru-RU" sz="1800" b="1" dirty="0"/>
              <a:t>г) «Уверенность в себе» (2 вопроса, пример Он не преклоняется перед авторитетами, он независим, </a:t>
            </a:r>
            <a:r>
              <a:rPr lang="ru-RU" sz="1800" b="1" dirty="0" err="1"/>
              <a:t>α </a:t>
            </a:r>
            <a:r>
              <a:rPr lang="ru-RU" sz="1800" b="1" dirty="0"/>
              <a:t>= </a:t>
            </a:r>
            <a:r>
              <a:rPr lang="ru-RU" sz="1800" b="1" dirty="0" smtClean="0"/>
              <a:t>0,64).</a:t>
            </a:r>
            <a:endParaRPr lang="ru-RU" sz="1800" b="1" dirty="0"/>
          </a:p>
          <a:p>
            <a:pPr>
              <a:lnSpc>
                <a:spcPct val="80000"/>
              </a:lnSpc>
            </a:pPr>
            <a:r>
              <a:rPr lang="ru-RU" sz="1800" b="1" dirty="0" smtClean="0"/>
              <a:t>Интегральный  </a:t>
            </a:r>
            <a:r>
              <a:rPr lang="ru-RU" sz="1800" b="1" dirty="0"/>
              <a:t>«Индекс </a:t>
            </a:r>
            <a:r>
              <a:rPr lang="ru-RU" sz="1800" b="1" dirty="0" err="1" smtClean="0"/>
              <a:t>инновативности</a:t>
            </a:r>
            <a:r>
              <a:rPr lang="ru-RU" sz="1800" b="1" dirty="0" smtClean="0"/>
              <a:t> </a:t>
            </a:r>
            <a:r>
              <a:rPr lang="ru-RU" sz="1800" b="1" dirty="0"/>
              <a:t>личности»(</a:t>
            </a:r>
            <a:r>
              <a:rPr lang="ru-RU" sz="1800" b="1" dirty="0" err="1"/>
              <a:t>α </a:t>
            </a:r>
            <a:r>
              <a:rPr lang="ru-RU" sz="1800" b="1" dirty="0"/>
              <a:t>= </a:t>
            </a:r>
            <a:r>
              <a:rPr lang="ru-RU" sz="1800" b="1" dirty="0" smtClean="0"/>
              <a:t>0,79-русские</a:t>
            </a:r>
            <a:r>
              <a:rPr lang="ru-RU" sz="1800" b="1" dirty="0"/>
              <a:t>; </a:t>
            </a:r>
            <a:r>
              <a:rPr lang="ru-RU" sz="1800" b="1" dirty="0" smtClean="0"/>
              <a:t>0,87 </a:t>
            </a:r>
            <a:r>
              <a:rPr lang="ru-RU" sz="1800" b="1" dirty="0"/>
              <a:t>– </a:t>
            </a:r>
            <a:r>
              <a:rPr lang="ru-RU" sz="1800" b="1" dirty="0" smtClean="0"/>
              <a:t>представители Северного Кавказа; 0,76 </a:t>
            </a:r>
            <a:r>
              <a:rPr lang="ru-RU" sz="1800" b="1" dirty="0"/>
              <a:t>- канадцы</a:t>
            </a:r>
            <a:r>
              <a:rPr lang="ru-RU" sz="1800" b="1" dirty="0" smtClean="0"/>
              <a:t>).</a:t>
            </a:r>
          </a:p>
          <a:p>
            <a:pPr>
              <a:lnSpc>
                <a:spcPct val="80000"/>
              </a:lnSpc>
            </a:pPr>
            <a:endParaRPr lang="ru-RU" sz="1800" b="1" i="1" dirty="0"/>
          </a:p>
          <a:p>
            <a:pPr>
              <a:lnSpc>
                <a:spcPct val="80000"/>
              </a:lnSpc>
            </a:pPr>
            <a:r>
              <a:rPr lang="ru-RU" sz="1800" b="1" i="1" dirty="0"/>
              <a:t>Обработка данных</a:t>
            </a:r>
            <a:r>
              <a:rPr lang="ru-RU" sz="1800" b="1" dirty="0"/>
              <a:t> проводилась с помощью пакет</a:t>
            </a:r>
            <a:r>
              <a:rPr lang="en-US" sz="1800" b="1" dirty="0"/>
              <a:t>a SPSS</a:t>
            </a:r>
            <a:r>
              <a:rPr lang="ru-RU" sz="1800" b="1" dirty="0"/>
              <a:t> с использованием </a:t>
            </a:r>
            <a:r>
              <a:rPr lang="en-US" sz="1800" b="1" dirty="0" smtClean="0"/>
              <a:t>Z</a:t>
            </a:r>
            <a:r>
              <a:rPr lang="ru-RU" sz="1800" b="1" dirty="0" smtClean="0"/>
              <a:t>-критерия Колмогорова-Смирнова </a:t>
            </a:r>
            <a:r>
              <a:rPr lang="ru-RU" sz="1800" b="1" dirty="0"/>
              <a:t>и множественного регрессионного анализа (метод </a:t>
            </a:r>
            <a:r>
              <a:rPr lang="en-US" sz="1800" b="1" dirty="0"/>
              <a:t>enter</a:t>
            </a:r>
            <a:r>
              <a:rPr lang="ru-RU" sz="1800" b="1" dirty="0" smtClean="0"/>
              <a:t>) с контролем возраста, пола и взаимодействия переменных. </a:t>
            </a:r>
            <a:endParaRPr lang="ru-RU" sz="1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txBody>
          <a:bodyPr>
            <a:noAutofit/>
          </a:bodyPr>
          <a:lstStyle/>
          <a:p>
            <a:r>
              <a:rPr lang="ru-RU" sz="2000" dirty="0" smtClean="0"/>
              <a:t>Структура индивидуальных ценностей (</a:t>
            </a:r>
            <a:r>
              <a:rPr lang="en-US" sz="2000" dirty="0" smtClean="0"/>
              <a:t>Schwartz, </a:t>
            </a:r>
            <a:r>
              <a:rPr lang="en-US" sz="2000" dirty="0" err="1" smtClean="0"/>
              <a:t>Bilsky</a:t>
            </a:r>
            <a:r>
              <a:rPr lang="en-US" sz="2000" dirty="0" smtClean="0"/>
              <a:t>, 1987)</a:t>
            </a:r>
            <a:endParaRPr lang="en-US" sz="2000" dirty="0"/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>
            <p:ph idx="1"/>
          </p:nvPr>
        </p:nvGraphicFramePr>
        <p:xfrm>
          <a:off x="0" y="1714488"/>
          <a:ext cx="9144000" cy="5143512"/>
        </p:xfrm>
        <a:graphic>
          <a:graphicData uri="http://schemas.openxmlformats.org/presentationml/2006/ole">
            <p:oleObj spid="_x0000_s26626" name="Лист" r:id="rId3" imgW="9601240" imgH="5172164" progId="Excel.Sheet.8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82</TotalTime>
  <Words>1556</Words>
  <Application>Microsoft Office PowerPoint</Application>
  <PresentationFormat>Экран (4:3)</PresentationFormat>
  <Paragraphs>414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Городская</vt:lpstr>
      <vt:lpstr>Лист</vt:lpstr>
      <vt:lpstr>Ценности культуры и отношение к инновациям российских и канадских студентов</vt:lpstr>
      <vt:lpstr> На инновационность и изобретательность влияют два измерения культуры (Shane, 1992):  </vt:lpstr>
      <vt:lpstr>Слайд 3</vt:lpstr>
      <vt:lpstr>Слайд 4</vt:lpstr>
      <vt:lpstr> Цели исследования: </vt:lpstr>
      <vt:lpstr>Гипотезы исследования: </vt:lpstr>
      <vt:lpstr>Социально-демографические характеристики выборки исследования</vt:lpstr>
      <vt:lpstr>Методы исследования </vt:lpstr>
      <vt:lpstr>Структура индивидуальных ценностей (Schwartz, Bilsky, 1987)</vt:lpstr>
      <vt:lpstr>Межкультурные различия ценностей студентов</vt:lpstr>
      <vt:lpstr>Межкультурные различия отношения студентов к инновациям</vt:lpstr>
      <vt:lpstr>Взаимосвязь ценностей с отношением к инновациям (вся выборка) </vt:lpstr>
      <vt:lpstr>Взаимосвязь ценностей с отношением к инновациям (русские) </vt:lpstr>
      <vt:lpstr>Взаимосвязь ценностей с отношением к инновациям (канадцы)</vt:lpstr>
      <vt:lpstr>Взаимосвязь ценностей с отношением к инновациям  (северокавказская выборка)</vt:lpstr>
      <vt:lpstr>Взаимосвязь ценностей -оппозиций и индекса инновативности</vt:lpstr>
      <vt:lpstr>Взаимосвязь ценностей -оппозиций и установок по отношению к инновациям (русские)</vt:lpstr>
      <vt:lpstr> Выводы: </vt:lpstr>
    </vt:vector>
  </TitlesOfParts>
  <Company>Х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Лебедева Н.М.</dc:creator>
  <cp:lastModifiedBy>Лебедева Н.М.</cp:lastModifiedBy>
  <cp:revision>12</cp:revision>
  <dcterms:created xsi:type="dcterms:W3CDTF">2009-04-04T04:50:48Z</dcterms:created>
  <dcterms:modified xsi:type="dcterms:W3CDTF">2009-04-06T08:29:24Z</dcterms:modified>
</cp:coreProperties>
</file>