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4"/>
  </p:notesMasterIdLst>
  <p:sldIdLst>
    <p:sldId id="256" r:id="rId2"/>
    <p:sldId id="267" r:id="rId3"/>
    <p:sldId id="257" r:id="rId4"/>
    <p:sldId id="266" r:id="rId5"/>
    <p:sldId id="258" r:id="rId6"/>
    <p:sldId id="263" r:id="rId7"/>
    <p:sldId id="259" r:id="rId8"/>
    <p:sldId id="260" r:id="rId9"/>
    <p:sldId id="264" r:id="rId10"/>
    <p:sldId id="265" r:id="rId11"/>
    <p:sldId id="268" r:id="rId12"/>
    <p:sldId id="270" r:id="rId13"/>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104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069E02A-E3A6-4513-8A7A-58234F3579DD}" type="datetimeFigureOut">
              <a:rPr lang="ru-RU" smtClean="0"/>
              <a:pPr/>
              <a:t>21.08.2012</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0C6F22F-D5AB-4551-8368-103742311110}" type="slidenum">
              <a:rPr lang="ru-RU" smtClean="0"/>
              <a:pPr/>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en-US" dirty="0" smtClean="0"/>
          </a:p>
          <a:p>
            <a:endParaRPr lang="ru-RU" dirty="0"/>
          </a:p>
        </p:txBody>
      </p:sp>
      <p:sp>
        <p:nvSpPr>
          <p:cNvPr id="4" name="Номер слайда 3"/>
          <p:cNvSpPr>
            <a:spLocks noGrp="1"/>
          </p:cNvSpPr>
          <p:nvPr>
            <p:ph type="sldNum" sz="quarter" idx="10"/>
          </p:nvPr>
        </p:nvSpPr>
        <p:spPr/>
        <p:txBody>
          <a:bodyPr/>
          <a:lstStyle/>
          <a:p>
            <a:fld id="{A0C6F22F-D5AB-4551-8368-103742311110}" type="slidenum">
              <a:rPr lang="ru-RU" smtClean="0"/>
              <a:pPr/>
              <a:t>5</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8" name="Прямоугольник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Прямая соединительная линия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Заголовок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ru-RU" smtClean="0"/>
              <a:t>Образец заголовка</a:t>
            </a:r>
            <a:endParaRPr kumimoji="0" lang="en-US"/>
          </a:p>
        </p:txBody>
      </p:sp>
      <p:sp>
        <p:nvSpPr>
          <p:cNvPr id="25" name="Подзаголовок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31" name="Дата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CAF90169-B60C-495E-9BBA-A0B1162DCE8F}" type="datetimeFigureOut">
              <a:rPr lang="ru-RU" smtClean="0"/>
              <a:pPr/>
              <a:t>21.08.2012</a:t>
            </a:fld>
            <a:endParaRPr lang="ru-RU"/>
          </a:p>
        </p:txBody>
      </p:sp>
      <p:sp>
        <p:nvSpPr>
          <p:cNvPr id="18" name="Нижний колонтитул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ru-RU"/>
          </a:p>
        </p:txBody>
      </p:sp>
      <p:sp>
        <p:nvSpPr>
          <p:cNvPr id="29" name="Номер слайда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5C808CF6-9FEE-4D6D-A74D-46519504DA73}"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CAF90169-B60C-495E-9BBA-A0B1162DCE8F}" type="datetimeFigureOut">
              <a:rPr lang="ru-RU" smtClean="0"/>
              <a:pPr/>
              <a:t>21.08.2012</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5C808CF6-9FEE-4D6D-A74D-46519504DA73}"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553200" y="274955"/>
            <a:ext cx="1524000" cy="5851525"/>
          </a:xfrm>
        </p:spPr>
        <p:txBody>
          <a:bodyPr vert="eaVert" ancho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42"/>
            <a:ext cx="6019800" cy="5851525"/>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a:xfrm>
            <a:off x="4242816" y="6557946"/>
            <a:ext cx="2002464" cy="226902"/>
          </a:xfrm>
        </p:spPr>
        <p:txBody>
          <a:bodyPr/>
          <a:lstStyle>
            <a:extLst/>
          </a:lstStyle>
          <a:p>
            <a:fld id="{CAF90169-B60C-495E-9BBA-A0B1162DCE8F}" type="datetimeFigureOut">
              <a:rPr lang="ru-RU" smtClean="0"/>
              <a:pPr/>
              <a:t>21.08.2012</a:t>
            </a:fld>
            <a:endParaRPr lang="ru-RU"/>
          </a:p>
        </p:txBody>
      </p:sp>
      <p:sp>
        <p:nvSpPr>
          <p:cNvPr id="5" name="Нижний колонтитул 4"/>
          <p:cNvSpPr>
            <a:spLocks noGrp="1"/>
          </p:cNvSpPr>
          <p:nvPr>
            <p:ph type="ftr" sz="quarter" idx="11"/>
          </p:nvPr>
        </p:nvSpPr>
        <p:spPr>
          <a:xfrm>
            <a:off x="457200" y="6556248"/>
            <a:ext cx="3657600" cy="228600"/>
          </a:xfrm>
        </p:spPr>
        <p:txBody>
          <a:bodyPr/>
          <a:lstStyle>
            <a:extLst/>
          </a:lstStyle>
          <a:p>
            <a:endParaRPr lang="ru-RU"/>
          </a:p>
        </p:txBody>
      </p:sp>
      <p:sp>
        <p:nvSpPr>
          <p:cNvPr id="6" name="Номер слайда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5C808CF6-9FEE-4D6D-A74D-46519504DA73}"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CAF90169-B60C-495E-9BBA-A0B1162DCE8F}" type="datetimeFigureOut">
              <a:rPr lang="ru-RU" smtClean="0"/>
              <a:pPr/>
              <a:t>21.08.2012</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5C808CF6-9FEE-4D6D-A74D-46519504DA73}"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CAF90169-B60C-495E-9BBA-A0B1162DCE8F}" type="datetimeFigureOut">
              <a:rPr lang="ru-RU" smtClean="0"/>
              <a:pPr/>
              <a:t>21.08.2012</a:t>
            </a:fld>
            <a:endParaRPr lang="ru-RU"/>
          </a:p>
        </p:txBody>
      </p:sp>
      <p:sp>
        <p:nvSpPr>
          <p:cNvPr id="5" name="Нижний колонтитул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ru-RU"/>
          </a:p>
        </p:txBody>
      </p:sp>
      <p:sp>
        <p:nvSpPr>
          <p:cNvPr id="6" name="Номер слайда 5"/>
          <p:cNvSpPr>
            <a:spLocks noGrp="1"/>
          </p:cNvSpPr>
          <p:nvPr>
            <p:ph type="sldNum" sz="quarter" idx="12"/>
          </p:nvPr>
        </p:nvSpPr>
        <p:spPr>
          <a:xfrm>
            <a:off x="6733952" y="6555112"/>
            <a:ext cx="588336" cy="228600"/>
          </a:xfrm>
        </p:spPr>
        <p:txBody>
          <a:bodyPr/>
          <a:lstStyle>
            <a:extLst/>
          </a:lstStyle>
          <a:p>
            <a:fld id="{5C808CF6-9FEE-4D6D-A74D-46519504DA73}"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lstStyle>
            <a:extLst/>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CAF90169-B60C-495E-9BBA-A0B1162DCE8F}" type="datetimeFigureOut">
              <a:rPr lang="ru-RU" smtClean="0"/>
              <a:pPr/>
              <a:t>21.08.2012</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5C808CF6-9FEE-4D6D-A74D-46519504DA73}"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nchor="b"/>
          <a:lstStyle>
            <a:lvl1pPr>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CAF90169-B60C-495E-9BBA-A0B1162DCE8F}" type="datetimeFigureOut">
              <a:rPr lang="ru-RU" smtClean="0"/>
              <a:pPr/>
              <a:t>21.08.2012</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5C808CF6-9FEE-4D6D-A74D-46519504DA73}"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CAF90169-B60C-495E-9BBA-A0B1162DCE8F}" type="datetimeFigureOut">
              <a:rPr lang="ru-RU" smtClean="0"/>
              <a:pPr/>
              <a:t>21.08.2012</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5C808CF6-9FEE-4D6D-A74D-46519504DA73}"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lvl1pPr>
              <a:defRPr>
                <a:solidFill>
                  <a:schemeClr val="tx2"/>
                </a:solidFill>
              </a:defRPr>
            </a:lvl1pPr>
            <a:extLst/>
          </a:lstStyle>
          <a:p>
            <a:fld id="{CAF90169-B60C-495E-9BBA-A0B1162DCE8F}" type="datetimeFigureOut">
              <a:rPr lang="ru-RU" smtClean="0"/>
              <a:pPr/>
              <a:t>21.08.2012</a:t>
            </a:fld>
            <a:endParaRPr lang="ru-RU"/>
          </a:p>
        </p:txBody>
      </p:sp>
      <p:sp>
        <p:nvSpPr>
          <p:cNvPr id="3" name="Нижний колонтитул 2"/>
          <p:cNvSpPr>
            <a:spLocks noGrp="1"/>
          </p:cNvSpPr>
          <p:nvPr>
            <p:ph type="ftr" sz="quarter" idx="11"/>
          </p:nvPr>
        </p:nvSpPr>
        <p:spPr/>
        <p:txBody>
          <a:bodyPr/>
          <a:lstStyle>
            <a:lvl1pPr>
              <a:defRPr>
                <a:solidFill>
                  <a:schemeClr val="tx2"/>
                </a:solidFill>
              </a:defRPr>
            </a:lvl1pPr>
            <a:extLst/>
          </a:lstStyle>
          <a:p>
            <a:endParaRPr lang="ru-RU"/>
          </a:p>
        </p:txBody>
      </p:sp>
      <p:sp>
        <p:nvSpPr>
          <p:cNvPr id="4" name="Номер слайда 3"/>
          <p:cNvSpPr>
            <a:spLocks noGrp="1"/>
          </p:cNvSpPr>
          <p:nvPr>
            <p:ph type="sldNum" sz="quarter" idx="12"/>
          </p:nvPr>
        </p:nvSpPr>
        <p:spPr/>
        <p:txBody>
          <a:bodyPr/>
          <a:lstStyle>
            <a:extLst/>
          </a:lstStyle>
          <a:p>
            <a:fld id="{5C808CF6-9FEE-4D6D-A74D-46519504DA73}"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CAF90169-B60C-495E-9BBA-A0B1162DCE8F}" type="datetimeFigureOut">
              <a:rPr lang="ru-RU" smtClean="0"/>
              <a:pPr/>
              <a:t>21.08.2012</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5C808CF6-9FEE-4D6D-A74D-46519504DA73}"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8" name="Прямоугольник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Прямоугольник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Заголовок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ru-RU" smtClean="0"/>
              <a:t>Образец заголовка</a:t>
            </a:r>
            <a:endParaRPr kumimoji="0" lang="en-US" dirty="0"/>
          </a:p>
        </p:txBody>
      </p:sp>
      <p:sp>
        <p:nvSpPr>
          <p:cNvPr id="4" name="Текст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ru-RU" smtClean="0"/>
              <a:t>Образец текста</a:t>
            </a:r>
          </a:p>
        </p:txBody>
      </p:sp>
      <p:sp>
        <p:nvSpPr>
          <p:cNvPr id="5" name="Дата 4"/>
          <p:cNvSpPr>
            <a:spLocks noGrp="1"/>
          </p:cNvSpPr>
          <p:nvPr>
            <p:ph type="dt" sz="half" idx="10"/>
          </p:nvPr>
        </p:nvSpPr>
        <p:spPr/>
        <p:txBody>
          <a:bodyPr/>
          <a:lstStyle>
            <a:extLst/>
          </a:lstStyle>
          <a:p>
            <a:fld id="{CAF90169-B60C-495E-9BBA-A0B1162DCE8F}" type="datetimeFigureOut">
              <a:rPr lang="ru-RU" smtClean="0"/>
              <a:pPr/>
              <a:t>21.08.2012</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5C808CF6-9FEE-4D6D-A74D-46519504DA73}" type="slidenum">
              <a:rPr lang="ru-RU" smtClean="0"/>
              <a:pPr/>
              <a:t>‹#›</a:t>
            </a:fld>
            <a:endParaRPr lang="ru-RU"/>
          </a:p>
        </p:txBody>
      </p:sp>
      <p:sp>
        <p:nvSpPr>
          <p:cNvPr id="10" name="Рисунок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ru-RU" smtClean="0"/>
              <a:t>Вставка рисунка</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9" name="Прямоугольник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Заголовок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ru-RU" smtClean="0"/>
              <a:t>Образец заголовка</a:t>
            </a:r>
            <a:endParaRPr kumimoji="0" lang="en-US"/>
          </a:p>
        </p:txBody>
      </p:sp>
      <p:sp>
        <p:nvSpPr>
          <p:cNvPr id="31" name="Текст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7" name="Дата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CAF90169-B60C-495E-9BBA-A0B1162DCE8F}" type="datetimeFigureOut">
              <a:rPr lang="ru-RU" smtClean="0"/>
              <a:pPr/>
              <a:t>21.08.2012</a:t>
            </a:fld>
            <a:endParaRPr lang="ru-RU"/>
          </a:p>
        </p:txBody>
      </p:sp>
      <p:sp>
        <p:nvSpPr>
          <p:cNvPr id="4" name="Нижний колонтитул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ru-RU"/>
          </a:p>
        </p:txBody>
      </p:sp>
      <p:sp>
        <p:nvSpPr>
          <p:cNvPr id="16" name="Номер слайда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5C808CF6-9FEE-4D6D-A74D-46519504DA73}" type="slidenum">
              <a:rPr lang="ru-RU" smtClean="0"/>
              <a:pPr/>
              <a:t>‹#›</a:t>
            </a:fld>
            <a:endParaRPr lang="ru-RU"/>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pPr algn="ctr"/>
            <a:r>
              <a:rPr lang="en-US" sz="3600" dirty="0" smtClean="0"/>
              <a:t>Athens:</a:t>
            </a:r>
            <a:br>
              <a:rPr lang="en-US" sz="3600" dirty="0" smtClean="0"/>
            </a:br>
            <a:r>
              <a:rPr lang="en-US" sz="3600" dirty="0" smtClean="0"/>
              <a:t/>
            </a:r>
            <a:br>
              <a:rPr lang="en-US" sz="3600" dirty="0" smtClean="0"/>
            </a:br>
            <a:r>
              <a:rPr lang="en-US" sz="3200" dirty="0" smtClean="0"/>
              <a:t>Empire and Democracy</a:t>
            </a:r>
            <a:br>
              <a:rPr lang="en-US" sz="3200" dirty="0" smtClean="0"/>
            </a:br>
            <a:r>
              <a:rPr lang="en-US" sz="3200" dirty="0" smtClean="0"/>
              <a:t>(478-462 B.C.)</a:t>
            </a:r>
            <a:br>
              <a:rPr lang="en-US" sz="3200" dirty="0" smtClean="0"/>
            </a:br>
            <a:endParaRPr lang="ru-RU" sz="3200" dirty="0"/>
          </a:p>
        </p:txBody>
      </p:sp>
      <p:sp>
        <p:nvSpPr>
          <p:cNvPr id="3" name="Подзаголовок 2"/>
          <p:cNvSpPr>
            <a:spLocks noGrp="1"/>
          </p:cNvSpPr>
          <p:nvPr>
            <p:ph type="subTitle" idx="1"/>
          </p:nvPr>
        </p:nvSpPr>
        <p:spPr/>
        <p:txBody>
          <a:bodyPr/>
          <a:lstStyle/>
          <a:p>
            <a:pPr algn="ctr"/>
            <a:r>
              <a:rPr lang="en-US" dirty="0" err="1" smtClean="0"/>
              <a:t>Valerij</a:t>
            </a:r>
            <a:r>
              <a:rPr lang="en-US" dirty="0" smtClean="0"/>
              <a:t> </a:t>
            </a:r>
            <a:r>
              <a:rPr lang="en-US" dirty="0" err="1" smtClean="0"/>
              <a:t>Gouschin</a:t>
            </a:r>
            <a:r>
              <a:rPr lang="en-US" dirty="0" smtClean="0"/>
              <a:t>,</a:t>
            </a:r>
          </a:p>
          <a:p>
            <a:pPr algn="ctr"/>
            <a:r>
              <a:rPr lang="en-US" dirty="0" smtClean="0"/>
              <a:t>Higher School of Economics - Perm</a:t>
            </a:r>
            <a:endParaRPr lang="ru-RU"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323528" y="188640"/>
            <a:ext cx="7488832" cy="6309420"/>
          </a:xfrm>
          <a:prstGeom prst="rect">
            <a:avLst/>
          </a:prstGeom>
        </p:spPr>
        <p:txBody>
          <a:bodyPr wrap="square">
            <a:spAutoFit/>
          </a:bodyPr>
          <a:lstStyle/>
          <a:p>
            <a:endParaRPr lang="en-US" sz="2000" dirty="0" smtClean="0"/>
          </a:p>
          <a:p>
            <a:r>
              <a:rPr lang="en-US" sz="2400" dirty="0" smtClean="0"/>
              <a:t>After </a:t>
            </a:r>
            <a:r>
              <a:rPr lang="en-US" sz="2400" dirty="0" smtClean="0"/>
              <a:t>this, seeing the state growing in confidence and much wealth accumulated, he advised the people to lay hold of the leadership of the league, and to quit the country districts and settle in the city. He pointed out to them that all would be able to gain a living there, some by service in the army, others in the garrisons, others by taking a part in public affairs; and in this way they would secure the leadership. This advice was taken; and when the people had assumed the supreme control they proceeded to treat their allies in a more imperious fashion, with the exception of the </a:t>
            </a:r>
            <a:r>
              <a:rPr lang="en-US" sz="2400" dirty="0" err="1" smtClean="0"/>
              <a:t>Chians</a:t>
            </a:r>
            <a:r>
              <a:rPr lang="en-US" sz="2400" dirty="0" smtClean="0"/>
              <a:t>, Lesbians, and </a:t>
            </a:r>
            <a:r>
              <a:rPr lang="en-US" sz="2400" dirty="0" err="1" smtClean="0"/>
              <a:t>Samians</a:t>
            </a:r>
            <a:r>
              <a:rPr lang="en-US" sz="2400" dirty="0" smtClean="0"/>
              <a:t>. These they maintained to protect their empire, leaving their constitutions untouched, and allowing them to retain whatever dominion they then </a:t>
            </a:r>
            <a:r>
              <a:rPr lang="en-US" sz="2400" dirty="0" smtClean="0"/>
              <a:t>possessed (</a:t>
            </a:r>
            <a:r>
              <a:rPr lang="en-US" sz="2400" dirty="0" err="1" smtClean="0"/>
              <a:t>Arist</a:t>
            </a:r>
            <a:r>
              <a:rPr lang="en-US" sz="2400" dirty="0" smtClean="0"/>
              <a:t>. </a:t>
            </a:r>
            <a:r>
              <a:rPr lang="en-US" sz="2400" dirty="0" err="1" smtClean="0"/>
              <a:t>Ath.Pol</a:t>
            </a:r>
            <a:r>
              <a:rPr lang="en-US" sz="2400" dirty="0" smtClean="0"/>
              <a:t>. 24. 1-2).</a:t>
            </a:r>
            <a:endParaRPr lang="ru-RU" sz="24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755576" y="476672"/>
            <a:ext cx="7056784" cy="5816977"/>
          </a:xfrm>
          <a:prstGeom prst="rect">
            <a:avLst/>
          </a:prstGeom>
        </p:spPr>
        <p:txBody>
          <a:bodyPr wrap="square">
            <a:spAutoFit/>
          </a:bodyPr>
          <a:lstStyle/>
          <a:p>
            <a:pPr algn="ctr"/>
            <a:r>
              <a:rPr lang="en-US" sz="2400" dirty="0" smtClean="0"/>
              <a:t>(b) </a:t>
            </a:r>
            <a:r>
              <a:rPr lang="en-US" sz="2400" dirty="0" err="1" smtClean="0"/>
              <a:t>Areopagus</a:t>
            </a:r>
            <a:r>
              <a:rPr lang="en-US" sz="2400" dirty="0" smtClean="0"/>
              <a:t> Domination</a:t>
            </a:r>
          </a:p>
          <a:p>
            <a:endParaRPr lang="en-US" sz="2400" dirty="0" smtClean="0"/>
          </a:p>
          <a:p>
            <a:endParaRPr lang="en-US" sz="2400" dirty="0" smtClean="0"/>
          </a:p>
          <a:p>
            <a:endParaRPr lang="en-US" sz="2400" dirty="0" smtClean="0"/>
          </a:p>
          <a:p>
            <a:r>
              <a:rPr lang="en-US" sz="3200" dirty="0" smtClean="0"/>
              <a:t>Cimon’ trial and acquittal </a:t>
            </a:r>
            <a:r>
              <a:rPr lang="en-US" sz="3200" dirty="0" smtClean="0"/>
              <a:t>(c. 463 B.C.)</a:t>
            </a:r>
            <a:endParaRPr lang="en-US" sz="3200" dirty="0" smtClean="0"/>
          </a:p>
          <a:p>
            <a:endParaRPr lang="en-US" sz="3200" dirty="0" smtClean="0"/>
          </a:p>
          <a:p>
            <a:endParaRPr lang="en-US" sz="3200" dirty="0" smtClean="0"/>
          </a:p>
          <a:p>
            <a:r>
              <a:rPr lang="en-US" sz="3200" dirty="0" smtClean="0"/>
              <a:t>Did </a:t>
            </a:r>
            <a:r>
              <a:rPr lang="en-US" sz="3200" dirty="0" err="1" smtClean="0"/>
              <a:t>Areopagus</a:t>
            </a:r>
            <a:r>
              <a:rPr lang="en-US" sz="3200" dirty="0" smtClean="0"/>
              <a:t> really interfered </a:t>
            </a:r>
            <a:r>
              <a:rPr lang="en-US" sz="3200" dirty="0" smtClean="0"/>
              <a:t>in Cimon’s </a:t>
            </a:r>
            <a:r>
              <a:rPr lang="en-US" sz="3200" dirty="0" smtClean="0"/>
              <a:t>affair?</a:t>
            </a:r>
          </a:p>
          <a:p>
            <a:endParaRPr lang="en-US" sz="2400" dirty="0" smtClean="0"/>
          </a:p>
          <a:p>
            <a:endParaRPr lang="en-US" sz="2400" dirty="0" smtClean="0"/>
          </a:p>
          <a:p>
            <a:endParaRPr lang="en-US" dirty="0" smtClean="0"/>
          </a:p>
          <a:p>
            <a:pPr algn="ctr"/>
            <a:endParaRPr lang="ru-RU"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en-US" dirty="0" smtClean="0"/>
              <a:t>Short Conclusion</a:t>
            </a:r>
            <a:br>
              <a:rPr lang="en-US" dirty="0" smtClean="0"/>
            </a:br>
            <a:endParaRPr lang="ru-RU" dirty="0"/>
          </a:p>
        </p:txBody>
      </p:sp>
      <p:sp>
        <p:nvSpPr>
          <p:cNvPr id="3" name="Содержимое 2"/>
          <p:cNvSpPr>
            <a:spLocks noGrp="1"/>
          </p:cNvSpPr>
          <p:nvPr>
            <p:ph idx="1"/>
          </p:nvPr>
        </p:nvSpPr>
        <p:spPr/>
        <p:txBody>
          <a:bodyPr>
            <a:normAutofit/>
          </a:bodyPr>
          <a:lstStyle/>
          <a:p>
            <a:pPr>
              <a:buNone/>
            </a:pPr>
            <a:endParaRPr lang="en-US" sz="3200" smtClean="0"/>
          </a:p>
          <a:p>
            <a:r>
              <a:rPr lang="en-US" sz="3200" dirty="0" smtClean="0"/>
              <a:t>Making of Democracy was not closely connected with Empire and Sea Power, </a:t>
            </a:r>
            <a:r>
              <a:rPr lang="en-US" sz="3200" dirty="0" smtClean="0"/>
              <a:t>e</a:t>
            </a:r>
            <a:r>
              <a:rPr lang="en-US" sz="3200" dirty="0" smtClean="0"/>
              <a:t>.g. </a:t>
            </a:r>
            <a:r>
              <a:rPr lang="en-US" sz="3200" dirty="0" err="1" smtClean="0"/>
              <a:t>Ephialtes</a:t>
            </a:r>
            <a:r>
              <a:rPr lang="en-US" sz="3200" dirty="0" smtClean="0"/>
              <a:t>’ reform of 462 B.C. was not its result.</a:t>
            </a:r>
            <a:endParaRPr lang="ru-RU" sz="32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971600" y="548680"/>
            <a:ext cx="6408712" cy="5232202"/>
          </a:xfrm>
          <a:prstGeom prst="rect">
            <a:avLst/>
          </a:prstGeom>
        </p:spPr>
        <p:txBody>
          <a:bodyPr wrap="square">
            <a:spAutoFit/>
          </a:bodyPr>
          <a:lstStyle/>
          <a:p>
            <a:r>
              <a:rPr lang="en-US" sz="2800" dirty="0" smtClean="0"/>
              <a:t>‘</a:t>
            </a:r>
            <a:r>
              <a:rPr lang="en-US" sz="2400" dirty="0" smtClean="0"/>
              <a:t>In the past half century  it has often seemed  paradoxical, and to the politically correct embarrassing, that Athens </a:t>
            </a:r>
            <a:r>
              <a:rPr lang="en-US" sz="2400" dirty="0" smtClean="0"/>
              <a:t>in the second half of the fifth century was democratic, </a:t>
            </a:r>
            <a:r>
              <a:rPr lang="en-US" sz="2400" dirty="0" smtClean="0"/>
              <a:t>and indeed a champion of democracy in the Greek world, and therefore admirable, but </a:t>
            </a:r>
            <a:r>
              <a:rPr lang="en-US" sz="2400" dirty="0" smtClean="0"/>
              <a:t>was also the head of the greatest </a:t>
            </a:r>
            <a:r>
              <a:rPr lang="en-US" sz="2400" dirty="0" smtClean="0"/>
              <a:t>empire in which Greeks controlled other Greeks, and therefore deplorable’ </a:t>
            </a:r>
            <a:endParaRPr lang="en-US" sz="2800" dirty="0" smtClean="0"/>
          </a:p>
          <a:p>
            <a:endParaRPr lang="en-US" dirty="0" smtClean="0"/>
          </a:p>
          <a:p>
            <a:endParaRPr lang="en-US" dirty="0" smtClean="0"/>
          </a:p>
          <a:p>
            <a:r>
              <a:rPr lang="en-US" dirty="0" smtClean="0"/>
              <a:t>Rhodes </a:t>
            </a:r>
            <a:r>
              <a:rPr lang="en-US" dirty="0" smtClean="0"/>
              <a:t>P.J. (2007) Democracy and empire // The Cambridge Companion of the Age of Pericles. Cambridge</a:t>
            </a:r>
            <a:r>
              <a:rPr lang="en-US" dirty="0" smtClean="0"/>
              <a:t>. P. 24.</a:t>
            </a:r>
            <a:endParaRPr lang="ru-RU" dirty="0" smtClean="0"/>
          </a:p>
          <a:p>
            <a:endParaRPr lang="ru-RU"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en-US" sz="2400" dirty="0" smtClean="0"/>
              <a:t/>
            </a:r>
            <a:br>
              <a:rPr lang="en-US" sz="2400" dirty="0" smtClean="0"/>
            </a:br>
            <a:r>
              <a:rPr lang="en-US" sz="2400" dirty="0" smtClean="0"/>
              <a:t>(a) Ancient Sources</a:t>
            </a:r>
            <a:br>
              <a:rPr lang="en-US" sz="2400" dirty="0" smtClean="0"/>
            </a:br>
            <a:r>
              <a:rPr lang="en-US" sz="2400" dirty="0" smtClean="0"/>
              <a:t>        (b) Modern Scholarship</a:t>
            </a:r>
            <a:br>
              <a:rPr lang="en-US" sz="2400" dirty="0" smtClean="0"/>
            </a:br>
            <a:endParaRPr lang="ru-RU" sz="2400" dirty="0"/>
          </a:p>
        </p:txBody>
      </p:sp>
      <p:sp>
        <p:nvSpPr>
          <p:cNvPr id="3" name="Содержимое 2"/>
          <p:cNvSpPr>
            <a:spLocks noGrp="1"/>
          </p:cNvSpPr>
          <p:nvPr>
            <p:ph idx="1"/>
          </p:nvPr>
        </p:nvSpPr>
        <p:spPr/>
        <p:txBody>
          <a:bodyPr/>
          <a:lstStyle/>
          <a:p>
            <a:pPr algn="ctr">
              <a:buNone/>
            </a:pPr>
            <a:r>
              <a:rPr lang="en-US" dirty="0" smtClean="0"/>
              <a:t>(a) Ancient Sources</a:t>
            </a:r>
          </a:p>
          <a:p>
            <a:pPr algn="ctr"/>
            <a:r>
              <a:rPr lang="en-US" sz="1600" dirty="0" smtClean="0"/>
              <a:t>Plutarch</a:t>
            </a:r>
            <a:endParaRPr lang="en-US" sz="1600" dirty="0" smtClean="0"/>
          </a:p>
          <a:p>
            <a:pPr algn="ctr"/>
            <a:endParaRPr lang="en-US" sz="1600" dirty="0" smtClean="0"/>
          </a:p>
          <a:p>
            <a:r>
              <a:rPr lang="en-US" sz="2000" dirty="0" smtClean="0"/>
              <a:t>And, henceforward, little by little, turning and drawing the city down towards the sea, in the belief, that, whereas by land they were not a fit match for their next neighbors, with their ships they might be able to repel the Persians and command Greece, thus, as Plato says, from steady soldiers he turned them into mariners and seamen tossed about the sea, and gave occasion for the reproach against him, that he took away from the Athenians the spear and the shield, and bound them to the bench and the oar  (</a:t>
            </a:r>
            <a:r>
              <a:rPr lang="en-US" sz="2000" i="1" dirty="0" err="1" smtClean="0"/>
              <a:t>Plut</a:t>
            </a:r>
            <a:r>
              <a:rPr lang="en-US" sz="2000" i="1" dirty="0" smtClean="0"/>
              <a:t>.</a:t>
            </a:r>
            <a:r>
              <a:rPr lang="en-US" sz="2000" dirty="0" smtClean="0"/>
              <a:t> Them. 4)</a:t>
            </a:r>
            <a:endParaRPr lang="ru-RU" sz="2000" dirty="0" smtClean="0"/>
          </a:p>
          <a:p>
            <a:endParaRPr lang="ru-RU" sz="1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827584" y="332656"/>
            <a:ext cx="6840760" cy="7571303"/>
          </a:xfrm>
          <a:prstGeom prst="rect">
            <a:avLst/>
          </a:prstGeom>
        </p:spPr>
        <p:txBody>
          <a:bodyPr wrap="square">
            <a:spAutoFit/>
          </a:bodyPr>
          <a:lstStyle/>
          <a:p>
            <a:pPr algn="just"/>
            <a:endParaRPr lang="en-US" sz="2000" dirty="0" smtClean="0"/>
          </a:p>
          <a:p>
            <a:pPr algn="just"/>
            <a:r>
              <a:rPr lang="en-US" sz="2000" dirty="0" smtClean="0"/>
              <a:t>(b)Themistocles </a:t>
            </a:r>
            <a:r>
              <a:rPr lang="en-US" sz="2000" dirty="0" smtClean="0"/>
              <a:t>did not only knead up, as Aristophanes says, the port and the city into one, but made the city absolutely the dependent and the adjunct of the port, and the land of the sea, which increased the power and confidence of the people against the nobility; the authority coming into the hands of sailors and boatswains and pilots (</a:t>
            </a:r>
            <a:r>
              <a:rPr lang="en-US" sz="2000" dirty="0" err="1" smtClean="0"/>
              <a:t>Plut</a:t>
            </a:r>
            <a:r>
              <a:rPr lang="en-US" sz="2000" dirty="0" smtClean="0"/>
              <a:t>. Them. </a:t>
            </a:r>
            <a:r>
              <a:rPr lang="en-US" sz="2000" dirty="0" smtClean="0"/>
              <a:t>19)</a:t>
            </a:r>
            <a:r>
              <a:rPr lang="ru-RU" sz="2000" dirty="0" smtClean="0"/>
              <a:t>.</a:t>
            </a:r>
          </a:p>
          <a:p>
            <a:endParaRPr lang="ru-RU" sz="2000" dirty="0" smtClean="0"/>
          </a:p>
          <a:p>
            <a:r>
              <a:rPr lang="en-US" sz="2000" dirty="0" smtClean="0"/>
              <a:t>(c) Aristotle</a:t>
            </a:r>
            <a:r>
              <a:rPr lang="en-US" sz="2000" dirty="0" smtClean="0"/>
              <a:t>, </a:t>
            </a:r>
            <a:r>
              <a:rPr lang="en-US" sz="2000" i="1" dirty="0" smtClean="0"/>
              <a:t>Politics</a:t>
            </a:r>
            <a:r>
              <a:rPr lang="en-US" sz="2000" dirty="0" smtClean="0"/>
              <a:t> 1274 a12-15, </a:t>
            </a:r>
            <a:r>
              <a:rPr lang="ru-RU" sz="2000" dirty="0" smtClean="0"/>
              <a:t>1304 </a:t>
            </a:r>
            <a:r>
              <a:rPr lang="en-US" sz="2000" dirty="0" smtClean="0"/>
              <a:t>a</a:t>
            </a:r>
            <a:r>
              <a:rPr lang="ru-RU" sz="2000" dirty="0" smtClean="0"/>
              <a:t> 21-24, </a:t>
            </a:r>
            <a:r>
              <a:rPr lang="en-US" sz="2000" dirty="0" err="1" smtClean="0"/>
              <a:t>cf</a:t>
            </a:r>
            <a:r>
              <a:rPr lang="ru-RU" sz="2000" dirty="0" smtClean="0"/>
              <a:t>.: 1321 </a:t>
            </a:r>
            <a:r>
              <a:rPr lang="en-US" sz="2000" dirty="0" smtClean="0"/>
              <a:t>a</a:t>
            </a:r>
            <a:r>
              <a:rPr lang="ru-RU" sz="2000" dirty="0" smtClean="0"/>
              <a:t>15-14, </a:t>
            </a:r>
            <a:r>
              <a:rPr lang="en-US" sz="2000" dirty="0" smtClean="0"/>
              <a:t>VII</a:t>
            </a:r>
            <a:r>
              <a:rPr lang="ru-RU" sz="2000" dirty="0" smtClean="0"/>
              <a:t>. 1327 </a:t>
            </a:r>
            <a:r>
              <a:rPr lang="en-US" sz="2000" dirty="0" smtClean="0"/>
              <a:t>a</a:t>
            </a:r>
            <a:r>
              <a:rPr lang="ru-RU" sz="2000" dirty="0" smtClean="0"/>
              <a:t>40-</a:t>
            </a:r>
            <a:r>
              <a:rPr lang="en-US" sz="2000" dirty="0" smtClean="0"/>
              <a:t>b</a:t>
            </a:r>
            <a:r>
              <a:rPr lang="ru-RU" sz="2000" dirty="0" smtClean="0"/>
              <a:t>15</a:t>
            </a:r>
          </a:p>
          <a:p>
            <a:endParaRPr lang="en-US" sz="2000" dirty="0" smtClean="0"/>
          </a:p>
          <a:p>
            <a:r>
              <a:rPr lang="en-US" sz="2000" dirty="0" smtClean="0"/>
              <a:t>Xenophon, </a:t>
            </a:r>
            <a:r>
              <a:rPr lang="en-US" sz="2000" i="1" dirty="0" smtClean="0"/>
              <a:t>Athenian Constitution</a:t>
            </a:r>
            <a:r>
              <a:rPr lang="en-US" sz="2000" dirty="0" smtClean="0"/>
              <a:t>, </a:t>
            </a:r>
            <a:r>
              <a:rPr lang="en-US" sz="2000" dirty="0" smtClean="0"/>
              <a:t>1.2</a:t>
            </a:r>
          </a:p>
          <a:p>
            <a:endParaRPr lang="ru-RU" sz="2000" dirty="0" smtClean="0"/>
          </a:p>
          <a:p>
            <a:r>
              <a:rPr lang="en-US" sz="2000" dirty="0" smtClean="0"/>
              <a:t>(d) For </a:t>
            </a:r>
            <a:r>
              <a:rPr lang="en-US" sz="2000" dirty="0" smtClean="0"/>
              <a:t>he who owes his safety to the pilot and the captain, and the oarsman, and all sorts of rather inferior persons, cannot rightly give </a:t>
            </a:r>
            <a:r>
              <a:rPr lang="en-US" sz="2000" dirty="0" err="1" smtClean="0"/>
              <a:t>honour</a:t>
            </a:r>
            <a:r>
              <a:rPr lang="en-US" sz="2000" dirty="0" smtClean="0"/>
              <a:t> to whom </a:t>
            </a:r>
            <a:r>
              <a:rPr lang="en-US" sz="2000" dirty="0" err="1" smtClean="0"/>
              <a:t>honour</a:t>
            </a:r>
            <a:r>
              <a:rPr lang="en-US" sz="2000" dirty="0" smtClean="0"/>
              <a:t> is due. But how can a state be in a right condition which cannot justly award </a:t>
            </a:r>
            <a:r>
              <a:rPr lang="en-US" sz="2000" dirty="0" err="1" smtClean="0"/>
              <a:t>honour</a:t>
            </a:r>
            <a:r>
              <a:rPr lang="en-US" sz="2000" dirty="0" smtClean="0"/>
              <a:t>?  (Plato, Leg 707 b).</a:t>
            </a:r>
          </a:p>
          <a:p>
            <a:endParaRPr lang="en-US" dirty="0" smtClean="0"/>
          </a:p>
          <a:p>
            <a:endParaRPr lang="ru-RU" dirty="0" smtClean="0"/>
          </a:p>
          <a:p>
            <a:endParaRPr lang="ru-RU" dirty="0" smtClean="0"/>
          </a:p>
          <a:p>
            <a:endParaRPr lang="ru-RU" dirty="0" smtClean="0"/>
          </a:p>
          <a:p>
            <a:endParaRPr lang="en-US" dirty="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4294967295"/>
          </p:nvPr>
        </p:nvSpPr>
        <p:spPr>
          <a:xfrm>
            <a:off x="0" y="1609725"/>
            <a:ext cx="7239000" cy="4846638"/>
          </a:xfrm>
        </p:spPr>
        <p:txBody>
          <a:bodyPr/>
          <a:lstStyle/>
          <a:p>
            <a:endParaRPr lang="en-US" sz="1600" dirty="0" smtClean="0"/>
          </a:p>
          <a:p>
            <a:endParaRPr lang="en-US" sz="1600" dirty="0" smtClean="0"/>
          </a:p>
          <a:p>
            <a:endParaRPr lang="en-US" sz="1600" dirty="0" smtClean="0"/>
          </a:p>
          <a:p>
            <a:pPr>
              <a:buNone/>
            </a:pPr>
            <a:endParaRPr lang="ru-RU" dirty="0"/>
          </a:p>
        </p:txBody>
      </p:sp>
      <p:sp>
        <p:nvSpPr>
          <p:cNvPr id="4" name="Прямоугольник 3"/>
          <p:cNvSpPr/>
          <p:nvPr/>
        </p:nvSpPr>
        <p:spPr>
          <a:xfrm>
            <a:off x="899592" y="404664"/>
            <a:ext cx="7056784" cy="4062651"/>
          </a:xfrm>
          <a:prstGeom prst="rect">
            <a:avLst/>
          </a:prstGeom>
        </p:spPr>
        <p:txBody>
          <a:bodyPr wrap="square">
            <a:spAutoFit/>
          </a:bodyPr>
          <a:lstStyle/>
          <a:p>
            <a:endParaRPr lang="en-US" sz="2400" dirty="0" smtClean="0"/>
          </a:p>
          <a:p>
            <a:endParaRPr lang="en-US" sz="2400" dirty="0" smtClean="0"/>
          </a:p>
          <a:p>
            <a:endParaRPr lang="en-US" sz="2400" dirty="0" smtClean="0"/>
          </a:p>
          <a:p>
            <a:r>
              <a:rPr lang="en-US" sz="2400" dirty="0" err="1" smtClean="0"/>
              <a:t>P.Ceccarelli</a:t>
            </a:r>
            <a:r>
              <a:rPr lang="en-US" sz="2400" dirty="0" smtClean="0"/>
              <a:t> </a:t>
            </a:r>
            <a:r>
              <a:rPr lang="en-US" sz="2400" dirty="0" smtClean="0"/>
              <a:t>doubts that the idea of the connection </a:t>
            </a:r>
            <a:r>
              <a:rPr lang="en-US" sz="2400" dirty="0" smtClean="0"/>
              <a:t>among the </a:t>
            </a:r>
            <a:r>
              <a:rPr lang="en-US" sz="2400" dirty="0" smtClean="0"/>
              <a:t>sea power (</a:t>
            </a:r>
            <a:r>
              <a:rPr lang="en-US" sz="2400" i="1" dirty="0" err="1" smtClean="0"/>
              <a:t>thalassocratie</a:t>
            </a:r>
            <a:r>
              <a:rPr lang="en-US" sz="2400" dirty="0" smtClean="0"/>
              <a:t>) and democracy arose before the middle of the </a:t>
            </a:r>
            <a:r>
              <a:rPr lang="en-US" sz="2400" dirty="0" smtClean="0"/>
              <a:t>IV </a:t>
            </a:r>
            <a:r>
              <a:rPr lang="en-US" sz="2400" dirty="0" smtClean="0"/>
              <a:t>Cent. </a:t>
            </a:r>
            <a:r>
              <a:rPr lang="en-US" sz="2400" dirty="0" smtClean="0"/>
              <a:t>B.C.</a:t>
            </a:r>
          </a:p>
          <a:p>
            <a:endParaRPr lang="en-US" dirty="0" smtClean="0"/>
          </a:p>
          <a:p>
            <a:r>
              <a:rPr lang="en-US" dirty="0" smtClean="0"/>
              <a:t>( </a:t>
            </a:r>
            <a:r>
              <a:rPr lang="en-US" dirty="0" err="1" smtClean="0"/>
              <a:t>Ceccarelli</a:t>
            </a:r>
            <a:r>
              <a:rPr lang="en-US" dirty="0" smtClean="0"/>
              <a:t> P. (1993) Sans </a:t>
            </a:r>
            <a:r>
              <a:rPr lang="en-US" dirty="0" err="1" smtClean="0"/>
              <a:t>thalassocratie</a:t>
            </a:r>
            <a:r>
              <a:rPr lang="en-US" dirty="0" smtClean="0"/>
              <a:t>, pas de </a:t>
            </a:r>
            <a:r>
              <a:rPr lang="en-US" dirty="0" err="1" smtClean="0"/>
              <a:t>démocratie</a:t>
            </a:r>
            <a:r>
              <a:rPr lang="en-US" dirty="0" smtClean="0"/>
              <a:t>? Le </a:t>
            </a:r>
            <a:r>
              <a:rPr lang="en-US" dirty="0" err="1" smtClean="0"/>
              <a:t>rapporte</a:t>
            </a:r>
            <a:r>
              <a:rPr lang="en-US" dirty="0" smtClean="0"/>
              <a:t> entre </a:t>
            </a:r>
            <a:r>
              <a:rPr lang="en-US" dirty="0" err="1" smtClean="0"/>
              <a:t>thalassocratie</a:t>
            </a:r>
            <a:r>
              <a:rPr lang="en-US" dirty="0" smtClean="0"/>
              <a:t> et </a:t>
            </a:r>
            <a:r>
              <a:rPr lang="en-US" dirty="0" err="1" smtClean="0"/>
              <a:t>démocratie</a:t>
            </a:r>
            <a:r>
              <a:rPr lang="en-US" dirty="0" smtClean="0"/>
              <a:t> à </a:t>
            </a:r>
            <a:r>
              <a:rPr lang="en-US" dirty="0" err="1" smtClean="0"/>
              <a:t>Athènes</a:t>
            </a:r>
            <a:r>
              <a:rPr lang="en-US" dirty="0" smtClean="0"/>
              <a:t> </a:t>
            </a:r>
            <a:r>
              <a:rPr lang="en-US" dirty="0" err="1" smtClean="0"/>
              <a:t>dans</a:t>
            </a:r>
            <a:r>
              <a:rPr lang="en-US" dirty="0" smtClean="0"/>
              <a:t> la discussion du V et </a:t>
            </a:r>
            <a:r>
              <a:rPr lang="en-US" dirty="0" err="1" smtClean="0"/>
              <a:t>IVe</a:t>
            </a:r>
            <a:r>
              <a:rPr lang="en-US" dirty="0" smtClean="0"/>
              <a:t> siècle av. J.-C. // </a:t>
            </a:r>
            <a:r>
              <a:rPr lang="en-US" dirty="0" err="1" smtClean="0"/>
              <a:t>Historia</a:t>
            </a:r>
            <a:r>
              <a:rPr lang="en-US" dirty="0" smtClean="0"/>
              <a:t>. Bd.43. H.4.)</a:t>
            </a:r>
            <a:endParaRPr lang="ru-RU" dirty="0" smtClean="0"/>
          </a:p>
          <a:p>
            <a:endParaRPr lang="en-US" dirty="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en-US" sz="2800" i="1" dirty="0" smtClean="0"/>
              <a:t>Some historical Facts</a:t>
            </a:r>
            <a:br>
              <a:rPr lang="en-US" sz="2800" i="1" dirty="0" smtClean="0"/>
            </a:br>
            <a:endParaRPr lang="ru-RU" sz="2800" i="1" dirty="0"/>
          </a:p>
        </p:txBody>
      </p:sp>
      <p:sp>
        <p:nvSpPr>
          <p:cNvPr id="3" name="Содержимое 2"/>
          <p:cNvSpPr>
            <a:spLocks noGrp="1"/>
          </p:cNvSpPr>
          <p:nvPr>
            <p:ph idx="1"/>
          </p:nvPr>
        </p:nvSpPr>
        <p:spPr/>
        <p:txBody>
          <a:bodyPr/>
          <a:lstStyle/>
          <a:p>
            <a:r>
              <a:rPr lang="en-US" dirty="0" smtClean="0"/>
              <a:t>1) Anti-democratic plot in time of </a:t>
            </a:r>
            <a:r>
              <a:rPr lang="en-US" dirty="0" err="1" smtClean="0"/>
              <a:t>Plataean</a:t>
            </a:r>
            <a:r>
              <a:rPr lang="en-US" dirty="0" smtClean="0"/>
              <a:t> </a:t>
            </a:r>
            <a:r>
              <a:rPr lang="en-US" dirty="0" smtClean="0"/>
              <a:t>battle (</a:t>
            </a:r>
            <a:r>
              <a:rPr lang="en-US" dirty="0" err="1" smtClean="0"/>
              <a:t>Plut</a:t>
            </a:r>
            <a:r>
              <a:rPr lang="en-US" dirty="0" smtClean="0"/>
              <a:t>. </a:t>
            </a:r>
            <a:r>
              <a:rPr lang="en-US" dirty="0" err="1" smtClean="0"/>
              <a:t>Arist</a:t>
            </a:r>
            <a:r>
              <a:rPr lang="en-US" dirty="0" smtClean="0"/>
              <a:t>. 13)</a:t>
            </a:r>
          </a:p>
          <a:p>
            <a:r>
              <a:rPr lang="en-US" dirty="0" smtClean="0"/>
              <a:t>2) Democratic aspirations to democracy after Xerxes’ invasion (</a:t>
            </a:r>
            <a:r>
              <a:rPr lang="en-US" dirty="0" err="1" smtClean="0"/>
              <a:t>Plut</a:t>
            </a:r>
            <a:r>
              <a:rPr lang="en-US" dirty="0" smtClean="0"/>
              <a:t>. </a:t>
            </a:r>
            <a:r>
              <a:rPr lang="en-US" dirty="0" err="1" smtClean="0"/>
              <a:t>Arist</a:t>
            </a:r>
            <a:r>
              <a:rPr lang="en-US" dirty="0" smtClean="0"/>
              <a:t>. 22)</a:t>
            </a:r>
          </a:p>
          <a:p>
            <a:r>
              <a:rPr lang="en-US" dirty="0" smtClean="0"/>
              <a:t>3) Anti-democratic  </a:t>
            </a:r>
            <a:r>
              <a:rPr lang="en-US" dirty="0" smtClean="0"/>
              <a:t>feelings </a:t>
            </a:r>
            <a:r>
              <a:rPr lang="en-US" dirty="0" smtClean="0"/>
              <a:t>in time of Tanagra battle (stop the Long Walls’ construction) (</a:t>
            </a:r>
            <a:r>
              <a:rPr lang="en-US" dirty="0" err="1" smtClean="0"/>
              <a:t>Thuc</a:t>
            </a:r>
            <a:r>
              <a:rPr lang="en-US" dirty="0" smtClean="0"/>
              <a:t>. I. 107. 1-5)</a:t>
            </a:r>
            <a:endParaRPr lang="ru-RU"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en-US" sz="2400" dirty="0" smtClean="0"/>
              <a:t>(b) Modern scholarship</a:t>
            </a:r>
            <a:br>
              <a:rPr lang="en-US" sz="2400" dirty="0" smtClean="0"/>
            </a:br>
            <a:endParaRPr lang="ru-RU" sz="2400" dirty="0"/>
          </a:p>
        </p:txBody>
      </p:sp>
      <p:sp>
        <p:nvSpPr>
          <p:cNvPr id="3" name="Содержимое 2"/>
          <p:cNvSpPr>
            <a:spLocks noGrp="1"/>
          </p:cNvSpPr>
          <p:nvPr>
            <p:ph idx="1"/>
          </p:nvPr>
        </p:nvSpPr>
        <p:spPr/>
        <p:txBody>
          <a:bodyPr/>
          <a:lstStyle/>
          <a:p>
            <a:r>
              <a:rPr lang="en-US" dirty="0" smtClean="0"/>
              <a:t>V. </a:t>
            </a:r>
            <a:r>
              <a:rPr lang="en-US" dirty="0" err="1" smtClean="0"/>
              <a:t>Buzescul</a:t>
            </a:r>
            <a:r>
              <a:rPr lang="en-US" dirty="0" smtClean="0"/>
              <a:t>: Themistocles’ Sea Program and Democracy </a:t>
            </a:r>
          </a:p>
          <a:p>
            <a:endParaRPr lang="en-US" dirty="0" smtClean="0"/>
          </a:p>
          <a:p>
            <a:r>
              <a:rPr lang="en-US" dirty="0" err="1" smtClean="0"/>
              <a:t>W.Schuller</a:t>
            </a:r>
            <a:r>
              <a:rPr lang="en-US" dirty="0" smtClean="0"/>
              <a:t>: Empire and Democracy</a:t>
            </a:r>
          </a:p>
          <a:p>
            <a:endParaRPr lang="en-US" dirty="0" smtClean="0"/>
          </a:p>
          <a:p>
            <a:r>
              <a:rPr lang="en-US" dirty="0" err="1" smtClean="0"/>
              <a:t>Ch.Starr</a:t>
            </a:r>
            <a:r>
              <a:rPr lang="en-US" dirty="0" smtClean="0"/>
              <a:t>, </a:t>
            </a:r>
            <a:r>
              <a:rPr lang="en-US" dirty="0" err="1" smtClean="0"/>
              <a:t>B.Strauss</a:t>
            </a:r>
            <a:r>
              <a:rPr lang="en-US" dirty="0" smtClean="0"/>
              <a:t>, </a:t>
            </a:r>
            <a:r>
              <a:rPr lang="en-US" dirty="0" err="1" smtClean="0"/>
              <a:t>J.Ober</a:t>
            </a:r>
            <a:r>
              <a:rPr lang="en-US" dirty="0" smtClean="0"/>
              <a:t>: close connection between Empire (Sea Power) </a:t>
            </a:r>
            <a:r>
              <a:rPr lang="en-US" dirty="0" smtClean="0"/>
              <a:t>and</a:t>
            </a:r>
            <a:r>
              <a:rPr lang="en-US" dirty="0" smtClean="0"/>
              <a:t> </a:t>
            </a:r>
            <a:r>
              <a:rPr lang="en-US" dirty="0" smtClean="0"/>
              <a:t>Democracy</a:t>
            </a:r>
            <a:endParaRPr lang="ru-RU"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en-US" sz="2400" dirty="0" smtClean="0"/>
              <a:t>But in the same time…</a:t>
            </a:r>
            <a:br>
              <a:rPr lang="en-US" sz="2400" dirty="0" smtClean="0"/>
            </a:br>
            <a:r>
              <a:rPr lang="en-US" sz="2400" dirty="0" smtClean="0"/>
              <a:t> </a:t>
            </a:r>
            <a:r>
              <a:rPr lang="en-US" sz="1800" dirty="0" smtClean="0"/>
              <a:t>(</a:t>
            </a:r>
            <a:r>
              <a:rPr lang="en-US" sz="1800" i="1" dirty="0" smtClean="0"/>
              <a:t>Historical strangeness</a:t>
            </a:r>
            <a:r>
              <a:rPr lang="en-US" sz="1800" dirty="0" smtClean="0"/>
              <a:t>)</a:t>
            </a:r>
            <a:endParaRPr lang="ru-RU" sz="2400" dirty="0"/>
          </a:p>
        </p:txBody>
      </p:sp>
      <p:sp>
        <p:nvSpPr>
          <p:cNvPr id="3" name="Содержимое 2"/>
          <p:cNvSpPr>
            <a:spLocks noGrp="1"/>
          </p:cNvSpPr>
          <p:nvPr>
            <p:ph idx="1"/>
          </p:nvPr>
        </p:nvSpPr>
        <p:spPr/>
        <p:txBody>
          <a:bodyPr/>
          <a:lstStyle/>
          <a:p>
            <a:pPr algn="ctr">
              <a:buNone/>
            </a:pPr>
            <a:endParaRPr lang="ru-RU" dirty="0" smtClean="0"/>
          </a:p>
          <a:p>
            <a:r>
              <a:rPr lang="en-US" sz="2800" dirty="0" smtClean="0"/>
              <a:t>Aristotle on </a:t>
            </a:r>
            <a:r>
              <a:rPr lang="en-US" sz="2800" dirty="0" err="1" smtClean="0"/>
              <a:t>Areopagus</a:t>
            </a:r>
            <a:r>
              <a:rPr lang="en-US" sz="2800" dirty="0" smtClean="0"/>
              <a:t>’ domination (478 – 462 B.C.) (</a:t>
            </a:r>
            <a:r>
              <a:rPr lang="en-US" sz="2800" i="1" dirty="0" err="1" smtClean="0"/>
              <a:t>Ath</a:t>
            </a:r>
            <a:r>
              <a:rPr lang="en-US" sz="2800" i="1" dirty="0" smtClean="0"/>
              <a:t>. Pol.</a:t>
            </a:r>
            <a:r>
              <a:rPr lang="en-US" sz="2800" dirty="0" smtClean="0"/>
              <a:t> 23. 1-2, 25.1, </a:t>
            </a:r>
            <a:r>
              <a:rPr lang="en-US" sz="2800" i="1" dirty="0" smtClean="0"/>
              <a:t>Politics</a:t>
            </a:r>
            <a:r>
              <a:rPr lang="en-US" sz="2800" dirty="0" smtClean="0"/>
              <a:t>, 1304 a20-21) </a:t>
            </a:r>
          </a:p>
          <a:p>
            <a:pPr algn="ctr">
              <a:buNone/>
            </a:pPr>
            <a:r>
              <a:rPr lang="en-US" sz="2800" dirty="0" err="1" smtClean="0"/>
              <a:t>M.Ostwald</a:t>
            </a:r>
            <a:r>
              <a:rPr lang="en-US" sz="2800" dirty="0" smtClean="0"/>
              <a:t> </a:t>
            </a:r>
            <a:r>
              <a:rPr lang="en-US" sz="2800" dirty="0" smtClean="0"/>
              <a:t>– </a:t>
            </a:r>
            <a:r>
              <a:rPr lang="en-US" sz="2800" i="1" dirty="0" smtClean="0"/>
              <a:t>pro</a:t>
            </a:r>
          </a:p>
          <a:p>
            <a:pPr algn="ctr">
              <a:buNone/>
            </a:pPr>
            <a:endParaRPr lang="en-US" sz="2800" dirty="0" smtClean="0"/>
          </a:p>
          <a:p>
            <a:pPr algn="ctr">
              <a:buNone/>
            </a:pPr>
            <a:r>
              <a:rPr lang="en-US" sz="2800" dirty="0" err="1" smtClean="0"/>
              <a:t>P.J.Rhodes</a:t>
            </a:r>
            <a:r>
              <a:rPr lang="en-US" sz="2800" dirty="0" smtClean="0"/>
              <a:t> - </a:t>
            </a:r>
            <a:r>
              <a:rPr lang="en-US" sz="2800" i="1" dirty="0" smtClean="0"/>
              <a:t>contra</a:t>
            </a:r>
            <a:endParaRPr lang="ru-RU" sz="2800" i="1"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pPr algn="ctr"/>
            <a:r>
              <a:rPr lang="en-US" sz="2800" dirty="0" smtClean="0"/>
              <a:t>Making </a:t>
            </a:r>
            <a:r>
              <a:rPr lang="en-US" sz="2800" dirty="0" smtClean="0"/>
              <a:t>of democracy  or </a:t>
            </a:r>
            <a:r>
              <a:rPr lang="en-US" sz="2800" dirty="0" smtClean="0"/>
              <a:t/>
            </a:r>
            <a:br>
              <a:rPr lang="en-US" sz="2800" dirty="0" smtClean="0"/>
            </a:br>
            <a:r>
              <a:rPr lang="en-US" sz="2800" dirty="0" smtClean="0"/>
              <a:t> </a:t>
            </a:r>
            <a:r>
              <a:rPr lang="en-US" sz="2800" dirty="0" err="1" smtClean="0"/>
              <a:t>areopagus</a:t>
            </a:r>
            <a:r>
              <a:rPr lang="en-US" sz="2800" dirty="0" smtClean="0"/>
              <a:t> domination ?</a:t>
            </a:r>
            <a:br>
              <a:rPr lang="en-US" sz="2800" dirty="0" smtClean="0"/>
            </a:br>
            <a:endParaRPr lang="ru-RU" sz="2800" dirty="0"/>
          </a:p>
        </p:txBody>
      </p:sp>
      <p:sp>
        <p:nvSpPr>
          <p:cNvPr id="3" name="Содержимое 2"/>
          <p:cNvSpPr>
            <a:spLocks noGrp="1"/>
          </p:cNvSpPr>
          <p:nvPr>
            <p:ph idx="1"/>
          </p:nvPr>
        </p:nvSpPr>
        <p:spPr/>
        <p:txBody>
          <a:bodyPr/>
          <a:lstStyle/>
          <a:p>
            <a:pPr algn="ctr">
              <a:buNone/>
            </a:pPr>
            <a:r>
              <a:rPr lang="en-US" sz="2000" dirty="0" smtClean="0"/>
              <a:t>(a)Democracy</a:t>
            </a:r>
          </a:p>
          <a:p>
            <a:pPr>
              <a:buNone/>
            </a:pPr>
            <a:r>
              <a:rPr lang="en-US" dirty="0" smtClean="0"/>
              <a:t>Democracy </a:t>
            </a:r>
            <a:r>
              <a:rPr lang="en-US" dirty="0" smtClean="0"/>
              <a:t>– people’s assembly </a:t>
            </a:r>
            <a:r>
              <a:rPr lang="en-US" dirty="0" smtClean="0"/>
              <a:t>activity inscriptions, casualty lists (</a:t>
            </a:r>
            <a:r>
              <a:rPr lang="en-US" dirty="0" err="1" smtClean="0"/>
              <a:t>W.Schuller</a:t>
            </a:r>
            <a:r>
              <a:rPr lang="en-US" dirty="0" smtClean="0"/>
              <a:t>)</a:t>
            </a:r>
            <a:r>
              <a:rPr lang="en-US" dirty="0" smtClean="0"/>
              <a:t> </a:t>
            </a:r>
          </a:p>
          <a:p>
            <a:pPr>
              <a:buNone/>
            </a:pPr>
            <a:endParaRPr lang="en-US" dirty="0" smtClean="0"/>
          </a:p>
          <a:p>
            <a:r>
              <a:rPr lang="en-US" sz="2400" dirty="0" smtClean="0"/>
              <a:t>“Large numbers of citizens were actively involved in running the democracy, through machinery which required very high level of </a:t>
            </a:r>
            <a:r>
              <a:rPr lang="en-US" sz="2400" dirty="0" smtClean="0"/>
              <a:t>participation</a:t>
            </a:r>
            <a:r>
              <a:rPr lang="en-US" sz="2400" dirty="0" smtClean="0"/>
              <a:t>” (Rhodes 2007, 28</a:t>
            </a:r>
            <a:r>
              <a:rPr lang="en-US" sz="2400" dirty="0" smtClean="0"/>
              <a:t>).</a:t>
            </a:r>
          </a:p>
          <a:p>
            <a:endParaRPr lang="en-US" sz="2400" dirty="0" smtClean="0"/>
          </a:p>
          <a:p>
            <a:pPr>
              <a:buNone/>
            </a:pPr>
            <a:r>
              <a:rPr lang="en-US" sz="2800" dirty="0" smtClean="0"/>
              <a:t>Not democracy but collective hegemony over the allies</a:t>
            </a:r>
            <a:endParaRPr lang="ru-RU" sz="28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Изящная">
  <a:themeElements>
    <a:clrScheme name="Изящная">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Изящная">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Изящная">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184</TotalTime>
  <Words>862</Words>
  <Application>Microsoft Office PowerPoint</Application>
  <PresentationFormat>Экран (4:3)</PresentationFormat>
  <Paragraphs>70</Paragraphs>
  <Slides>12</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12</vt:i4>
      </vt:variant>
    </vt:vector>
  </HeadingPairs>
  <TitlesOfParts>
    <vt:vector size="13" baseType="lpstr">
      <vt:lpstr>Изящная</vt:lpstr>
      <vt:lpstr>Athens:  Empire and Democracy (478-462 B.C.) </vt:lpstr>
      <vt:lpstr>Слайд 2</vt:lpstr>
      <vt:lpstr> (a) Ancient Sources         (b) Modern Scholarship </vt:lpstr>
      <vt:lpstr>Слайд 4</vt:lpstr>
      <vt:lpstr>Слайд 5</vt:lpstr>
      <vt:lpstr>Some historical Facts </vt:lpstr>
      <vt:lpstr>(b) Modern scholarship </vt:lpstr>
      <vt:lpstr>But in the same time…  (Historical strangeness)</vt:lpstr>
      <vt:lpstr>Making of democracy  or   areopagus domination ? </vt:lpstr>
      <vt:lpstr>Слайд 10</vt:lpstr>
      <vt:lpstr>Слайд 11</vt:lpstr>
      <vt:lpstr>Short Conclusion </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Athens:  Empire and Democracy</dc:title>
  <dc:creator>Гущина</dc:creator>
  <cp:lastModifiedBy>Гущина</cp:lastModifiedBy>
  <cp:revision>20</cp:revision>
  <dcterms:created xsi:type="dcterms:W3CDTF">2012-08-19T09:21:23Z</dcterms:created>
  <dcterms:modified xsi:type="dcterms:W3CDTF">2012-08-21T02:31:23Z</dcterms:modified>
</cp:coreProperties>
</file>