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  <p:sldId id="256" r:id="rId3"/>
    <p:sldId id="259" r:id="rId4"/>
    <p:sldId id="262" r:id="rId5"/>
    <p:sldId id="261" r:id="rId6"/>
    <p:sldId id="263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589" autoAdjust="0"/>
  </p:normalViewPr>
  <p:slideViewPr>
    <p:cSldViewPr snapToGrid="0" snapToObjects="1">
      <p:cViewPr varScale="1">
        <p:scale>
          <a:sx n="100" d="100"/>
          <a:sy n="100" d="100"/>
        </p:scale>
        <p:origin x="-18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dobryakova:Dropbox:&#1045;&#1043;&#1069;-2015:&#1050;&#1091;&#1079;&#1100;&#1084;&#1080;&#1085;&#1086;&#1074;&#1091;:&#1086;&#1073;&#1097;&#1072;&#1103;%20&#1087;&#1086;%20&#1074;&#1091;&#1079;&#1072;&#108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dobryakova:Dropbox:&#1045;&#1043;&#1069;-2015:&#1050;&#1091;&#1079;&#1100;&#1084;&#1080;&#1085;&#1086;&#1074;&#1091;:&#1086;&#1073;&#1097;&#1072;&#1103;%20&#1087;&#1086;%20&#1074;&#1091;&#1079;&#1072;&#1084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dobryakova:Dropbox:&#1045;&#1043;&#1069;-2015:&#1050;&#1091;&#1079;&#1100;&#1084;&#1080;&#1085;&#1086;&#1074;&#1091;:&#1086;&#1073;&#1097;&#1072;&#1103;%20&#1087;&#1086;%20&#1074;&#1091;&#1079;&#1072;&#1084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dobryakova:Dropbox:&#1045;&#1043;&#1069;-2015:&#1050;&#1091;&#1079;&#1100;&#1084;&#1080;&#1085;&#1086;&#1074;&#1091;:&#1086;&#1073;&#1097;&#1072;&#1103;%20&#1087;&#1086;%20&#1074;&#1091;&#1079;&#1072;&#1084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dobryakova:Dropbox:&#1045;&#1043;&#1069;-2015:&#1050;&#1091;&#1079;&#1100;&#1084;&#1080;&#1085;&#1086;&#1074;&#1091;:&#1086;&#1073;&#1097;&#1072;&#1103;%20&#1087;&#1086;%20&#1074;&#1091;&#1079;&#1072;&#1084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mdobryakova:Dropbox:&#1045;&#1043;&#1069;-2015:&#1050;&#1091;&#1079;&#1100;&#1084;&#1080;&#1085;&#1086;&#1074;&#1091;:&#1086;&#1073;&#1097;&#1072;&#1103;%20&#1087;&#1086;%20&#1074;&#1091;&#1079;&#1072;&#108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2"/>
          <c:order val="0"/>
          <c:tx>
            <c:strRef>
              <c:f>Лист1!$E$39</c:f>
              <c:strCache>
                <c:ptCount val="1"/>
                <c:pt idx="0">
                  <c:v>слабые &lt; 56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Лист1!$E$40:$E$44</c:f>
              <c:numCache>
                <c:formatCode>General</c:formatCode>
                <c:ptCount val="5"/>
                <c:pt idx="0">
                  <c:v>26.4</c:v>
                </c:pt>
                <c:pt idx="1">
                  <c:v>25.4</c:v>
                </c:pt>
                <c:pt idx="2">
                  <c:v>18.1</c:v>
                </c:pt>
                <c:pt idx="3" formatCode="0.0">
                  <c:v>25.0</c:v>
                </c:pt>
                <c:pt idx="4" formatCode="0.0">
                  <c:v>22.6</c:v>
                </c:pt>
              </c:numCache>
            </c:numRef>
          </c:val>
        </c:ser>
        <c:ser>
          <c:idx val="1"/>
          <c:order val="1"/>
          <c:tx>
            <c:strRef>
              <c:f>Лист1!$D$39</c:f>
              <c:strCache>
                <c:ptCount val="1"/>
                <c:pt idx="0">
                  <c:v>средние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Лист1!$D$40:$D$44</c:f>
              <c:numCache>
                <c:formatCode>General</c:formatCode>
                <c:ptCount val="5"/>
                <c:pt idx="0">
                  <c:v>38.9</c:v>
                </c:pt>
                <c:pt idx="1">
                  <c:v>39.5</c:v>
                </c:pt>
                <c:pt idx="2">
                  <c:v>37.9</c:v>
                </c:pt>
                <c:pt idx="3" formatCode="0.0">
                  <c:v>38.0</c:v>
                </c:pt>
                <c:pt idx="4" formatCode="0.0">
                  <c:v>37.1</c:v>
                </c:pt>
              </c:numCache>
            </c:numRef>
          </c:val>
        </c:ser>
        <c:ser>
          <c:idx val="0"/>
          <c:order val="2"/>
          <c:tx>
            <c:strRef>
              <c:f>Лист1!$C$39</c:f>
              <c:strCache>
                <c:ptCount val="1"/>
                <c:pt idx="0">
                  <c:v>сильные &gt;70</c:v>
                </c:pt>
              </c:strCache>
            </c:strRef>
          </c:tx>
          <c:spPr>
            <a:solidFill>
              <a:srgbClr val="008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Лист1!$C$40:$C$44</c:f>
              <c:numCache>
                <c:formatCode>General</c:formatCode>
                <c:ptCount val="5"/>
                <c:pt idx="0">
                  <c:v>34.7</c:v>
                </c:pt>
                <c:pt idx="1">
                  <c:v>35.1</c:v>
                </c:pt>
                <c:pt idx="2" formatCode="0.0">
                  <c:v>44.1</c:v>
                </c:pt>
                <c:pt idx="3" formatCode="0.0">
                  <c:v>37.0</c:v>
                </c:pt>
                <c:pt idx="4">
                  <c:v>40.3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5184200"/>
        <c:axId val="-2145187496"/>
      </c:areaChart>
      <c:lineChart>
        <c:grouping val="standard"/>
        <c:varyColors val="0"/>
        <c:ser>
          <c:idx val="3"/>
          <c:order val="3"/>
          <c:tx>
            <c:strRef>
              <c:f>Лист1!$F$39</c:f>
              <c:strCache>
                <c:ptCount val="1"/>
                <c:pt idx="0">
                  <c:v>всего вузов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14"/>
            <c:spPr>
              <a:solidFill>
                <a:srgbClr val="0000FF"/>
              </a:solidFill>
            </c:spPr>
          </c:marker>
          <c:dLbls>
            <c:dLbl>
              <c:idx val="1"/>
              <c:spPr>
                <a:ln>
                  <a:noFill/>
                </a:ln>
              </c:spPr>
              <c:txPr>
                <a:bodyPr anchor="b" anchorCtr="1"/>
                <a:lstStyle/>
                <a:p>
                  <a:pPr>
                    <a:defRPr sz="1400" baseline="0">
                      <a:solidFill>
                        <a:srgbClr val="0000FF"/>
                      </a:solidFill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 anchor="b" anchorCtr="1"/>
              <a:lstStyle/>
              <a:p>
                <a:pPr>
                  <a:defRPr sz="1400" baseline="0">
                    <a:solidFill>
                      <a:srgbClr val="0000FF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Лист1!$F$40:$F$44</c:f>
              <c:numCache>
                <c:formatCode>General</c:formatCode>
                <c:ptCount val="5"/>
                <c:pt idx="0">
                  <c:v>83.0</c:v>
                </c:pt>
                <c:pt idx="1">
                  <c:v>86.0</c:v>
                </c:pt>
                <c:pt idx="2">
                  <c:v>85.0</c:v>
                </c:pt>
                <c:pt idx="3">
                  <c:v>81.0</c:v>
                </c:pt>
                <c:pt idx="4">
                  <c:v>83.0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193416"/>
        <c:axId val="-2145190456"/>
      </c:lineChart>
      <c:catAx>
        <c:axId val="-21451842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bg1"/>
          </a:solidFill>
        </c:spPr>
        <c:crossAx val="-2145187496"/>
        <c:crosses val="autoZero"/>
        <c:auto val="1"/>
        <c:lblAlgn val="ctr"/>
        <c:lblOffset val="100"/>
        <c:noMultiLvlLbl val="0"/>
      </c:catAx>
      <c:valAx>
        <c:axId val="-214518749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-2145184200"/>
        <c:crosses val="autoZero"/>
        <c:crossBetween val="between"/>
      </c:valAx>
      <c:valAx>
        <c:axId val="-2145190456"/>
        <c:scaling>
          <c:orientation val="minMax"/>
          <c:max val="120.0"/>
          <c:min val="0.0"/>
        </c:scaling>
        <c:delete val="0"/>
        <c:axPos val="r"/>
        <c:numFmt formatCode="General" sourceLinked="1"/>
        <c:majorTickMark val="out"/>
        <c:minorTickMark val="none"/>
        <c:tickLblPos val="nextTo"/>
        <c:crossAx val="-2145193416"/>
        <c:crosses val="max"/>
        <c:crossBetween val="between"/>
      </c:valAx>
      <c:catAx>
        <c:axId val="-2145193416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5190456"/>
        <c:crossesAt val="0.0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2"/>
          <c:order val="0"/>
          <c:tx>
            <c:strRef>
              <c:f>Лист1!$E$50</c:f>
              <c:strCache>
                <c:ptCount val="1"/>
                <c:pt idx="0">
                  <c:v>слабые &lt; 56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Лист1!$E$51:$E$55</c:f>
              <c:numCache>
                <c:formatCode>General</c:formatCode>
                <c:ptCount val="5"/>
                <c:pt idx="0">
                  <c:v>6.4</c:v>
                </c:pt>
                <c:pt idx="1">
                  <c:v>5.8</c:v>
                </c:pt>
                <c:pt idx="2">
                  <c:v>2.5</c:v>
                </c:pt>
                <c:pt idx="3" formatCode="0.0">
                  <c:v>5.5</c:v>
                </c:pt>
                <c:pt idx="4" formatCode="0.0">
                  <c:v>5.8</c:v>
                </c:pt>
              </c:numCache>
            </c:numRef>
          </c:val>
        </c:ser>
        <c:ser>
          <c:idx val="1"/>
          <c:order val="1"/>
          <c:tx>
            <c:strRef>
              <c:f>Лист1!$D$50</c:f>
              <c:strCache>
                <c:ptCount val="1"/>
                <c:pt idx="0">
                  <c:v>средние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Лист1!$D$51:$D$55</c:f>
              <c:numCache>
                <c:formatCode>General</c:formatCode>
                <c:ptCount val="5"/>
                <c:pt idx="0">
                  <c:v>29.3</c:v>
                </c:pt>
                <c:pt idx="1">
                  <c:v>26.4</c:v>
                </c:pt>
                <c:pt idx="2">
                  <c:v>13.9</c:v>
                </c:pt>
                <c:pt idx="3" formatCode="0.0">
                  <c:v>26.5</c:v>
                </c:pt>
                <c:pt idx="4" formatCode="0.0">
                  <c:v>25.9</c:v>
                </c:pt>
              </c:numCache>
            </c:numRef>
          </c:val>
        </c:ser>
        <c:ser>
          <c:idx val="0"/>
          <c:order val="2"/>
          <c:tx>
            <c:strRef>
              <c:f>Лист1!$C$50</c:f>
              <c:strCache>
                <c:ptCount val="1"/>
                <c:pt idx="0">
                  <c:v>сильные &gt;70</c:v>
                </c:pt>
              </c:strCache>
            </c:strRef>
          </c:tx>
          <c:spPr>
            <a:solidFill>
              <a:srgbClr val="008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Лист1!$C$51:$C$55</c:f>
              <c:numCache>
                <c:formatCode>General</c:formatCode>
                <c:ptCount val="5"/>
                <c:pt idx="0">
                  <c:v>64.4</c:v>
                </c:pt>
                <c:pt idx="1">
                  <c:v>67.8</c:v>
                </c:pt>
                <c:pt idx="2" formatCode="0.0">
                  <c:v>83.5</c:v>
                </c:pt>
                <c:pt idx="3" formatCode="0.0">
                  <c:v>68.0</c:v>
                </c:pt>
                <c:pt idx="4">
                  <c:v>68.3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6441144"/>
        <c:axId val="2116438152"/>
      </c:areaChart>
      <c:lineChart>
        <c:grouping val="standard"/>
        <c:varyColors val="0"/>
        <c:ser>
          <c:idx val="3"/>
          <c:order val="3"/>
          <c:tx>
            <c:strRef>
              <c:f>Лист1!$F$50</c:f>
              <c:strCache>
                <c:ptCount val="1"/>
                <c:pt idx="0">
                  <c:v>всего вузов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14"/>
            <c:spPr>
              <a:solidFill>
                <a:srgbClr val="0000FF"/>
              </a:solidFill>
            </c:spPr>
          </c:marke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Лист1!$F$51:$F$55</c:f>
              <c:numCache>
                <c:formatCode>General</c:formatCode>
                <c:ptCount val="5"/>
                <c:pt idx="0">
                  <c:v>51.0</c:v>
                </c:pt>
                <c:pt idx="1">
                  <c:v>52.0</c:v>
                </c:pt>
                <c:pt idx="2">
                  <c:v>48.0</c:v>
                </c:pt>
                <c:pt idx="3">
                  <c:v>47.0</c:v>
                </c:pt>
                <c:pt idx="4">
                  <c:v>47.0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6432056"/>
        <c:axId val="2116435016"/>
      </c:lineChart>
      <c:catAx>
        <c:axId val="21164411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16438152"/>
        <c:crosses val="autoZero"/>
        <c:auto val="1"/>
        <c:lblAlgn val="ctr"/>
        <c:lblOffset val="100"/>
        <c:noMultiLvlLbl val="0"/>
      </c:catAx>
      <c:valAx>
        <c:axId val="211643815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116441144"/>
        <c:crosses val="autoZero"/>
        <c:crossBetween val="between"/>
      </c:valAx>
      <c:valAx>
        <c:axId val="2116435016"/>
        <c:scaling>
          <c:orientation val="minMax"/>
          <c:max val="100.0"/>
          <c:min val="0.0"/>
        </c:scaling>
        <c:delete val="0"/>
        <c:axPos val="r"/>
        <c:numFmt formatCode="General" sourceLinked="1"/>
        <c:majorTickMark val="out"/>
        <c:minorTickMark val="none"/>
        <c:tickLblPos val="nextTo"/>
        <c:crossAx val="2116432056"/>
        <c:crosses val="max"/>
        <c:crossBetween val="between"/>
      </c:valAx>
      <c:catAx>
        <c:axId val="2116432056"/>
        <c:scaling>
          <c:orientation val="minMax"/>
        </c:scaling>
        <c:delete val="1"/>
        <c:axPos val="b"/>
        <c:majorTickMark val="out"/>
        <c:minorTickMark val="none"/>
        <c:tickLblPos val="nextTo"/>
        <c:crossAx val="211643501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2"/>
          <c:order val="0"/>
          <c:tx>
            <c:strRef>
              <c:f>Лист1!$E$69</c:f>
              <c:strCache>
                <c:ptCount val="1"/>
                <c:pt idx="0">
                  <c:v>слабые &lt; 56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Лист1!$E$70:$E$74</c:f>
              <c:numCache>
                <c:formatCode>0.0</c:formatCode>
                <c:ptCount val="5"/>
                <c:pt idx="0">
                  <c:v>16.7479737256559</c:v>
                </c:pt>
                <c:pt idx="1">
                  <c:v>16.06503062757638</c:v>
                </c:pt>
                <c:pt idx="2">
                  <c:v>11.01310010885478</c:v>
                </c:pt>
                <c:pt idx="3">
                  <c:v>11.64750957854405</c:v>
                </c:pt>
                <c:pt idx="4">
                  <c:v>9.660182798218883</c:v>
                </c:pt>
              </c:numCache>
            </c:numRef>
          </c:val>
        </c:ser>
        <c:ser>
          <c:idx val="1"/>
          <c:order val="1"/>
          <c:tx>
            <c:strRef>
              <c:f>Лист1!$D$69</c:f>
              <c:strCache>
                <c:ptCount val="1"/>
                <c:pt idx="0">
                  <c:v>средние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Лист1!$D$70:$D$74</c:f>
              <c:numCache>
                <c:formatCode>0.0</c:formatCode>
                <c:ptCount val="5"/>
                <c:pt idx="0">
                  <c:v>30.98759267084082</c:v>
                </c:pt>
                <c:pt idx="1">
                  <c:v>29.94182686751165</c:v>
                </c:pt>
                <c:pt idx="2">
                  <c:v>25.43823430051425</c:v>
                </c:pt>
                <c:pt idx="3">
                  <c:v>25.12508451656522</c:v>
                </c:pt>
                <c:pt idx="4">
                  <c:v>22.53105226154207</c:v>
                </c:pt>
              </c:numCache>
            </c:numRef>
          </c:val>
        </c:ser>
        <c:ser>
          <c:idx val="0"/>
          <c:order val="2"/>
          <c:tx>
            <c:strRef>
              <c:f>Лист1!$C$69</c:f>
              <c:strCache>
                <c:ptCount val="1"/>
                <c:pt idx="0">
                  <c:v>сильные &gt;70</c:v>
                </c:pt>
              </c:strCache>
            </c:strRef>
          </c:tx>
          <c:spPr>
            <a:solidFill>
              <a:srgbClr val="008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Лист1!$C$70:$C$74</c:f>
              <c:numCache>
                <c:formatCode>0.0</c:formatCode>
                <c:ptCount val="5"/>
                <c:pt idx="0">
                  <c:v>52.26443360350324</c:v>
                </c:pt>
                <c:pt idx="1">
                  <c:v>53.99314250491197</c:v>
                </c:pt>
                <c:pt idx="2">
                  <c:v>63.54866559063097</c:v>
                </c:pt>
                <c:pt idx="3">
                  <c:v>63.2274059048907</c:v>
                </c:pt>
                <c:pt idx="4">
                  <c:v>67.80876494023904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8616888"/>
        <c:axId val="2028619864"/>
      </c:areaChart>
      <c:lineChart>
        <c:grouping val="standard"/>
        <c:varyColors val="0"/>
        <c:ser>
          <c:idx val="3"/>
          <c:order val="3"/>
          <c:tx>
            <c:strRef>
              <c:f>Лист1!$F$69</c:f>
              <c:strCache>
                <c:ptCount val="1"/>
                <c:pt idx="0">
                  <c:v>всего вузов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14"/>
            <c:spPr>
              <a:solidFill>
                <a:srgbClr val="0000FF"/>
              </a:solidFill>
            </c:spPr>
          </c:marker>
          <c:dLbls>
            <c:dLbl>
              <c:idx val="2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Лист1!$F$70:$F$74</c:f>
              <c:numCache>
                <c:formatCode>General</c:formatCode>
                <c:ptCount val="5"/>
                <c:pt idx="0">
                  <c:v>91.0</c:v>
                </c:pt>
                <c:pt idx="1">
                  <c:v>89.0</c:v>
                </c:pt>
                <c:pt idx="2">
                  <c:v>81.0</c:v>
                </c:pt>
                <c:pt idx="3">
                  <c:v>72.0</c:v>
                </c:pt>
                <c:pt idx="4">
                  <c:v>75.0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8625976"/>
        <c:axId val="2028622968"/>
      </c:lineChart>
      <c:catAx>
        <c:axId val="2028616888"/>
        <c:scaling>
          <c:orientation val="minMax"/>
        </c:scaling>
        <c:delete val="0"/>
        <c:axPos val="b"/>
        <c:majorTickMark val="out"/>
        <c:minorTickMark val="none"/>
        <c:tickLblPos val="nextTo"/>
        <c:crossAx val="2028619864"/>
        <c:crosses val="autoZero"/>
        <c:auto val="1"/>
        <c:lblAlgn val="ctr"/>
        <c:lblOffset val="100"/>
        <c:noMultiLvlLbl val="0"/>
      </c:catAx>
      <c:valAx>
        <c:axId val="20286198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028616888"/>
        <c:crosses val="autoZero"/>
        <c:crossBetween val="between"/>
      </c:valAx>
      <c:valAx>
        <c:axId val="20286229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028625976"/>
        <c:crosses val="max"/>
        <c:crossBetween val="between"/>
      </c:valAx>
      <c:catAx>
        <c:axId val="2028625976"/>
        <c:scaling>
          <c:orientation val="minMax"/>
        </c:scaling>
        <c:delete val="1"/>
        <c:axPos val="b"/>
        <c:majorTickMark val="out"/>
        <c:minorTickMark val="none"/>
        <c:tickLblPos val="nextTo"/>
        <c:crossAx val="2028622968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percentStacked"/>
        <c:varyColors val="0"/>
        <c:ser>
          <c:idx val="2"/>
          <c:order val="0"/>
          <c:tx>
            <c:strRef>
              <c:f>Лист1!$E$59</c:f>
              <c:strCache>
                <c:ptCount val="1"/>
                <c:pt idx="0">
                  <c:v>слабые &lt; 56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Лист1!$E$60:$E$64</c:f>
              <c:numCache>
                <c:formatCode>General</c:formatCode>
                <c:ptCount val="5"/>
                <c:pt idx="0">
                  <c:v>33.8</c:v>
                </c:pt>
                <c:pt idx="1">
                  <c:v>31.0</c:v>
                </c:pt>
                <c:pt idx="2">
                  <c:v>20.4</c:v>
                </c:pt>
                <c:pt idx="3" formatCode="0.0">
                  <c:v>27.6</c:v>
                </c:pt>
                <c:pt idx="4" formatCode="0.0">
                  <c:v>21.4</c:v>
                </c:pt>
              </c:numCache>
            </c:numRef>
          </c:val>
        </c:ser>
        <c:ser>
          <c:idx val="1"/>
          <c:order val="1"/>
          <c:tx>
            <c:strRef>
              <c:f>Лист1!$D$59</c:f>
              <c:strCache>
                <c:ptCount val="1"/>
                <c:pt idx="0">
                  <c:v>средние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Лист1!$D$60:$D$64</c:f>
              <c:numCache>
                <c:formatCode>General</c:formatCode>
                <c:ptCount val="5"/>
                <c:pt idx="0">
                  <c:v>50.2</c:v>
                </c:pt>
                <c:pt idx="1">
                  <c:v>50.7</c:v>
                </c:pt>
                <c:pt idx="2">
                  <c:v>50.4</c:v>
                </c:pt>
                <c:pt idx="3" formatCode="0.0">
                  <c:v>47.3</c:v>
                </c:pt>
                <c:pt idx="4" formatCode="0.0">
                  <c:v>44.6</c:v>
                </c:pt>
              </c:numCache>
            </c:numRef>
          </c:val>
        </c:ser>
        <c:ser>
          <c:idx val="0"/>
          <c:order val="2"/>
          <c:tx>
            <c:strRef>
              <c:f>Лист1!$C$59</c:f>
              <c:strCache>
                <c:ptCount val="1"/>
                <c:pt idx="0">
                  <c:v>сильные &gt;70</c:v>
                </c:pt>
              </c:strCache>
            </c:strRef>
          </c:tx>
          <c:spPr>
            <a:solidFill>
              <a:srgbClr val="008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Лист1!$C$60:$C$64</c:f>
              <c:numCache>
                <c:formatCode>General</c:formatCode>
                <c:ptCount val="5"/>
                <c:pt idx="0">
                  <c:v>16.0</c:v>
                </c:pt>
                <c:pt idx="1">
                  <c:v>18.3</c:v>
                </c:pt>
                <c:pt idx="2" formatCode="0.0">
                  <c:v>29.2</c:v>
                </c:pt>
                <c:pt idx="3" formatCode="0.0">
                  <c:v>25.1</c:v>
                </c:pt>
                <c:pt idx="4">
                  <c:v>34.1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718744"/>
        <c:axId val="-2140715800"/>
      </c:areaChart>
      <c:lineChart>
        <c:grouping val="standard"/>
        <c:varyColors val="0"/>
        <c:ser>
          <c:idx val="3"/>
          <c:order val="3"/>
          <c:tx>
            <c:strRef>
              <c:f>Лист1!$F$59</c:f>
              <c:strCache>
                <c:ptCount val="1"/>
                <c:pt idx="0">
                  <c:v>всего вузов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14"/>
            <c:spPr>
              <a:solidFill>
                <a:srgbClr val="0000FF"/>
              </a:solidFill>
            </c:spPr>
          </c:marke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Лист1!$F$60:$F$64</c:f>
              <c:numCache>
                <c:formatCode>General</c:formatCode>
                <c:ptCount val="5"/>
                <c:pt idx="0">
                  <c:v>61.0</c:v>
                </c:pt>
                <c:pt idx="1">
                  <c:v>61.0</c:v>
                </c:pt>
                <c:pt idx="2">
                  <c:v>51.0</c:v>
                </c:pt>
                <c:pt idx="3">
                  <c:v>40.0</c:v>
                </c:pt>
                <c:pt idx="4">
                  <c:v>41.0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0709688"/>
        <c:axId val="-2140712664"/>
      </c:lineChart>
      <c:catAx>
        <c:axId val="-21407187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0715800"/>
        <c:crosses val="autoZero"/>
        <c:auto val="1"/>
        <c:lblAlgn val="ctr"/>
        <c:lblOffset val="100"/>
        <c:noMultiLvlLbl val="0"/>
      </c:catAx>
      <c:valAx>
        <c:axId val="-21407158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-2140718744"/>
        <c:crosses val="autoZero"/>
        <c:crossBetween val="between"/>
      </c:valAx>
      <c:valAx>
        <c:axId val="-2140712664"/>
        <c:scaling>
          <c:orientation val="minMax"/>
          <c:max val="100.0"/>
        </c:scaling>
        <c:delete val="0"/>
        <c:axPos val="r"/>
        <c:numFmt formatCode="General" sourceLinked="1"/>
        <c:majorTickMark val="out"/>
        <c:minorTickMark val="none"/>
        <c:tickLblPos val="nextTo"/>
        <c:crossAx val="-2140709688"/>
        <c:crosses val="max"/>
        <c:crossBetween val="between"/>
      </c:valAx>
      <c:catAx>
        <c:axId val="-2140709688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071266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2"/>
          <c:order val="0"/>
          <c:tx>
            <c:strRef>
              <c:f>Лист1!$E$80</c:f>
              <c:strCache>
                <c:ptCount val="1"/>
                <c:pt idx="0">
                  <c:v>слабые &lt; 56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Лист1!$E$81:$E$85</c:f>
              <c:numCache>
                <c:formatCode>0.0</c:formatCode>
                <c:ptCount val="5"/>
                <c:pt idx="0">
                  <c:v>31.94129554655871</c:v>
                </c:pt>
                <c:pt idx="1">
                  <c:v>31.31095594095101</c:v>
                </c:pt>
                <c:pt idx="2">
                  <c:v>21.04743083003952</c:v>
                </c:pt>
                <c:pt idx="3">
                  <c:v>32.1010348583878</c:v>
                </c:pt>
                <c:pt idx="4">
                  <c:v>26.9211278648398</c:v>
                </c:pt>
              </c:numCache>
            </c:numRef>
          </c:val>
        </c:ser>
        <c:ser>
          <c:idx val="1"/>
          <c:order val="1"/>
          <c:tx>
            <c:strRef>
              <c:f>Лист1!$D$80</c:f>
              <c:strCache>
                <c:ptCount val="1"/>
                <c:pt idx="0">
                  <c:v>средние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Лист1!$D$81:$D$85</c:f>
              <c:numCache>
                <c:formatCode>0.0</c:formatCode>
                <c:ptCount val="5"/>
                <c:pt idx="0">
                  <c:v>43.4008097165992</c:v>
                </c:pt>
                <c:pt idx="1">
                  <c:v>45.7496869189025</c:v>
                </c:pt>
                <c:pt idx="2">
                  <c:v>44.54097993884704</c:v>
                </c:pt>
                <c:pt idx="3">
                  <c:v>41.36321195144722</c:v>
                </c:pt>
                <c:pt idx="4">
                  <c:v>40.91521890865978</c:v>
                </c:pt>
              </c:numCache>
            </c:numRef>
          </c:val>
        </c:ser>
        <c:ser>
          <c:idx val="0"/>
          <c:order val="2"/>
          <c:tx>
            <c:strRef>
              <c:f>Лист1!$C$80</c:f>
              <c:strCache>
                <c:ptCount val="1"/>
                <c:pt idx="0">
                  <c:v>сильные &gt;70</c:v>
                </c:pt>
              </c:strCache>
            </c:strRef>
          </c:tx>
          <c:spPr>
            <a:solidFill>
              <a:srgbClr val="008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Лист1!$C$81:$C$85</c:f>
              <c:numCache>
                <c:formatCode>0.0</c:formatCode>
                <c:ptCount val="5"/>
                <c:pt idx="0">
                  <c:v>24.6578947368421</c:v>
                </c:pt>
                <c:pt idx="1">
                  <c:v>22.93935714014648</c:v>
                </c:pt>
                <c:pt idx="2">
                  <c:v>34.4115892311134</c:v>
                </c:pt>
                <c:pt idx="3">
                  <c:v>26.53575319016495</c:v>
                </c:pt>
                <c:pt idx="4">
                  <c:v>32.16365322650042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8682200"/>
        <c:axId val="2028685176"/>
      </c:areaChart>
      <c:lineChart>
        <c:grouping val="standard"/>
        <c:varyColors val="0"/>
        <c:ser>
          <c:idx val="3"/>
          <c:order val="3"/>
          <c:tx>
            <c:strRef>
              <c:f>Лист1!$F$80</c:f>
              <c:strCache>
                <c:ptCount val="1"/>
                <c:pt idx="0">
                  <c:v>всего вузов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14"/>
            <c:spPr>
              <a:solidFill>
                <a:srgbClr val="0000FF"/>
              </a:solidFill>
            </c:spPr>
          </c:marke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Лист1!$F$81:$F$85</c:f>
              <c:numCache>
                <c:formatCode>General</c:formatCode>
                <c:ptCount val="5"/>
                <c:pt idx="0">
                  <c:v>157.0</c:v>
                </c:pt>
                <c:pt idx="1">
                  <c:v>156.0</c:v>
                </c:pt>
                <c:pt idx="2">
                  <c:v>150.0</c:v>
                </c:pt>
                <c:pt idx="3">
                  <c:v>142.0</c:v>
                </c:pt>
                <c:pt idx="4">
                  <c:v>144.0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8691288"/>
        <c:axId val="2028688280"/>
      </c:lineChart>
      <c:catAx>
        <c:axId val="2028682200"/>
        <c:scaling>
          <c:orientation val="minMax"/>
        </c:scaling>
        <c:delete val="0"/>
        <c:axPos val="b"/>
        <c:majorTickMark val="out"/>
        <c:minorTickMark val="none"/>
        <c:tickLblPos val="nextTo"/>
        <c:crossAx val="2028685176"/>
        <c:crosses val="autoZero"/>
        <c:auto val="1"/>
        <c:lblAlgn val="ctr"/>
        <c:lblOffset val="100"/>
        <c:noMultiLvlLbl val="0"/>
      </c:catAx>
      <c:valAx>
        <c:axId val="20286851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028682200"/>
        <c:crosses val="autoZero"/>
        <c:crossBetween val="between"/>
      </c:valAx>
      <c:valAx>
        <c:axId val="2028688280"/>
        <c:scaling>
          <c:orientation val="minMax"/>
          <c:max val="200.0"/>
          <c:min val="0.0"/>
        </c:scaling>
        <c:delete val="0"/>
        <c:axPos val="r"/>
        <c:numFmt formatCode="General" sourceLinked="1"/>
        <c:majorTickMark val="out"/>
        <c:minorTickMark val="none"/>
        <c:tickLblPos val="nextTo"/>
        <c:crossAx val="2028691288"/>
        <c:crosses val="max"/>
        <c:crossBetween val="between"/>
      </c:valAx>
      <c:catAx>
        <c:axId val="2028691288"/>
        <c:scaling>
          <c:orientation val="minMax"/>
        </c:scaling>
        <c:delete val="1"/>
        <c:axPos val="b"/>
        <c:majorTickMark val="out"/>
        <c:minorTickMark val="none"/>
        <c:tickLblPos val="nextTo"/>
        <c:crossAx val="2028688280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percentStacked"/>
        <c:varyColors val="0"/>
        <c:ser>
          <c:idx val="3"/>
          <c:order val="0"/>
          <c:tx>
            <c:strRef>
              <c:f>Лист1!$A$15</c:f>
              <c:strCache>
                <c:ptCount val="1"/>
                <c:pt idx="0">
                  <c:v>слабые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Лист1!$B$15:$F$15</c:f>
              <c:numCache>
                <c:formatCode>General</c:formatCode>
                <c:ptCount val="5"/>
                <c:pt idx="0">
                  <c:v>58.0</c:v>
                </c:pt>
                <c:pt idx="1">
                  <c:v>61.3</c:v>
                </c:pt>
                <c:pt idx="2">
                  <c:v>49.6</c:v>
                </c:pt>
                <c:pt idx="3">
                  <c:v>64.5</c:v>
                </c:pt>
                <c:pt idx="4">
                  <c:v>58.8</c:v>
                </c:pt>
              </c:numCache>
            </c:numRef>
          </c:val>
        </c:ser>
        <c:ser>
          <c:idx val="2"/>
          <c:order val="1"/>
          <c:tx>
            <c:strRef>
              <c:f>Лист1!$A$14</c:f>
              <c:strCache>
                <c:ptCount val="1"/>
                <c:pt idx="0">
                  <c:v>средние</c:v>
                </c:pt>
              </c:strCache>
            </c:strRef>
          </c:tx>
          <c:spPr>
            <a:solidFill>
              <a:srgbClr val="EEECE1">
                <a:lumMod val="90000"/>
              </a:srgbClr>
            </a:solidFill>
            <a:ln>
              <a:noFill/>
            </a:ln>
          </c:spPr>
          <c:dLbls>
            <c:txPr>
              <a:bodyPr anchor="b" anchorCtr="1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Лист1!$B$14:$F$14</c:f>
              <c:numCache>
                <c:formatCode>General</c:formatCode>
                <c:ptCount val="5"/>
                <c:pt idx="0">
                  <c:v>34.4</c:v>
                </c:pt>
                <c:pt idx="1">
                  <c:v>32.2</c:v>
                </c:pt>
                <c:pt idx="2">
                  <c:v>39.1</c:v>
                </c:pt>
                <c:pt idx="3">
                  <c:v>28.4</c:v>
                </c:pt>
                <c:pt idx="4">
                  <c:v>31.4</c:v>
                </c:pt>
              </c:numCache>
            </c:numRef>
          </c:val>
        </c:ser>
        <c:ser>
          <c:idx val="1"/>
          <c:order val="2"/>
          <c:tx>
            <c:strRef>
              <c:f>Лист1!$A$13</c:f>
              <c:strCache>
                <c:ptCount val="1"/>
                <c:pt idx="0">
                  <c:v>сильные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</c:spPr>
          <c:dLbls>
            <c:spPr>
              <a:ln>
                <a:noFill/>
              </a:ln>
            </c:spPr>
            <c:txPr>
              <a:bodyPr anchor="b" anchorCtr="1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Лист1!$B$13:$F$13</c:f>
              <c:numCache>
                <c:formatCode>General</c:formatCode>
                <c:ptCount val="5"/>
                <c:pt idx="0">
                  <c:v>7.6</c:v>
                </c:pt>
                <c:pt idx="1">
                  <c:v>6.5</c:v>
                </c:pt>
                <c:pt idx="2">
                  <c:v>11.3</c:v>
                </c:pt>
                <c:pt idx="3">
                  <c:v>7.1</c:v>
                </c:pt>
                <c:pt idx="4">
                  <c:v>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6359880"/>
        <c:axId val="2116356808"/>
      </c:areaChart>
      <c:scatterChart>
        <c:scatterStyle val="lineMarker"/>
        <c:varyColors val="0"/>
        <c:ser>
          <c:idx val="4"/>
          <c:order val="3"/>
          <c:tx>
            <c:strRef>
              <c:f>Лист1!$A$16</c:f>
              <c:strCache>
                <c:ptCount val="1"/>
                <c:pt idx="0">
                  <c:v>всего вузов</c:v>
                </c:pt>
              </c:strCache>
            </c:strRef>
          </c:tx>
          <c:spPr>
            <a:ln w="47625">
              <a:solidFill>
                <a:srgbClr val="0000FF"/>
              </a:solidFill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yVal>
            <c:numRef>
              <c:f>Лист1!$B$16:$F$16</c:f>
              <c:numCache>
                <c:formatCode>General</c:formatCode>
                <c:ptCount val="5"/>
                <c:pt idx="0">
                  <c:v>46.0</c:v>
                </c:pt>
                <c:pt idx="1">
                  <c:v>52.0</c:v>
                </c:pt>
                <c:pt idx="2">
                  <c:v>57.0</c:v>
                </c:pt>
                <c:pt idx="3">
                  <c:v>53.0</c:v>
                </c:pt>
                <c:pt idx="4">
                  <c:v>52.0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6350760"/>
        <c:axId val="2116353736"/>
      </c:scatterChart>
      <c:dateAx>
        <c:axId val="211635988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116356808"/>
        <c:crosses val="autoZero"/>
        <c:auto val="0"/>
        <c:lblOffset val="100"/>
        <c:baseTimeUnit val="days"/>
      </c:dateAx>
      <c:valAx>
        <c:axId val="211635680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116359880"/>
        <c:crosses val="autoZero"/>
        <c:crossBetween val="between"/>
      </c:valAx>
      <c:valAx>
        <c:axId val="2116353736"/>
        <c:scaling>
          <c:orientation val="minMax"/>
          <c:max val="100.0"/>
          <c:min val="0.0"/>
        </c:scaling>
        <c:delete val="0"/>
        <c:axPos val="r"/>
        <c:numFmt formatCode="General" sourceLinked="1"/>
        <c:majorTickMark val="out"/>
        <c:minorTickMark val="none"/>
        <c:tickLblPos val="nextTo"/>
        <c:crossAx val="2116350760"/>
        <c:crosses val="max"/>
        <c:crossBetween val="midCat"/>
      </c:valAx>
      <c:valAx>
        <c:axId val="2116350760"/>
        <c:scaling>
          <c:orientation val="minMax"/>
        </c:scaling>
        <c:delete val="1"/>
        <c:axPos val="b"/>
        <c:majorTickMark val="out"/>
        <c:minorTickMark val="none"/>
        <c:tickLblPos val="nextTo"/>
        <c:crossAx val="21163537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72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2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2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7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7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42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5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77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9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FB82-23A6-3045-B3A2-1F9B7F9BF08C}" type="datetimeFigureOut">
              <a:rPr lang="ru-RU" smtClean="0"/>
              <a:t>03.09.15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459F-CDC1-FF4F-A430-6818E9CE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40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Динамика </a:t>
            </a:r>
            <a:r>
              <a:rPr lang="ru-RU" dirty="0" smtClean="0"/>
              <a:t>качества приема по профилям вузов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07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64683"/>
              </p:ext>
            </p:extLst>
          </p:nvPr>
        </p:nvGraphicFramePr>
        <p:xfrm>
          <a:off x="1249136" y="1039512"/>
          <a:ext cx="7088414" cy="502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70100" y="419100"/>
            <a:ext cx="467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Классические университеты</a:t>
            </a:r>
            <a:endParaRPr lang="en-GB" sz="20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895929" y="5868501"/>
            <a:ext cx="4673600" cy="382424"/>
            <a:chOff x="2070100" y="5208813"/>
            <a:chExt cx="4673600" cy="382424"/>
          </a:xfrm>
          <a:solidFill>
            <a:schemeClr val="bg1"/>
          </a:solidFill>
        </p:grpSpPr>
        <p:sp>
          <p:nvSpPr>
            <p:cNvPr id="14" name="TextBox 13"/>
            <p:cNvSpPr txBox="1"/>
            <p:nvPr/>
          </p:nvSpPr>
          <p:spPr>
            <a:xfrm>
              <a:off x="2070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2011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607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2012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513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2013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18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2014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5200" y="5208813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2015</a:t>
              </a:r>
              <a:endParaRPr lang="en-GB" dirty="0"/>
            </a:p>
          </p:txBody>
        </p:sp>
      </p:grpSp>
      <p:sp>
        <p:nvSpPr>
          <p:cNvPr id="3" name="TextBox 2"/>
          <p:cNvSpPr txBox="1"/>
          <p:nvPr/>
        </p:nvSpPr>
        <p:spPr>
          <a:xfrm rot="16200000">
            <a:off x="-571622" y="3143264"/>
            <a:ext cx="285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Доли сильных и слабых абитуриентов, </a:t>
            </a:r>
            <a:r>
              <a:rPr lang="en-GB" sz="1200" dirty="0" smtClean="0"/>
              <a:t>%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1039512"/>
            <a:ext cx="135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Всего вузов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7250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903385"/>
              </p:ext>
            </p:extLst>
          </p:nvPr>
        </p:nvGraphicFramePr>
        <p:xfrm>
          <a:off x="979714" y="819210"/>
          <a:ext cx="7329715" cy="5418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70100" y="419100"/>
            <a:ext cx="467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Медицинские вузы</a:t>
            </a:r>
            <a:endParaRPr lang="en-GB" sz="20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848758" y="6046621"/>
            <a:ext cx="4673600" cy="382424"/>
            <a:chOff x="2070100" y="5208813"/>
            <a:chExt cx="4673600" cy="382424"/>
          </a:xfrm>
          <a:solidFill>
            <a:schemeClr val="bg1"/>
          </a:solidFill>
        </p:grpSpPr>
        <p:sp>
          <p:nvSpPr>
            <p:cNvPr id="14" name="TextBox 13"/>
            <p:cNvSpPr txBox="1"/>
            <p:nvPr/>
          </p:nvSpPr>
          <p:spPr>
            <a:xfrm>
              <a:off x="2070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2011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607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2012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513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2013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18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2014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5200" y="5208813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2015</a:t>
              </a:r>
              <a:endParaRPr lang="en-GB" dirty="0"/>
            </a:p>
          </p:txBody>
        </p:sp>
      </p:grpSp>
      <p:sp>
        <p:nvSpPr>
          <p:cNvPr id="12" name="TextBox 11"/>
          <p:cNvSpPr txBox="1"/>
          <p:nvPr/>
        </p:nvSpPr>
        <p:spPr>
          <a:xfrm rot="16200000">
            <a:off x="-571622" y="3143264"/>
            <a:ext cx="285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Доли сильных и слабых абитуриентов, </a:t>
            </a:r>
            <a:r>
              <a:rPr lang="en-GB" sz="1200" dirty="0" smtClean="0"/>
              <a:t>%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162800" y="1039512"/>
            <a:ext cx="135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Всего вузов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5914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082910"/>
              </p:ext>
            </p:extLst>
          </p:nvPr>
        </p:nvGraphicFramePr>
        <p:xfrm>
          <a:off x="974272" y="873638"/>
          <a:ext cx="7583714" cy="543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70100" y="419100"/>
            <a:ext cx="467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Социально-экономические вузы</a:t>
            </a:r>
            <a:endParaRPr lang="en-GB" sz="20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796143" y="6077856"/>
            <a:ext cx="4947557" cy="382424"/>
            <a:chOff x="2070100" y="5208813"/>
            <a:chExt cx="4673600" cy="382424"/>
          </a:xfrm>
          <a:solidFill>
            <a:schemeClr val="bg1"/>
          </a:solidFill>
        </p:grpSpPr>
        <p:sp>
          <p:nvSpPr>
            <p:cNvPr id="14" name="TextBox 13"/>
            <p:cNvSpPr txBox="1"/>
            <p:nvPr/>
          </p:nvSpPr>
          <p:spPr>
            <a:xfrm>
              <a:off x="2070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2011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607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2012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513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2013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18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2014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5200" y="5208813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2015</a:t>
              </a:r>
              <a:endParaRPr lang="en-GB" dirty="0"/>
            </a:p>
          </p:txBody>
        </p:sp>
      </p:grpSp>
      <p:sp>
        <p:nvSpPr>
          <p:cNvPr id="12" name="TextBox 11"/>
          <p:cNvSpPr txBox="1"/>
          <p:nvPr/>
        </p:nvSpPr>
        <p:spPr>
          <a:xfrm rot="16200000">
            <a:off x="-571622" y="3143264"/>
            <a:ext cx="285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Доли сильных и слабых абитуриентов, </a:t>
            </a:r>
            <a:r>
              <a:rPr lang="en-GB" sz="1200" dirty="0" smtClean="0"/>
              <a:t>%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353300" y="887427"/>
            <a:ext cx="135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Всего вузов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4890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038080"/>
              </p:ext>
            </p:extLst>
          </p:nvPr>
        </p:nvGraphicFramePr>
        <p:xfrm>
          <a:off x="1415142" y="819209"/>
          <a:ext cx="7184571" cy="55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70100" y="419100"/>
            <a:ext cx="467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Педагогические вузы</a:t>
            </a:r>
            <a:endParaRPr lang="en-GB" sz="20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2197100" y="6224741"/>
            <a:ext cx="4673600" cy="382424"/>
            <a:chOff x="2070100" y="5208813"/>
            <a:chExt cx="4673600" cy="382424"/>
          </a:xfrm>
          <a:solidFill>
            <a:schemeClr val="bg1"/>
          </a:solidFill>
        </p:grpSpPr>
        <p:sp>
          <p:nvSpPr>
            <p:cNvPr id="14" name="TextBox 13"/>
            <p:cNvSpPr txBox="1"/>
            <p:nvPr/>
          </p:nvSpPr>
          <p:spPr>
            <a:xfrm>
              <a:off x="2070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2011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607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2012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513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2013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18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2014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5200" y="5208813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2015</a:t>
              </a:r>
              <a:endParaRPr lang="en-GB" dirty="0"/>
            </a:p>
          </p:txBody>
        </p:sp>
      </p:grpSp>
      <p:sp>
        <p:nvSpPr>
          <p:cNvPr id="11" name="TextBox 10"/>
          <p:cNvSpPr txBox="1"/>
          <p:nvPr/>
        </p:nvSpPr>
        <p:spPr>
          <a:xfrm rot="16200000">
            <a:off x="-294623" y="3143264"/>
            <a:ext cx="285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Доли сильных и слабых абитуриентов, </a:t>
            </a:r>
            <a:r>
              <a:rPr lang="en-GB" sz="1200" dirty="0" smtClean="0"/>
              <a:t>%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429500" y="845699"/>
            <a:ext cx="135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Всего вузов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05921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291817"/>
              </p:ext>
            </p:extLst>
          </p:nvPr>
        </p:nvGraphicFramePr>
        <p:xfrm>
          <a:off x="834570" y="784347"/>
          <a:ext cx="7329716" cy="560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70100" y="419100"/>
            <a:ext cx="467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Технические вузы</a:t>
            </a:r>
            <a:endParaRPr lang="en-GB" sz="20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796143" y="6077856"/>
            <a:ext cx="4947557" cy="382424"/>
            <a:chOff x="2070100" y="5208813"/>
            <a:chExt cx="4673600" cy="382424"/>
          </a:xfrm>
          <a:solidFill>
            <a:schemeClr val="bg1"/>
          </a:solidFill>
        </p:grpSpPr>
        <p:sp>
          <p:nvSpPr>
            <p:cNvPr id="14" name="TextBox 13"/>
            <p:cNvSpPr txBox="1"/>
            <p:nvPr/>
          </p:nvSpPr>
          <p:spPr>
            <a:xfrm>
              <a:off x="2070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2011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607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2012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51300" y="5218276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2013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18100" y="5221905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2014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5200" y="5208813"/>
              <a:ext cx="6985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2015</a:t>
              </a:r>
              <a:endParaRPr lang="en-GB" dirty="0"/>
            </a:p>
          </p:txBody>
        </p:sp>
      </p:grpSp>
      <p:sp>
        <p:nvSpPr>
          <p:cNvPr id="11" name="TextBox 10"/>
          <p:cNvSpPr txBox="1"/>
          <p:nvPr/>
        </p:nvSpPr>
        <p:spPr>
          <a:xfrm rot="16200000">
            <a:off x="-710123" y="3143264"/>
            <a:ext cx="285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Доли сильных и слабых абитуриентов, </a:t>
            </a:r>
            <a:r>
              <a:rPr lang="en-GB" sz="1200" dirty="0" smtClean="0"/>
              <a:t>%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972300" y="819210"/>
            <a:ext cx="135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Всего вузов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20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553503"/>
              </p:ext>
            </p:extLst>
          </p:nvPr>
        </p:nvGraphicFramePr>
        <p:xfrm>
          <a:off x="1542143" y="1240971"/>
          <a:ext cx="6821714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2070100" y="5208813"/>
            <a:ext cx="4673600" cy="382424"/>
            <a:chOff x="2070100" y="5208813"/>
            <a:chExt cx="4673600" cy="382424"/>
          </a:xfrm>
        </p:grpSpPr>
        <p:sp>
          <p:nvSpPr>
            <p:cNvPr id="5" name="TextBox 4"/>
            <p:cNvSpPr txBox="1"/>
            <p:nvPr/>
          </p:nvSpPr>
          <p:spPr>
            <a:xfrm>
              <a:off x="2070100" y="5221905"/>
              <a:ext cx="6985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2011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60700" y="5218276"/>
              <a:ext cx="6985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2012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51300" y="5218276"/>
              <a:ext cx="6985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2013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18100" y="5221905"/>
              <a:ext cx="6985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2014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45200" y="5208813"/>
              <a:ext cx="6985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2015</a:t>
              </a:r>
              <a:endParaRPr lang="en-GB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70100" y="419100"/>
            <a:ext cx="467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Аграрные вузы</a:t>
            </a:r>
            <a:endParaRPr lang="en-GB" sz="2000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75706" y="3143264"/>
            <a:ext cx="285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Доли сильных и слабых абитуриентов, </a:t>
            </a:r>
            <a:r>
              <a:rPr lang="en-GB" sz="1200" dirty="0" smtClean="0"/>
              <a:t>%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2800" y="1240971"/>
            <a:ext cx="135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Всего вузов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47739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99</Words>
  <Application>Microsoft Macintosh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Динамика качества приема по профилям вузов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mdobryakova</dc:creator>
  <cp:lastModifiedBy>mdobryakova</cp:lastModifiedBy>
  <cp:revision>68</cp:revision>
  <dcterms:created xsi:type="dcterms:W3CDTF">2015-09-02T08:34:47Z</dcterms:created>
  <dcterms:modified xsi:type="dcterms:W3CDTF">2015-09-02T23:08:34Z</dcterms:modified>
</cp:coreProperties>
</file>