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6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&#1044;&#1080;&#1072;&#1075;&#1088;&#1072;&#1084;&#1084;&#1072;%20&#1074;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Классические университеты</a:t>
            </a:r>
          </a:p>
        </c:rich>
      </c:tx>
      <c:layout>
        <c:manualLayout>
          <c:xMode val="edge"/>
          <c:yMode val="edge"/>
          <c:x val="0.301600911728139"/>
          <c:y val="0.0192307740840839"/>
        </c:manualLayout>
      </c:layout>
      <c:overlay val="0"/>
    </c:title>
    <c:autoTitleDeleted val="0"/>
    <c:plotArea>
      <c:layout/>
      <c:bubbleChart>
        <c:varyColors val="0"/>
        <c:ser>
          <c:idx val="1"/>
          <c:order val="0"/>
          <c:tx>
            <c:v>Зеленая зона (&gt;70 баллов)</c:v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0368421052631579"/>
                  <c:y val="-0.051282064224223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МГУ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719298245614035"/>
                  <c:y val="-0.048076935210209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СПбГУ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368421052631579"/>
                  <c:y val="-0.038461548168167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НГУ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'[Диаграмма в Microsoft Office PowerPoint]Классические'!$A$1:$A$3</c:f>
              <c:numCache>
                <c:formatCode>General</c:formatCode>
                <c:ptCount val="3"/>
                <c:pt idx="0">
                  <c:v>89.4</c:v>
                </c:pt>
                <c:pt idx="1">
                  <c:v>87.3</c:v>
                </c:pt>
                <c:pt idx="2">
                  <c:v>81.1</c:v>
                </c:pt>
              </c:numCache>
            </c:numRef>
          </c:xVal>
          <c:yVal>
            <c:numRef>
              <c:f>'[Диаграмма в Microsoft Office PowerPoint]Классические'!$B$1:$B$3</c:f>
              <c:numCache>
                <c:formatCode>General</c:formatCode>
                <c:ptCount val="3"/>
                <c:pt idx="0">
                  <c:v>77.8</c:v>
                </c:pt>
                <c:pt idx="1">
                  <c:v>77.8</c:v>
                </c:pt>
                <c:pt idx="2">
                  <c:v>70.6</c:v>
                </c:pt>
              </c:numCache>
            </c:numRef>
          </c:yVal>
          <c:bubbleSize>
            <c:numRef>
              <c:f>'[Диаграмма в Microsoft Office PowerPoint]Классические'!$C$1:$C$3</c:f>
              <c:numCache>
                <c:formatCode>General</c:formatCode>
                <c:ptCount val="3"/>
                <c:pt idx="0">
                  <c:v>1807.0</c:v>
                </c:pt>
                <c:pt idx="1">
                  <c:v>774.0</c:v>
                </c:pt>
                <c:pt idx="2">
                  <c:v>501.0</c:v>
                </c:pt>
              </c:numCache>
            </c:numRef>
          </c:bubbleSize>
          <c:bubble3D val="1"/>
        </c:ser>
        <c:ser>
          <c:idx val="0"/>
          <c:order val="1"/>
          <c:tx>
            <c:v>Белая зона (от 56 до 70 баллов)</c:v>
          </c:tx>
          <c:spPr>
            <a:solidFill>
              <a:schemeClr val="bg2">
                <a:lumMod val="75000"/>
              </a:schemeClr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0473684210526317"/>
                  <c:y val="-0.048076935210209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УрФУ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947368421052634"/>
                  <c:y val="-0.038461548168167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Череповецкий ГУ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087719298245614"/>
                  <c:y val="0.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КФУ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5"/>
              <c:layout>
                <c:manualLayout>
                  <c:x val="-0.0140350877192982"/>
                  <c:y val="0.019230774084083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РУДН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PowerPoint]Классические'!$A$4:$A$51</c:f>
              <c:numCache>
                <c:formatCode>General</c:formatCode>
                <c:ptCount val="48"/>
                <c:pt idx="0">
                  <c:v>73.5</c:v>
                </c:pt>
                <c:pt idx="1">
                  <c:v>70.4</c:v>
                </c:pt>
                <c:pt idx="2">
                  <c:v>68.7</c:v>
                </c:pt>
                <c:pt idx="3">
                  <c:v>57.3</c:v>
                </c:pt>
                <c:pt idx="4">
                  <c:v>72.6</c:v>
                </c:pt>
                <c:pt idx="5">
                  <c:v>72.7</c:v>
                </c:pt>
                <c:pt idx="6">
                  <c:v>76.4</c:v>
                </c:pt>
                <c:pt idx="7">
                  <c:v>72.3</c:v>
                </c:pt>
                <c:pt idx="8">
                  <c:v>72.0</c:v>
                </c:pt>
                <c:pt idx="9">
                  <c:v>73.0</c:v>
                </c:pt>
                <c:pt idx="10">
                  <c:v>71.9</c:v>
                </c:pt>
                <c:pt idx="11">
                  <c:v>69.1</c:v>
                </c:pt>
                <c:pt idx="12">
                  <c:v>63.0</c:v>
                </c:pt>
                <c:pt idx="13">
                  <c:v>69.9</c:v>
                </c:pt>
                <c:pt idx="14">
                  <c:v>68.6</c:v>
                </c:pt>
                <c:pt idx="15">
                  <c:v>72.7</c:v>
                </c:pt>
                <c:pt idx="16">
                  <c:v>67.9</c:v>
                </c:pt>
                <c:pt idx="17">
                  <c:v>61.8</c:v>
                </c:pt>
                <c:pt idx="18">
                  <c:v>72.4</c:v>
                </c:pt>
                <c:pt idx="19">
                  <c:v>66.3</c:v>
                </c:pt>
                <c:pt idx="20">
                  <c:v>70.4</c:v>
                </c:pt>
                <c:pt idx="21">
                  <c:v>64.7</c:v>
                </c:pt>
                <c:pt idx="22">
                  <c:v>68.4</c:v>
                </c:pt>
                <c:pt idx="23">
                  <c:v>66.0</c:v>
                </c:pt>
                <c:pt idx="24">
                  <c:v>70.1</c:v>
                </c:pt>
                <c:pt idx="25">
                  <c:v>65.9</c:v>
                </c:pt>
                <c:pt idx="26">
                  <c:v>65.1</c:v>
                </c:pt>
                <c:pt idx="27">
                  <c:v>66.3</c:v>
                </c:pt>
                <c:pt idx="28">
                  <c:v>65.6</c:v>
                </c:pt>
                <c:pt idx="29">
                  <c:v>68.2</c:v>
                </c:pt>
                <c:pt idx="30">
                  <c:v>59.5</c:v>
                </c:pt>
                <c:pt idx="31">
                  <c:v>67.5</c:v>
                </c:pt>
                <c:pt idx="32">
                  <c:v>66.5</c:v>
                </c:pt>
                <c:pt idx="33">
                  <c:v>65.2</c:v>
                </c:pt>
                <c:pt idx="34">
                  <c:v>63.9</c:v>
                </c:pt>
                <c:pt idx="35">
                  <c:v>73.5</c:v>
                </c:pt>
                <c:pt idx="36">
                  <c:v>62.0</c:v>
                </c:pt>
                <c:pt idx="37">
                  <c:v>64.1</c:v>
                </c:pt>
                <c:pt idx="38">
                  <c:v>63.0</c:v>
                </c:pt>
                <c:pt idx="39">
                  <c:v>64.5</c:v>
                </c:pt>
                <c:pt idx="40">
                  <c:v>65.3</c:v>
                </c:pt>
                <c:pt idx="41">
                  <c:v>57.9</c:v>
                </c:pt>
                <c:pt idx="42">
                  <c:v>67.7</c:v>
                </c:pt>
                <c:pt idx="43">
                  <c:v>65.5</c:v>
                </c:pt>
                <c:pt idx="44">
                  <c:v>65.5</c:v>
                </c:pt>
                <c:pt idx="45">
                  <c:v>59.2</c:v>
                </c:pt>
                <c:pt idx="46">
                  <c:v>68.3</c:v>
                </c:pt>
                <c:pt idx="47">
                  <c:v>64.5</c:v>
                </c:pt>
              </c:numCache>
            </c:numRef>
          </c:xVal>
          <c:yVal>
            <c:numRef>
              <c:f>'[Диаграмма в Microsoft Office PowerPoint]Классические'!$B$4:$B$51</c:f>
              <c:numCache>
                <c:formatCode>General</c:formatCode>
                <c:ptCount val="48"/>
                <c:pt idx="0">
                  <c:v>69.6</c:v>
                </c:pt>
                <c:pt idx="1">
                  <c:v>68.0</c:v>
                </c:pt>
                <c:pt idx="2">
                  <c:v>66.3</c:v>
                </c:pt>
                <c:pt idx="3">
                  <c:v>66.1</c:v>
                </c:pt>
                <c:pt idx="4">
                  <c:v>65.8</c:v>
                </c:pt>
                <c:pt idx="5">
                  <c:v>65.4</c:v>
                </c:pt>
                <c:pt idx="6">
                  <c:v>64.5</c:v>
                </c:pt>
                <c:pt idx="7">
                  <c:v>64.2</c:v>
                </c:pt>
                <c:pt idx="8">
                  <c:v>63.3</c:v>
                </c:pt>
                <c:pt idx="9">
                  <c:v>62.6</c:v>
                </c:pt>
                <c:pt idx="10">
                  <c:v>62.4</c:v>
                </c:pt>
                <c:pt idx="11">
                  <c:v>62.3</c:v>
                </c:pt>
                <c:pt idx="12">
                  <c:v>62.2</c:v>
                </c:pt>
                <c:pt idx="13">
                  <c:v>62.1</c:v>
                </c:pt>
                <c:pt idx="14">
                  <c:v>61.6</c:v>
                </c:pt>
                <c:pt idx="15">
                  <c:v>61.4</c:v>
                </c:pt>
                <c:pt idx="16">
                  <c:v>61.3</c:v>
                </c:pt>
                <c:pt idx="17">
                  <c:v>61.3</c:v>
                </c:pt>
                <c:pt idx="18">
                  <c:v>61.3</c:v>
                </c:pt>
                <c:pt idx="19">
                  <c:v>61.3</c:v>
                </c:pt>
                <c:pt idx="20">
                  <c:v>61.2</c:v>
                </c:pt>
                <c:pt idx="21">
                  <c:v>60.8</c:v>
                </c:pt>
                <c:pt idx="22">
                  <c:v>60.7</c:v>
                </c:pt>
                <c:pt idx="23">
                  <c:v>60.5</c:v>
                </c:pt>
                <c:pt idx="24">
                  <c:v>60.3</c:v>
                </c:pt>
                <c:pt idx="25">
                  <c:v>59.9</c:v>
                </c:pt>
                <c:pt idx="26">
                  <c:v>59.9</c:v>
                </c:pt>
                <c:pt idx="27">
                  <c:v>59.8</c:v>
                </c:pt>
                <c:pt idx="28">
                  <c:v>59.7</c:v>
                </c:pt>
                <c:pt idx="29">
                  <c:v>59.6</c:v>
                </c:pt>
                <c:pt idx="30">
                  <c:v>59.4</c:v>
                </c:pt>
                <c:pt idx="31">
                  <c:v>59.4</c:v>
                </c:pt>
                <c:pt idx="32">
                  <c:v>59.4</c:v>
                </c:pt>
                <c:pt idx="33">
                  <c:v>59.2</c:v>
                </c:pt>
                <c:pt idx="34">
                  <c:v>59.1</c:v>
                </c:pt>
                <c:pt idx="35">
                  <c:v>58.8</c:v>
                </c:pt>
                <c:pt idx="36">
                  <c:v>58.8</c:v>
                </c:pt>
                <c:pt idx="37">
                  <c:v>58.7</c:v>
                </c:pt>
                <c:pt idx="38">
                  <c:v>58.6</c:v>
                </c:pt>
                <c:pt idx="39">
                  <c:v>58.6</c:v>
                </c:pt>
                <c:pt idx="40">
                  <c:v>58.3</c:v>
                </c:pt>
                <c:pt idx="41">
                  <c:v>58.2</c:v>
                </c:pt>
                <c:pt idx="42">
                  <c:v>58.0</c:v>
                </c:pt>
                <c:pt idx="43">
                  <c:v>57.8</c:v>
                </c:pt>
                <c:pt idx="44">
                  <c:v>57.4</c:v>
                </c:pt>
                <c:pt idx="45">
                  <c:v>56.8</c:v>
                </c:pt>
                <c:pt idx="46">
                  <c:v>56.8</c:v>
                </c:pt>
                <c:pt idx="47">
                  <c:v>56.7</c:v>
                </c:pt>
              </c:numCache>
            </c:numRef>
          </c:yVal>
          <c:bubbleSize>
            <c:numRef>
              <c:f>'[Диаграмма в Microsoft Office PowerPoint]Классические'!$C$4:$C$51</c:f>
              <c:numCache>
                <c:formatCode>General</c:formatCode>
                <c:ptCount val="48"/>
                <c:pt idx="0">
                  <c:v>1416.0</c:v>
                </c:pt>
                <c:pt idx="1">
                  <c:v>187.0</c:v>
                </c:pt>
                <c:pt idx="2">
                  <c:v>180.0</c:v>
                </c:pt>
                <c:pt idx="3">
                  <c:v>154.0</c:v>
                </c:pt>
                <c:pt idx="4">
                  <c:v>510.0</c:v>
                </c:pt>
                <c:pt idx="5">
                  <c:v>335.0</c:v>
                </c:pt>
                <c:pt idx="6">
                  <c:v>2550.0</c:v>
                </c:pt>
                <c:pt idx="7">
                  <c:v>1406.0</c:v>
                </c:pt>
                <c:pt idx="8">
                  <c:v>913.0</c:v>
                </c:pt>
                <c:pt idx="9">
                  <c:v>304.0</c:v>
                </c:pt>
                <c:pt idx="10">
                  <c:v>690.0</c:v>
                </c:pt>
                <c:pt idx="11">
                  <c:v>1070.0</c:v>
                </c:pt>
                <c:pt idx="12">
                  <c:v>275.0</c:v>
                </c:pt>
                <c:pt idx="13">
                  <c:v>512.0</c:v>
                </c:pt>
                <c:pt idx="14">
                  <c:v>344.0</c:v>
                </c:pt>
                <c:pt idx="15">
                  <c:v>938.0</c:v>
                </c:pt>
                <c:pt idx="16">
                  <c:v>553.0</c:v>
                </c:pt>
                <c:pt idx="17">
                  <c:v>192.0</c:v>
                </c:pt>
                <c:pt idx="18">
                  <c:v>1020.0</c:v>
                </c:pt>
                <c:pt idx="19">
                  <c:v>513.0</c:v>
                </c:pt>
                <c:pt idx="20">
                  <c:v>417.0</c:v>
                </c:pt>
                <c:pt idx="21">
                  <c:v>262.0</c:v>
                </c:pt>
                <c:pt idx="22">
                  <c:v>1074.0</c:v>
                </c:pt>
                <c:pt idx="23">
                  <c:v>699.0</c:v>
                </c:pt>
                <c:pt idx="24">
                  <c:v>395.0</c:v>
                </c:pt>
                <c:pt idx="25">
                  <c:v>256.0</c:v>
                </c:pt>
                <c:pt idx="26">
                  <c:v>862.0</c:v>
                </c:pt>
                <c:pt idx="27">
                  <c:v>514.0</c:v>
                </c:pt>
                <c:pt idx="28">
                  <c:v>373.0</c:v>
                </c:pt>
                <c:pt idx="29">
                  <c:v>641.0</c:v>
                </c:pt>
                <c:pt idx="30">
                  <c:v>326.0</c:v>
                </c:pt>
                <c:pt idx="31">
                  <c:v>627.0</c:v>
                </c:pt>
                <c:pt idx="32">
                  <c:v>217.0</c:v>
                </c:pt>
                <c:pt idx="33">
                  <c:v>53.0</c:v>
                </c:pt>
                <c:pt idx="34">
                  <c:v>232.0</c:v>
                </c:pt>
                <c:pt idx="35">
                  <c:v>945.0</c:v>
                </c:pt>
                <c:pt idx="36">
                  <c:v>466.0</c:v>
                </c:pt>
                <c:pt idx="37">
                  <c:v>705.0</c:v>
                </c:pt>
                <c:pt idx="38">
                  <c:v>498.0</c:v>
                </c:pt>
                <c:pt idx="39">
                  <c:v>822.0</c:v>
                </c:pt>
                <c:pt idx="40">
                  <c:v>1396.0</c:v>
                </c:pt>
                <c:pt idx="41">
                  <c:v>140.0</c:v>
                </c:pt>
                <c:pt idx="42">
                  <c:v>520.0</c:v>
                </c:pt>
                <c:pt idx="43">
                  <c:v>428.0</c:v>
                </c:pt>
                <c:pt idx="44">
                  <c:v>507.0</c:v>
                </c:pt>
                <c:pt idx="45">
                  <c:v>107.0</c:v>
                </c:pt>
                <c:pt idx="46">
                  <c:v>333.0</c:v>
                </c:pt>
                <c:pt idx="47">
                  <c:v>386.0</c:v>
                </c:pt>
              </c:numCache>
            </c:numRef>
          </c:bubbleSize>
          <c:bubble3D val="1"/>
        </c:ser>
        <c:ser>
          <c:idx val="2"/>
          <c:order val="2"/>
          <c:tx>
            <c:v>Красная зона (&lt;56 баллов)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dLbl>
              <c:idx val="2"/>
              <c:layout>
                <c:manualLayout>
                  <c:x val="-0.0491228070175439"/>
                  <c:y val="0.048076935210209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ДФУ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0.147368421052632"/>
                  <c:y val="-0.028846161126125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Кабардино-Балкарский</a:t>
                    </a:r>
                    <a:r>
                      <a:rPr lang="ru-RU" baseline="0"/>
                      <a:t> ГУ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0.0666666666666667"/>
                  <c:y val="0.019230774084083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Чеченский</a:t>
                    </a:r>
                    <a:r>
                      <a:rPr lang="ru-RU" baseline="0"/>
                      <a:t> ГУ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PowerPoint]Классические'!$A$52:$A$83</c:f>
              <c:numCache>
                <c:formatCode>General</c:formatCode>
                <c:ptCount val="32"/>
                <c:pt idx="0">
                  <c:v>65.8</c:v>
                </c:pt>
                <c:pt idx="1">
                  <c:v>58.5</c:v>
                </c:pt>
                <c:pt idx="2">
                  <c:v>66.6</c:v>
                </c:pt>
                <c:pt idx="3">
                  <c:v>61.8</c:v>
                </c:pt>
                <c:pt idx="4">
                  <c:v>61.0</c:v>
                </c:pt>
                <c:pt idx="5">
                  <c:v>62.3</c:v>
                </c:pt>
                <c:pt idx="6">
                  <c:v>62.1</c:v>
                </c:pt>
                <c:pt idx="7">
                  <c:v>67.6</c:v>
                </c:pt>
                <c:pt idx="8">
                  <c:v>63.7</c:v>
                </c:pt>
                <c:pt idx="9">
                  <c:v>60.7</c:v>
                </c:pt>
                <c:pt idx="10">
                  <c:v>60.5</c:v>
                </c:pt>
                <c:pt idx="11">
                  <c:v>60.2</c:v>
                </c:pt>
                <c:pt idx="12">
                  <c:v>58.7</c:v>
                </c:pt>
                <c:pt idx="13">
                  <c:v>60.2</c:v>
                </c:pt>
                <c:pt idx="14">
                  <c:v>52.1</c:v>
                </c:pt>
                <c:pt idx="15">
                  <c:v>56.2</c:v>
                </c:pt>
                <c:pt idx="16">
                  <c:v>59.4</c:v>
                </c:pt>
                <c:pt idx="17">
                  <c:v>55.8</c:v>
                </c:pt>
                <c:pt idx="18">
                  <c:v>61.1</c:v>
                </c:pt>
                <c:pt idx="19">
                  <c:v>53.2</c:v>
                </c:pt>
                <c:pt idx="20">
                  <c:v>58.4</c:v>
                </c:pt>
                <c:pt idx="21">
                  <c:v>55.2</c:v>
                </c:pt>
                <c:pt idx="22">
                  <c:v>57.7</c:v>
                </c:pt>
                <c:pt idx="23">
                  <c:v>50.5</c:v>
                </c:pt>
                <c:pt idx="24">
                  <c:v>47.2</c:v>
                </c:pt>
                <c:pt idx="25">
                  <c:v>65.3</c:v>
                </c:pt>
                <c:pt idx="26">
                  <c:v>62.3</c:v>
                </c:pt>
                <c:pt idx="27">
                  <c:v>50.5</c:v>
                </c:pt>
                <c:pt idx="28">
                  <c:v>63.3</c:v>
                </c:pt>
                <c:pt idx="29">
                  <c:v>65.0</c:v>
                </c:pt>
                <c:pt idx="30">
                  <c:v>69.3</c:v>
                </c:pt>
                <c:pt idx="31">
                  <c:v>69.0</c:v>
                </c:pt>
              </c:numCache>
            </c:numRef>
          </c:xVal>
          <c:yVal>
            <c:numRef>
              <c:f>'[Диаграмма в Microsoft Office PowerPoint]Классические'!$B$52:$B$83</c:f>
              <c:numCache>
                <c:formatCode>General</c:formatCode>
                <c:ptCount val="32"/>
                <c:pt idx="0">
                  <c:v>56.0</c:v>
                </c:pt>
                <c:pt idx="1">
                  <c:v>55.8</c:v>
                </c:pt>
                <c:pt idx="2">
                  <c:v>55.7</c:v>
                </c:pt>
                <c:pt idx="3">
                  <c:v>55.7</c:v>
                </c:pt>
                <c:pt idx="4">
                  <c:v>55.6</c:v>
                </c:pt>
                <c:pt idx="5">
                  <c:v>55.6</c:v>
                </c:pt>
                <c:pt idx="6">
                  <c:v>55.3</c:v>
                </c:pt>
                <c:pt idx="7">
                  <c:v>55.3</c:v>
                </c:pt>
                <c:pt idx="8">
                  <c:v>55.3</c:v>
                </c:pt>
                <c:pt idx="9">
                  <c:v>55.2</c:v>
                </c:pt>
                <c:pt idx="10">
                  <c:v>54.7</c:v>
                </c:pt>
                <c:pt idx="11">
                  <c:v>54.7</c:v>
                </c:pt>
                <c:pt idx="12">
                  <c:v>54.0</c:v>
                </c:pt>
                <c:pt idx="13">
                  <c:v>53.3</c:v>
                </c:pt>
                <c:pt idx="14">
                  <c:v>53.2</c:v>
                </c:pt>
                <c:pt idx="15">
                  <c:v>52.6</c:v>
                </c:pt>
                <c:pt idx="16">
                  <c:v>51.8</c:v>
                </c:pt>
                <c:pt idx="17">
                  <c:v>51.7</c:v>
                </c:pt>
                <c:pt idx="18">
                  <c:v>51.4</c:v>
                </c:pt>
                <c:pt idx="19">
                  <c:v>51.2</c:v>
                </c:pt>
                <c:pt idx="20">
                  <c:v>50.9</c:v>
                </c:pt>
                <c:pt idx="21">
                  <c:v>50.0</c:v>
                </c:pt>
                <c:pt idx="22">
                  <c:v>50.0</c:v>
                </c:pt>
                <c:pt idx="23">
                  <c:v>48.0</c:v>
                </c:pt>
                <c:pt idx="24">
                  <c:v>47.8</c:v>
                </c:pt>
              </c:numCache>
            </c:numRef>
          </c:yVal>
          <c:bubbleSize>
            <c:numRef>
              <c:f>'[Диаграмма в Microsoft Office PowerPoint]Классические'!$C$52:$C$83</c:f>
              <c:numCache>
                <c:formatCode>General</c:formatCode>
                <c:ptCount val="32"/>
                <c:pt idx="0">
                  <c:v>766.0</c:v>
                </c:pt>
                <c:pt idx="1">
                  <c:v>310.0</c:v>
                </c:pt>
                <c:pt idx="2">
                  <c:v>1588.0</c:v>
                </c:pt>
                <c:pt idx="3">
                  <c:v>325.0</c:v>
                </c:pt>
                <c:pt idx="4">
                  <c:v>565.0</c:v>
                </c:pt>
                <c:pt idx="5">
                  <c:v>410.0</c:v>
                </c:pt>
                <c:pt idx="6">
                  <c:v>305.0</c:v>
                </c:pt>
                <c:pt idx="7">
                  <c:v>435.0</c:v>
                </c:pt>
                <c:pt idx="8">
                  <c:v>789.0</c:v>
                </c:pt>
                <c:pt idx="9">
                  <c:v>535.0</c:v>
                </c:pt>
                <c:pt idx="10">
                  <c:v>99.0</c:v>
                </c:pt>
                <c:pt idx="11">
                  <c:v>86.0</c:v>
                </c:pt>
                <c:pt idx="12">
                  <c:v>307.0</c:v>
                </c:pt>
                <c:pt idx="13">
                  <c:v>16.0</c:v>
                </c:pt>
                <c:pt idx="14">
                  <c:v>426.0</c:v>
                </c:pt>
                <c:pt idx="15">
                  <c:v>259.0</c:v>
                </c:pt>
                <c:pt idx="16">
                  <c:v>72.0</c:v>
                </c:pt>
                <c:pt idx="17">
                  <c:v>30.0</c:v>
                </c:pt>
                <c:pt idx="18">
                  <c:v>2.0</c:v>
                </c:pt>
                <c:pt idx="19">
                  <c:v>56.0</c:v>
                </c:pt>
                <c:pt idx="20">
                  <c:v>51.0</c:v>
                </c:pt>
                <c:pt idx="21">
                  <c:v>170.0</c:v>
                </c:pt>
                <c:pt idx="22">
                  <c:v>102.0</c:v>
                </c:pt>
                <c:pt idx="23">
                  <c:v>13.0</c:v>
                </c:pt>
                <c:pt idx="24">
                  <c:v>169.0</c:v>
                </c:pt>
                <c:pt idx="29">
                  <c:v>2042.0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-2012882024"/>
        <c:axId val="-2012485640"/>
      </c:bubbleChart>
      <c:valAx>
        <c:axId val="-2012882024"/>
        <c:scaling>
          <c:orientation val="minMax"/>
          <c:max val="100.0"/>
          <c:min val="3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/>
                  <a:t>Средний балл ЕГЭ бюджетного набора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12485640"/>
        <c:crosses val="autoZero"/>
        <c:crossBetween val="midCat"/>
      </c:valAx>
      <c:valAx>
        <c:axId val="-2012485640"/>
        <c:scaling>
          <c:orientation val="minMax"/>
          <c:max val="100.0"/>
          <c:min val="3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/>
                  <a:t>Средний балл ЕГЭ платного набора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12882024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Технические </a:t>
            </a:r>
            <a:r>
              <a:rPr lang="ru-RU" dirty="0" smtClean="0"/>
              <a:t>вузы</a:t>
            </a:r>
            <a:endParaRPr lang="ru-RU" dirty="0"/>
          </a:p>
        </c:rich>
      </c:tx>
      <c:layout/>
      <c:overlay val="0"/>
    </c:title>
    <c:autoTitleDeleted val="0"/>
    <c:plotArea>
      <c:layout/>
      <c:bubbleChart>
        <c:varyColors val="0"/>
        <c:ser>
          <c:idx val="1"/>
          <c:order val="0"/>
          <c:tx>
            <c:v>Зеленая зона (&gt;70 баллов)</c:v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0508474500871258"/>
                  <c:y val="-0.032284108287508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МФТИ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508474500871258"/>
                  <c:y val="-0.038740929945010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МИФИ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979284223900201"/>
                  <c:y val="-0.032284108287508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МИЭМ НИУ</a:t>
                    </a:r>
                    <a:r>
                      <a:rPr lang="ru-RU" baseline="0"/>
                      <a:t> ВШЭ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PowerPoint]Технические'!$A$1:$A$3</c:f>
              <c:numCache>
                <c:formatCode>General</c:formatCode>
                <c:ptCount val="3"/>
                <c:pt idx="0">
                  <c:v>94.4</c:v>
                </c:pt>
                <c:pt idx="1">
                  <c:v>88.5</c:v>
                </c:pt>
                <c:pt idx="2">
                  <c:v>80.9</c:v>
                </c:pt>
              </c:numCache>
            </c:numRef>
          </c:xVal>
          <c:yVal>
            <c:numRef>
              <c:f>'[Диаграмма в Microsoft Office PowerPoint]Технические'!$B$1:$B$3</c:f>
              <c:numCache>
                <c:formatCode>General</c:formatCode>
                <c:ptCount val="3"/>
                <c:pt idx="0">
                  <c:v>83.5</c:v>
                </c:pt>
                <c:pt idx="1">
                  <c:v>77.8</c:v>
                </c:pt>
                <c:pt idx="2">
                  <c:v>72.5</c:v>
                </c:pt>
              </c:numCache>
            </c:numRef>
          </c:yVal>
          <c:bubbleSize>
            <c:numRef>
              <c:f>'[Диаграмма в Microsoft Office PowerPoint]Технические'!$C$1:$C$3</c:f>
              <c:numCache>
                <c:formatCode>General</c:formatCode>
                <c:ptCount val="3"/>
                <c:pt idx="0">
                  <c:v>149.0</c:v>
                </c:pt>
                <c:pt idx="1">
                  <c:v>305.0</c:v>
                </c:pt>
                <c:pt idx="2">
                  <c:v>63.0</c:v>
                </c:pt>
              </c:numCache>
            </c:numRef>
          </c:bubbleSize>
          <c:bubble3D val="1"/>
        </c:ser>
        <c:ser>
          <c:idx val="2"/>
          <c:order val="1"/>
          <c:tx>
            <c:v>Белая зона (от 56 до 70 баллов)</c:v>
          </c:tx>
          <c:spPr>
            <a:solidFill>
              <a:srgbClr val="EEECE1">
                <a:lumMod val="75000"/>
              </a:srgbClr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0508474500871257"/>
                  <c:y val="-0.048426162431262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ГУАП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31826722448104"/>
                  <c:y val="-5.91868481289124E-1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ИТМО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0602636445477046"/>
                  <c:y val="-0.035512773321836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СПГУТД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0.0602636445477046"/>
                  <c:y val="0.041969340773761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Политех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PowerPoint]Технические'!$A$4:$A$63</c:f>
              <c:numCache>
                <c:formatCode>General</c:formatCode>
                <c:ptCount val="60"/>
                <c:pt idx="0">
                  <c:v>66.8</c:v>
                </c:pt>
                <c:pt idx="1">
                  <c:v>65.2</c:v>
                </c:pt>
                <c:pt idx="2">
                  <c:v>77.5</c:v>
                </c:pt>
                <c:pt idx="3">
                  <c:v>63.1</c:v>
                </c:pt>
                <c:pt idx="4">
                  <c:v>77.5</c:v>
                </c:pt>
                <c:pt idx="5">
                  <c:v>80.3</c:v>
                </c:pt>
                <c:pt idx="6">
                  <c:v>81.8</c:v>
                </c:pt>
                <c:pt idx="7">
                  <c:v>64.1</c:v>
                </c:pt>
                <c:pt idx="8">
                  <c:v>75.9</c:v>
                </c:pt>
                <c:pt idx="9">
                  <c:v>64.8</c:v>
                </c:pt>
                <c:pt idx="10">
                  <c:v>57.3</c:v>
                </c:pt>
                <c:pt idx="11">
                  <c:v>65.0</c:v>
                </c:pt>
                <c:pt idx="12">
                  <c:v>75.3</c:v>
                </c:pt>
                <c:pt idx="13">
                  <c:v>76.5</c:v>
                </c:pt>
                <c:pt idx="14">
                  <c:v>58.8</c:v>
                </c:pt>
                <c:pt idx="15">
                  <c:v>77.5</c:v>
                </c:pt>
                <c:pt idx="16">
                  <c:v>73.3</c:v>
                </c:pt>
                <c:pt idx="17">
                  <c:v>78.0</c:v>
                </c:pt>
                <c:pt idx="18">
                  <c:v>67.3</c:v>
                </c:pt>
                <c:pt idx="19">
                  <c:v>63.4</c:v>
                </c:pt>
                <c:pt idx="20">
                  <c:v>68.5</c:v>
                </c:pt>
                <c:pt idx="21">
                  <c:v>66.9</c:v>
                </c:pt>
                <c:pt idx="22">
                  <c:v>62.8</c:v>
                </c:pt>
                <c:pt idx="23">
                  <c:v>73.6</c:v>
                </c:pt>
                <c:pt idx="24">
                  <c:v>70.3</c:v>
                </c:pt>
                <c:pt idx="25">
                  <c:v>69.5</c:v>
                </c:pt>
                <c:pt idx="26">
                  <c:v>65.2</c:v>
                </c:pt>
                <c:pt idx="27">
                  <c:v>65.2</c:v>
                </c:pt>
                <c:pt idx="28">
                  <c:v>64.3</c:v>
                </c:pt>
                <c:pt idx="29">
                  <c:v>64.0</c:v>
                </c:pt>
                <c:pt idx="30">
                  <c:v>70.3</c:v>
                </c:pt>
                <c:pt idx="31">
                  <c:v>55.1</c:v>
                </c:pt>
                <c:pt idx="32">
                  <c:v>60.7</c:v>
                </c:pt>
                <c:pt idx="33">
                  <c:v>68.0</c:v>
                </c:pt>
                <c:pt idx="34">
                  <c:v>62.6</c:v>
                </c:pt>
                <c:pt idx="35">
                  <c:v>65.0</c:v>
                </c:pt>
                <c:pt idx="36">
                  <c:v>73.1</c:v>
                </c:pt>
                <c:pt idx="37">
                  <c:v>73.0</c:v>
                </c:pt>
                <c:pt idx="38">
                  <c:v>62.3</c:v>
                </c:pt>
                <c:pt idx="39">
                  <c:v>55.9</c:v>
                </c:pt>
                <c:pt idx="40">
                  <c:v>58.2</c:v>
                </c:pt>
                <c:pt idx="41">
                  <c:v>67.7</c:v>
                </c:pt>
                <c:pt idx="42">
                  <c:v>59.2</c:v>
                </c:pt>
                <c:pt idx="43">
                  <c:v>58.7</c:v>
                </c:pt>
                <c:pt idx="44">
                  <c:v>54.6</c:v>
                </c:pt>
                <c:pt idx="45">
                  <c:v>74.6</c:v>
                </c:pt>
                <c:pt idx="46">
                  <c:v>59.2</c:v>
                </c:pt>
                <c:pt idx="47">
                  <c:v>67.6</c:v>
                </c:pt>
                <c:pt idx="48">
                  <c:v>60.5</c:v>
                </c:pt>
                <c:pt idx="49">
                  <c:v>63.2</c:v>
                </c:pt>
                <c:pt idx="50">
                  <c:v>60.6</c:v>
                </c:pt>
                <c:pt idx="51">
                  <c:v>67.0</c:v>
                </c:pt>
                <c:pt idx="52">
                  <c:v>61.0</c:v>
                </c:pt>
                <c:pt idx="53">
                  <c:v>53.2</c:v>
                </c:pt>
                <c:pt idx="54">
                  <c:v>59.9</c:v>
                </c:pt>
                <c:pt idx="55">
                  <c:v>62.0</c:v>
                </c:pt>
                <c:pt idx="56">
                  <c:v>64.9</c:v>
                </c:pt>
                <c:pt idx="57">
                  <c:v>64.5</c:v>
                </c:pt>
                <c:pt idx="58">
                  <c:v>61.1</c:v>
                </c:pt>
                <c:pt idx="59">
                  <c:v>59.3</c:v>
                </c:pt>
              </c:numCache>
            </c:numRef>
          </c:xVal>
          <c:yVal>
            <c:numRef>
              <c:f>'[Диаграмма в Microsoft Office PowerPoint]Технические'!$B$4:$B$63</c:f>
              <c:numCache>
                <c:formatCode>General</c:formatCode>
                <c:ptCount val="60"/>
                <c:pt idx="0">
                  <c:v>67.2</c:v>
                </c:pt>
                <c:pt idx="1">
                  <c:v>67.1</c:v>
                </c:pt>
                <c:pt idx="2">
                  <c:v>66.8</c:v>
                </c:pt>
                <c:pt idx="3">
                  <c:v>66.5</c:v>
                </c:pt>
                <c:pt idx="4">
                  <c:v>66.0</c:v>
                </c:pt>
                <c:pt idx="5">
                  <c:v>65.7</c:v>
                </c:pt>
                <c:pt idx="6">
                  <c:v>65.0</c:v>
                </c:pt>
                <c:pt idx="7">
                  <c:v>64.9</c:v>
                </c:pt>
                <c:pt idx="8">
                  <c:v>64.7</c:v>
                </c:pt>
                <c:pt idx="9">
                  <c:v>64.1</c:v>
                </c:pt>
                <c:pt idx="10">
                  <c:v>64.0</c:v>
                </c:pt>
                <c:pt idx="11">
                  <c:v>63.3</c:v>
                </c:pt>
                <c:pt idx="12">
                  <c:v>63.0</c:v>
                </c:pt>
                <c:pt idx="13">
                  <c:v>62.4</c:v>
                </c:pt>
                <c:pt idx="14">
                  <c:v>62.4</c:v>
                </c:pt>
                <c:pt idx="15">
                  <c:v>62.2</c:v>
                </c:pt>
                <c:pt idx="16">
                  <c:v>62.1</c:v>
                </c:pt>
                <c:pt idx="17">
                  <c:v>62.0</c:v>
                </c:pt>
                <c:pt idx="18">
                  <c:v>62.0</c:v>
                </c:pt>
                <c:pt idx="19">
                  <c:v>61.6</c:v>
                </c:pt>
                <c:pt idx="20">
                  <c:v>61.4</c:v>
                </c:pt>
                <c:pt idx="21">
                  <c:v>61.3</c:v>
                </c:pt>
                <c:pt idx="22">
                  <c:v>61.2</c:v>
                </c:pt>
                <c:pt idx="23">
                  <c:v>61.1</c:v>
                </c:pt>
                <c:pt idx="24">
                  <c:v>60.7</c:v>
                </c:pt>
                <c:pt idx="25">
                  <c:v>60.6</c:v>
                </c:pt>
                <c:pt idx="26">
                  <c:v>60.6</c:v>
                </c:pt>
                <c:pt idx="27">
                  <c:v>60.0</c:v>
                </c:pt>
                <c:pt idx="28">
                  <c:v>59.6</c:v>
                </c:pt>
                <c:pt idx="29">
                  <c:v>58.8</c:v>
                </c:pt>
                <c:pt idx="30">
                  <c:v>58.7</c:v>
                </c:pt>
                <c:pt idx="31">
                  <c:v>58.6</c:v>
                </c:pt>
                <c:pt idx="32">
                  <c:v>58.4</c:v>
                </c:pt>
                <c:pt idx="33">
                  <c:v>58.3</c:v>
                </c:pt>
                <c:pt idx="34">
                  <c:v>58.2</c:v>
                </c:pt>
                <c:pt idx="35">
                  <c:v>58.1</c:v>
                </c:pt>
                <c:pt idx="36">
                  <c:v>58.0</c:v>
                </c:pt>
                <c:pt idx="37">
                  <c:v>57.9</c:v>
                </c:pt>
                <c:pt idx="38">
                  <c:v>57.8</c:v>
                </c:pt>
                <c:pt idx="39">
                  <c:v>57.7</c:v>
                </c:pt>
                <c:pt idx="40">
                  <c:v>57.6</c:v>
                </c:pt>
                <c:pt idx="41">
                  <c:v>57.5</c:v>
                </c:pt>
                <c:pt idx="42">
                  <c:v>57.4</c:v>
                </c:pt>
                <c:pt idx="43">
                  <c:v>57.3</c:v>
                </c:pt>
                <c:pt idx="44">
                  <c:v>57.2</c:v>
                </c:pt>
                <c:pt idx="45">
                  <c:v>57.1</c:v>
                </c:pt>
                <c:pt idx="46">
                  <c:v>57.0</c:v>
                </c:pt>
                <c:pt idx="47">
                  <c:v>57.0</c:v>
                </c:pt>
                <c:pt idx="48">
                  <c:v>56.8</c:v>
                </c:pt>
                <c:pt idx="49">
                  <c:v>56.8</c:v>
                </c:pt>
                <c:pt idx="50">
                  <c:v>56.7</c:v>
                </c:pt>
                <c:pt idx="51">
                  <c:v>56.6</c:v>
                </c:pt>
                <c:pt idx="52">
                  <c:v>56.6</c:v>
                </c:pt>
                <c:pt idx="53">
                  <c:v>56.5</c:v>
                </c:pt>
                <c:pt idx="54">
                  <c:v>56.3</c:v>
                </c:pt>
                <c:pt idx="55">
                  <c:v>56.3</c:v>
                </c:pt>
                <c:pt idx="56">
                  <c:v>56.3</c:v>
                </c:pt>
                <c:pt idx="57">
                  <c:v>56.3</c:v>
                </c:pt>
                <c:pt idx="58">
                  <c:v>56.3</c:v>
                </c:pt>
                <c:pt idx="59">
                  <c:v>56.2</c:v>
                </c:pt>
              </c:numCache>
            </c:numRef>
          </c:yVal>
          <c:bubbleSize>
            <c:numRef>
              <c:f>'[Диаграмма в Microsoft Office PowerPoint]Технические'!$C$4:$C$63</c:f>
              <c:numCache>
                <c:formatCode>General</c:formatCode>
                <c:ptCount val="60"/>
                <c:pt idx="0">
                  <c:v>596.0</c:v>
                </c:pt>
                <c:pt idx="1">
                  <c:v>57.0</c:v>
                </c:pt>
                <c:pt idx="2">
                  <c:v>157.0</c:v>
                </c:pt>
                <c:pt idx="3">
                  <c:v>82.0</c:v>
                </c:pt>
                <c:pt idx="4">
                  <c:v>345.0</c:v>
                </c:pt>
                <c:pt idx="5">
                  <c:v>284.0</c:v>
                </c:pt>
                <c:pt idx="6">
                  <c:v>336.0</c:v>
                </c:pt>
                <c:pt idx="7">
                  <c:v>152.0</c:v>
                </c:pt>
                <c:pt idx="8">
                  <c:v>246.0</c:v>
                </c:pt>
                <c:pt idx="9">
                  <c:v>60.0</c:v>
                </c:pt>
                <c:pt idx="10">
                  <c:v>499.0</c:v>
                </c:pt>
                <c:pt idx="11">
                  <c:v>120.0</c:v>
                </c:pt>
                <c:pt idx="12">
                  <c:v>61.0</c:v>
                </c:pt>
                <c:pt idx="13">
                  <c:v>960.0</c:v>
                </c:pt>
                <c:pt idx="14">
                  <c:v>32.0</c:v>
                </c:pt>
                <c:pt idx="15">
                  <c:v>1480.0</c:v>
                </c:pt>
                <c:pt idx="16">
                  <c:v>428.0</c:v>
                </c:pt>
                <c:pt idx="17">
                  <c:v>466.0</c:v>
                </c:pt>
                <c:pt idx="18">
                  <c:v>36.0</c:v>
                </c:pt>
                <c:pt idx="19">
                  <c:v>120.0</c:v>
                </c:pt>
                <c:pt idx="20">
                  <c:v>936.0</c:v>
                </c:pt>
                <c:pt idx="21">
                  <c:v>162.0</c:v>
                </c:pt>
                <c:pt idx="22">
                  <c:v>1167.0</c:v>
                </c:pt>
                <c:pt idx="23">
                  <c:v>122.0</c:v>
                </c:pt>
                <c:pt idx="24">
                  <c:v>414.0</c:v>
                </c:pt>
                <c:pt idx="25">
                  <c:v>1125.0</c:v>
                </c:pt>
                <c:pt idx="26">
                  <c:v>332.0</c:v>
                </c:pt>
                <c:pt idx="27">
                  <c:v>233.0</c:v>
                </c:pt>
                <c:pt idx="28">
                  <c:v>486.0</c:v>
                </c:pt>
                <c:pt idx="29">
                  <c:v>598.0</c:v>
                </c:pt>
                <c:pt idx="30">
                  <c:v>117.0</c:v>
                </c:pt>
                <c:pt idx="31">
                  <c:v>41.0</c:v>
                </c:pt>
                <c:pt idx="32">
                  <c:v>199.0</c:v>
                </c:pt>
                <c:pt idx="33">
                  <c:v>409.0</c:v>
                </c:pt>
                <c:pt idx="34">
                  <c:v>149.0</c:v>
                </c:pt>
                <c:pt idx="35">
                  <c:v>444.0</c:v>
                </c:pt>
                <c:pt idx="36">
                  <c:v>485.0</c:v>
                </c:pt>
                <c:pt idx="37">
                  <c:v>641.0</c:v>
                </c:pt>
                <c:pt idx="38">
                  <c:v>364.0</c:v>
                </c:pt>
                <c:pt idx="39">
                  <c:v>422.0</c:v>
                </c:pt>
                <c:pt idx="40">
                  <c:v>23.0</c:v>
                </c:pt>
                <c:pt idx="41">
                  <c:v>361.0</c:v>
                </c:pt>
                <c:pt idx="42">
                  <c:v>209.0</c:v>
                </c:pt>
                <c:pt idx="43">
                  <c:v>713.0</c:v>
                </c:pt>
                <c:pt idx="44">
                  <c:v>98.0</c:v>
                </c:pt>
                <c:pt idx="45">
                  <c:v>98.0</c:v>
                </c:pt>
                <c:pt idx="46">
                  <c:v>176.0</c:v>
                </c:pt>
                <c:pt idx="47">
                  <c:v>495.0</c:v>
                </c:pt>
                <c:pt idx="48">
                  <c:v>97.0</c:v>
                </c:pt>
                <c:pt idx="49">
                  <c:v>215.0</c:v>
                </c:pt>
                <c:pt idx="50">
                  <c:v>127.0</c:v>
                </c:pt>
                <c:pt idx="51">
                  <c:v>390.0</c:v>
                </c:pt>
                <c:pt idx="52">
                  <c:v>832.0</c:v>
                </c:pt>
                <c:pt idx="53">
                  <c:v>226.0</c:v>
                </c:pt>
                <c:pt idx="54">
                  <c:v>519.0</c:v>
                </c:pt>
                <c:pt idx="55">
                  <c:v>276.0</c:v>
                </c:pt>
                <c:pt idx="56">
                  <c:v>144.0</c:v>
                </c:pt>
                <c:pt idx="57">
                  <c:v>808.0</c:v>
                </c:pt>
                <c:pt idx="58">
                  <c:v>427.0</c:v>
                </c:pt>
                <c:pt idx="59">
                  <c:v>140.0</c:v>
                </c:pt>
              </c:numCache>
            </c:numRef>
          </c:bubbleSize>
          <c:bubble3D val="1"/>
        </c:ser>
        <c:ser>
          <c:idx val="3"/>
          <c:order val="2"/>
          <c:tx>
            <c:v>Красная зона (&lt;56 баллов)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dLbl>
              <c:idx val="58"/>
              <c:layout>
                <c:manualLayout>
                  <c:x val="-0.0847457501452097"/>
                  <c:y val="0.029055697458757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Грозненский ГНТУ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PowerPoint]Технические'!$A$64:$A$129</c:f>
              <c:numCache>
                <c:formatCode>General</c:formatCode>
                <c:ptCount val="66"/>
                <c:pt idx="0">
                  <c:v>58.8</c:v>
                </c:pt>
                <c:pt idx="1">
                  <c:v>57.4</c:v>
                </c:pt>
                <c:pt idx="2">
                  <c:v>56.1</c:v>
                </c:pt>
                <c:pt idx="3">
                  <c:v>59.8</c:v>
                </c:pt>
                <c:pt idx="4">
                  <c:v>57.9</c:v>
                </c:pt>
                <c:pt idx="5">
                  <c:v>70.4</c:v>
                </c:pt>
                <c:pt idx="6">
                  <c:v>61.3</c:v>
                </c:pt>
                <c:pt idx="7">
                  <c:v>57.0</c:v>
                </c:pt>
                <c:pt idx="8">
                  <c:v>51.8</c:v>
                </c:pt>
                <c:pt idx="9">
                  <c:v>62.0</c:v>
                </c:pt>
                <c:pt idx="10">
                  <c:v>49.9</c:v>
                </c:pt>
                <c:pt idx="11">
                  <c:v>59.2</c:v>
                </c:pt>
                <c:pt idx="12">
                  <c:v>68.6</c:v>
                </c:pt>
                <c:pt idx="13">
                  <c:v>65.5</c:v>
                </c:pt>
                <c:pt idx="14">
                  <c:v>57.5</c:v>
                </c:pt>
                <c:pt idx="15">
                  <c:v>61.4</c:v>
                </c:pt>
                <c:pt idx="16">
                  <c:v>56.9</c:v>
                </c:pt>
                <c:pt idx="17">
                  <c:v>55.1</c:v>
                </c:pt>
                <c:pt idx="18">
                  <c:v>59.1</c:v>
                </c:pt>
                <c:pt idx="19">
                  <c:v>59.8</c:v>
                </c:pt>
                <c:pt idx="20">
                  <c:v>68.0</c:v>
                </c:pt>
                <c:pt idx="21">
                  <c:v>63.5</c:v>
                </c:pt>
                <c:pt idx="22">
                  <c:v>58.3</c:v>
                </c:pt>
                <c:pt idx="23">
                  <c:v>57.9</c:v>
                </c:pt>
                <c:pt idx="24">
                  <c:v>53.3</c:v>
                </c:pt>
                <c:pt idx="25">
                  <c:v>56.5</c:v>
                </c:pt>
                <c:pt idx="26">
                  <c:v>55.1</c:v>
                </c:pt>
                <c:pt idx="27">
                  <c:v>54.5</c:v>
                </c:pt>
                <c:pt idx="28">
                  <c:v>60.3</c:v>
                </c:pt>
                <c:pt idx="29">
                  <c:v>67.5</c:v>
                </c:pt>
                <c:pt idx="30">
                  <c:v>52.5</c:v>
                </c:pt>
                <c:pt idx="31">
                  <c:v>62.6</c:v>
                </c:pt>
                <c:pt idx="32">
                  <c:v>59.7</c:v>
                </c:pt>
                <c:pt idx="33">
                  <c:v>56.3</c:v>
                </c:pt>
                <c:pt idx="34">
                  <c:v>52.5</c:v>
                </c:pt>
                <c:pt idx="35">
                  <c:v>63.7</c:v>
                </c:pt>
                <c:pt idx="36">
                  <c:v>62.9</c:v>
                </c:pt>
                <c:pt idx="37">
                  <c:v>58.9</c:v>
                </c:pt>
                <c:pt idx="38">
                  <c:v>56.5</c:v>
                </c:pt>
                <c:pt idx="39">
                  <c:v>63.2</c:v>
                </c:pt>
                <c:pt idx="40">
                  <c:v>61.4</c:v>
                </c:pt>
                <c:pt idx="41">
                  <c:v>58.7</c:v>
                </c:pt>
                <c:pt idx="42">
                  <c:v>61.7</c:v>
                </c:pt>
                <c:pt idx="43">
                  <c:v>55.8</c:v>
                </c:pt>
                <c:pt idx="44">
                  <c:v>60.6</c:v>
                </c:pt>
                <c:pt idx="45">
                  <c:v>51.5</c:v>
                </c:pt>
                <c:pt idx="46">
                  <c:v>60.1</c:v>
                </c:pt>
                <c:pt idx="47">
                  <c:v>68.7</c:v>
                </c:pt>
                <c:pt idx="48">
                  <c:v>65.6</c:v>
                </c:pt>
                <c:pt idx="49">
                  <c:v>53.4</c:v>
                </c:pt>
                <c:pt idx="50">
                  <c:v>59.3</c:v>
                </c:pt>
                <c:pt idx="51">
                  <c:v>53.9</c:v>
                </c:pt>
                <c:pt idx="52">
                  <c:v>58.5</c:v>
                </c:pt>
                <c:pt idx="53">
                  <c:v>59.4</c:v>
                </c:pt>
                <c:pt idx="54">
                  <c:v>62.4</c:v>
                </c:pt>
                <c:pt idx="55">
                  <c:v>56.2</c:v>
                </c:pt>
                <c:pt idx="56">
                  <c:v>53.8</c:v>
                </c:pt>
                <c:pt idx="57">
                  <c:v>51.7</c:v>
                </c:pt>
                <c:pt idx="58">
                  <c:v>41.6</c:v>
                </c:pt>
                <c:pt idx="59">
                  <c:v>59.6</c:v>
                </c:pt>
                <c:pt idx="60">
                  <c:v>62.7</c:v>
                </c:pt>
                <c:pt idx="61">
                  <c:v>46.3</c:v>
                </c:pt>
                <c:pt idx="62">
                  <c:v>63.0</c:v>
                </c:pt>
                <c:pt idx="63">
                  <c:v>70.8</c:v>
                </c:pt>
                <c:pt idx="64">
                  <c:v>90.8</c:v>
                </c:pt>
                <c:pt idx="65">
                  <c:v>56.0</c:v>
                </c:pt>
              </c:numCache>
            </c:numRef>
          </c:xVal>
          <c:yVal>
            <c:numRef>
              <c:f>'[Диаграмма в Microsoft Office PowerPoint]Технические'!$B$64:$B$129</c:f>
              <c:numCache>
                <c:formatCode>General</c:formatCode>
                <c:ptCount val="66"/>
                <c:pt idx="0">
                  <c:v>56.0</c:v>
                </c:pt>
                <c:pt idx="1">
                  <c:v>55.7</c:v>
                </c:pt>
                <c:pt idx="2">
                  <c:v>55.4</c:v>
                </c:pt>
                <c:pt idx="3">
                  <c:v>55.3</c:v>
                </c:pt>
                <c:pt idx="4">
                  <c:v>55.3</c:v>
                </c:pt>
                <c:pt idx="5">
                  <c:v>55.3</c:v>
                </c:pt>
                <c:pt idx="6">
                  <c:v>55.2</c:v>
                </c:pt>
                <c:pt idx="7">
                  <c:v>55.2</c:v>
                </c:pt>
                <c:pt idx="8">
                  <c:v>55.1</c:v>
                </c:pt>
                <c:pt idx="9">
                  <c:v>54.7</c:v>
                </c:pt>
                <c:pt idx="10">
                  <c:v>54.7</c:v>
                </c:pt>
                <c:pt idx="11">
                  <c:v>54.7</c:v>
                </c:pt>
                <c:pt idx="12">
                  <c:v>54.7</c:v>
                </c:pt>
                <c:pt idx="13">
                  <c:v>54.6</c:v>
                </c:pt>
                <c:pt idx="14">
                  <c:v>54.6</c:v>
                </c:pt>
                <c:pt idx="15">
                  <c:v>54.3</c:v>
                </c:pt>
                <c:pt idx="16">
                  <c:v>54.3</c:v>
                </c:pt>
                <c:pt idx="17">
                  <c:v>54.2</c:v>
                </c:pt>
                <c:pt idx="18">
                  <c:v>54.1</c:v>
                </c:pt>
                <c:pt idx="19">
                  <c:v>54.0</c:v>
                </c:pt>
                <c:pt idx="20">
                  <c:v>54.0</c:v>
                </c:pt>
                <c:pt idx="21">
                  <c:v>53.9</c:v>
                </c:pt>
                <c:pt idx="22">
                  <c:v>53.8</c:v>
                </c:pt>
                <c:pt idx="23">
                  <c:v>53.8</c:v>
                </c:pt>
                <c:pt idx="24">
                  <c:v>53.7</c:v>
                </c:pt>
                <c:pt idx="25">
                  <c:v>53.4</c:v>
                </c:pt>
                <c:pt idx="26">
                  <c:v>53.3</c:v>
                </c:pt>
                <c:pt idx="27">
                  <c:v>53.2</c:v>
                </c:pt>
                <c:pt idx="28">
                  <c:v>53.1</c:v>
                </c:pt>
                <c:pt idx="29">
                  <c:v>53.1</c:v>
                </c:pt>
                <c:pt idx="30">
                  <c:v>53.1</c:v>
                </c:pt>
                <c:pt idx="31">
                  <c:v>53.0</c:v>
                </c:pt>
                <c:pt idx="32">
                  <c:v>53.0</c:v>
                </c:pt>
                <c:pt idx="33">
                  <c:v>52.8</c:v>
                </c:pt>
                <c:pt idx="34">
                  <c:v>52.6</c:v>
                </c:pt>
                <c:pt idx="35">
                  <c:v>52.6</c:v>
                </c:pt>
                <c:pt idx="36">
                  <c:v>52.6</c:v>
                </c:pt>
                <c:pt idx="37">
                  <c:v>52.6</c:v>
                </c:pt>
                <c:pt idx="38">
                  <c:v>52.5</c:v>
                </c:pt>
                <c:pt idx="39">
                  <c:v>52.3</c:v>
                </c:pt>
                <c:pt idx="40">
                  <c:v>52.3</c:v>
                </c:pt>
                <c:pt idx="41">
                  <c:v>52.3</c:v>
                </c:pt>
                <c:pt idx="42">
                  <c:v>52.2</c:v>
                </c:pt>
                <c:pt idx="43">
                  <c:v>51.9</c:v>
                </c:pt>
                <c:pt idx="44">
                  <c:v>51.6</c:v>
                </c:pt>
                <c:pt idx="45">
                  <c:v>51.4</c:v>
                </c:pt>
                <c:pt idx="46">
                  <c:v>51.2</c:v>
                </c:pt>
                <c:pt idx="47">
                  <c:v>51.1</c:v>
                </c:pt>
                <c:pt idx="48">
                  <c:v>51.1</c:v>
                </c:pt>
                <c:pt idx="49">
                  <c:v>51.0</c:v>
                </c:pt>
                <c:pt idx="50">
                  <c:v>51.0</c:v>
                </c:pt>
                <c:pt idx="51">
                  <c:v>50.8</c:v>
                </c:pt>
                <c:pt idx="52">
                  <c:v>50.7</c:v>
                </c:pt>
                <c:pt idx="53">
                  <c:v>50.7</c:v>
                </c:pt>
                <c:pt idx="54">
                  <c:v>50.3</c:v>
                </c:pt>
                <c:pt idx="55">
                  <c:v>50.2</c:v>
                </c:pt>
                <c:pt idx="56">
                  <c:v>50.2</c:v>
                </c:pt>
                <c:pt idx="57">
                  <c:v>48.8</c:v>
                </c:pt>
                <c:pt idx="58">
                  <c:v>47.2</c:v>
                </c:pt>
                <c:pt idx="59">
                  <c:v>47.1</c:v>
                </c:pt>
              </c:numCache>
            </c:numRef>
          </c:yVal>
          <c:bubbleSize>
            <c:numRef>
              <c:f>'[Диаграмма в Microsoft Office PowerPoint]Технические'!$C$64:$C$129</c:f>
              <c:numCache>
                <c:formatCode>General</c:formatCode>
                <c:ptCount val="66"/>
                <c:pt idx="0">
                  <c:v>417.0</c:v>
                </c:pt>
                <c:pt idx="1">
                  <c:v>407.0</c:v>
                </c:pt>
                <c:pt idx="2">
                  <c:v>76.0</c:v>
                </c:pt>
                <c:pt idx="3">
                  <c:v>971.0</c:v>
                </c:pt>
                <c:pt idx="4">
                  <c:v>203.0</c:v>
                </c:pt>
                <c:pt idx="5">
                  <c:v>383.0</c:v>
                </c:pt>
                <c:pt idx="6">
                  <c:v>156.0</c:v>
                </c:pt>
                <c:pt idx="7">
                  <c:v>162.0</c:v>
                </c:pt>
                <c:pt idx="8">
                  <c:v>95.0</c:v>
                </c:pt>
                <c:pt idx="9">
                  <c:v>48.0</c:v>
                </c:pt>
                <c:pt idx="10">
                  <c:v>317.0</c:v>
                </c:pt>
                <c:pt idx="11">
                  <c:v>353.0</c:v>
                </c:pt>
                <c:pt idx="12">
                  <c:v>857.0</c:v>
                </c:pt>
                <c:pt idx="13">
                  <c:v>609.0</c:v>
                </c:pt>
                <c:pt idx="14">
                  <c:v>262.0</c:v>
                </c:pt>
                <c:pt idx="15">
                  <c:v>159.0</c:v>
                </c:pt>
                <c:pt idx="16">
                  <c:v>176.0</c:v>
                </c:pt>
                <c:pt idx="17">
                  <c:v>29.0</c:v>
                </c:pt>
                <c:pt idx="18">
                  <c:v>618.0</c:v>
                </c:pt>
                <c:pt idx="19">
                  <c:v>176.0</c:v>
                </c:pt>
                <c:pt idx="20">
                  <c:v>149.0</c:v>
                </c:pt>
                <c:pt idx="21">
                  <c:v>289.0</c:v>
                </c:pt>
                <c:pt idx="22">
                  <c:v>300.0</c:v>
                </c:pt>
                <c:pt idx="23">
                  <c:v>77.0</c:v>
                </c:pt>
                <c:pt idx="24">
                  <c:v>44.0</c:v>
                </c:pt>
                <c:pt idx="25">
                  <c:v>53.0</c:v>
                </c:pt>
                <c:pt idx="26">
                  <c:v>129.0</c:v>
                </c:pt>
                <c:pt idx="27">
                  <c:v>84.0</c:v>
                </c:pt>
                <c:pt idx="28">
                  <c:v>275.0</c:v>
                </c:pt>
                <c:pt idx="29">
                  <c:v>149.0</c:v>
                </c:pt>
                <c:pt idx="30">
                  <c:v>181.0</c:v>
                </c:pt>
                <c:pt idx="31">
                  <c:v>750.0</c:v>
                </c:pt>
                <c:pt idx="32">
                  <c:v>142.0</c:v>
                </c:pt>
                <c:pt idx="33">
                  <c:v>15.0</c:v>
                </c:pt>
                <c:pt idx="34">
                  <c:v>61.0</c:v>
                </c:pt>
                <c:pt idx="35">
                  <c:v>133.0</c:v>
                </c:pt>
                <c:pt idx="36">
                  <c:v>368.0</c:v>
                </c:pt>
                <c:pt idx="37">
                  <c:v>238.0</c:v>
                </c:pt>
                <c:pt idx="38">
                  <c:v>155.0</c:v>
                </c:pt>
                <c:pt idx="39">
                  <c:v>116.0</c:v>
                </c:pt>
                <c:pt idx="40">
                  <c:v>116.0</c:v>
                </c:pt>
                <c:pt idx="41">
                  <c:v>411.0</c:v>
                </c:pt>
                <c:pt idx="42">
                  <c:v>117.0</c:v>
                </c:pt>
                <c:pt idx="43">
                  <c:v>335.0</c:v>
                </c:pt>
                <c:pt idx="44">
                  <c:v>553.0</c:v>
                </c:pt>
                <c:pt idx="45">
                  <c:v>257.0</c:v>
                </c:pt>
                <c:pt idx="46">
                  <c:v>26.0</c:v>
                </c:pt>
                <c:pt idx="47">
                  <c:v>59.0</c:v>
                </c:pt>
                <c:pt idx="48">
                  <c:v>190.0</c:v>
                </c:pt>
                <c:pt idx="49">
                  <c:v>47.0</c:v>
                </c:pt>
                <c:pt idx="50">
                  <c:v>111.0</c:v>
                </c:pt>
                <c:pt idx="51">
                  <c:v>248.0</c:v>
                </c:pt>
                <c:pt idx="52">
                  <c:v>580.0</c:v>
                </c:pt>
                <c:pt idx="53">
                  <c:v>180.0</c:v>
                </c:pt>
                <c:pt idx="54">
                  <c:v>113.0</c:v>
                </c:pt>
                <c:pt idx="55">
                  <c:v>106.0</c:v>
                </c:pt>
                <c:pt idx="56">
                  <c:v>77.0</c:v>
                </c:pt>
                <c:pt idx="57">
                  <c:v>14.0</c:v>
                </c:pt>
                <c:pt idx="58">
                  <c:v>168.0</c:v>
                </c:pt>
                <c:pt idx="59">
                  <c:v>133.0</c:v>
                </c:pt>
                <c:pt idx="61">
                  <c:v>85.0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-2023841272"/>
        <c:axId val="2059876664"/>
      </c:bubbleChart>
      <c:valAx>
        <c:axId val="-2023841272"/>
        <c:scaling>
          <c:orientation val="minMax"/>
          <c:max val="100.0"/>
          <c:min val="3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b="1" i="0" baseline="0">
                    <a:effectLst/>
                  </a:rPr>
                  <a:t>Средний балл ЕГЭ бюджетного набора</a:t>
                </a:r>
                <a:endParaRPr lang="ru-RU" sz="14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59876664"/>
        <c:crosses val="autoZero"/>
        <c:crossBetween val="midCat"/>
      </c:valAx>
      <c:valAx>
        <c:axId val="2059876664"/>
        <c:scaling>
          <c:orientation val="minMax"/>
          <c:max val="100.0"/>
          <c:min val="3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/>
                  <a:t>Средний балл ЕГЭ платного набора</a:t>
                </a:r>
              </a:p>
            </c:rich>
          </c:tx>
          <c:layout>
            <c:manualLayout>
              <c:xMode val="edge"/>
              <c:yMode val="edge"/>
              <c:x val="0.024900962082626"/>
              <c:y val="0.15826065942410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-202384127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Социально-экономические вузы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13225402228278"/>
          <c:y val="0.146867570873013"/>
          <c:w val="0.861959348104743"/>
          <c:h val="0.674627530197469"/>
        </c:manualLayout>
      </c:layout>
      <c:bubbleChart>
        <c:varyColors val="0"/>
        <c:ser>
          <c:idx val="1"/>
          <c:order val="0"/>
          <c:tx>
            <c:v>Зеленая зона (&gt;70 баллов)</c:v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0492476060191519"/>
                  <c:y val="-0.048865619546247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МГИМО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711354309165527"/>
                  <c:y val="-0.059336823734729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НИУ</a:t>
                    </a:r>
                    <a:r>
                      <a:rPr lang="ru-RU" baseline="0"/>
                      <a:t> ВШЭ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984318027662273"/>
                  <c:y val="-0.036603352212552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НИУ ВШЭ СПб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182398540811674"/>
                  <c:y val="-0.02443280977312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МГЮА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0127678978568172"/>
                  <c:y val="-0.0034904013961605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ВАВТ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876189802117432"/>
                  <c:y val="-0.024432702491136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НИУ ВШЭ НН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419516643866849"/>
                  <c:y val="-0.041884816753926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РЭУ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'[Диаграмма в Microsoft Office PowerPoint]Соц-эк'!$A$1:$A$7</c:f>
              <c:numCache>
                <c:formatCode>General</c:formatCode>
                <c:ptCount val="7"/>
                <c:pt idx="0">
                  <c:v>93.9</c:v>
                </c:pt>
                <c:pt idx="1">
                  <c:v>89.1</c:v>
                </c:pt>
                <c:pt idx="2">
                  <c:v>85.4</c:v>
                </c:pt>
                <c:pt idx="3">
                  <c:v>86.2</c:v>
                </c:pt>
                <c:pt idx="4">
                  <c:v>89.4</c:v>
                </c:pt>
                <c:pt idx="5">
                  <c:v>80.3</c:v>
                </c:pt>
                <c:pt idx="6">
                  <c:v>83.0</c:v>
                </c:pt>
              </c:numCache>
            </c:numRef>
          </c:xVal>
          <c:yVal>
            <c:numRef>
              <c:f>'[Диаграмма в Microsoft Office PowerPoint]Соц-эк'!$B$1:$B$7</c:f>
              <c:numCache>
                <c:formatCode>General</c:formatCode>
                <c:ptCount val="7"/>
                <c:pt idx="0">
                  <c:v>81.6</c:v>
                </c:pt>
                <c:pt idx="1">
                  <c:v>80.9</c:v>
                </c:pt>
                <c:pt idx="2">
                  <c:v>75.7</c:v>
                </c:pt>
                <c:pt idx="3">
                  <c:v>73.3</c:v>
                </c:pt>
                <c:pt idx="4">
                  <c:v>72.5</c:v>
                </c:pt>
                <c:pt idx="5">
                  <c:v>71.4</c:v>
                </c:pt>
                <c:pt idx="6">
                  <c:v>71.4</c:v>
                </c:pt>
              </c:numCache>
            </c:numRef>
          </c:yVal>
          <c:bubbleSize>
            <c:numRef>
              <c:f>'[Диаграмма в Microsoft Office PowerPoint]Соц-эк'!$C$1:$C$7</c:f>
              <c:numCache>
                <c:formatCode>General</c:formatCode>
                <c:ptCount val="7"/>
                <c:pt idx="0">
                  <c:v>645.0</c:v>
                </c:pt>
                <c:pt idx="1">
                  <c:v>1965.0</c:v>
                </c:pt>
                <c:pt idx="2">
                  <c:v>498.0</c:v>
                </c:pt>
                <c:pt idx="3">
                  <c:v>269.0</c:v>
                </c:pt>
                <c:pt idx="4">
                  <c:v>347.0</c:v>
                </c:pt>
                <c:pt idx="5">
                  <c:v>58.0</c:v>
                </c:pt>
                <c:pt idx="6">
                  <c:v>705.0</c:v>
                </c:pt>
              </c:numCache>
            </c:numRef>
          </c:bubbleSize>
          <c:bubble3D val="1"/>
        </c:ser>
        <c:ser>
          <c:idx val="2"/>
          <c:order val="1"/>
          <c:tx>
            <c:v>Белая зона (от 56 до 70 баллов)</c:v>
          </c:tx>
          <c:spPr>
            <a:solidFill>
              <a:srgbClr val="EEECE1">
                <a:lumMod val="75000"/>
              </a:srgbClr>
            </a:solidFill>
            <a:ln w="25400">
              <a:noFill/>
            </a:ln>
          </c:spPr>
          <c:invertIfNegative val="0"/>
          <c:dLbls>
            <c:dLbl>
              <c:idx val="2"/>
              <c:layout>
                <c:manualLayout>
                  <c:x val="-0.0145918832649339"/>
                  <c:y val="0.013961605584642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РАНХиГС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0.156862745098039"/>
                  <c:y val="-0.041884816753926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Поволжский ГУ сервиса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PowerPoint]Соц-эк'!$A$8:$A$38</c:f>
              <c:numCache>
                <c:formatCode>General</c:formatCode>
                <c:ptCount val="31"/>
                <c:pt idx="0">
                  <c:v>79.4</c:v>
                </c:pt>
                <c:pt idx="1">
                  <c:v>80.4</c:v>
                </c:pt>
                <c:pt idx="2">
                  <c:v>83.7</c:v>
                </c:pt>
                <c:pt idx="3">
                  <c:v>81.5</c:v>
                </c:pt>
                <c:pt idx="4">
                  <c:v>79.0</c:v>
                </c:pt>
                <c:pt idx="5">
                  <c:v>81.3</c:v>
                </c:pt>
                <c:pt idx="6">
                  <c:v>75.3</c:v>
                </c:pt>
                <c:pt idx="7">
                  <c:v>78.2</c:v>
                </c:pt>
                <c:pt idx="8">
                  <c:v>80.9</c:v>
                </c:pt>
                <c:pt idx="9">
                  <c:v>80.3</c:v>
                </c:pt>
                <c:pt idx="10">
                  <c:v>63.6</c:v>
                </c:pt>
                <c:pt idx="11">
                  <c:v>68.5</c:v>
                </c:pt>
                <c:pt idx="12">
                  <c:v>72.6</c:v>
                </c:pt>
                <c:pt idx="13">
                  <c:v>77.0</c:v>
                </c:pt>
                <c:pt idx="14">
                  <c:v>71.8</c:v>
                </c:pt>
                <c:pt idx="15">
                  <c:v>74.5</c:v>
                </c:pt>
                <c:pt idx="16">
                  <c:v>69.3</c:v>
                </c:pt>
                <c:pt idx="17">
                  <c:v>83.3</c:v>
                </c:pt>
                <c:pt idx="18">
                  <c:v>75.8</c:v>
                </c:pt>
                <c:pt idx="19">
                  <c:v>84.0</c:v>
                </c:pt>
                <c:pt idx="20">
                  <c:v>68.7</c:v>
                </c:pt>
                <c:pt idx="21">
                  <c:v>79.5</c:v>
                </c:pt>
                <c:pt idx="22">
                  <c:v>74.8</c:v>
                </c:pt>
                <c:pt idx="23">
                  <c:v>75.3</c:v>
                </c:pt>
                <c:pt idx="24">
                  <c:v>73.7</c:v>
                </c:pt>
                <c:pt idx="25">
                  <c:v>77.7</c:v>
                </c:pt>
                <c:pt idx="26">
                  <c:v>72.0</c:v>
                </c:pt>
                <c:pt idx="27">
                  <c:v>68.1</c:v>
                </c:pt>
                <c:pt idx="28">
                  <c:v>74.0</c:v>
                </c:pt>
                <c:pt idx="29">
                  <c:v>70.1</c:v>
                </c:pt>
                <c:pt idx="30">
                  <c:v>67.5</c:v>
                </c:pt>
              </c:numCache>
            </c:numRef>
          </c:xVal>
          <c:yVal>
            <c:numRef>
              <c:f>'[Диаграмма в Microsoft Office PowerPoint]Соц-эк'!$B$8:$B$38</c:f>
              <c:numCache>
                <c:formatCode>General</c:formatCode>
                <c:ptCount val="31"/>
                <c:pt idx="0">
                  <c:v>69.5</c:v>
                </c:pt>
                <c:pt idx="1">
                  <c:v>69.3</c:v>
                </c:pt>
                <c:pt idx="2">
                  <c:v>68.8</c:v>
                </c:pt>
                <c:pt idx="3">
                  <c:v>67.5</c:v>
                </c:pt>
                <c:pt idx="4">
                  <c:v>67.4</c:v>
                </c:pt>
                <c:pt idx="5">
                  <c:v>66.4</c:v>
                </c:pt>
                <c:pt idx="6">
                  <c:v>65.8</c:v>
                </c:pt>
                <c:pt idx="7">
                  <c:v>65.6</c:v>
                </c:pt>
                <c:pt idx="8">
                  <c:v>64.8</c:v>
                </c:pt>
                <c:pt idx="9">
                  <c:v>63.6</c:v>
                </c:pt>
                <c:pt idx="10">
                  <c:v>62.6</c:v>
                </c:pt>
                <c:pt idx="11">
                  <c:v>62.2</c:v>
                </c:pt>
                <c:pt idx="12">
                  <c:v>62.1</c:v>
                </c:pt>
                <c:pt idx="13">
                  <c:v>62.0</c:v>
                </c:pt>
                <c:pt idx="14">
                  <c:v>61.8</c:v>
                </c:pt>
                <c:pt idx="15">
                  <c:v>61.5</c:v>
                </c:pt>
                <c:pt idx="16">
                  <c:v>61.3</c:v>
                </c:pt>
                <c:pt idx="17">
                  <c:v>61.2</c:v>
                </c:pt>
                <c:pt idx="18">
                  <c:v>61.2</c:v>
                </c:pt>
                <c:pt idx="19">
                  <c:v>60.6</c:v>
                </c:pt>
                <c:pt idx="20">
                  <c:v>60.3</c:v>
                </c:pt>
                <c:pt idx="21">
                  <c:v>60.2</c:v>
                </c:pt>
                <c:pt idx="22">
                  <c:v>60.1</c:v>
                </c:pt>
                <c:pt idx="23">
                  <c:v>59.3</c:v>
                </c:pt>
                <c:pt idx="24">
                  <c:v>59.1</c:v>
                </c:pt>
                <c:pt idx="25">
                  <c:v>58.8</c:v>
                </c:pt>
                <c:pt idx="26">
                  <c:v>58.6</c:v>
                </c:pt>
                <c:pt idx="27">
                  <c:v>58.1</c:v>
                </c:pt>
                <c:pt idx="28">
                  <c:v>57.0</c:v>
                </c:pt>
                <c:pt idx="29">
                  <c:v>56.8</c:v>
                </c:pt>
                <c:pt idx="30">
                  <c:v>56.3</c:v>
                </c:pt>
              </c:numCache>
            </c:numRef>
          </c:yVal>
          <c:bubbleSize>
            <c:numRef>
              <c:f>'[Диаграмма в Microsoft Office PowerPoint]Соц-эк'!$C$8:$C$38</c:f>
              <c:numCache>
                <c:formatCode>General</c:formatCode>
                <c:ptCount val="31"/>
                <c:pt idx="0">
                  <c:v>62.0</c:v>
                </c:pt>
                <c:pt idx="1">
                  <c:v>168.0</c:v>
                </c:pt>
                <c:pt idx="2">
                  <c:v>1577.0</c:v>
                </c:pt>
                <c:pt idx="3">
                  <c:v>1301.0</c:v>
                </c:pt>
                <c:pt idx="4">
                  <c:v>1190.0</c:v>
                </c:pt>
                <c:pt idx="5">
                  <c:v>941.0</c:v>
                </c:pt>
                <c:pt idx="6">
                  <c:v>48.0</c:v>
                </c:pt>
                <c:pt idx="7">
                  <c:v>675.0</c:v>
                </c:pt>
                <c:pt idx="8">
                  <c:v>809.0</c:v>
                </c:pt>
                <c:pt idx="9">
                  <c:v>119.0</c:v>
                </c:pt>
                <c:pt idx="10">
                  <c:v>124.0</c:v>
                </c:pt>
                <c:pt idx="11">
                  <c:v>882.0</c:v>
                </c:pt>
                <c:pt idx="12">
                  <c:v>625.0</c:v>
                </c:pt>
                <c:pt idx="13">
                  <c:v>738.0</c:v>
                </c:pt>
                <c:pt idx="14">
                  <c:v>48.0</c:v>
                </c:pt>
                <c:pt idx="15">
                  <c:v>129.0</c:v>
                </c:pt>
                <c:pt idx="16">
                  <c:v>57.0</c:v>
                </c:pt>
                <c:pt idx="17">
                  <c:v>246.0</c:v>
                </c:pt>
                <c:pt idx="18">
                  <c:v>322.0</c:v>
                </c:pt>
                <c:pt idx="19">
                  <c:v>585.0</c:v>
                </c:pt>
                <c:pt idx="20">
                  <c:v>421.0</c:v>
                </c:pt>
                <c:pt idx="21">
                  <c:v>295.0</c:v>
                </c:pt>
                <c:pt idx="22">
                  <c:v>438.0</c:v>
                </c:pt>
                <c:pt idx="23">
                  <c:v>586.0</c:v>
                </c:pt>
                <c:pt idx="24">
                  <c:v>257.0</c:v>
                </c:pt>
                <c:pt idx="25">
                  <c:v>636.0</c:v>
                </c:pt>
                <c:pt idx="26">
                  <c:v>644.0</c:v>
                </c:pt>
                <c:pt idx="27">
                  <c:v>59.0</c:v>
                </c:pt>
                <c:pt idx="28">
                  <c:v>417.0</c:v>
                </c:pt>
                <c:pt idx="29">
                  <c:v>351.0</c:v>
                </c:pt>
                <c:pt idx="30">
                  <c:v>381.0</c:v>
                </c:pt>
              </c:numCache>
            </c:numRef>
          </c:bubbleSize>
          <c:bubble3D val="1"/>
        </c:ser>
        <c:ser>
          <c:idx val="3"/>
          <c:order val="2"/>
          <c:tx>
            <c:v>Красная зона (&lt;56 баллов)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dLbl>
              <c:idx val="9"/>
              <c:layout>
                <c:manualLayout>
                  <c:x val="-0.0135507387419269"/>
                  <c:y val="0.016885619560712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Дагестанский ГИ народного хозяйства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PowerPoint]Соц-эк'!$A$39:$A$51</c:f>
              <c:numCache>
                <c:formatCode>General</c:formatCode>
                <c:ptCount val="13"/>
                <c:pt idx="0">
                  <c:v>68.5</c:v>
                </c:pt>
                <c:pt idx="1">
                  <c:v>63.2</c:v>
                </c:pt>
                <c:pt idx="2">
                  <c:v>60.7</c:v>
                </c:pt>
                <c:pt idx="3">
                  <c:v>66.2</c:v>
                </c:pt>
                <c:pt idx="4">
                  <c:v>65.1</c:v>
                </c:pt>
                <c:pt idx="5">
                  <c:v>61.6</c:v>
                </c:pt>
                <c:pt idx="6">
                  <c:v>65.8</c:v>
                </c:pt>
                <c:pt idx="7">
                  <c:v>66.7</c:v>
                </c:pt>
                <c:pt idx="8">
                  <c:v>61.8</c:v>
                </c:pt>
                <c:pt idx="9">
                  <c:v>55.8</c:v>
                </c:pt>
                <c:pt idx="10">
                  <c:v>69.8</c:v>
                </c:pt>
                <c:pt idx="11">
                  <c:v>49.9</c:v>
                </c:pt>
                <c:pt idx="12">
                  <c:v>62.1</c:v>
                </c:pt>
              </c:numCache>
            </c:numRef>
          </c:xVal>
          <c:yVal>
            <c:numRef>
              <c:f>'[Диаграмма в Microsoft Office PowerPoint]Соц-эк'!$B$39:$B$51</c:f>
              <c:numCache>
                <c:formatCode>General</c:formatCode>
                <c:ptCount val="13"/>
                <c:pt idx="0">
                  <c:v>55.9</c:v>
                </c:pt>
                <c:pt idx="1">
                  <c:v>55.8</c:v>
                </c:pt>
                <c:pt idx="2">
                  <c:v>55.4</c:v>
                </c:pt>
                <c:pt idx="3">
                  <c:v>55.2</c:v>
                </c:pt>
                <c:pt idx="4">
                  <c:v>54.9</c:v>
                </c:pt>
                <c:pt idx="5">
                  <c:v>54.4</c:v>
                </c:pt>
                <c:pt idx="6">
                  <c:v>54.0</c:v>
                </c:pt>
                <c:pt idx="7">
                  <c:v>53.9</c:v>
                </c:pt>
                <c:pt idx="8">
                  <c:v>53.8</c:v>
                </c:pt>
                <c:pt idx="9">
                  <c:v>45.6</c:v>
                </c:pt>
              </c:numCache>
            </c:numRef>
          </c:yVal>
          <c:bubbleSize>
            <c:numRef>
              <c:f>'[Диаграмма в Microsoft Office PowerPoint]Соц-эк'!$C$39:$C$51</c:f>
              <c:numCache>
                <c:formatCode>General</c:formatCode>
                <c:ptCount val="13"/>
                <c:pt idx="0">
                  <c:v>48.0</c:v>
                </c:pt>
                <c:pt idx="1">
                  <c:v>147.0</c:v>
                </c:pt>
                <c:pt idx="2">
                  <c:v>157.0</c:v>
                </c:pt>
                <c:pt idx="3">
                  <c:v>216.0</c:v>
                </c:pt>
                <c:pt idx="4">
                  <c:v>83.0</c:v>
                </c:pt>
                <c:pt idx="5">
                  <c:v>76.0</c:v>
                </c:pt>
                <c:pt idx="6">
                  <c:v>429.0</c:v>
                </c:pt>
                <c:pt idx="7">
                  <c:v>132.0</c:v>
                </c:pt>
                <c:pt idx="8">
                  <c:v>58.0</c:v>
                </c:pt>
                <c:pt idx="9">
                  <c:v>90.0</c:v>
                </c:pt>
                <c:pt idx="10">
                  <c:v>116.0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-2104186696"/>
        <c:axId val="-2144240472"/>
      </c:bubbleChart>
      <c:valAx>
        <c:axId val="-2104186696"/>
        <c:scaling>
          <c:orientation val="minMax"/>
          <c:max val="100.0"/>
          <c:min val="5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 sz="1400" b="1" i="0" baseline="0">
                    <a:effectLst/>
                  </a:rPr>
                  <a:t>Средний балл ЕГЭ бюджетного набора</a:t>
                </a:r>
                <a:endParaRPr lang="ru-RU" sz="14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4240472"/>
        <c:crosses val="autoZero"/>
        <c:crossBetween val="midCat"/>
      </c:valAx>
      <c:valAx>
        <c:axId val="-2144240472"/>
        <c:scaling>
          <c:orientation val="minMax"/>
          <c:max val="100.0"/>
          <c:min val="4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 sz="1400" b="1" i="0" baseline="0">
                    <a:effectLst/>
                  </a:rPr>
                  <a:t>Средний балл ЕГЭ платного набора</a:t>
                </a:r>
                <a:endParaRPr lang="ru-RU" sz="14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4186696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Педагогические вузы</a:t>
            </a:r>
          </a:p>
        </c:rich>
      </c:tx>
      <c:layout/>
      <c:overlay val="0"/>
    </c:title>
    <c:autoTitleDeleted val="0"/>
    <c:plotArea>
      <c:layout/>
      <c:bubbleChart>
        <c:varyColors val="0"/>
        <c:ser>
          <c:idx val="1"/>
          <c:order val="0"/>
          <c:tx>
            <c:v>Зеленая зона (&gt;70 баллов)</c:v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xVal>
            <c:numRef>
              <c:f>'[Диаграмма в Microsoft Office PowerPoint]Педагогические'!$A$1</c:f>
              <c:numCache>
                <c:formatCode>General</c:formatCode>
                <c:ptCount val="1"/>
                <c:pt idx="0">
                  <c:v>67.2</c:v>
                </c:pt>
              </c:numCache>
            </c:numRef>
          </c:xVal>
          <c:yVal>
            <c:numRef>
              <c:f>'[Диаграмма в Microsoft Office PowerPoint]Педагогические'!$B$1</c:f>
              <c:numCache>
                <c:formatCode>General</c:formatCode>
                <c:ptCount val="1"/>
                <c:pt idx="0">
                  <c:v>72.2</c:v>
                </c:pt>
              </c:numCache>
            </c:numRef>
          </c:yVal>
          <c:bubbleSize>
            <c:numRef>
              <c:f>'[Диаграмма в Microsoft Office PowerPoint]Педагогические'!$C$1</c:f>
              <c:numCache>
                <c:formatCode>General</c:formatCode>
                <c:ptCount val="1"/>
                <c:pt idx="0">
                  <c:v>4.0</c:v>
                </c:pt>
              </c:numCache>
            </c:numRef>
          </c:bubbleSize>
          <c:bubble3D val="1"/>
        </c:ser>
        <c:ser>
          <c:idx val="2"/>
          <c:order val="1"/>
          <c:tx>
            <c:v>Белая зона (от 56 до 70 баллов)</c:v>
          </c:tx>
          <c:spPr>
            <a:solidFill>
              <a:srgbClr val="EEECE1">
                <a:lumMod val="75000"/>
              </a:srgbClr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055396370582617"/>
                  <c:y val="-0.044846922865465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МГПУ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114613180515759"/>
                  <c:y val="-0.024148343081404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МПГУ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362941738299905"/>
                  <c:y val="0.044846922865465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РГПУ им. Герцена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PowerPoint]Педагогические'!$A$2:$A$25</c:f>
              <c:numCache>
                <c:formatCode>General</c:formatCode>
                <c:ptCount val="24"/>
                <c:pt idx="0">
                  <c:v>72.0</c:v>
                </c:pt>
                <c:pt idx="1">
                  <c:v>63.3</c:v>
                </c:pt>
                <c:pt idx="2">
                  <c:v>69.8</c:v>
                </c:pt>
                <c:pt idx="3">
                  <c:v>66.0</c:v>
                </c:pt>
                <c:pt idx="4">
                  <c:v>66.0</c:v>
                </c:pt>
                <c:pt idx="5">
                  <c:v>67.9</c:v>
                </c:pt>
                <c:pt idx="6">
                  <c:v>64.5</c:v>
                </c:pt>
                <c:pt idx="7">
                  <c:v>67.3</c:v>
                </c:pt>
                <c:pt idx="8">
                  <c:v>73.4</c:v>
                </c:pt>
                <c:pt idx="9">
                  <c:v>67.3</c:v>
                </c:pt>
                <c:pt idx="10">
                  <c:v>68.1</c:v>
                </c:pt>
                <c:pt idx="11">
                  <c:v>71.3</c:v>
                </c:pt>
                <c:pt idx="12">
                  <c:v>67.4</c:v>
                </c:pt>
                <c:pt idx="13">
                  <c:v>64.4</c:v>
                </c:pt>
                <c:pt idx="14">
                  <c:v>69.6</c:v>
                </c:pt>
                <c:pt idx="15">
                  <c:v>69.0</c:v>
                </c:pt>
                <c:pt idx="16">
                  <c:v>65.1</c:v>
                </c:pt>
                <c:pt idx="17">
                  <c:v>61.5</c:v>
                </c:pt>
                <c:pt idx="18">
                  <c:v>68.8</c:v>
                </c:pt>
                <c:pt idx="19">
                  <c:v>65.4</c:v>
                </c:pt>
                <c:pt idx="20">
                  <c:v>68.8</c:v>
                </c:pt>
                <c:pt idx="21">
                  <c:v>56.1</c:v>
                </c:pt>
                <c:pt idx="22">
                  <c:v>67.5</c:v>
                </c:pt>
                <c:pt idx="23">
                  <c:v>66.4</c:v>
                </c:pt>
              </c:numCache>
            </c:numRef>
          </c:xVal>
          <c:yVal>
            <c:numRef>
              <c:f>'[Диаграмма в Microsoft Office PowerPoint]Педагогические'!$B$2:$B$25</c:f>
              <c:numCache>
                <c:formatCode>General</c:formatCode>
                <c:ptCount val="24"/>
                <c:pt idx="0">
                  <c:v>66.0</c:v>
                </c:pt>
                <c:pt idx="1">
                  <c:v>63.6</c:v>
                </c:pt>
                <c:pt idx="2">
                  <c:v>63.6</c:v>
                </c:pt>
                <c:pt idx="3">
                  <c:v>63.0</c:v>
                </c:pt>
                <c:pt idx="4">
                  <c:v>63.0</c:v>
                </c:pt>
                <c:pt idx="5">
                  <c:v>62.8</c:v>
                </c:pt>
                <c:pt idx="6">
                  <c:v>61.8</c:v>
                </c:pt>
                <c:pt idx="7">
                  <c:v>61.6</c:v>
                </c:pt>
                <c:pt idx="8">
                  <c:v>61.4</c:v>
                </c:pt>
                <c:pt idx="9">
                  <c:v>61.1</c:v>
                </c:pt>
                <c:pt idx="10">
                  <c:v>60.7</c:v>
                </c:pt>
                <c:pt idx="11">
                  <c:v>60.5</c:v>
                </c:pt>
                <c:pt idx="12">
                  <c:v>60.2</c:v>
                </c:pt>
                <c:pt idx="13">
                  <c:v>60.0</c:v>
                </c:pt>
                <c:pt idx="14">
                  <c:v>59.8</c:v>
                </c:pt>
                <c:pt idx="15">
                  <c:v>59.5</c:v>
                </c:pt>
                <c:pt idx="16">
                  <c:v>59.0</c:v>
                </c:pt>
                <c:pt idx="17">
                  <c:v>58.9</c:v>
                </c:pt>
                <c:pt idx="18">
                  <c:v>57.9</c:v>
                </c:pt>
                <c:pt idx="19">
                  <c:v>57.7</c:v>
                </c:pt>
                <c:pt idx="20">
                  <c:v>57.0</c:v>
                </c:pt>
                <c:pt idx="21">
                  <c:v>56.9</c:v>
                </c:pt>
                <c:pt idx="22">
                  <c:v>56.7</c:v>
                </c:pt>
                <c:pt idx="23">
                  <c:v>56.2</c:v>
                </c:pt>
              </c:numCache>
            </c:numRef>
          </c:yVal>
          <c:bubbleSize>
            <c:numRef>
              <c:f>'[Диаграмма в Microsoft Office PowerPoint]Педагогические'!$C$2:$C$25</c:f>
              <c:numCache>
                <c:formatCode>General</c:formatCode>
                <c:ptCount val="24"/>
                <c:pt idx="0">
                  <c:v>455.0</c:v>
                </c:pt>
                <c:pt idx="1">
                  <c:v>11.0</c:v>
                </c:pt>
                <c:pt idx="2">
                  <c:v>22.0</c:v>
                </c:pt>
                <c:pt idx="3">
                  <c:v>112.0</c:v>
                </c:pt>
                <c:pt idx="4">
                  <c:v>150.0</c:v>
                </c:pt>
                <c:pt idx="5">
                  <c:v>41.0</c:v>
                </c:pt>
                <c:pt idx="6">
                  <c:v>101.0</c:v>
                </c:pt>
                <c:pt idx="7">
                  <c:v>194.0</c:v>
                </c:pt>
                <c:pt idx="8">
                  <c:v>955.0</c:v>
                </c:pt>
                <c:pt idx="9">
                  <c:v>4.0</c:v>
                </c:pt>
                <c:pt idx="10">
                  <c:v>266.0</c:v>
                </c:pt>
                <c:pt idx="11">
                  <c:v>1176.0</c:v>
                </c:pt>
                <c:pt idx="12">
                  <c:v>218.0</c:v>
                </c:pt>
                <c:pt idx="13">
                  <c:v>276.0</c:v>
                </c:pt>
                <c:pt idx="14">
                  <c:v>197.0</c:v>
                </c:pt>
                <c:pt idx="15">
                  <c:v>335.0</c:v>
                </c:pt>
                <c:pt idx="16">
                  <c:v>115.0</c:v>
                </c:pt>
                <c:pt idx="17">
                  <c:v>8.0</c:v>
                </c:pt>
                <c:pt idx="18">
                  <c:v>147.0</c:v>
                </c:pt>
                <c:pt idx="19">
                  <c:v>606.0</c:v>
                </c:pt>
                <c:pt idx="20">
                  <c:v>383.0</c:v>
                </c:pt>
                <c:pt idx="21">
                  <c:v>51.0</c:v>
                </c:pt>
                <c:pt idx="22">
                  <c:v>715.0</c:v>
                </c:pt>
                <c:pt idx="23">
                  <c:v>248.0</c:v>
                </c:pt>
              </c:numCache>
            </c:numRef>
          </c:bubbleSize>
          <c:bubble3D val="1"/>
        </c:ser>
        <c:ser>
          <c:idx val="3"/>
          <c:order val="2"/>
          <c:tx>
            <c:v>Красная зона (&lt;56 баллов)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xVal>
            <c:numRef>
              <c:f>'[Диаграмма в Microsoft Office PowerPoint]Педагогические'!$A$26:$A$42</c:f>
              <c:numCache>
                <c:formatCode>General</c:formatCode>
                <c:ptCount val="17"/>
                <c:pt idx="0">
                  <c:v>64.3</c:v>
                </c:pt>
                <c:pt idx="1">
                  <c:v>64.8</c:v>
                </c:pt>
                <c:pt idx="2">
                  <c:v>63.9</c:v>
                </c:pt>
                <c:pt idx="3">
                  <c:v>60.6</c:v>
                </c:pt>
                <c:pt idx="4">
                  <c:v>59.2</c:v>
                </c:pt>
                <c:pt idx="5">
                  <c:v>59.8</c:v>
                </c:pt>
                <c:pt idx="6">
                  <c:v>63.5</c:v>
                </c:pt>
                <c:pt idx="7">
                  <c:v>61.0</c:v>
                </c:pt>
                <c:pt idx="8">
                  <c:v>52.6</c:v>
                </c:pt>
                <c:pt idx="9">
                  <c:v>57.6</c:v>
                </c:pt>
                <c:pt idx="10">
                  <c:v>55.8</c:v>
                </c:pt>
                <c:pt idx="11">
                  <c:v>68.8</c:v>
                </c:pt>
                <c:pt idx="12">
                  <c:v>67.8</c:v>
                </c:pt>
                <c:pt idx="13">
                  <c:v>47.2</c:v>
                </c:pt>
                <c:pt idx="14">
                  <c:v>62.4</c:v>
                </c:pt>
                <c:pt idx="15">
                  <c:v>59.5</c:v>
                </c:pt>
                <c:pt idx="16">
                  <c:v>54.6</c:v>
                </c:pt>
              </c:numCache>
            </c:numRef>
          </c:xVal>
          <c:yVal>
            <c:numRef>
              <c:f>'[Диаграмма в Microsoft Office PowerPoint]Педагогические'!$B$26:$B$42</c:f>
              <c:numCache>
                <c:formatCode>General</c:formatCode>
                <c:ptCount val="17"/>
                <c:pt idx="0">
                  <c:v>55.3</c:v>
                </c:pt>
                <c:pt idx="1">
                  <c:v>55.3</c:v>
                </c:pt>
                <c:pt idx="2">
                  <c:v>55.0</c:v>
                </c:pt>
                <c:pt idx="3">
                  <c:v>54.7</c:v>
                </c:pt>
                <c:pt idx="4">
                  <c:v>54.6</c:v>
                </c:pt>
                <c:pt idx="5">
                  <c:v>53.3</c:v>
                </c:pt>
                <c:pt idx="6">
                  <c:v>52.8</c:v>
                </c:pt>
                <c:pt idx="7">
                  <c:v>52.4</c:v>
                </c:pt>
                <c:pt idx="8">
                  <c:v>41.1</c:v>
                </c:pt>
              </c:numCache>
            </c:numRef>
          </c:yVal>
          <c:bubbleSize>
            <c:numRef>
              <c:f>'[Диаграмма в Microsoft Office PowerPoint]Педагогические'!$C$26:$C$42</c:f>
              <c:numCache>
                <c:formatCode>General</c:formatCode>
                <c:ptCount val="17"/>
                <c:pt idx="0">
                  <c:v>2.0</c:v>
                </c:pt>
                <c:pt idx="1">
                  <c:v>70.0</c:v>
                </c:pt>
                <c:pt idx="2">
                  <c:v>244.0</c:v>
                </c:pt>
                <c:pt idx="3">
                  <c:v>149.0</c:v>
                </c:pt>
                <c:pt idx="4">
                  <c:v>150.0</c:v>
                </c:pt>
                <c:pt idx="5">
                  <c:v>166.0</c:v>
                </c:pt>
                <c:pt idx="6">
                  <c:v>44.0</c:v>
                </c:pt>
                <c:pt idx="7">
                  <c:v>8.0</c:v>
                </c:pt>
                <c:pt idx="8">
                  <c:v>7.0</c:v>
                </c:pt>
                <c:pt idx="15">
                  <c:v>36.0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-2078541912"/>
        <c:axId val="-2104316136"/>
      </c:bubbleChart>
      <c:valAx>
        <c:axId val="-2078541912"/>
        <c:scaling>
          <c:orientation val="minMax"/>
          <c:max val="100.0"/>
          <c:min val="5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/>
                  <a:t>Средний балл ЕГЭ бюджетного приема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04316136"/>
        <c:crosses val="autoZero"/>
        <c:crossBetween val="midCat"/>
      </c:valAx>
      <c:valAx>
        <c:axId val="-2104316136"/>
        <c:scaling>
          <c:orientation val="minMax"/>
          <c:max val="100.0"/>
          <c:min val="4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/>
                  <a:t>Средний балл ЕГЭ платного приема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8541912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Медицинские вузы</a:t>
            </a:r>
          </a:p>
        </c:rich>
      </c:tx>
      <c:layout/>
      <c:overlay val="0"/>
    </c:title>
    <c:autoTitleDeleted val="0"/>
    <c:plotArea>
      <c:layout/>
      <c:bubbleChart>
        <c:varyColors val="0"/>
        <c:ser>
          <c:idx val="1"/>
          <c:order val="0"/>
          <c:tx>
            <c:v>Зеленая зона (&gt;70 баллов)</c:v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0117474302496329"/>
                  <c:y val="-0.015130025893788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Первый </a:t>
                    </a:r>
                    <a:r>
                      <a:rPr lang="ru-RU" dirty="0" err="1" smtClean="0"/>
                      <a:t>СПбГМУ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646108663729809"/>
                  <c:y val="-0.04160757120791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РНИМУ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8800783162017"/>
                  <c:y val="-0.0378250647344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Казанский ГМУ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PowerPoint]Медицинские'!$A$1:$A$4</c:f>
              <c:numCache>
                <c:formatCode>General</c:formatCode>
                <c:ptCount val="4"/>
                <c:pt idx="0">
                  <c:v>83.4</c:v>
                </c:pt>
                <c:pt idx="1">
                  <c:v>81.9</c:v>
                </c:pt>
                <c:pt idx="2">
                  <c:v>79.6</c:v>
                </c:pt>
                <c:pt idx="3">
                  <c:v>79.0</c:v>
                </c:pt>
              </c:numCache>
            </c:numRef>
          </c:xVal>
          <c:yVal>
            <c:numRef>
              <c:f>'[Диаграмма в Microsoft Office PowerPoint]Медицинские'!$B$1:$B$4</c:f>
              <c:numCache>
                <c:formatCode>General</c:formatCode>
                <c:ptCount val="4"/>
                <c:pt idx="0">
                  <c:v>73.2</c:v>
                </c:pt>
                <c:pt idx="1">
                  <c:v>70.8</c:v>
                </c:pt>
                <c:pt idx="2">
                  <c:v>70.1</c:v>
                </c:pt>
                <c:pt idx="3">
                  <c:v>70.0</c:v>
                </c:pt>
              </c:numCache>
            </c:numRef>
          </c:yVal>
          <c:bubbleSize>
            <c:numRef>
              <c:f>'[Диаграмма в Microsoft Office PowerPoint]Медицинские'!$C$1:$C$4</c:f>
              <c:numCache>
                <c:formatCode>General</c:formatCode>
                <c:ptCount val="4"/>
                <c:pt idx="0">
                  <c:v>415.0</c:v>
                </c:pt>
                <c:pt idx="1">
                  <c:v>533.0</c:v>
                </c:pt>
                <c:pt idx="2">
                  <c:v>180.0</c:v>
                </c:pt>
                <c:pt idx="3">
                  <c:v>405.0</c:v>
                </c:pt>
              </c:numCache>
            </c:numRef>
          </c:bubbleSize>
          <c:bubble3D val="1"/>
        </c:ser>
        <c:ser>
          <c:idx val="2"/>
          <c:order val="1"/>
          <c:tx>
            <c:v>Белая зона (от 56 до 70 баллов)</c:v>
          </c:tx>
          <c:spPr>
            <a:solidFill>
              <a:srgbClr val="EEECE1">
                <a:lumMod val="75000"/>
              </a:srgbClr>
            </a:solidFill>
            <a:ln w="25400">
              <a:noFill/>
            </a:ln>
          </c:spPr>
          <c:invertIfNegative val="0"/>
          <c:dLbls>
            <c:dLbl>
              <c:idx val="2"/>
              <c:layout>
                <c:manualLayout>
                  <c:x val="-0.0137053352912384"/>
                  <c:y val="0.01891253236723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Первый МГМУ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PowerPoint]Медицинские'!$A$5:$A$40</c:f>
              <c:numCache>
                <c:formatCode>General</c:formatCode>
                <c:ptCount val="36"/>
                <c:pt idx="0">
                  <c:v>78.3</c:v>
                </c:pt>
                <c:pt idx="1">
                  <c:v>81.3</c:v>
                </c:pt>
                <c:pt idx="2">
                  <c:v>82.5</c:v>
                </c:pt>
                <c:pt idx="3">
                  <c:v>76.0</c:v>
                </c:pt>
                <c:pt idx="4">
                  <c:v>77.0</c:v>
                </c:pt>
                <c:pt idx="5">
                  <c:v>80.5</c:v>
                </c:pt>
                <c:pt idx="6">
                  <c:v>80.6</c:v>
                </c:pt>
                <c:pt idx="7">
                  <c:v>79.3</c:v>
                </c:pt>
                <c:pt idx="8">
                  <c:v>76.1</c:v>
                </c:pt>
                <c:pt idx="9">
                  <c:v>77.2</c:v>
                </c:pt>
                <c:pt idx="10">
                  <c:v>76.5</c:v>
                </c:pt>
                <c:pt idx="11">
                  <c:v>76.3</c:v>
                </c:pt>
                <c:pt idx="12">
                  <c:v>75.0</c:v>
                </c:pt>
                <c:pt idx="13">
                  <c:v>77.1</c:v>
                </c:pt>
                <c:pt idx="14">
                  <c:v>68.4</c:v>
                </c:pt>
                <c:pt idx="15">
                  <c:v>76.3</c:v>
                </c:pt>
                <c:pt idx="16">
                  <c:v>78.4</c:v>
                </c:pt>
                <c:pt idx="17">
                  <c:v>75.8</c:v>
                </c:pt>
                <c:pt idx="18">
                  <c:v>74.3</c:v>
                </c:pt>
                <c:pt idx="19">
                  <c:v>70.3</c:v>
                </c:pt>
                <c:pt idx="20">
                  <c:v>73.6</c:v>
                </c:pt>
                <c:pt idx="21">
                  <c:v>70.0</c:v>
                </c:pt>
                <c:pt idx="22">
                  <c:v>70.7</c:v>
                </c:pt>
                <c:pt idx="23">
                  <c:v>70.4</c:v>
                </c:pt>
                <c:pt idx="24">
                  <c:v>72.5</c:v>
                </c:pt>
                <c:pt idx="25">
                  <c:v>77.1</c:v>
                </c:pt>
                <c:pt idx="26">
                  <c:v>72.0</c:v>
                </c:pt>
                <c:pt idx="27">
                  <c:v>74.6</c:v>
                </c:pt>
                <c:pt idx="28">
                  <c:v>74.8</c:v>
                </c:pt>
                <c:pt idx="29">
                  <c:v>73.8</c:v>
                </c:pt>
                <c:pt idx="30">
                  <c:v>72.5</c:v>
                </c:pt>
                <c:pt idx="31">
                  <c:v>73.9</c:v>
                </c:pt>
                <c:pt idx="32">
                  <c:v>75.4</c:v>
                </c:pt>
                <c:pt idx="33">
                  <c:v>74.3</c:v>
                </c:pt>
                <c:pt idx="34">
                  <c:v>68.3</c:v>
                </c:pt>
                <c:pt idx="35">
                  <c:v>71.6</c:v>
                </c:pt>
              </c:numCache>
            </c:numRef>
          </c:xVal>
          <c:yVal>
            <c:numRef>
              <c:f>'[Диаграмма в Microsoft Office PowerPoint]Медицинские'!$B$5:$B$40</c:f>
              <c:numCache>
                <c:formatCode>General</c:formatCode>
                <c:ptCount val="36"/>
                <c:pt idx="0">
                  <c:v>69.2</c:v>
                </c:pt>
                <c:pt idx="1">
                  <c:v>69.1</c:v>
                </c:pt>
                <c:pt idx="2">
                  <c:v>68.2</c:v>
                </c:pt>
                <c:pt idx="3">
                  <c:v>68.1</c:v>
                </c:pt>
                <c:pt idx="4">
                  <c:v>67.8</c:v>
                </c:pt>
                <c:pt idx="5">
                  <c:v>67.4</c:v>
                </c:pt>
                <c:pt idx="6">
                  <c:v>66.9</c:v>
                </c:pt>
                <c:pt idx="7">
                  <c:v>66.3</c:v>
                </c:pt>
                <c:pt idx="8">
                  <c:v>65.9</c:v>
                </c:pt>
                <c:pt idx="9">
                  <c:v>65.6</c:v>
                </c:pt>
                <c:pt idx="10">
                  <c:v>64.9</c:v>
                </c:pt>
                <c:pt idx="11">
                  <c:v>64.3</c:v>
                </c:pt>
                <c:pt idx="12">
                  <c:v>64.0</c:v>
                </c:pt>
                <c:pt idx="13">
                  <c:v>63.9</c:v>
                </c:pt>
                <c:pt idx="14">
                  <c:v>63.4</c:v>
                </c:pt>
                <c:pt idx="15">
                  <c:v>63.3</c:v>
                </c:pt>
                <c:pt idx="16">
                  <c:v>62.9</c:v>
                </c:pt>
                <c:pt idx="17">
                  <c:v>62.7</c:v>
                </c:pt>
                <c:pt idx="18">
                  <c:v>62.6</c:v>
                </c:pt>
                <c:pt idx="19">
                  <c:v>61.4</c:v>
                </c:pt>
                <c:pt idx="20">
                  <c:v>61.4</c:v>
                </c:pt>
                <c:pt idx="21">
                  <c:v>61.3</c:v>
                </c:pt>
                <c:pt idx="22">
                  <c:v>61.3</c:v>
                </c:pt>
                <c:pt idx="23">
                  <c:v>60.5</c:v>
                </c:pt>
                <c:pt idx="24">
                  <c:v>60.4</c:v>
                </c:pt>
                <c:pt idx="25">
                  <c:v>60.2</c:v>
                </c:pt>
                <c:pt idx="26">
                  <c:v>59.9</c:v>
                </c:pt>
                <c:pt idx="27">
                  <c:v>59.8</c:v>
                </c:pt>
                <c:pt idx="28">
                  <c:v>59.8</c:v>
                </c:pt>
                <c:pt idx="29">
                  <c:v>59.4</c:v>
                </c:pt>
                <c:pt idx="30">
                  <c:v>59.0</c:v>
                </c:pt>
                <c:pt idx="31">
                  <c:v>58.6</c:v>
                </c:pt>
                <c:pt idx="32">
                  <c:v>58.2</c:v>
                </c:pt>
                <c:pt idx="33">
                  <c:v>57.7</c:v>
                </c:pt>
                <c:pt idx="34">
                  <c:v>57.1</c:v>
                </c:pt>
                <c:pt idx="35">
                  <c:v>56.9</c:v>
                </c:pt>
              </c:numCache>
            </c:numRef>
          </c:yVal>
          <c:bubbleSize>
            <c:numRef>
              <c:f>'[Диаграмма в Microsoft Office PowerPoint]Медицинские'!$C$5:$C$40</c:f>
              <c:numCache>
                <c:formatCode>General</c:formatCode>
                <c:ptCount val="36"/>
                <c:pt idx="0">
                  <c:v>562.0</c:v>
                </c:pt>
                <c:pt idx="1">
                  <c:v>229.0</c:v>
                </c:pt>
                <c:pt idx="2">
                  <c:v>1200.0</c:v>
                </c:pt>
                <c:pt idx="3">
                  <c:v>155.0</c:v>
                </c:pt>
                <c:pt idx="4">
                  <c:v>270.0</c:v>
                </c:pt>
                <c:pt idx="5">
                  <c:v>382.0</c:v>
                </c:pt>
                <c:pt idx="6">
                  <c:v>128.0</c:v>
                </c:pt>
                <c:pt idx="7">
                  <c:v>282.0</c:v>
                </c:pt>
                <c:pt idx="8">
                  <c:v>400.0</c:v>
                </c:pt>
                <c:pt idx="9">
                  <c:v>198.0</c:v>
                </c:pt>
                <c:pt idx="10">
                  <c:v>383.0</c:v>
                </c:pt>
                <c:pt idx="11">
                  <c:v>463.0</c:v>
                </c:pt>
                <c:pt idx="12">
                  <c:v>171.0</c:v>
                </c:pt>
                <c:pt idx="13">
                  <c:v>200.0</c:v>
                </c:pt>
                <c:pt idx="14">
                  <c:v>62.0</c:v>
                </c:pt>
                <c:pt idx="15">
                  <c:v>608.0</c:v>
                </c:pt>
                <c:pt idx="16">
                  <c:v>311.0</c:v>
                </c:pt>
                <c:pt idx="17">
                  <c:v>680.0</c:v>
                </c:pt>
                <c:pt idx="18">
                  <c:v>355.0</c:v>
                </c:pt>
                <c:pt idx="19">
                  <c:v>88.0</c:v>
                </c:pt>
                <c:pt idx="20">
                  <c:v>330.0</c:v>
                </c:pt>
                <c:pt idx="21">
                  <c:v>484.0</c:v>
                </c:pt>
                <c:pt idx="22">
                  <c:v>321.0</c:v>
                </c:pt>
                <c:pt idx="23">
                  <c:v>50.0</c:v>
                </c:pt>
                <c:pt idx="24">
                  <c:v>108.0</c:v>
                </c:pt>
                <c:pt idx="25">
                  <c:v>265.0</c:v>
                </c:pt>
                <c:pt idx="26">
                  <c:v>90.0</c:v>
                </c:pt>
                <c:pt idx="27">
                  <c:v>546.0</c:v>
                </c:pt>
                <c:pt idx="28">
                  <c:v>389.0</c:v>
                </c:pt>
                <c:pt idx="29">
                  <c:v>407.0</c:v>
                </c:pt>
                <c:pt idx="30">
                  <c:v>172.0</c:v>
                </c:pt>
                <c:pt idx="31">
                  <c:v>276.0</c:v>
                </c:pt>
                <c:pt idx="32">
                  <c:v>293.0</c:v>
                </c:pt>
                <c:pt idx="33">
                  <c:v>493.0</c:v>
                </c:pt>
                <c:pt idx="34">
                  <c:v>391.0</c:v>
                </c:pt>
                <c:pt idx="35">
                  <c:v>416.0</c:v>
                </c:pt>
              </c:numCache>
            </c:numRef>
          </c:bubbleSize>
          <c:bubble3D val="1"/>
        </c:ser>
        <c:ser>
          <c:idx val="3"/>
          <c:order val="2"/>
          <c:tx>
            <c:v>Красная зона (&lt;56 баллов)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xVal>
            <c:numRef>
              <c:f>'[Диаграмма в Microsoft Office PowerPoint]Медицинские'!$A$41:$A$47</c:f>
              <c:numCache>
                <c:formatCode>General</c:formatCode>
                <c:ptCount val="7"/>
                <c:pt idx="0">
                  <c:v>69.3</c:v>
                </c:pt>
                <c:pt idx="1">
                  <c:v>65.1</c:v>
                </c:pt>
                <c:pt idx="2">
                  <c:v>62.8</c:v>
                </c:pt>
                <c:pt idx="3">
                  <c:v>63.5</c:v>
                </c:pt>
                <c:pt idx="4">
                  <c:v>67.3</c:v>
                </c:pt>
                <c:pt idx="5">
                  <c:v>66.9</c:v>
                </c:pt>
                <c:pt idx="6">
                  <c:v>71.8</c:v>
                </c:pt>
              </c:numCache>
            </c:numRef>
          </c:xVal>
          <c:yVal>
            <c:numRef>
              <c:f>'[Диаграмма в Microsoft Office PowerPoint]Медицинские'!$B$41:$B$47</c:f>
              <c:numCache>
                <c:formatCode>General</c:formatCode>
                <c:ptCount val="7"/>
                <c:pt idx="0">
                  <c:v>55.2</c:v>
                </c:pt>
                <c:pt idx="1">
                  <c:v>53.7</c:v>
                </c:pt>
                <c:pt idx="2">
                  <c:v>50.5</c:v>
                </c:pt>
                <c:pt idx="3">
                  <c:v>50.4</c:v>
                </c:pt>
                <c:pt idx="4">
                  <c:v>50.0</c:v>
                </c:pt>
              </c:numCache>
            </c:numRef>
          </c:yVal>
          <c:bubbleSize>
            <c:numRef>
              <c:f>'[Диаграмма в Microsoft Office PowerPoint]Медицинские'!$C$41:$C$47</c:f>
              <c:numCache>
                <c:formatCode>General</c:formatCode>
                <c:ptCount val="7"/>
                <c:pt idx="0">
                  <c:v>224.0</c:v>
                </c:pt>
                <c:pt idx="1">
                  <c:v>149.0</c:v>
                </c:pt>
                <c:pt idx="2">
                  <c:v>45.0</c:v>
                </c:pt>
                <c:pt idx="3">
                  <c:v>128.0</c:v>
                </c:pt>
                <c:pt idx="4">
                  <c:v>31.0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-2079040440"/>
        <c:axId val="-2078789128"/>
      </c:bubbleChart>
      <c:valAx>
        <c:axId val="-2079040440"/>
        <c:scaling>
          <c:orientation val="minMax"/>
          <c:max val="100.0"/>
          <c:min val="5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/>
                  <a:t>Средний балл ЕГЭ бюджетного приема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8789128"/>
        <c:crosses val="autoZero"/>
        <c:crossBetween val="midCat"/>
      </c:valAx>
      <c:valAx>
        <c:axId val="-2078789128"/>
        <c:scaling>
          <c:orientation val="minMax"/>
          <c:max val="100.0"/>
          <c:min val="4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/>
                  <a:t>Средний балл ЕГЭ платного приема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9040440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Аграрные вузы</a:t>
            </a:r>
          </a:p>
        </c:rich>
      </c:tx>
      <c:layout>
        <c:manualLayout>
          <c:xMode val="edge"/>
          <c:yMode val="edge"/>
          <c:x val="0.376566236250598"/>
          <c:y val="0.021534323365843"/>
        </c:manualLayout>
      </c:layout>
      <c:overlay val="0"/>
    </c:title>
    <c:autoTitleDeleted val="0"/>
    <c:plotArea>
      <c:layout/>
      <c:bubbleChart>
        <c:varyColors val="0"/>
        <c:ser>
          <c:idx val="1"/>
          <c:order val="0"/>
          <c:tx>
            <c:v>Зеленая зона (&gt; 70 баллов)</c:v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yVal>
            <c:numLit>
              <c:formatCode>General</c:formatCode>
              <c:ptCount val="1"/>
              <c:pt idx="0">
                <c:v>1.0</c:v>
              </c:pt>
            </c:numLit>
          </c:yVal>
          <c:bubbleSize>
            <c:numLit>
              <c:formatCode>General</c:formatCode>
              <c:ptCount val="1"/>
              <c:pt idx="0">
                <c:v>1.0</c:v>
              </c:pt>
            </c:numLit>
          </c:bubbleSize>
          <c:bubble3D val="1"/>
        </c:ser>
        <c:ser>
          <c:idx val="2"/>
          <c:order val="1"/>
          <c:tx>
            <c:v>Белая зона (от 56 до 70 баллов)</c:v>
          </c:tx>
          <c:spPr>
            <a:solidFill>
              <a:srgbClr val="EEECE1">
                <a:lumMod val="75000"/>
              </a:srgbClr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0.103299856527977"/>
                  <c:y val="-0.086137576066040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Кубанский </a:t>
                    </a:r>
                    <a:r>
                      <a:rPr lang="ru-RU" dirty="0" smtClean="0"/>
                      <a:t>гос. </a:t>
                    </a:r>
                    <a:r>
                      <a:rPr lang="ru-RU" dirty="0"/>
                      <a:t>аграрный университет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153036824485893"/>
                  <c:y val="-0.129205940195058"/>
                </c:manualLayout>
              </c:layout>
              <c:tx>
                <c:rich>
                  <a:bodyPr/>
                  <a:lstStyle/>
                  <a:p>
                    <a:r>
                      <a:rPr lang="ru-RU" sz="1000" b="0" i="0" u="none" strike="noStrike" baseline="0" dirty="0"/>
                      <a:t>Московская </a:t>
                    </a:r>
                    <a:r>
                      <a:rPr lang="ru-RU" sz="1000" b="0" i="0" u="none" strike="noStrike" baseline="0" dirty="0" smtClean="0"/>
                      <a:t>гос. </a:t>
                    </a:r>
                    <a:r>
                      <a:rPr lang="ru-RU" sz="1000" b="0" i="0" u="none" strike="noStrike" baseline="0" dirty="0"/>
                      <a:t>академия ветеринарной медицины и биотехнологии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PowerPoint]Аграрные'!$A$1:$A$8</c:f>
              <c:numCache>
                <c:formatCode>General</c:formatCode>
                <c:ptCount val="8"/>
                <c:pt idx="0">
                  <c:v>64.7</c:v>
                </c:pt>
                <c:pt idx="1">
                  <c:v>71.6</c:v>
                </c:pt>
                <c:pt idx="2">
                  <c:v>53.7</c:v>
                </c:pt>
                <c:pt idx="3">
                  <c:v>56.3</c:v>
                </c:pt>
                <c:pt idx="4">
                  <c:v>45.1</c:v>
                </c:pt>
                <c:pt idx="5">
                  <c:v>55.2</c:v>
                </c:pt>
                <c:pt idx="6">
                  <c:v>58.5</c:v>
                </c:pt>
                <c:pt idx="7">
                  <c:v>57.8</c:v>
                </c:pt>
              </c:numCache>
            </c:numRef>
          </c:xVal>
          <c:yVal>
            <c:numRef>
              <c:f>'[Диаграмма в Microsoft Office PowerPoint]Аграрные'!$B$1:$B$8</c:f>
              <c:numCache>
                <c:formatCode>General</c:formatCode>
                <c:ptCount val="8"/>
                <c:pt idx="0">
                  <c:v>64.7</c:v>
                </c:pt>
                <c:pt idx="1">
                  <c:v>62.0</c:v>
                </c:pt>
                <c:pt idx="2">
                  <c:v>61.4</c:v>
                </c:pt>
                <c:pt idx="3">
                  <c:v>60.3</c:v>
                </c:pt>
                <c:pt idx="4">
                  <c:v>58.2</c:v>
                </c:pt>
                <c:pt idx="5">
                  <c:v>56.7</c:v>
                </c:pt>
                <c:pt idx="6">
                  <c:v>56.7</c:v>
                </c:pt>
                <c:pt idx="7">
                  <c:v>56.2</c:v>
                </c:pt>
              </c:numCache>
            </c:numRef>
          </c:yVal>
          <c:bubbleSize>
            <c:numRef>
              <c:f>'[Диаграмма в Microsoft Office PowerPoint]Аграрные'!$B$1:$B$8</c:f>
              <c:numCache>
                <c:formatCode>General</c:formatCode>
                <c:ptCount val="8"/>
                <c:pt idx="0">
                  <c:v>64.7</c:v>
                </c:pt>
                <c:pt idx="1">
                  <c:v>62.0</c:v>
                </c:pt>
                <c:pt idx="2">
                  <c:v>61.4</c:v>
                </c:pt>
                <c:pt idx="3">
                  <c:v>60.3</c:v>
                </c:pt>
                <c:pt idx="4">
                  <c:v>58.2</c:v>
                </c:pt>
                <c:pt idx="5">
                  <c:v>56.7</c:v>
                </c:pt>
                <c:pt idx="6">
                  <c:v>56.7</c:v>
                </c:pt>
                <c:pt idx="7">
                  <c:v>56.2</c:v>
                </c:pt>
              </c:numCache>
            </c:numRef>
          </c:bubbleSize>
          <c:bubble3D val="1"/>
        </c:ser>
        <c:ser>
          <c:idx val="3"/>
          <c:order val="2"/>
          <c:tx>
            <c:v>Красная зона (&lt; 56 баллов)</c:v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dLbl>
              <c:idx val="3"/>
              <c:layout>
                <c:manualLayout>
                  <c:x val="-0.0114777618364419"/>
                  <c:y val="0.0969041725436247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Санкт-Петербургская </a:t>
                    </a:r>
                    <a:r>
                      <a:rPr lang="ru-RU" dirty="0" smtClean="0"/>
                      <a:t>гос. </a:t>
                    </a:r>
                    <a:r>
                      <a:rPr lang="ru-RU" dirty="0"/>
                      <a:t>академия ветеринарной медицины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133907221425156"/>
                  <c:y val="-0.0035890538943071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МСХА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'[Диаграмма в Microsoft Office PowerPoint]Аграрные'!$A$9:$A$52</c:f>
              <c:numCache>
                <c:formatCode>General</c:formatCode>
                <c:ptCount val="44"/>
                <c:pt idx="0">
                  <c:v>51.0</c:v>
                </c:pt>
                <c:pt idx="1">
                  <c:v>49.3</c:v>
                </c:pt>
                <c:pt idx="2">
                  <c:v>55.2</c:v>
                </c:pt>
                <c:pt idx="3">
                  <c:v>70.5</c:v>
                </c:pt>
                <c:pt idx="4">
                  <c:v>51.7</c:v>
                </c:pt>
                <c:pt idx="5">
                  <c:v>54.8</c:v>
                </c:pt>
                <c:pt idx="6">
                  <c:v>60.1</c:v>
                </c:pt>
                <c:pt idx="7">
                  <c:v>48.3</c:v>
                </c:pt>
                <c:pt idx="8">
                  <c:v>54.8</c:v>
                </c:pt>
                <c:pt idx="9">
                  <c:v>52.7</c:v>
                </c:pt>
                <c:pt idx="10">
                  <c:v>52.4</c:v>
                </c:pt>
                <c:pt idx="11">
                  <c:v>53.3</c:v>
                </c:pt>
                <c:pt idx="12">
                  <c:v>56.2</c:v>
                </c:pt>
                <c:pt idx="13">
                  <c:v>55.5</c:v>
                </c:pt>
                <c:pt idx="14">
                  <c:v>57.3</c:v>
                </c:pt>
                <c:pt idx="15">
                  <c:v>51.7</c:v>
                </c:pt>
                <c:pt idx="16">
                  <c:v>56.5</c:v>
                </c:pt>
                <c:pt idx="17">
                  <c:v>53.6</c:v>
                </c:pt>
                <c:pt idx="18">
                  <c:v>53.7</c:v>
                </c:pt>
                <c:pt idx="19">
                  <c:v>56.4</c:v>
                </c:pt>
                <c:pt idx="20">
                  <c:v>57.5</c:v>
                </c:pt>
                <c:pt idx="21">
                  <c:v>52.4</c:v>
                </c:pt>
                <c:pt idx="22">
                  <c:v>53.0</c:v>
                </c:pt>
                <c:pt idx="23">
                  <c:v>56.1</c:v>
                </c:pt>
                <c:pt idx="24">
                  <c:v>50.6</c:v>
                </c:pt>
                <c:pt idx="25">
                  <c:v>49.4</c:v>
                </c:pt>
                <c:pt idx="26">
                  <c:v>53.2</c:v>
                </c:pt>
                <c:pt idx="27">
                  <c:v>51.5</c:v>
                </c:pt>
                <c:pt idx="28">
                  <c:v>47.8</c:v>
                </c:pt>
                <c:pt idx="29">
                  <c:v>54.7</c:v>
                </c:pt>
                <c:pt idx="30">
                  <c:v>57.7</c:v>
                </c:pt>
                <c:pt idx="31">
                  <c:v>49.9</c:v>
                </c:pt>
                <c:pt idx="32">
                  <c:v>49.3</c:v>
                </c:pt>
                <c:pt idx="33">
                  <c:v>49.3</c:v>
                </c:pt>
                <c:pt idx="34">
                  <c:v>47.0</c:v>
                </c:pt>
                <c:pt idx="35">
                  <c:v>56.4</c:v>
                </c:pt>
                <c:pt idx="36">
                  <c:v>55.1</c:v>
                </c:pt>
                <c:pt idx="37">
                  <c:v>45.6</c:v>
                </c:pt>
                <c:pt idx="38">
                  <c:v>50.0</c:v>
                </c:pt>
                <c:pt idx="39">
                  <c:v>46.3</c:v>
                </c:pt>
                <c:pt idx="40">
                  <c:v>64.4</c:v>
                </c:pt>
                <c:pt idx="41">
                  <c:v>48.4</c:v>
                </c:pt>
                <c:pt idx="42">
                  <c:v>48.4</c:v>
                </c:pt>
                <c:pt idx="43">
                  <c:v>55.4</c:v>
                </c:pt>
              </c:numCache>
            </c:numRef>
          </c:xVal>
          <c:yVal>
            <c:numRef>
              <c:f>'[Диаграмма в Microsoft Office PowerPoint]Аграрные'!$B$9:$B$52</c:f>
              <c:numCache>
                <c:formatCode>General</c:formatCode>
                <c:ptCount val="44"/>
                <c:pt idx="0">
                  <c:v>56.0</c:v>
                </c:pt>
                <c:pt idx="1">
                  <c:v>55.8</c:v>
                </c:pt>
                <c:pt idx="2">
                  <c:v>55.7</c:v>
                </c:pt>
                <c:pt idx="3">
                  <c:v>55.2</c:v>
                </c:pt>
                <c:pt idx="4">
                  <c:v>55.2</c:v>
                </c:pt>
                <c:pt idx="5">
                  <c:v>54.6</c:v>
                </c:pt>
                <c:pt idx="6">
                  <c:v>54.4</c:v>
                </c:pt>
                <c:pt idx="7">
                  <c:v>53.9</c:v>
                </c:pt>
                <c:pt idx="8">
                  <c:v>53.6</c:v>
                </c:pt>
                <c:pt idx="9">
                  <c:v>53.6</c:v>
                </c:pt>
                <c:pt idx="10">
                  <c:v>53.6</c:v>
                </c:pt>
                <c:pt idx="11">
                  <c:v>53.6</c:v>
                </c:pt>
                <c:pt idx="12">
                  <c:v>53.6</c:v>
                </c:pt>
                <c:pt idx="13">
                  <c:v>53.6</c:v>
                </c:pt>
                <c:pt idx="14">
                  <c:v>53.5</c:v>
                </c:pt>
                <c:pt idx="15">
                  <c:v>53.1</c:v>
                </c:pt>
                <c:pt idx="16">
                  <c:v>53.0</c:v>
                </c:pt>
                <c:pt idx="17">
                  <c:v>52.9</c:v>
                </c:pt>
                <c:pt idx="18">
                  <c:v>52.8</c:v>
                </c:pt>
                <c:pt idx="19">
                  <c:v>52.7</c:v>
                </c:pt>
                <c:pt idx="20">
                  <c:v>52.5</c:v>
                </c:pt>
                <c:pt idx="21">
                  <c:v>52.4</c:v>
                </c:pt>
                <c:pt idx="22">
                  <c:v>52.2</c:v>
                </c:pt>
                <c:pt idx="23">
                  <c:v>52.1</c:v>
                </c:pt>
                <c:pt idx="24">
                  <c:v>52.0</c:v>
                </c:pt>
                <c:pt idx="25">
                  <c:v>51.9</c:v>
                </c:pt>
                <c:pt idx="26">
                  <c:v>51.9</c:v>
                </c:pt>
                <c:pt idx="27">
                  <c:v>51.6</c:v>
                </c:pt>
                <c:pt idx="28">
                  <c:v>51.4</c:v>
                </c:pt>
                <c:pt idx="29">
                  <c:v>51.3</c:v>
                </c:pt>
                <c:pt idx="30">
                  <c:v>51.0</c:v>
                </c:pt>
                <c:pt idx="31">
                  <c:v>50.2</c:v>
                </c:pt>
                <c:pt idx="32">
                  <c:v>49.7</c:v>
                </c:pt>
                <c:pt idx="33">
                  <c:v>49.5</c:v>
                </c:pt>
                <c:pt idx="34">
                  <c:v>49.4</c:v>
                </c:pt>
                <c:pt idx="35">
                  <c:v>49.2</c:v>
                </c:pt>
                <c:pt idx="36">
                  <c:v>49.1</c:v>
                </c:pt>
                <c:pt idx="37">
                  <c:v>49.1</c:v>
                </c:pt>
                <c:pt idx="38">
                  <c:v>49.0</c:v>
                </c:pt>
                <c:pt idx="39">
                  <c:v>48.8</c:v>
                </c:pt>
                <c:pt idx="40">
                  <c:v>47.1</c:v>
                </c:pt>
                <c:pt idx="41">
                  <c:v>47.1</c:v>
                </c:pt>
                <c:pt idx="42">
                  <c:v>42.5</c:v>
                </c:pt>
              </c:numCache>
            </c:numRef>
          </c:yVal>
          <c:bubbleSize>
            <c:numRef>
              <c:f>'[Диаграмма в Microsoft Office PowerPoint]Аграрные'!$C$9:$C$52</c:f>
              <c:numCache>
                <c:formatCode>General</c:formatCode>
                <c:ptCount val="44"/>
                <c:pt idx="0">
                  <c:v>17.0</c:v>
                </c:pt>
                <c:pt idx="1">
                  <c:v>60.0</c:v>
                </c:pt>
                <c:pt idx="2">
                  <c:v>68.0</c:v>
                </c:pt>
                <c:pt idx="3">
                  <c:v>169.0</c:v>
                </c:pt>
                <c:pt idx="4">
                  <c:v>54.0</c:v>
                </c:pt>
                <c:pt idx="5">
                  <c:v>84.0</c:v>
                </c:pt>
                <c:pt idx="6">
                  <c:v>823.0</c:v>
                </c:pt>
                <c:pt idx="7">
                  <c:v>86.0</c:v>
                </c:pt>
                <c:pt idx="8">
                  <c:v>87.0</c:v>
                </c:pt>
                <c:pt idx="9">
                  <c:v>108.0</c:v>
                </c:pt>
                <c:pt idx="10">
                  <c:v>103.0</c:v>
                </c:pt>
                <c:pt idx="11">
                  <c:v>317.0</c:v>
                </c:pt>
                <c:pt idx="12">
                  <c:v>83.0</c:v>
                </c:pt>
                <c:pt idx="13">
                  <c:v>54.0</c:v>
                </c:pt>
                <c:pt idx="14">
                  <c:v>193.0</c:v>
                </c:pt>
                <c:pt idx="15">
                  <c:v>119.0</c:v>
                </c:pt>
                <c:pt idx="16">
                  <c:v>217.0</c:v>
                </c:pt>
                <c:pt idx="17">
                  <c:v>119.0</c:v>
                </c:pt>
                <c:pt idx="18">
                  <c:v>82.0</c:v>
                </c:pt>
                <c:pt idx="19">
                  <c:v>14.0</c:v>
                </c:pt>
                <c:pt idx="20">
                  <c:v>162.0</c:v>
                </c:pt>
                <c:pt idx="21">
                  <c:v>99.0</c:v>
                </c:pt>
                <c:pt idx="22">
                  <c:v>80.0</c:v>
                </c:pt>
                <c:pt idx="23">
                  <c:v>462.0</c:v>
                </c:pt>
                <c:pt idx="24">
                  <c:v>67.0</c:v>
                </c:pt>
                <c:pt idx="25">
                  <c:v>133.0</c:v>
                </c:pt>
                <c:pt idx="26">
                  <c:v>82.0</c:v>
                </c:pt>
                <c:pt idx="27">
                  <c:v>8.0</c:v>
                </c:pt>
                <c:pt idx="28">
                  <c:v>52.0</c:v>
                </c:pt>
                <c:pt idx="29">
                  <c:v>266.0</c:v>
                </c:pt>
                <c:pt idx="30">
                  <c:v>51.0</c:v>
                </c:pt>
                <c:pt idx="31">
                  <c:v>82.0</c:v>
                </c:pt>
                <c:pt idx="32">
                  <c:v>43.0</c:v>
                </c:pt>
                <c:pt idx="33">
                  <c:v>16.0</c:v>
                </c:pt>
                <c:pt idx="34">
                  <c:v>86.0</c:v>
                </c:pt>
                <c:pt idx="35">
                  <c:v>12.0</c:v>
                </c:pt>
                <c:pt idx="36">
                  <c:v>28.0</c:v>
                </c:pt>
                <c:pt idx="37">
                  <c:v>14.0</c:v>
                </c:pt>
                <c:pt idx="38">
                  <c:v>68.0</c:v>
                </c:pt>
                <c:pt idx="39">
                  <c:v>78.0</c:v>
                </c:pt>
                <c:pt idx="40">
                  <c:v>44.0</c:v>
                </c:pt>
                <c:pt idx="41">
                  <c:v>243.0</c:v>
                </c:pt>
                <c:pt idx="42">
                  <c:v>286.0</c:v>
                </c:pt>
              </c:numCache>
            </c:numRef>
          </c:bubbleSize>
          <c:bubble3D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30"/>
        <c:showNegBubbles val="0"/>
        <c:axId val="-2141510904"/>
        <c:axId val="-2078870216"/>
      </c:bubbleChart>
      <c:valAx>
        <c:axId val="-2141510904"/>
        <c:scaling>
          <c:orientation val="minMax"/>
          <c:max val="100.0"/>
          <c:min val="4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ru-RU"/>
                  <a:t>Средний балл ЕГЭ бюджетного приема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078870216"/>
        <c:crosses val="autoZero"/>
        <c:crossBetween val="midCat"/>
      </c:valAx>
      <c:valAx>
        <c:axId val="-2078870216"/>
        <c:scaling>
          <c:orientation val="minMax"/>
          <c:max val="100.0"/>
          <c:min val="3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ru-RU"/>
                  <a:t>Средний балл ЕГЭ платного приема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41510904"/>
        <c:crosses val="autoZero"/>
        <c:crossBetween val="midCat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1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13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1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74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0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509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7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52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3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8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26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GB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D5A1-2789-C046-9A32-6936251150A4}" type="datetimeFigureOut">
              <a:rPr lang="ru-RU" smtClean="0"/>
              <a:t>07.10.15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41CBD-B918-D64C-8510-CB8C58631F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2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074333"/>
            <a:ext cx="7772400" cy="238477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Сравнение </a:t>
            </a:r>
            <a:br>
              <a:rPr lang="ru-RU" sz="3200" dirty="0" smtClean="0"/>
            </a:br>
            <a:r>
              <a:rPr lang="ru-RU" sz="3200" dirty="0" smtClean="0"/>
              <a:t>качества бюджетного и платного приема,</a:t>
            </a:r>
            <a:br>
              <a:rPr lang="ru-RU" sz="3200" dirty="0" smtClean="0"/>
            </a:br>
            <a:r>
              <a:rPr lang="ru-RU" sz="3200" dirty="0" smtClean="0"/>
              <a:t>по типам вузов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2015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6707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335844" y="513292"/>
            <a:ext cx="8565445" cy="5977819"/>
            <a:chOff x="1115202" y="1521272"/>
            <a:chExt cx="7221537" cy="4439791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7300913" y="2255838"/>
              <a:ext cx="674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7300913" y="3967163"/>
              <a:ext cx="6746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7300913" y="5591175"/>
              <a:ext cx="6746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 dirty="0">
                <a:solidFill>
                  <a:srgbClr val="FFFFFF"/>
                </a:solidFill>
              </a:endParaRPr>
            </a:p>
          </p:txBody>
        </p:sp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3228247480"/>
                </p:ext>
              </p:extLst>
            </p:nvPr>
          </p:nvGraphicFramePr>
          <p:xfrm>
            <a:off x="1115202" y="1521272"/>
            <a:ext cx="7221537" cy="42195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286125" y="5684064"/>
              <a:ext cx="33566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+mn-lt"/>
                </a:rPr>
                <a:t>Размер точки отражает размер платного набора</a:t>
              </a:r>
              <a:endParaRPr lang="ru-RU" sz="1200" dirty="0">
                <a:latin typeface="+mn-lt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749104" y="4950829"/>
              <a:ext cx="6381816" cy="3176"/>
              <a:chOff x="1749104" y="4950829"/>
              <a:chExt cx="6381816" cy="3176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1749104" y="4954004"/>
                <a:ext cx="2260600" cy="0"/>
              </a:xfrm>
              <a:prstGeom prst="line">
                <a:avLst/>
              </a:prstGeom>
              <a:ln w="57150" cmpd="sng"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flipV="1">
                <a:off x="5395183" y="4950829"/>
                <a:ext cx="2735737" cy="3176"/>
              </a:xfrm>
              <a:prstGeom prst="line">
                <a:avLst/>
              </a:prstGeom>
              <a:ln w="5715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4009704" y="4954004"/>
                <a:ext cx="1385479" cy="0"/>
              </a:xfrm>
              <a:prstGeom prst="line">
                <a:avLst/>
              </a:prstGeom>
              <a:ln w="57150" cmpd="sng">
                <a:solidFill>
                  <a:srgbClr val="C4BD97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4173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381000" y="601132"/>
            <a:ext cx="8089900" cy="5685367"/>
            <a:chOff x="1200149" y="1679666"/>
            <a:chExt cx="6775451" cy="4281397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7300913" y="2255838"/>
              <a:ext cx="674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7300913" y="3967163"/>
              <a:ext cx="6746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7300913" y="5591175"/>
              <a:ext cx="674687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3302598297"/>
                </p:ext>
              </p:extLst>
            </p:nvPr>
          </p:nvGraphicFramePr>
          <p:xfrm>
            <a:off x="1200149" y="1679666"/>
            <a:ext cx="6743701" cy="39338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286125" y="5684064"/>
              <a:ext cx="33566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+mn-lt"/>
                </a:rPr>
                <a:t>Размер точки отражает размер платного набора</a:t>
              </a:r>
              <a:endParaRPr lang="ru-RU" sz="1200" dirty="0">
                <a:latin typeface="+mn-lt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1824617" y="4811162"/>
              <a:ext cx="2105567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5197687" y="4804813"/>
              <a:ext cx="2522638" cy="6350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3930184" y="4811162"/>
              <a:ext cx="1267503" cy="2"/>
            </a:xfrm>
            <a:prstGeom prst="line">
              <a:avLst/>
            </a:prstGeom>
            <a:ln w="57150" cmpd="sng">
              <a:solidFill>
                <a:srgbClr val="C4BD9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782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33350" y="1381125"/>
          <a:ext cx="847725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124200" y="5684064"/>
            <a:ext cx="33566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+mn-lt"/>
              </a:rPr>
              <a:t>Размер точки отражает размер платного набора</a:t>
            </a:r>
            <a:endParaRPr lang="ru-RU" sz="1200" dirty="0">
              <a:latin typeface="+mn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084263" y="4927600"/>
            <a:ext cx="795337" cy="0"/>
          </a:xfrm>
          <a:prstGeom prst="line">
            <a:avLst/>
          </a:prstGeom>
          <a:ln w="5715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06850" y="4927600"/>
            <a:ext cx="4394200" cy="0"/>
          </a:xfrm>
          <a:prstGeom prst="line">
            <a:avLst/>
          </a:prstGeom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1879600" y="4921250"/>
            <a:ext cx="2127250" cy="6350"/>
          </a:xfrm>
          <a:prstGeom prst="line">
            <a:avLst/>
          </a:prstGeom>
          <a:ln w="57150" cmpd="sng">
            <a:solidFill>
              <a:srgbClr val="C4BD97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0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508000" y="749300"/>
            <a:ext cx="8077200" cy="5588000"/>
            <a:chOff x="1247775" y="1588294"/>
            <a:chExt cx="6727825" cy="3957270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7300913" y="2255838"/>
              <a:ext cx="674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7300913" y="3967163"/>
              <a:ext cx="6746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4097027109"/>
                </p:ext>
              </p:extLst>
            </p:nvPr>
          </p:nvGraphicFramePr>
          <p:xfrm>
            <a:off x="1247775" y="1588294"/>
            <a:ext cx="6648450" cy="36814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124200" y="5268565"/>
              <a:ext cx="33566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+mn-lt"/>
                </a:rPr>
                <a:t>Размер точки отражает размер платного набора</a:t>
              </a:r>
              <a:endParaRPr lang="ru-RU" sz="1200" dirty="0">
                <a:latin typeface="+mn-lt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877539" y="4522189"/>
              <a:ext cx="590550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4202658" y="4515840"/>
              <a:ext cx="3501969" cy="6349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2468088" y="4522189"/>
              <a:ext cx="1734570" cy="1"/>
            </a:xfrm>
            <a:prstGeom prst="line">
              <a:avLst/>
            </a:prstGeom>
            <a:ln w="57150" cmpd="sng">
              <a:solidFill>
                <a:srgbClr val="C4BD9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875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203200" y="622300"/>
            <a:ext cx="8648700" cy="5702300"/>
            <a:chOff x="1328737" y="1543050"/>
            <a:chExt cx="6777038" cy="4002514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7300913" y="2255838"/>
              <a:ext cx="674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7300913" y="3967163"/>
              <a:ext cx="6746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492420726"/>
                </p:ext>
              </p:extLst>
            </p:nvPr>
          </p:nvGraphicFramePr>
          <p:xfrm>
            <a:off x="1328737" y="1543050"/>
            <a:ext cx="6777038" cy="356473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124200" y="5268565"/>
              <a:ext cx="33566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+mn-lt"/>
                </a:rPr>
                <a:t>Размер точки отражает размер платного набора</a:t>
              </a:r>
              <a:endParaRPr lang="ru-RU" sz="1200" dirty="0">
                <a:latin typeface="+mn-lt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1917224" y="4361072"/>
              <a:ext cx="624417" cy="0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314216" y="4361072"/>
              <a:ext cx="3592527" cy="0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2541642" y="4361072"/>
              <a:ext cx="1772575" cy="0"/>
            </a:xfrm>
            <a:prstGeom prst="line">
              <a:avLst/>
            </a:prstGeom>
            <a:ln w="57150" cmpd="sng">
              <a:solidFill>
                <a:srgbClr val="C4BD9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4892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17500" y="825500"/>
            <a:ext cx="8445500" cy="5435600"/>
            <a:chOff x="1252537" y="1659731"/>
            <a:chExt cx="6723063" cy="3885833"/>
          </a:xfrm>
        </p:grpSpPr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7300913" y="2255838"/>
              <a:ext cx="674687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" name="Rectangle 10"/>
            <p:cNvSpPr>
              <a:spLocks noChangeArrowheads="1"/>
            </p:cNvSpPr>
            <p:nvPr/>
          </p:nvSpPr>
          <p:spPr bwMode="auto">
            <a:xfrm>
              <a:off x="7300913" y="3967163"/>
              <a:ext cx="6746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solidFill>
                    <a:srgbClr val="FFFFFF"/>
                  </a:solidFill>
                  <a:latin typeface="Myriad Pro"/>
                </a:rPr>
                <a:t>фото</a:t>
              </a:r>
              <a:endParaRPr lang="en-US">
                <a:solidFill>
                  <a:srgbClr val="FFFFFF"/>
                </a:solidFill>
              </a:endParaRPr>
            </a:p>
          </p:txBody>
        </p:sp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1916329937"/>
                </p:ext>
              </p:extLst>
            </p:nvPr>
          </p:nvGraphicFramePr>
          <p:xfrm>
            <a:off x="1252537" y="1659731"/>
            <a:ext cx="6638925" cy="353853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124200" y="5268565"/>
              <a:ext cx="335668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dirty="0" smtClean="0">
                  <a:latin typeface="+mn-lt"/>
                </a:rPr>
                <a:t>Размер точки отражает размер платного набора</a:t>
              </a:r>
              <a:endParaRPr lang="ru-RU" sz="1200" dirty="0">
                <a:latin typeface="+mn-lt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851130" y="4437540"/>
              <a:ext cx="1466348" cy="1"/>
            </a:xfrm>
            <a:prstGeom prst="line">
              <a:avLst/>
            </a:prstGeom>
            <a:ln w="57150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770771" y="4437540"/>
              <a:ext cx="2916698" cy="1"/>
            </a:xfrm>
            <a:prstGeom prst="line">
              <a:avLst/>
            </a:prstGeom>
            <a:ln w="57150" cmpd="sng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3317478" y="4437540"/>
              <a:ext cx="1453294" cy="0"/>
            </a:xfrm>
            <a:prstGeom prst="line">
              <a:avLst/>
            </a:prstGeom>
            <a:ln w="57150" cmpd="sng">
              <a:solidFill>
                <a:srgbClr val="C4BD97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05133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207</Words>
  <Application>Microsoft Macintosh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Сравнение  качества бюджетного и платного приема, по типам вузов  2015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mdobryakova</dc:creator>
  <cp:lastModifiedBy>mdobryakova</cp:lastModifiedBy>
  <cp:revision>12</cp:revision>
  <dcterms:created xsi:type="dcterms:W3CDTF">2015-10-07T08:36:09Z</dcterms:created>
  <dcterms:modified xsi:type="dcterms:W3CDTF">2015-10-07T09:02:08Z</dcterms:modified>
</cp:coreProperties>
</file>