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77" r:id="rId4"/>
    <p:sldId id="260" r:id="rId5"/>
    <p:sldId id="279" r:id="rId6"/>
    <p:sldId id="278" r:id="rId7"/>
    <p:sldId id="261" r:id="rId8"/>
    <p:sldId id="273" r:id="rId9"/>
    <p:sldId id="274" r:id="rId10"/>
    <p:sldId id="263" r:id="rId11"/>
    <p:sldId id="264" r:id="rId12"/>
    <p:sldId id="265" r:id="rId13"/>
    <p:sldId id="280" r:id="rId14"/>
    <p:sldId id="262" r:id="rId15"/>
    <p:sldId id="272" r:id="rId16"/>
    <p:sldId id="270" r:id="rId17"/>
    <p:sldId id="281" r:id="rId18"/>
    <p:sldId id="266" r:id="rId19"/>
    <p:sldId id="267" r:id="rId20"/>
    <p:sldId id="28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75" d="100"/>
          <a:sy n="75" d="100"/>
        </p:scale>
        <p:origin x="45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F2C00-109D-4DE4-9230-43AE3D3F3852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AB696-2DFF-45B1-A2AA-60D57373F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9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2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2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0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3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7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9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2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91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59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0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0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0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9D4A-4192-4333-B27C-E97ECBADB39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ACD3-0EF3-47AE-B1A4-85C4BE44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7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Основные этапы </a:t>
            </a:r>
            <a:r>
              <a:rPr lang="ru-RU" sz="5400" b="1" dirty="0" smtClean="0">
                <a:solidFill>
                  <a:srgbClr val="0000FF"/>
                </a:solidFill>
              </a:rPr>
              <a:t>развития технологии ПО</a:t>
            </a:r>
            <a:r>
              <a:rPr lang="en-US" sz="5400" b="1" dirty="0" smtClean="0">
                <a:solidFill>
                  <a:srgbClr val="0000FF"/>
                </a:solidFill>
              </a:rPr>
              <a:t>: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1069225"/>
            <a:ext cx="118614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ЭВМ (40-50 гг.): стихийное программирование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поколение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ЭВМ (50-60 гг.): языки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поколение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(60-70 гг.): структурное программирование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Четвертое поколение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ЭВМ (80-е годы):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объектно-ориентированное программирование,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технологии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Пятое поколение ЭВМ (90-е годы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программирование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526" y="506129"/>
            <a:ext cx="12218126" cy="626929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Блочно</a:t>
            </a:r>
            <a:r>
              <a:rPr lang="ru-RU" sz="4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-иерархический подход к разработке ПО (нисходящая и восходящая разработка)</a:t>
            </a:r>
            <a:endParaRPr lang="ru-RU" sz="4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70387" y="1675064"/>
            <a:ext cx="2654300" cy="8128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4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799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02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32112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3543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3876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4208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4541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34873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878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7" idx="5"/>
            <a:endCxn id="12" idx="0"/>
          </p:cNvCxnSpPr>
          <p:nvPr/>
        </p:nvCxnSpPr>
        <p:spPr>
          <a:xfrm>
            <a:off x="6604921" y="3829970"/>
            <a:ext cx="65466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7" idx="0"/>
          </p:cNvCxnSpPr>
          <p:nvPr/>
        </p:nvCxnSpPr>
        <p:spPr>
          <a:xfrm>
            <a:off x="6097537" y="2487864"/>
            <a:ext cx="0" cy="800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5"/>
            <a:endCxn id="8" idx="0"/>
          </p:cNvCxnSpPr>
          <p:nvPr/>
        </p:nvCxnSpPr>
        <p:spPr>
          <a:xfrm>
            <a:off x="7035974" y="2368832"/>
            <a:ext cx="128406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5" idx="7"/>
          </p:cNvCxnSpPr>
          <p:nvPr/>
        </p:nvCxnSpPr>
        <p:spPr>
          <a:xfrm flipH="1">
            <a:off x="2670793" y="3829970"/>
            <a:ext cx="823860" cy="12019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4"/>
            <a:endCxn id="9" idx="0"/>
          </p:cNvCxnSpPr>
          <p:nvPr/>
        </p:nvCxnSpPr>
        <p:spPr>
          <a:xfrm flipH="1">
            <a:off x="3649612" y="3922964"/>
            <a:ext cx="352425" cy="1016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5"/>
            <a:endCxn id="10" idx="0"/>
          </p:cNvCxnSpPr>
          <p:nvPr/>
        </p:nvCxnSpPr>
        <p:spPr>
          <a:xfrm>
            <a:off x="4509421" y="3829970"/>
            <a:ext cx="343516" cy="11089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 flipH="1">
            <a:off x="6056262" y="3920598"/>
            <a:ext cx="99789" cy="99296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4"/>
            <a:endCxn id="13" idx="0"/>
          </p:cNvCxnSpPr>
          <p:nvPr/>
        </p:nvCxnSpPr>
        <p:spPr>
          <a:xfrm>
            <a:off x="8320037" y="3922964"/>
            <a:ext cx="142875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249687" y="2368832"/>
            <a:ext cx="90941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5"/>
            <a:endCxn id="14" idx="0"/>
          </p:cNvCxnSpPr>
          <p:nvPr/>
        </p:nvCxnSpPr>
        <p:spPr>
          <a:xfrm>
            <a:off x="8827421" y="3829970"/>
            <a:ext cx="83881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4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523" y="0"/>
            <a:ext cx="11664461" cy="952621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Структурное программирование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0968" y="1844489"/>
            <a:ext cx="108555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Использовать только 4 языковые конструкции:</a:t>
            </a:r>
          </a:p>
          <a:p>
            <a:r>
              <a:rPr lang="ru-RU" sz="3200" dirty="0" smtClean="0"/>
              <a:t>• последовательные операторы;</a:t>
            </a:r>
          </a:p>
          <a:p>
            <a:r>
              <a:rPr lang="ru-RU" sz="3200" dirty="0" smtClean="0"/>
              <a:t>• условное ветвление;</a:t>
            </a:r>
          </a:p>
          <a:p>
            <a:r>
              <a:rPr lang="ru-RU" sz="3200" dirty="0" smtClean="0"/>
              <a:t>• множественное </a:t>
            </a:r>
            <a:r>
              <a:rPr lang="ru-RU" sz="3200" dirty="0" smtClean="0"/>
              <a:t>ветвление </a:t>
            </a:r>
            <a:r>
              <a:rPr lang="ru-RU" sz="3200" dirty="0" smtClean="0"/>
              <a:t>(</a:t>
            </a:r>
            <a:r>
              <a:rPr lang="en-US" sz="3200" dirty="0" smtClean="0"/>
              <a:t>switch);</a:t>
            </a:r>
            <a:endParaRPr lang="ru-RU" sz="3200" dirty="0" smtClean="0"/>
          </a:p>
          <a:p>
            <a:r>
              <a:rPr lang="ru-RU" sz="3200" dirty="0" smtClean="0"/>
              <a:t>• цикл.</a:t>
            </a:r>
          </a:p>
          <a:p>
            <a:endParaRPr lang="ru-RU" sz="3200" dirty="0"/>
          </a:p>
          <a:p>
            <a:r>
              <a:rPr lang="ru-RU" sz="3200" i="1" dirty="0" smtClean="0"/>
              <a:t>Структурный подход + модульное программирование позволяют эффективно создавать программы объемом до 100000 операторов.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260113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523" y="0"/>
            <a:ext cx="11664461" cy="95262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Структурное </a:t>
            </a:r>
            <a:r>
              <a:rPr lang="ru-RU" sz="5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программирование (2)</a:t>
            </a:r>
            <a:endParaRPr lang="ru-RU" sz="5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5533" y="952621"/>
            <a:ext cx="57853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ГОСТ 19.701-90 ЕСПД. Схемы алгоритмов, </a:t>
            </a:r>
            <a:r>
              <a:rPr lang="ru-RU" sz="2800" dirty="0" smtClean="0"/>
              <a:t>программ</a:t>
            </a:r>
            <a:r>
              <a:rPr lang="ru-RU" sz="3200" dirty="0" smtClean="0"/>
              <a:t>, данных и систем. Обозначения условные и правила выполнения.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contrast="49000"/>
          </a:blip>
          <a:stretch>
            <a:fillRect/>
          </a:stretch>
        </p:blipFill>
        <p:spPr>
          <a:xfrm>
            <a:off x="6557682" y="952621"/>
            <a:ext cx="5634318" cy="56943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02" y="2959531"/>
            <a:ext cx="6358252" cy="18220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01" y="4908884"/>
            <a:ext cx="6416156" cy="19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Третий кризис программирования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64024"/>
            <a:ext cx="118614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Время: </a:t>
            </a:r>
            <a:r>
              <a:rPr lang="ru-RU" sz="3000" dirty="0" smtClean="0"/>
              <a:t>Середина 80-х годов, переход от 3-го к 4-му поколению ЭВМ</a:t>
            </a:r>
          </a:p>
          <a:p>
            <a:r>
              <a:rPr lang="ru-RU" sz="3000" b="1" dirty="0" smtClean="0"/>
              <a:t>Кризис</a:t>
            </a:r>
            <a:r>
              <a:rPr lang="ru-RU" sz="30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ru-RU" sz="3000" dirty="0"/>
              <a:t>Структурный подход + модульное программирование позволяют эффективно создавать программы объемом до 100000 операторов</a:t>
            </a:r>
            <a:r>
              <a:rPr lang="ru-RU" sz="30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Человек не может воспринимать очень большую </a:t>
            </a:r>
            <a:r>
              <a:rPr lang="ru-RU" sz="3000" dirty="0" err="1" smtClean="0"/>
              <a:t>програму</a:t>
            </a:r>
            <a:r>
              <a:rPr lang="ru-RU" sz="3000" dirty="0" smtClean="0"/>
              <a:t>, как единое целое.</a:t>
            </a:r>
            <a:endParaRPr lang="ru-RU" sz="3000" dirty="0"/>
          </a:p>
          <a:p>
            <a:r>
              <a:rPr lang="ru-RU" sz="3000" b="1" dirty="0" smtClean="0"/>
              <a:t>Выход</a:t>
            </a:r>
            <a:r>
              <a:rPr lang="ru-RU" sz="30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Объектно-ориентрованное программирование (ООП).</a:t>
            </a:r>
          </a:p>
        </p:txBody>
      </p:sp>
    </p:spTree>
    <p:extLst>
      <p:ext uri="{BB962C8B-B14F-4D97-AF65-F5344CB8AC3E}">
        <p14:creationId xmlns:p14="http://schemas.microsoft.com/office/powerpoint/2010/main" val="21524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Четвертое поколение ЭВМ (75-85)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461950"/>
            <a:ext cx="11861442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решаемые задачи: распределенные вычисления.</a:t>
            </a:r>
          </a:p>
          <a:p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программирования: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пользовательский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концепция качества ПС.</a:t>
            </a:r>
          </a:p>
          <a:p>
            <a:pPr marL="571500" indent="-571500">
              <a:buFontTx/>
              <a:buChar char="-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учитывающие требования технологии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программирования.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методов и языков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объектного подхода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разработке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marL="571500" indent="-571500">
              <a:buFontTx/>
              <a:buChar char="-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инструментальные среды разработки и сопровождения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marL="571500" indent="-571500">
              <a:buFontTx/>
              <a:buChar char="-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концепция компьютерных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парадигма программирования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9783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5553"/>
            <a:ext cx="12192000" cy="144222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Объектно-ориентированное программирование (ООП)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1429976"/>
            <a:ext cx="1186144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«активных данных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indent="17780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преимущество -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«естественная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 декомпозиция программы,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существенно облегчает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ООП – фреймовая модель данных М. Минского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7780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ООП было применено в языке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60-х годах.</a:t>
            </a:r>
          </a:p>
          <a:p>
            <a:pPr indent="17780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программирования разработана 1970-х гг.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Б.Керниганом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Д.Риччи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7780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получил развитие в языке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Smalltalk (70-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годы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indent="17780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90-х годах ООП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«вторглось» в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языки программирования (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Pascal, C++, Modula, Java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8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Графическое программирование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pic>
        <p:nvPicPr>
          <p:cNvPr id="5122" name="Picture 2" descr="http://topref.ru/main/images/56911/m7d4f48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1" y="1938584"/>
            <a:ext cx="11591929" cy="47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Третий кризис программирования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64024"/>
            <a:ext cx="118614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Время: </a:t>
            </a:r>
            <a:r>
              <a:rPr lang="ru-RU" sz="3000" dirty="0" smtClean="0"/>
              <a:t>Середина 90-х годов, переход от 4-го к 5-му поколению ЭВМ</a:t>
            </a:r>
          </a:p>
          <a:p>
            <a:r>
              <a:rPr lang="ru-RU" sz="3000" b="1" dirty="0" smtClean="0"/>
              <a:t>Кризис</a:t>
            </a:r>
            <a:r>
              <a:rPr lang="ru-RU" sz="30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Библиотеки классов разрослись до «неприличных» размеров.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Негибкость ООП.</a:t>
            </a:r>
            <a:endParaRPr lang="ru-RU" sz="3000" dirty="0"/>
          </a:p>
          <a:p>
            <a:r>
              <a:rPr lang="ru-RU" sz="3000" b="1" dirty="0" smtClean="0"/>
              <a:t>Выход</a:t>
            </a:r>
            <a:r>
              <a:rPr lang="ru-RU" sz="30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ru-RU" sz="3000" dirty="0" err="1" smtClean="0"/>
              <a:t>Паттерное</a:t>
            </a:r>
            <a:r>
              <a:rPr lang="ru-RU" sz="3000" dirty="0" smtClean="0"/>
              <a:t> программирование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CASE-технология</a:t>
            </a: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34786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Пятое поколение ЭВМ (90-е гг.)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19528"/>
            <a:ext cx="118614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решаемые задачи: многопроцессорная обработка информации.</a:t>
            </a:r>
          </a:p>
          <a:p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программирования: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бурное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компьютерных технологий (CASE-технология) разработки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к обеспечению защиты информации, т.к. требовалось защищать информацию, передаваемую по сетям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прототипное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программирования.</a:t>
            </a:r>
          </a:p>
          <a:p>
            <a:pPr marL="571500" indent="-571500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Каркас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00FF"/>
                </a:solidFill>
              </a:rPr>
              <a:t>Структура революций в программировании</a:t>
            </a:r>
            <a:endParaRPr lang="ru-RU" sz="5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577860"/>
            <a:ext cx="118614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кризис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программировании  - при переходе ко второму поколению ЭВМ (1955-е годы)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– возросшие вычислительные мощности нельзя было полностью использовать ввиду отсталой технологии программирования в кодах.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– языки программирования высокого уровня.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кризис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 переходе к ЭВМ 3-го поколения (1960-е годы).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– программы большого объема перестали быть читабельными.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– структурное программирование (А.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Дейкстра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кризис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 переходе к ЭВМ 4-го поколения (1980-е).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– объем программ увеличился, разбираться в них стало сложнее.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– объектно-ориентированное программирование. В результате, программа стала иметь структуру, близкую к организации данных в разуме человека: объекты и их поведение.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кризис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«раздувание» стандартных библиотек ООП (1990-е).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– слишком большой объем стандартных библиотек ООП, негибкость ОО-подхода.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программирование.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Первое </a:t>
            </a:r>
            <a:r>
              <a:rPr lang="ru-RU" sz="5400" b="1" dirty="0">
                <a:solidFill>
                  <a:srgbClr val="0000FF"/>
                </a:solidFill>
              </a:rPr>
              <a:t>поколение </a:t>
            </a:r>
            <a:r>
              <a:rPr lang="ru-RU" sz="5400" b="1" dirty="0" smtClean="0">
                <a:solidFill>
                  <a:srgbClr val="0000FF"/>
                </a:solidFill>
              </a:rPr>
              <a:t>ЭВМ (40-е годы)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671691"/>
            <a:ext cx="118614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/>
              <a:t>Стихийное программирование</a:t>
            </a:r>
          </a:p>
          <a:p>
            <a:r>
              <a:rPr lang="ru-RU" sz="3300" dirty="0" smtClean="0"/>
              <a:t>- Основные </a:t>
            </a:r>
            <a:r>
              <a:rPr lang="ru-RU" sz="3300" dirty="0" smtClean="0"/>
              <a:t>решаемые задачи: расчет по формулам.</a:t>
            </a:r>
          </a:p>
          <a:p>
            <a:r>
              <a:rPr lang="ru-RU" sz="3300" dirty="0" smtClean="0"/>
              <a:t>- Программа </a:t>
            </a:r>
            <a:r>
              <a:rPr lang="ru-RU" sz="3300" dirty="0" smtClean="0"/>
              <a:t>писалась в машинных кодах</a:t>
            </a:r>
          </a:p>
          <a:p>
            <a:r>
              <a:rPr lang="ru-RU" sz="3300" dirty="0" smtClean="0"/>
              <a:t>- Использовалась </a:t>
            </a:r>
            <a:r>
              <a:rPr lang="ru-RU" sz="3300" dirty="0"/>
              <a:t>интуитивная технология </a:t>
            </a:r>
            <a:r>
              <a:rPr lang="ru-RU" sz="3300" dirty="0" smtClean="0"/>
              <a:t>программирования: после </a:t>
            </a:r>
            <a:r>
              <a:rPr lang="ru-RU" sz="3300" dirty="0"/>
              <a:t>получения задания сразу приступали к программированию, документация составлялась уже после написания </a:t>
            </a:r>
            <a:r>
              <a:rPr lang="ru-RU" sz="3300" dirty="0" smtClean="0"/>
              <a:t>программы</a:t>
            </a:r>
            <a:endParaRPr lang="en-US" sz="3300" dirty="0" smtClean="0"/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инструментальных средств и технологий программирования</a:t>
            </a:r>
          </a:p>
          <a:p>
            <a:pPr marL="571500" indent="-571500">
              <a:buFontTx/>
              <a:buChar char="-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– это искусство, а не отлаженный процесс</a:t>
            </a:r>
          </a:p>
          <a:p>
            <a:pPr marL="571500" indent="-571500">
              <a:buFontTx/>
              <a:buChar char="-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программа – основная программа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область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глобальных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(простейшая структура ПО).</a:t>
            </a:r>
          </a:p>
        </p:txBody>
      </p:sp>
      <p:pic>
        <p:nvPicPr>
          <p:cNvPr id="4" name="Picture 2" descr="http://ok-t.ru/studopediaru/baza1/935020372156.files/image0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28" y="730030"/>
            <a:ext cx="2543578" cy="146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0"/>
            <a:ext cx="11925930" cy="841829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Литературные источники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803" y="1158293"/>
            <a:ext cx="117219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/>
              <a:t>Иванова Г.С. Технология программирования: Учебник для вузов. - М.: Изд-во МГТУ им. Н.Э. Баумана, 2002. - 320 </a:t>
            </a:r>
            <a:r>
              <a:rPr lang="ru-RU" sz="3600" dirty="0" smtClean="0"/>
              <a:t>с.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Брауде </a:t>
            </a:r>
            <a:r>
              <a:rPr lang="ru-RU" sz="3600" dirty="0" smtClean="0"/>
              <a:t>Э. Технология разработки программного обеспечения. – СПб.: Питер, 2004</a:t>
            </a:r>
            <a:r>
              <a:rPr lang="ru-RU" sz="3600" dirty="0"/>
              <a:t> </a:t>
            </a:r>
            <a:r>
              <a:rPr lang="ru-RU" sz="3600" dirty="0" smtClean="0"/>
              <a:t>- 665 с.</a:t>
            </a:r>
          </a:p>
        </p:txBody>
      </p:sp>
    </p:spTree>
    <p:extLst>
      <p:ext uri="{BB962C8B-B14F-4D97-AF65-F5344CB8AC3E}">
        <p14:creationId xmlns:p14="http://schemas.microsoft.com/office/powerpoint/2010/main" val="17340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Первый кризис программирования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558" y="1801244"/>
            <a:ext cx="1186144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/>
              <a:t>Время: </a:t>
            </a:r>
            <a:r>
              <a:rPr lang="ru-RU" sz="3300" dirty="0" smtClean="0"/>
              <a:t>Середина 50-х годов, переход от 1-го ко 2-му поколению ЭВМ</a:t>
            </a:r>
          </a:p>
          <a:p>
            <a:r>
              <a:rPr lang="ru-RU" sz="3300" b="1" dirty="0" smtClean="0"/>
              <a:t>Кризис</a:t>
            </a:r>
            <a:r>
              <a:rPr lang="ru-RU" sz="3300" dirty="0" smtClean="0"/>
              <a:t>: Новое поколение ЭВМ имело </a:t>
            </a:r>
            <a:r>
              <a:rPr lang="ru-RU" sz="3300" dirty="0" err="1" smtClean="0"/>
              <a:t>бОльший</a:t>
            </a:r>
            <a:r>
              <a:rPr lang="ru-RU" sz="3300" dirty="0" smtClean="0"/>
              <a:t> объем ОП, и </a:t>
            </a:r>
            <a:r>
              <a:rPr lang="ru-RU" sz="3300" dirty="0" err="1" smtClean="0"/>
              <a:t>бОльшее</a:t>
            </a:r>
            <a:r>
              <a:rPr lang="ru-RU" sz="3300" dirty="0" smtClean="0"/>
              <a:t> быстродействие, а программирование на машинных кодах было чрезвычайно неэффективным, чтобы использовать все ресурсы ЭВМ</a:t>
            </a:r>
          </a:p>
          <a:p>
            <a:r>
              <a:rPr lang="ru-RU" sz="3300" b="1" dirty="0" smtClean="0"/>
              <a:t>Выход</a:t>
            </a:r>
            <a:r>
              <a:rPr lang="ru-RU" sz="33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ru-RU" sz="3300" dirty="0" smtClean="0"/>
              <a:t>я</a:t>
            </a:r>
            <a:r>
              <a:rPr lang="ru-RU" sz="3300" dirty="0" smtClean="0"/>
              <a:t>зыки высокого уровня;</a:t>
            </a:r>
          </a:p>
          <a:p>
            <a:pPr marL="457200" indent="-457200">
              <a:buFontTx/>
              <a:buChar char="-"/>
            </a:pPr>
            <a:r>
              <a:rPr lang="ru-RU" sz="3300" dirty="0" smtClean="0"/>
              <a:t>Процедурное программирование</a:t>
            </a:r>
            <a:endParaRPr lang="ru-RU" sz="3300" dirty="0" smtClean="0"/>
          </a:p>
        </p:txBody>
      </p:sp>
    </p:spTree>
    <p:extLst>
      <p:ext uri="{BB962C8B-B14F-4D97-AF65-F5344CB8AC3E}">
        <p14:creationId xmlns:p14="http://schemas.microsoft.com/office/powerpoint/2010/main" val="2204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ok-t.ru/studopediaru/baza1/935020372156.files/image0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728" y="161365"/>
            <a:ext cx="2775272" cy="260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0000FF"/>
                </a:solidFill>
              </a:rPr>
              <a:t>Второе поколение ЭВМ (55-65 гг.)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70834"/>
            <a:ext cx="1194812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решаемые задачи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алгоритмические.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программирования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Языки программирования высокого уровня.</a:t>
            </a:r>
          </a:p>
          <a:p>
            <a:pPr marL="571500" indent="-571500"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разработка ПО.</a:t>
            </a:r>
          </a:p>
          <a:p>
            <a:pPr marL="571500" indent="-571500">
              <a:buFontTx/>
              <a:buChar char="-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программа – основная программа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область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глобальных данных, набор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данные, передаваемые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подпрограммам</a:t>
            </a:r>
          </a:p>
          <a:p>
            <a:pPr marL="571500" indent="-571500"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библиотеки подпрограмм</a:t>
            </a:r>
          </a:p>
          <a:p>
            <a:pPr marL="571500" indent="-571500"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«снизу вверх» (восходящие проектирование)</a:t>
            </a:r>
          </a:p>
          <a:p>
            <a:pPr marL="571500" indent="-571500"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жизненного цикла ПО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526" y="506129"/>
            <a:ext cx="12218126" cy="626929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Блочно</a:t>
            </a:r>
            <a:r>
              <a:rPr lang="ru-RU" sz="4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-иерархический подход к разработке ПО (нисходящая и восходящая разработка)</a:t>
            </a:r>
            <a:endParaRPr lang="ru-RU" sz="4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70387" y="1675064"/>
            <a:ext cx="2654300" cy="8128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4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799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02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32112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3543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3876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4208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4541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34873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878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7" idx="5"/>
            <a:endCxn id="12" idx="0"/>
          </p:cNvCxnSpPr>
          <p:nvPr/>
        </p:nvCxnSpPr>
        <p:spPr>
          <a:xfrm>
            <a:off x="6604921" y="3829970"/>
            <a:ext cx="65466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7" idx="0"/>
          </p:cNvCxnSpPr>
          <p:nvPr/>
        </p:nvCxnSpPr>
        <p:spPr>
          <a:xfrm>
            <a:off x="6097537" y="2487864"/>
            <a:ext cx="0" cy="800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5"/>
            <a:endCxn id="8" idx="0"/>
          </p:cNvCxnSpPr>
          <p:nvPr/>
        </p:nvCxnSpPr>
        <p:spPr>
          <a:xfrm>
            <a:off x="7035974" y="2368832"/>
            <a:ext cx="128406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5" idx="7"/>
          </p:cNvCxnSpPr>
          <p:nvPr/>
        </p:nvCxnSpPr>
        <p:spPr>
          <a:xfrm flipH="1">
            <a:off x="2670793" y="3829970"/>
            <a:ext cx="823860" cy="12019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4"/>
            <a:endCxn id="9" idx="0"/>
          </p:cNvCxnSpPr>
          <p:nvPr/>
        </p:nvCxnSpPr>
        <p:spPr>
          <a:xfrm flipH="1">
            <a:off x="3649612" y="3922964"/>
            <a:ext cx="352425" cy="1016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5"/>
            <a:endCxn id="10" idx="0"/>
          </p:cNvCxnSpPr>
          <p:nvPr/>
        </p:nvCxnSpPr>
        <p:spPr>
          <a:xfrm>
            <a:off x="4509421" y="3829970"/>
            <a:ext cx="343516" cy="11089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 flipH="1">
            <a:off x="6056262" y="3920598"/>
            <a:ext cx="99789" cy="99296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4"/>
            <a:endCxn id="13" idx="0"/>
          </p:cNvCxnSpPr>
          <p:nvPr/>
        </p:nvCxnSpPr>
        <p:spPr>
          <a:xfrm>
            <a:off x="8320037" y="3922964"/>
            <a:ext cx="142875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249687" y="2368832"/>
            <a:ext cx="90941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5"/>
            <a:endCxn id="14" idx="0"/>
          </p:cNvCxnSpPr>
          <p:nvPr/>
        </p:nvCxnSpPr>
        <p:spPr>
          <a:xfrm>
            <a:off x="8827421" y="3829970"/>
            <a:ext cx="83881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7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Второй кризис программирования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64024"/>
            <a:ext cx="118614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Время: </a:t>
            </a:r>
            <a:r>
              <a:rPr lang="ru-RU" sz="3000" dirty="0" smtClean="0"/>
              <a:t>Середина 70-х годов, переход от 3-го к 4-му поколению ЭВМ</a:t>
            </a:r>
          </a:p>
          <a:p>
            <a:r>
              <a:rPr lang="ru-RU" sz="3000" b="1" dirty="0" smtClean="0"/>
              <a:t>Кризис</a:t>
            </a:r>
            <a:r>
              <a:rPr lang="ru-RU" sz="30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Новое поколение ЭВМ имело </a:t>
            </a:r>
            <a:r>
              <a:rPr lang="ru-RU" sz="3000" dirty="0" err="1" smtClean="0"/>
              <a:t>бОльший</a:t>
            </a:r>
            <a:r>
              <a:rPr lang="ru-RU" sz="3000" dirty="0" smtClean="0"/>
              <a:t> объем ОП, и </a:t>
            </a:r>
            <a:r>
              <a:rPr lang="ru-RU" sz="3000" dirty="0" err="1" smtClean="0"/>
              <a:t>бОльшее</a:t>
            </a:r>
            <a:r>
              <a:rPr lang="ru-RU" sz="3000" dirty="0" smtClean="0"/>
              <a:t> быстродействие, а программирование на машинных кодах было чрезвычайно неэффективным, чтобы использовать все ресурсы ЭВМ: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Отсутствие стандартных интерфейсов вызывало трудности при окончательной сборки программы из модулей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времени тратилось на отладку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тестирование, только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проектов по созданию программ были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успешными</a:t>
            </a:r>
          </a:p>
          <a:p>
            <a:r>
              <a:rPr lang="ru-RU" sz="3000" b="1" dirty="0" smtClean="0"/>
              <a:t>Выход</a:t>
            </a:r>
            <a:r>
              <a:rPr lang="ru-RU" sz="30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Структурное программирование.</a:t>
            </a:r>
          </a:p>
          <a:p>
            <a:pPr marL="457200" indent="-457200">
              <a:buFontTx/>
              <a:buChar char="-"/>
            </a:pPr>
            <a:r>
              <a:rPr lang="ru-RU" sz="3000" dirty="0" smtClean="0"/>
              <a:t>Модульное программирование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8552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Третье поколение ЭВМ (65-75)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925590"/>
            <a:ext cx="118614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решаемые задачи: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сис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емы, базы данных.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программирования:</a:t>
            </a:r>
          </a:p>
          <a:p>
            <a:pPr marL="571500" indent="-571500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программирование</a:t>
            </a:r>
          </a:p>
          <a:p>
            <a:pPr marL="571500" indent="-571500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Нисходящее проектирование</a:t>
            </a:r>
          </a:p>
          <a:p>
            <a:pPr marL="571500" indent="-571500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обеспечения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мобильности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marL="571500" indent="-571500">
              <a:buFontTx/>
              <a:buChar char="-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управления коллективной разработкой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инструментальных программных средств (программных инструментов) поддержки технологии программирования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Модульное программирование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программы стали слишком большого объема, что затрудняло работу с ними программистам.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http://ok-t.ru/studopediaru/baza1/935020372156.files/image0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71" y="719528"/>
            <a:ext cx="4336530" cy="34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5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Третье поколение ЭВМ (65-75)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925590"/>
            <a:ext cx="118614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А.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Дейкстры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ж.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ACM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1968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в результате которого появилась статья, где затрагивались основные вопросы программирования: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Конструирование программ методом пошагового уточнения.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Проектирование сверху вниз и снизу вверх.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Структурное программирование.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коллективной разработки (метод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бригады).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Водопадная модель процесса разработки.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Жизненный цикл программного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Основоположники технологии программирования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925590"/>
            <a:ext cx="118614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Э́дсгер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Ви́бе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Де́йкстра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нидерл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Edsger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Wybe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Dijkstra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11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1930, Роттердам (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Нидерланды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6 августа 2002)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Никлаус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Вирт (нем.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Niklaus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Wirth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род.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февраля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1934) — швейцарский учёный,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информатики.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Фредерик Филипс Брукс мл., род. 19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1931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американский менеджер, инженер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ученый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наиболее известен как руководитель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операционной системы OS/360. </a:t>
            </a:r>
          </a:p>
        </p:txBody>
      </p:sp>
    </p:spTree>
    <p:extLst>
      <p:ext uri="{BB962C8B-B14F-4D97-AF65-F5344CB8AC3E}">
        <p14:creationId xmlns:p14="http://schemas.microsoft.com/office/powerpoint/2010/main" val="23719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4016</TotalTime>
  <Words>1093</Words>
  <Application>Microsoft Office PowerPoint</Application>
  <PresentationFormat>Широкоэкранный</PresentationFormat>
  <Paragraphs>144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Основные этапы развития технологии ПО:</vt:lpstr>
      <vt:lpstr>Первое поколение ЭВМ (40-е годы)</vt:lpstr>
      <vt:lpstr>Первый кризис программирования</vt:lpstr>
      <vt:lpstr>Второе поколение ЭВМ (55-65 гг.)</vt:lpstr>
      <vt:lpstr>Блочно-иерархический подход к разработке ПО (нисходящая и восходящая разработка)</vt:lpstr>
      <vt:lpstr>Второй кризис программирования</vt:lpstr>
      <vt:lpstr>Третье поколение ЭВМ (65-75)</vt:lpstr>
      <vt:lpstr>Третье поколение ЭВМ (65-75)</vt:lpstr>
      <vt:lpstr>Основоположники технологии программирования</vt:lpstr>
      <vt:lpstr>Блочно-иерархический подход к разработке ПО (нисходящая и восходящая разработка)</vt:lpstr>
      <vt:lpstr>Структурное программирование</vt:lpstr>
      <vt:lpstr>Структурное программирование (2)</vt:lpstr>
      <vt:lpstr>Третий кризис программирования</vt:lpstr>
      <vt:lpstr>Четвертое поколение ЭВМ (75-85)</vt:lpstr>
      <vt:lpstr>Объектно-ориентированное программирование (ООП)</vt:lpstr>
      <vt:lpstr>Графическое программирование</vt:lpstr>
      <vt:lpstr>Третий кризис программирования</vt:lpstr>
      <vt:lpstr>Пятое поколение ЭВМ (90-е гг.)</vt:lpstr>
      <vt:lpstr>Структура революций в программировании</vt:lpstr>
      <vt:lpstr>Литературные 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2017-12-15T09:59:43Z</dcterms:created>
  <dcterms:modified xsi:type="dcterms:W3CDTF">2019-01-18T12:42:44Z</dcterms:modified>
</cp:coreProperties>
</file>