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4"/>
  </p:notesMasterIdLst>
  <p:sldIdLst>
    <p:sldId id="256" r:id="rId2"/>
    <p:sldId id="329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44" r:id="rId11"/>
    <p:sldId id="345" r:id="rId12"/>
    <p:sldId id="346" r:id="rId13"/>
    <p:sldId id="347" r:id="rId14"/>
    <p:sldId id="339" r:id="rId15"/>
    <p:sldId id="338" r:id="rId16"/>
    <p:sldId id="340" r:id="rId17"/>
    <p:sldId id="341" r:id="rId18"/>
    <p:sldId id="343" r:id="rId19"/>
    <p:sldId id="342" r:id="rId20"/>
    <p:sldId id="308" r:id="rId21"/>
    <p:sldId id="318" r:id="rId22"/>
    <p:sldId id="291" r:id="rId23"/>
    <p:sldId id="323" r:id="rId24"/>
    <p:sldId id="301" r:id="rId25"/>
    <p:sldId id="348" r:id="rId26"/>
    <p:sldId id="349" r:id="rId27"/>
    <p:sldId id="350" r:id="rId28"/>
    <p:sldId id="351" r:id="rId29"/>
    <p:sldId id="352" r:id="rId30"/>
    <p:sldId id="354" r:id="rId31"/>
    <p:sldId id="353" r:id="rId32"/>
    <p:sldId id="35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9"/>
    <p:restoredTop sz="94656"/>
  </p:normalViewPr>
  <p:slideViewPr>
    <p:cSldViewPr snapToGrid="0" snapToObjects="1">
      <p:cViewPr varScale="1">
        <p:scale>
          <a:sx n="115" d="100"/>
          <a:sy n="115" d="100"/>
        </p:scale>
        <p:origin x="7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834FA-ED66-AA4D-9226-BE6BFEAA0AD9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5AE06-1A26-EC47-B418-8E416DCE2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10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0%D1%82%D0%B8%D0%BD%D1%81%D0%BA%D0%B8%D0%B9_%D1%8F%D0%B7%D1%8B%D0%BA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A1%D0%B0%D0%BD%D0%BA%D1%86%D0%B8%D0%B8_%D0%9E%D0%9E%D0%9D" TargetMode="External"/><Relationship Id="rId5" Type="http://schemas.openxmlformats.org/officeDocument/2006/relationships/hyperlink" Target="https://ru.wikipedia.org/wiki/%D0%9A%D0%BE%D0%BD%D1%82%D1%80%D0%BC%D0%B5%D1%80%D1%8B" TargetMode="External"/><Relationship Id="rId4" Type="http://schemas.openxmlformats.org/officeDocument/2006/relationships/hyperlink" Target="https://ru.wikipedia.org/wiki/%D0%9C%D0%B5%D0%B6%D0%B4%D1%83%D0%BD%D0%B0%D1%80%D0%BE%D0%B4%D0%BD%D0%BE%D0%B5_%D0%BF%D1%80%D0%B0%D0%B2%D0%B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Термин рестрикция предложил применять Дмитрий Песков вместо термина санкции. </a:t>
            </a:r>
          </a:p>
          <a:p>
            <a:endParaRPr lang="ru-RU" dirty="0"/>
          </a:p>
          <a:p>
            <a:r>
              <a:rPr lang="ru-RU" dirty="0"/>
              <a:t>как думает власть?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5AE06-1A26-EC47-B418-8E416DCE2C5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6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Реторсия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ответное ограничение, устанавливаемое в отношении прав граждан и юридических лиц тех государств, в которых имеются специальные ограничения прав граждан и юридических лиц государства, принимающего ответные ограничения.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Политическими формами реторсий являются всевозможные ограничения, устанавливаемые для дипломатов и граждан государства-нарушителя; отзыв дипломатического представителя из государства-нарушителя; объявление сотрудников дипломатического представительства государства персонами 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 grata;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отмена запланированных визитов руководителей и т.д.</a:t>
            </a: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Репрессалии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старолат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ro-RO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repressaliae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Латинский язык"/>
              </a:rPr>
              <a:t>лат.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o-RO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reprehendere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сдерживать, останавливать) — в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Международное право"/>
              </a:rPr>
              <a:t>международном праве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правомерные принудительные меры политического и экономического характера, которые применяются одним государством в ответ на неправомерные действия другого государства. На сегодняшний день термин репрессалии устарел и подобные действия именуются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Контрмеры"/>
              </a:rPr>
              <a:t>контрмеры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в случае применения таких мер международной организацией —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Санкции ООН"/>
              </a:rPr>
              <a:t>санкции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5AE06-1A26-EC47-B418-8E416DCE2C5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51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F94285-E3A6-684F-BA6A-67B3B7F1D4D2}" type="datetime1">
              <a:rPr lang="ru-RU" smtClean="0"/>
              <a:t>09.11.2022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228E-A09C-C547-8206-73540F74FE18}" type="datetime1">
              <a:rPr lang="ru-RU" smtClean="0"/>
              <a:t>09.11.2022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DFD1-3595-D648-BB65-C2BEC6F660B9}" type="datetime1">
              <a:rPr lang="ru-RU" smtClean="0"/>
              <a:t>09.11.2022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4977-938B-E648-A4D9-30BC96AB7A01}" type="datetime1">
              <a:rPr lang="ru-RU" smtClean="0"/>
              <a:t>09.11.2022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FF8BD7-F8CF-014B-B218-8E61C2435E3C}" type="datetime1">
              <a:rPr lang="ru-RU" smtClean="0"/>
              <a:t>09.11.2022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AA87-A834-0040-856E-4C43B41594ED}" type="datetime1">
              <a:rPr lang="ru-RU" smtClean="0"/>
              <a:t>09.11.2022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B0B7-6C82-5046-A324-868689C30C34}" type="datetime1">
              <a:rPr lang="ru-RU" smtClean="0"/>
              <a:t>09.11.2022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F14-B99D-9D4B-8404-0818772B7FDF}" type="datetime1">
              <a:rPr lang="ru-RU" smtClean="0"/>
              <a:t>09.11.2022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0CFE-FB68-6E40-85D3-AD56D6CF8A6F}" type="datetime1">
              <a:rPr lang="ru-RU" smtClean="0"/>
              <a:t>09.11.2022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F43A84-54A0-5845-9F81-E0729D817DA5}" type="datetime1">
              <a:rPr lang="ru-RU" smtClean="0"/>
              <a:t>09.11.2022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14A3F4-08C3-FB4E-BA47-E4F901B2F560}" type="datetime1">
              <a:rPr lang="ru-RU" smtClean="0"/>
              <a:t>09.11.2022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051085B-0B98-C346-A3A5-49C2BAA96C8B}" type="datetime1">
              <a:rPr lang="ru-RU" smtClean="0"/>
              <a:t>09.11.2022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1EA96-B2FE-C54D-889B-4CB125CAE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3"/>
            <a:ext cx="8361229" cy="2286835"/>
          </a:xfrm>
        </p:spPr>
        <p:txBody>
          <a:bodyPr/>
          <a:lstStyle/>
          <a:p>
            <a:r>
              <a:rPr lang="ru-RU" sz="3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Взаимодействие бизнеса и власти: хаос международных экономических правил. </a:t>
            </a:r>
            <a:br>
              <a:rPr lang="ru-RU" sz="3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</a:br>
            <a:r>
              <a:rPr lang="ru-RU" sz="3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Что дальше?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499F2F-F5A5-4E43-A657-482D2FF14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4191000"/>
            <a:ext cx="6831673" cy="851516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ВШЭ. Ноябрь 2022 г.</a:t>
            </a:r>
          </a:p>
        </p:txBody>
      </p:sp>
    </p:spTree>
    <p:extLst>
      <p:ext uri="{BB962C8B-B14F-4D97-AF65-F5344CB8AC3E}">
        <p14:creationId xmlns:p14="http://schemas.microsoft.com/office/powerpoint/2010/main" val="265691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23BFA-63B0-14FE-D6CB-0883D8DA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solidFill>
                  <a:srgbClr val="FF0000"/>
                </a:solidFill>
              </a:rPr>
              <a:t>Голландия освобождает компании от санкций ЕС против РФ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4A499F-D52C-12B5-F154-92877A87E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Правительство Нидерландов выдало 91 разрешение на обход санкций, введенных ЕС в отношении России </a:t>
            </a:r>
          </a:p>
          <a:p>
            <a:r>
              <a:rPr lang="ru-RU" dirty="0"/>
              <a:t>Как сообщил (</a:t>
            </a:r>
            <a:r>
              <a:rPr lang="en-US" dirty="0"/>
              <a:t>https://</a:t>
            </a:r>
            <a:r>
              <a:rPr lang="en-US" dirty="0" err="1"/>
              <a:t>www.rtlnieuws.nl</a:t>
            </a:r>
            <a:r>
              <a:rPr lang="en-US" dirty="0"/>
              <a:t>/</a:t>
            </a:r>
            <a:r>
              <a:rPr lang="en-US" dirty="0" err="1"/>
              <a:t>nieuws</a:t>
            </a:r>
            <a:r>
              <a:rPr lang="en-US" dirty="0"/>
              <a:t>/</a:t>
            </a:r>
            <a:r>
              <a:rPr lang="en-US" dirty="0" err="1"/>
              <a:t>artikel</a:t>
            </a:r>
            <a:r>
              <a:rPr lang="en-US" dirty="0"/>
              <a:t>/5341835/</a:t>
            </a:r>
            <a:r>
              <a:rPr lang="en-US" dirty="0" err="1"/>
              <a:t>sancties-eu-rusland-ontheffingen-ontheffing-tientallen</a:t>
            </a:r>
            <a:r>
              <a:rPr lang="en-US" dirty="0"/>
              <a:t>) </a:t>
            </a:r>
            <a:r>
              <a:rPr lang="ru-RU" dirty="0"/>
              <a:t>телеканал </a:t>
            </a:r>
            <a:r>
              <a:rPr lang="en-US" dirty="0"/>
              <a:t>RTL News, </a:t>
            </a:r>
            <a:r>
              <a:rPr lang="ru-RU" dirty="0"/>
              <a:t>гарантировать освобождение от санкций могут МИД, министерства экономики, финансов, инфраструктуры и образования, чтобы позволить “определенную степень гибкости в определенных случаях”</a:t>
            </a:r>
          </a:p>
          <a:p>
            <a:r>
              <a:rPr lang="ru-RU" dirty="0"/>
              <a:t>В апреле ЕС запретил судам под российским флагом заходить в порты стран ЕС. Однако министерство инфраструктуры и по управлению водными ресурсами выдало специальное разрешение 34 судам, которые могут заходить в голландские порты, например, потому, что они перевозят важные грузы, такие как алюминий и продовольствие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439EE3-4016-A0D5-001F-DAC9CA189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4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FA126-0903-9BC5-DAB9-2109E233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Голландия освобождает компании от санкций ЕС против РФ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CD43-6024-E53C-E9F5-F58462A60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Министерство по вопросам климата и энергетической политики сделало исключение для 25 голландских организаций на получение энергоресурсов из РФ. </a:t>
            </a:r>
          </a:p>
          <a:p>
            <a:r>
              <a:rPr lang="ru-RU" dirty="0"/>
              <a:t>Они обеспечивают электричеством 150 различных компаний и учреждений, в том числе муниципалитеты и школы.</a:t>
            </a:r>
          </a:p>
          <a:p>
            <a:r>
              <a:rPr lang="ru-RU" dirty="0"/>
              <a:t>Министерство внешней торговли и развития сотрудничества выдало 18 разрешений 13 организациям на гуманитарных основаниях для сотрудничества между ЕС и РФ по “исключительно гражданским вопросам”. </a:t>
            </a:r>
          </a:p>
          <a:p>
            <a:endParaRPr lang="ru-RU" dirty="0"/>
          </a:p>
          <a:p>
            <a:r>
              <a:rPr lang="ru-RU" dirty="0"/>
              <a:t>МИД Нидерландов выдал одно разрешение одной компании на то, что бы она смогла получить платеж из России, а Минфин сделал 13 исключений в отношении замороженных активов и товаров, попадающих под санкционный режим.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41A680-0996-8554-6E6B-A165711D3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7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20535-30FD-778D-F3BE-65841F92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Голландия освобождает компании от санкций ЕС против РФ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7DC2FD-9F50-FBCE-FC3D-BA11CCD50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Министерство внешней торговли и развития сотрудничества выдало 18 разрешений 13 организациям на гуманитарных основаниях для сотрудничества между ЕС и РФ по “исключительно гражданским вопросам”. </a:t>
            </a:r>
          </a:p>
          <a:p>
            <a:endParaRPr lang="ru-RU" dirty="0"/>
          </a:p>
          <a:p>
            <a:r>
              <a:rPr lang="ru-RU" dirty="0"/>
              <a:t>МИД Нидерландов выдал одно разрешение одной компании на то, что бы она смогла получить платеж из России, а Минфин сделал 13 исключений в отношении замороженных активов и товаров, попадающих под санкционный режим.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ACC10F-4EA7-208A-56EC-EA50F07E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35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831F-744F-4627-BAE6-7742C65E4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Катар выступил за отказ от санкций при торговле топливом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2503D-0642-6317-2F74-CE951F2C9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Королевство призывает все страны и многосторонние организации отказаться от политизации торговли топливом, которая проявляется в формате санкций и соглашений, препятствующих свободному рынку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785DE6-A8D1-9EBC-C6C3-1F27CF51E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33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56BF1-54FB-EB50-071E-7A6234194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Обоюдоострый эффект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Рост цен на газ в ЕС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CF80FD-3603-F884-78B7-C0428F1D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E218673-7D5F-DA97-B5BE-510458069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200" y="2285999"/>
            <a:ext cx="5181600" cy="451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20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797AF-5B53-5E4E-6E36-FEB9C30F9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Обоюдоострый эффект. ФРГ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92648D-21E0-C6A9-E4CF-18DFBB7E6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Bild</a:t>
            </a:r>
            <a:r>
              <a:rPr lang="ru-RU" sz="2400" dirty="0"/>
              <a:t>: Германии грозит промышленный кризис и </a:t>
            </a:r>
            <a:r>
              <a:rPr lang="ru-RU" sz="2400" dirty="0" err="1"/>
              <a:t>деиндустриализация</a:t>
            </a:r>
            <a:r>
              <a:rPr lang="ru-RU" sz="2400" dirty="0"/>
              <a:t> из-за роста цен на энергоносители</a:t>
            </a:r>
          </a:p>
          <a:p>
            <a:endParaRPr lang="ru-RU" sz="2400" dirty="0"/>
          </a:p>
          <a:p>
            <a:r>
              <a:rPr lang="ru-RU" sz="2400" dirty="0"/>
              <a:t>В свете энергетического кризиса в Европе компании предпочитают вкладываться в производства в Китае. Так, глава крупнейшего в мире химического концерна </a:t>
            </a:r>
            <a:r>
              <a:rPr lang="en-US" sz="2400" dirty="0"/>
              <a:t>BASF </a:t>
            </a:r>
            <a:r>
              <a:rPr lang="ru-RU" sz="2400" dirty="0"/>
              <a:t>заявил о том, что компании выгодно продолжать развитие в Китае и увеличивать своё присутствие там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4FD3BC-507B-6D21-8E8D-1EF03818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81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C5133-6E44-EBC6-6747-76F5C82D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solidFill>
                  <a:srgbClr val="FF0000"/>
                </a:solidFill>
              </a:rPr>
              <a:t>Обоюдоострый эффект. ФРГ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0BAB3F-0BDD-3C13-BD83-43AB713D1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Автомобильный концерн </a:t>
            </a:r>
            <a:r>
              <a:rPr lang="en-US" sz="2400" dirty="0"/>
              <a:t>Volkswagen, </a:t>
            </a:r>
            <a:r>
              <a:rPr lang="ru-RU" sz="2400" dirty="0"/>
              <a:t>производитель средств по уходу за кожей </a:t>
            </a:r>
            <a:r>
              <a:rPr lang="en-US" sz="2400" dirty="0"/>
              <a:t>Nivea Beiersdorf </a:t>
            </a:r>
            <a:r>
              <a:rPr lang="ru-RU" sz="2400" dirty="0"/>
              <a:t>и промышленный гигант </a:t>
            </a:r>
            <a:r>
              <a:rPr lang="en-US" sz="2400" dirty="0"/>
              <a:t>Siemens </a:t>
            </a:r>
            <a:r>
              <a:rPr lang="ru-RU" sz="2400" dirty="0"/>
              <a:t>значительно увеличивают свои инвестиции в Китай</a:t>
            </a:r>
          </a:p>
          <a:p>
            <a:r>
              <a:rPr lang="ru-RU" sz="2400" dirty="0"/>
              <a:t>Михаэль фон </a:t>
            </a:r>
            <a:r>
              <a:rPr lang="ru-RU" sz="2400" dirty="0" err="1"/>
              <a:t>Ферстер</a:t>
            </a:r>
            <a:r>
              <a:rPr lang="ru-RU" sz="2400" dirty="0"/>
              <a:t>, глава Табачной ассоциации </a:t>
            </a:r>
            <a:r>
              <a:rPr lang="en-US" sz="2400" dirty="0" err="1"/>
              <a:t>VdR</a:t>
            </a:r>
            <a:r>
              <a:rPr lang="en-US" sz="2400" dirty="0"/>
              <a:t>, </a:t>
            </a:r>
            <a:r>
              <a:rPr lang="ru-RU" sz="2400" dirty="0"/>
              <a:t>предупреждает о промышленном кризисе. В особой зоне риска находятся и менее крупные предприятия: им не так просто перенести производство за границу, и многим из них грозит закрытие</a:t>
            </a:r>
          </a:p>
          <a:p>
            <a:r>
              <a:rPr lang="ru-RU" sz="2400" dirty="0" err="1"/>
              <a:t>Гитта</a:t>
            </a:r>
            <a:r>
              <a:rPr lang="ru-RU" sz="2400" dirty="0"/>
              <a:t> </a:t>
            </a:r>
            <a:r>
              <a:rPr lang="ru-RU" sz="2400" dirty="0" err="1"/>
              <a:t>Коннеманн</a:t>
            </a:r>
            <a:r>
              <a:rPr lang="ru-RU" sz="2400" dirty="0"/>
              <a:t>, председатель Союза малого и среднего бизнеса: нам </a:t>
            </a:r>
            <a:r>
              <a:rPr lang="ru-RU" sz="2400" dirty="0" err="1"/>
              <a:t>деиндустриализация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F35825-2B9E-A08B-8B84-D86D609C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0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9907-EB02-96D3-8A16-8BF931F7B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Европейское издание газеты </a:t>
            </a:r>
            <a:r>
              <a:rPr lang="en-US" sz="3200" dirty="0">
                <a:solidFill>
                  <a:srgbClr val="FF0000"/>
                </a:solidFill>
              </a:rPr>
              <a:t>Politico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7148EA-C122-3353-2C41-CF8095003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Канцлер Германии Олаф Шольц и президент Франции Эмманюэль Макрон, намерены провести переговоры с США о недобросовестной конкуренции, но при неудачном исходе рассматривают вариант ответных мер</a:t>
            </a:r>
            <a:endParaRPr lang="en-US" sz="2400" dirty="0"/>
          </a:p>
          <a:p>
            <a:r>
              <a:rPr lang="ru-RU" sz="2400" dirty="0"/>
              <a:t>Макрон и Шольц согласились, что планы США субсидировать компании, которые откроют производства в Америке, нарушают рыночные принципы и направлены на то, чтобы переманить производства на свою территорию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B7DEB1-64FA-F2AC-3DD1-C3218085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1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EE944-455F-D876-1F21-79A0A80F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Мнение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DB9514-62C7-E9D4-5C7E-D584B8E73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Никакого единого энергорынка больше нет, нет никаких правил, высокая волатильность стала беспредельной</a:t>
            </a:r>
          </a:p>
          <a:p>
            <a:r>
              <a:rPr lang="ru-RU" sz="2400" dirty="0"/>
              <a:t>Затраты ЕС на защиту потребителей (предприятий и домохозяйств) от собственных антироссийских санкций превысили €500 млрд и к концу года достигнут €1 трлн»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340A08-60E9-A249-AB83-6E0BFB8F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38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6D400-1AF5-EE3D-4BEF-F495B186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Мнение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649312-5A7C-90D1-9FED-D28BBC0DC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Autofit/>
          </a:bodyPr>
          <a:lstStyle/>
          <a:p>
            <a:r>
              <a:rPr lang="ru-RU" sz="2400" dirty="0"/>
              <a:t>Глава «Роснефти» Игорь Сечин: три столпа мировой экономики: </a:t>
            </a:r>
            <a:br>
              <a:rPr lang="ru-RU" sz="2400" dirty="0"/>
            </a:br>
            <a:r>
              <a:rPr lang="ru-RU" sz="2400" dirty="0"/>
              <a:t>- дешевые российские энергоносители, </a:t>
            </a:r>
            <a:br>
              <a:rPr lang="ru-RU" sz="2400" dirty="0"/>
            </a:br>
            <a:r>
              <a:rPr lang="ru-RU" sz="2400" dirty="0"/>
              <a:t>- дешевые китайские товары, </a:t>
            </a:r>
            <a:br>
              <a:rPr lang="ru-RU" sz="2400" dirty="0"/>
            </a:br>
            <a:r>
              <a:rPr lang="ru-RU" sz="2400" dirty="0"/>
              <a:t>- дешевые американские деньги</a:t>
            </a:r>
          </a:p>
          <a:p>
            <a:r>
              <a:rPr lang="ru-RU" sz="2400" dirty="0"/>
              <a:t> $20 млрд российского энергетического импорта позволяли Германии создавать $2 трлн добавленной стоимости. 100-кратный экономический рычаг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F8639D-2E98-BAF4-D984-AAD9B7CC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6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717E6-D2CB-E927-35BF-7FC23079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11667"/>
            <a:ext cx="9601200" cy="1485900"/>
          </a:xfrm>
        </p:spPr>
        <p:txBody>
          <a:bodyPr/>
          <a:lstStyle/>
          <a:p>
            <a:r>
              <a:rPr lang="ru-RU" dirty="0"/>
              <a:t>Объем торговли с Россией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31640B-2363-E051-587A-599CBCE66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1196770"/>
            <a:ext cx="5122334" cy="5439356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5EC89F-B8F8-78BD-A126-6C2C33AC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55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1805D-69F5-C241-8A1B-56694ACC8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ОФИЦИАЛЬНАЯ ПОЗИЦИЯ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599347-4FE2-5648-92B8-1F2F52702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/>
              <a:t>Дмитрий Песков (пресс – секретарь Президента России)</a:t>
            </a:r>
            <a:r>
              <a:rPr lang="ru-RU" sz="4000" dirty="0"/>
              <a:t>: </a:t>
            </a:r>
          </a:p>
          <a:p>
            <a:pPr marL="0" indent="0">
              <a:buNone/>
            </a:pPr>
            <a:r>
              <a:rPr lang="ru-RU" sz="4000" dirty="0"/>
              <a:t>«Мы не признаем эти ограничения, эти </a:t>
            </a:r>
            <a:r>
              <a:rPr lang="ru-RU" sz="4000" dirty="0">
                <a:solidFill>
                  <a:srgbClr val="FF0000"/>
                </a:solidFill>
              </a:rPr>
              <a:t>односторонние </a:t>
            </a:r>
            <a:r>
              <a:rPr lang="ru-RU" sz="4000" u="sng" dirty="0">
                <a:solidFill>
                  <a:srgbClr val="FF0000"/>
                </a:solidFill>
              </a:rPr>
              <a:t>рестрикции </a:t>
            </a:r>
            <a:r>
              <a:rPr lang="ru-RU" sz="4000" u="sng" dirty="0"/>
              <a:t>как законные санкции</a:t>
            </a:r>
            <a:r>
              <a:rPr lang="ru-RU" sz="4000" dirty="0"/>
              <a:t>, мы считаем их незаконными»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A3525F-40EC-744E-8D90-A392FBBA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07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B886F-CDDE-1043-A8D0-DDB3DB79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Новация США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E7F86F-334F-0D46-A5AA-5F1FB148E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Формирование национальной правовой системы США, </a:t>
            </a:r>
            <a:r>
              <a:rPr lang="ru-RU" sz="2400" dirty="0">
                <a:solidFill>
                  <a:srgbClr val="FF0000"/>
                </a:solidFill>
              </a:rPr>
              <a:t>доминирующей над национальными правовыми системами </a:t>
            </a:r>
            <a:r>
              <a:rPr lang="ru-RU" sz="2400" dirty="0"/>
              <a:t>других стран</a:t>
            </a:r>
          </a:p>
          <a:p>
            <a:r>
              <a:rPr lang="ru-RU" sz="2400" dirty="0">
                <a:solidFill>
                  <a:schemeClr val="tx1"/>
                </a:solidFill>
              </a:rPr>
              <a:t>Основа рестрикций – </a:t>
            </a:r>
            <a:r>
              <a:rPr lang="ru-RU" sz="2400" dirty="0">
                <a:solidFill>
                  <a:srgbClr val="FF0000"/>
                </a:solidFill>
              </a:rPr>
              <a:t>дипломатия принуждения, торговые, финансовые, транспортные и тарифные ограничения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Судебный механизм защиты против рестрикций не работает. </a:t>
            </a:r>
            <a:r>
              <a:rPr lang="ru-RU" sz="2400" dirty="0">
                <a:solidFill>
                  <a:schemeClr val="tx1"/>
                </a:solidFill>
              </a:rPr>
              <a:t>Роснефть, Сбербанк, ВТБ, Внешэкономбанк, </a:t>
            </a:r>
            <a:r>
              <a:rPr lang="ru-RU" sz="2400" dirty="0"/>
              <a:t>Олег Дерипаска, Виктор Вексельберг  - все проиграли суды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BF1B39-C3B6-7F4D-8FFD-E4F2DCF9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87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1805D-69F5-C241-8A1B-56694ACC8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Позиция России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Регулирования конкуренции в мире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599347-4FE2-5648-92B8-1F2F52702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t"/>
            <a:r>
              <a:rPr lang="ru-RU" sz="3200" dirty="0"/>
              <a:t>Старая модель регулирования - право</a:t>
            </a:r>
            <a:r>
              <a:rPr lang="en-US" sz="3200" dirty="0"/>
              <a:t> + </a:t>
            </a:r>
            <a:r>
              <a:rPr lang="ru-RU" sz="3200" dirty="0"/>
              <a:t>договор </a:t>
            </a:r>
          </a:p>
          <a:p>
            <a:pPr fontAlgn="t"/>
            <a:r>
              <a:rPr lang="ru-RU" sz="3200" dirty="0"/>
              <a:t>Новая модель регулирования - принуждение через силу + игнорирование ранее созданных правовых механизмов</a:t>
            </a:r>
          </a:p>
          <a:p>
            <a:pPr fontAlgn="t"/>
            <a:r>
              <a:rPr lang="ru-RU" sz="3200" dirty="0">
                <a:solidFill>
                  <a:schemeClr val="tx1"/>
                </a:solidFill>
              </a:rPr>
              <a:t>А мы наблюдаем транзит от правовой модели к рыночно силовой модели, поддерживаемой властями США. Обе модели используются параллельно в зависимости от выгоды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1C62B4-473B-BB48-9A53-5C9C8457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54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65DB6-E6BF-D544-9084-71263455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Ролевая модель </a:t>
            </a:r>
            <a:r>
              <a:rPr lang="en-US" dirty="0">
                <a:solidFill>
                  <a:srgbClr val="FF0000"/>
                </a:solidFill>
              </a:rPr>
              <a:t>GR</a:t>
            </a:r>
            <a:r>
              <a:rPr lang="ru-RU" dirty="0">
                <a:solidFill>
                  <a:srgbClr val="FF0000"/>
                </a:solidFill>
              </a:rPr>
              <a:t> вне страны Поддержка действий властей России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7C76FA-D25D-B845-AE89-F94970651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Судебных процедур нет</a:t>
            </a:r>
          </a:p>
          <a:p>
            <a:r>
              <a:rPr lang="ru-RU" sz="2800" dirty="0"/>
              <a:t>Международное право не работает</a:t>
            </a:r>
          </a:p>
          <a:p>
            <a:r>
              <a:rPr lang="ru-RU" sz="2800" dirty="0"/>
              <a:t>Необходимо </a:t>
            </a:r>
            <a:r>
              <a:rPr lang="ru-RU" sz="2800" dirty="0">
                <a:solidFill>
                  <a:srgbClr val="FF0000"/>
                </a:solidFill>
              </a:rPr>
              <a:t>поддерживать общую дискуссию </a:t>
            </a:r>
            <a:r>
              <a:rPr lang="ru-RU" sz="2800" dirty="0"/>
              <a:t>о восстановлении международного права </a:t>
            </a:r>
          </a:p>
          <a:p>
            <a:r>
              <a:rPr lang="ru-RU" sz="2800" dirty="0"/>
              <a:t>Ключевая роль у правительственных органов России, поэтому важно поддерживать контекст и </a:t>
            </a:r>
            <a:r>
              <a:rPr lang="ru-RU" sz="2800" dirty="0">
                <a:solidFill>
                  <a:srgbClr val="FF0000"/>
                </a:solidFill>
              </a:rPr>
              <a:t>вести информационную работу </a:t>
            </a:r>
            <a:r>
              <a:rPr lang="ru-RU" sz="2800" dirty="0"/>
              <a:t>в поддержку действий властей РФ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3F2A99-D7E4-424B-BA6E-0D08F1D0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08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1805D-69F5-C241-8A1B-56694ACC8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Позиция России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Международное право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599347-4FE2-5648-92B8-1F2F52702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74574"/>
            <a:ext cx="9601200" cy="4625008"/>
          </a:xfrm>
        </p:spPr>
        <p:txBody>
          <a:bodyPr>
            <a:normAutofit/>
          </a:bodyPr>
          <a:lstStyle/>
          <a:p>
            <a:r>
              <a:rPr lang="ru-RU" sz="2800" dirty="0"/>
              <a:t>Основа международной ответственности - установление наличия международно-противоправного деяния и определение санкции и ее реализация. </a:t>
            </a:r>
          </a:p>
          <a:p>
            <a:endParaRPr lang="ru-RU" sz="2800" dirty="0"/>
          </a:p>
          <a:p>
            <a:r>
              <a:rPr lang="ru-RU" sz="2800" dirty="0"/>
              <a:t>Логистика меж/санкций: доказать - определить санкции - реализовать.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096F79-A558-894D-A26E-96F28AD4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13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A7EA-4380-9F80-C547-9D4A7A27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ECAFD6-3651-99E7-AC0D-EF1F899E7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/>
              <a:t>О чём это говорит?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87CFA5-04B3-F598-9CC1-4A6F04D7C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69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5AC9E-0DA3-8262-A18A-4E69B49C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sz="4400" dirty="0">
                <a:solidFill>
                  <a:srgbClr val="FF0000"/>
                </a:solidFill>
              </a:rPr>
              <a:t>равил больше нет. </a:t>
            </a:r>
            <a:r>
              <a:rPr lang="ru-RU" dirty="0">
                <a:solidFill>
                  <a:srgbClr val="FF0000"/>
                </a:solidFill>
              </a:rPr>
              <a:t>Что дальше?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FF042-C21C-7F9B-CA89-0341776FA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6000"/>
            <a:ext cx="9889067" cy="35814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Хаос в международных правилах</a:t>
            </a:r>
          </a:p>
          <a:p>
            <a:r>
              <a:rPr lang="ru-RU" sz="3600" dirty="0">
                <a:solidFill>
                  <a:schemeClr val="tx1"/>
                </a:solidFill>
              </a:rPr>
              <a:t>Правил больше нет</a:t>
            </a:r>
          </a:p>
          <a:p>
            <a:r>
              <a:rPr lang="ru-RU" sz="3600" dirty="0">
                <a:solidFill>
                  <a:schemeClr val="tx1"/>
                </a:solidFill>
              </a:rPr>
              <a:t>Вернее, новые правила – «правил больше нет»</a:t>
            </a:r>
          </a:p>
          <a:p>
            <a:r>
              <a:rPr lang="ru-RU" sz="3600" dirty="0">
                <a:solidFill>
                  <a:schemeClr val="tx1"/>
                </a:solidFill>
              </a:rPr>
              <a:t>Но, бизнес продолжает жить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CC7D8D-FCE9-6019-7FF9-A9BCA3490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8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87546-EAAD-18DA-F4D2-C7095E3C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sz="4400" dirty="0">
                <a:solidFill>
                  <a:srgbClr val="FF0000"/>
                </a:solidFill>
              </a:rPr>
              <a:t>равил больше нет. </a:t>
            </a:r>
            <a:r>
              <a:rPr lang="ru-RU" dirty="0">
                <a:solidFill>
                  <a:srgbClr val="FF0000"/>
                </a:solidFill>
              </a:rPr>
              <a:t>Что дальше? Ответы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8756FC-0441-FD1D-F2FF-A845134B9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900" dirty="0"/>
              <a:t>Это порождает неопределенность для бизнеса</a:t>
            </a:r>
          </a:p>
          <a:p>
            <a:r>
              <a:rPr lang="ru-RU" sz="3900" dirty="0"/>
              <a:t>Неопределенность повышает риски</a:t>
            </a:r>
          </a:p>
          <a:p>
            <a:r>
              <a:rPr lang="ru-RU" sz="3900" dirty="0"/>
              <a:t>Риски увеличивают страховки, транспортные расходы, энергозатраты и </a:t>
            </a:r>
            <a:r>
              <a:rPr lang="ru-RU" sz="3900" dirty="0" err="1"/>
              <a:t>тд</a:t>
            </a:r>
            <a:endParaRPr lang="ru-RU" sz="39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16F9DE-3E5A-12C6-1170-2E19A19D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62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E6A3E-5DDA-8CBC-DB76-907103C8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sz="4400" dirty="0">
                <a:solidFill>
                  <a:srgbClr val="FF0000"/>
                </a:solidFill>
              </a:rPr>
              <a:t>равил больше нет. </a:t>
            </a:r>
            <a:r>
              <a:rPr lang="ru-RU" dirty="0">
                <a:solidFill>
                  <a:srgbClr val="FF0000"/>
                </a:solidFill>
              </a:rPr>
              <a:t>Что дальше? Ответы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2F3057-65BB-5134-21D6-F2563CA55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Риски сокращают долгосрочное планирование и повышают цены</a:t>
            </a:r>
          </a:p>
          <a:p>
            <a:r>
              <a:rPr lang="ru-RU" sz="3600" dirty="0"/>
              <a:t>Отсутствие долгосрочного планирования меняет инвестиционный климат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1FFD82-23AE-D488-D433-BCDBA3C9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47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0B59-E6E8-25D1-B0FE-FAB097037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sz="4400" dirty="0">
                <a:solidFill>
                  <a:srgbClr val="FF0000"/>
                </a:solidFill>
              </a:rPr>
              <a:t>равил больше нет. </a:t>
            </a:r>
            <a:r>
              <a:rPr lang="ru-RU" dirty="0">
                <a:solidFill>
                  <a:srgbClr val="FF0000"/>
                </a:solidFill>
              </a:rPr>
              <a:t>Что дальше? Ответы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693174-1575-44BC-6DBA-AB7D6336D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Новый инвестиционный климат заставляет </a:t>
            </a:r>
            <a:r>
              <a:rPr lang="ru-RU" sz="2400" dirty="0">
                <a:solidFill>
                  <a:srgbClr val="FF0000"/>
                </a:solidFill>
              </a:rPr>
              <a:t>богатые страны </a:t>
            </a:r>
            <a:r>
              <a:rPr lang="ru-RU" sz="2400" dirty="0"/>
              <a:t>возвращаться к колонизаторской модели развития (выживания), сбрасывая «одежды демократии и справедливости»</a:t>
            </a:r>
          </a:p>
          <a:p>
            <a:r>
              <a:rPr lang="ru-RU" sz="2400" dirty="0"/>
              <a:t>Старые международные правила не работают, нет судов, нет арбитража, нет судебных исполнителей</a:t>
            </a:r>
          </a:p>
          <a:p>
            <a:r>
              <a:rPr lang="ru-RU" sz="2400" dirty="0"/>
              <a:t>Работает только право силы</a:t>
            </a:r>
          </a:p>
          <a:p>
            <a:r>
              <a:rPr lang="ru-RU" sz="2400" dirty="0"/>
              <a:t>Работает коррумпирование элит</a:t>
            </a:r>
          </a:p>
          <a:p>
            <a:r>
              <a:rPr lang="ru-RU" sz="2400" dirty="0"/>
              <a:t>Сохраняются </a:t>
            </a:r>
            <a:r>
              <a:rPr lang="ru-RU" sz="2400" dirty="0" err="1"/>
              <a:t>внутристрановые</a:t>
            </a:r>
            <a:r>
              <a:rPr lang="ru-RU" sz="2400" dirty="0"/>
              <a:t> правила? 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4B7CF1-69D2-F6AD-1DB5-31D51E89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8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C074E-50D0-B5EB-1C2C-5332D313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Счет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текущих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операций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России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достиг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рекордного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уровня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в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198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м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aktiv-grotesk"/>
              </a:rPr>
              <a:t>лрд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долларов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США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в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период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с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января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по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сентябрь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2022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года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870C34-BA5B-709A-DB75-4215F6398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1689" y="2171700"/>
            <a:ext cx="7828509" cy="4398376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C4A9D3-8CAA-8F15-7D4B-C4180AD6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56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22688-CD72-99B5-462D-73ACB0C8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sz="4400" dirty="0">
                <a:solidFill>
                  <a:srgbClr val="FF0000"/>
                </a:solidFill>
              </a:rPr>
              <a:t>равил больше нет. </a:t>
            </a:r>
            <a:r>
              <a:rPr lang="ru-RU" dirty="0">
                <a:solidFill>
                  <a:srgbClr val="FF0000"/>
                </a:solidFill>
              </a:rPr>
              <a:t>Что дальше? Ответы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AD24C-1B46-613F-A5FA-6F04E6AB3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Инвестиционный климат ставит </a:t>
            </a:r>
            <a:r>
              <a:rPr lang="ru-RU" sz="2400" dirty="0">
                <a:solidFill>
                  <a:srgbClr val="FF0000"/>
                </a:solidFill>
              </a:rPr>
              <a:t>бедные страны </a:t>
            </a:r>
            <a:r>
              <a:rPr lang="ru-RU" sz="2400" dirty="0"/>
              <a:t>перед выбором или оставаться колонией в новом формате или переходить на модель совместного развития с другими странами на основе взаимовыгодного сотрудничества</a:t>
            </a:r>
          </a:p>
          <a:p>
            <a:r>
              <a:rPr lang="ru-RU" sz="2400" dirty="0"/>
              <a:t>Если нет правовой защиты, то как обеспечивать свой суверенитет? Война? Союзы? </a:t>
            </a:r>
          </a:p>
          <a:p>
            <a:r>
              <a:rPr lang="ru-RU" sz="2400" dirty="0"/>
              <a:t>Суверенитет, как институт, вообще еще работает на основе принципов ООН? Или миру пора отказаться от него?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BD534D-C3AC-E0B9-88BC-6486319F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72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325C0-4FEF-D534-1A7F-BD1AC17A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Бизнес апокалипсис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E532F3-F038-63A8-FECF-0931E4B47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Многополярный мир – это новые международные правила, но какими они будут никто не знает</a:t>
            </a:r>
          </a:p>
          <a:p>
            <a:r>
              <a:rPr lang="ru-RU" sz="2800" dirty="0"/>
              <a:t>Это время возможностей</a:t>
            </a:r>
          </a:p>
          <a:p>
            <a:r>
              <a:rPr lang="ru-RU" sz="2800" dirty="0"/>
              <a:t>Нам предстоит пережить одно - два десятилетия «Безумного Макса»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B19E1F-CCA5-0578-4CD3-5BC54C56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67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A8FB1-73DF-B54C-E620-7C4F14258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Дмитрий Медведев. Сегодня.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Он пошутил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057346-F05F-1C94-A577-4E7FC505E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8409" y="2244560"/>
            <a:ext cx="6663062" cy="441113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1D556B-A3D8-C0E4-A9CC-DC84AB3F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5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5ADB6-2D47-CA2C-5658-7D0AD42C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Высокие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цены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на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энергоносители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в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значительной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степени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способствовали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увеличению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стоимости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российского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экспорта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,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январь-сентябрь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2022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г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D86587-0372-9B3D-F90F-271D3E40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E1A3F36-5FC0-0A1E-6B18-D9AE796EC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302" y="2312293"/>
            <a:ext cx="724172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6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1B852-68ED-9F08-749A-CCEEB43D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Положительное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сальдо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счета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текущих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операций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aktiv-grotesk"/>
              </a:rPr>
              <a:t> РФ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достигнет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240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миллиардов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долларов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США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в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aktiv-grotesk"/>
              </a:rPr>
              <a:t> 2022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aktiv-grotesk"/>
              </a:rPr>
              <a:t>году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802C6B-3DA2-5D43-25D0-E6494BEA0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9904" y="2171700"/>
            <a:ext cx="5524592" cy="459096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1354B5-9612-73AA-E3CC-BC409F56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3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EF638-890A-DCB7-FD7E-22359C351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i="0" dirty="0">
                <a:solidFill>
                  <a:srgbClr val="FF0000"/>
                </a:solidFill>
                <a:effectLst/>
                <a:latin typeface="aktiv-grotesk"/>
              </a:rPr>
              <a:t>Большинство крупных банков России были отключены от 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aktiv-grotesk"/>
              </a:rPr>
              <a:t>SWIFT 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A64FA5C-EDF6-339E-0F15-2BD78CBFD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565" y="2286000"/>
            <a:ext cx="8826366" cy="4167386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851A36-0210-5637-693B-19E949D1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14EDE-0FFA-3E6A-FDC8-DDC111E68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ktiv-grotesk"/>
              </a:rPr>
              <a:t>П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aktiv-grotesk"/>
              </a:rPr>
              <a:t>осле стресса в марте 2022 года состояние структурной ликвидности вернулось почти к </a:t>
            </a:r>
            <a:r>
              <a:rPr lang="ru-RU" sz="2800" b="0" i="0" dirty="0" err="1">
                <a:solidFill>
                  <a:srgbClr val="FF0000"/>
                </a:solidFill>
                <a:effectLst/>
                <a:latin typeface="aktiv-grotesk"/>
              </a:rPr>
              <a:t>досанкционным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aktiv-grotesk"/>
              </a:rPr>
              <a:t> уровням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FFFBC9-600F-16C5-7596-5E007DB4C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4747" y="2286000"/>
            <a:ext cx="5614906" cy="35814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CB269C-223C-F4BF-AF37-BA3F0682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22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2D55E-4BCB-E03D-24A5-AADBF3A2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Выводы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E5C78D-6B84-11BB-0B01-50F44D7F8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aktiv-grotesk"/>
              </a:rPr>
              <a:t>К концу 2022 года российские доходы не пострадали так сильно, как предполагалось из-за западных режимов санкций. </a:t>
            </a: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aktiv-grotesk"/>
              </a:rPr>
              <a:t>Последствия санкций для российской экономики проявляются медленно. </a:t>
            </a: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aktiv-grotesk"/>
              </a:rPr>
              <a:t>Финансовая стабильность поддерживалась благодаря решительным политическим мерам, предпринятым Банком России, которые предотвратили эффект домино для реальной экономики. </a:t>
            </a: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aktiv-grotesk"/>
              </a:rPr>
              <a:t>Энергетическая стратегия ЕС, предусматривающая последовательность действий – сначала удовлетворение своих собственных энергетических потребностей, а только затем введение санкций – означает продолжение поступления доходов в Россию.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0154FE-F27C-34D0-FA1E-954E539C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0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A9F46-8659-27B5-169C-77E94F75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FFA92D-7100-7658-DDEB-F840124D5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ru-RU" sz="2400" b="0" i="0" dirty="0">
                <a:solidFill>
                  <a:srgbClr val="000000"/>
                </a:solidFill>
                <a:effectLst/>
                <a:latin typeface="aktiv-grotesk"/>
              </a:rPr>
              <a:t>Однако Запад не унывает и считает, что российская экономика пострадает в среднесрочной и долгосрочной перспективе. </a:t>
            </a:r>
          </a:p>
          <a:p>
            <a:pPr algn="l" fontAlgn="base"/>
            <a:r>
              <a:rPr lang="ru-RU" sz="2400" b="0" i="0" dirty="0">
                <a:solidFill>
                  <a:srgbClr val="000000"/>
                </a:solidFill>
                <a:effectLst/>
                <a:latin typeface="aktiv-grotesk"/>
              </a:rPr>
              <a:t>Но, они для изоляции российской экономики необходима более тесная координация санкций по всему миру. В частности, эмбарго ЕС на российскую нефть до конца 2022 года смогут ограничить приток доходов в российскую казну.</a:t>
            </a:r>
          </a:p>
          <a:p>
            <a:pPr fontAlgn="base"/>
            <a:r>
              <a:rPr lang="ru-RU" sz="2400" b="0" i="0" dirty="0">
                <a:solidFill>
                  <a:srgbClr val="000000"/>
                </a:solidFill>
                <a:effectLst/>
                <a:latin typeface="aktiv-grotesk"/>
              </a:rPr>
              <a:t>Использованы материалы ЦБ, Росстата и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nduit itc"/>
              </a:rPr>
              <a:t>Bruegel</a:t>
            </a:r>
            <a:endParaRPr lang="ru-RU" sz="2400" b="0" i="0" dirty="0">
              <a:solidFill>
                <a:srgbClr val="000000"/>
              </a:solidFill>
              <a:effectLst/>
              <a:latin typeface="aktiv-grotesk"/>
            </a:endParaRPr>
          </a:p>
          <a:p>
            <a:pPr algn="l" fontAlgn="base"/>
            <a:endParaRPr lang="ru-RU" b="0" i="0" dirty="0">
              <a:solidFill>
                <a:srgbClr val="000000"/>
              </a:solidFill>
              <a:effectLst/>
              <a:latin typeface="aktiv-grotesk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930BDC-59BD-8D83-3316-0992FAFB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82101"/>
      </p:ext>
    </p:extLst>
  </p:cSld>
  <p:clrMapOvr>
    <a:masterClrMapping/>
  </p:clrMapOvr>
</p:sld>
</file>

<file path=ppt/theme/theme1.xml><?xml version="1.0" encoding="utf-8"?>
<a:theme xmlns:a="http://schemas.openxmlformats.org/drawingml/2006/main" name="Обрезка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Обрезка</Template>
  <TotalTime>12500</TotalTime>
  <Words>1497</Words>
  <Application>Microsoft Office PowerPoint</Application>
  <PresentationFormat>Широкоэкранный</PresentationFormat>
  <Paragraphs>141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aktiv-grotesk</vt:lpstr>
      <vt:lpstr>Calibri</vt:lpstr>
      <vt:lpstr>conduit itc</vt:lpstr>
      <vt:lpstr>Franklin Gothic Book</vt:lpstr>
      <vt:lpstr>Times New Roman</vt:lpstr>
      <vt:lpstr>Обрезка</vt:lpstr>
      <vt:lpstr>Взаимодействие бизнеса и власти: хаос международных экономических правил.  Что дальше?</vt:lpstr>
      <vt:lpstr>Объем торговли с Россией </vt:lpstr>
      <vt:lpstr>Счет текущих операций России достиг рекордного уровня в 198 млрд долларов США в период с января по сентябрь 2022 года</vt:lpstr>
      <vt:lpstr>Высокие цены на энергоносители в значительной степени способствовали увеличению стоимости российского экспорта, январь-сентябрь 2022 г.</vt:lpstr>
      <vt:lpstr>Положительное сальдо счета текущих операций РФ  достигнет 240 миллиардов долларов США в 2022 году</vt:lpstr>
      <vt:lpstr>Большинство крупных банков России были отключены от SWIFT </vt:lpstr>
      <vt:lpstr>После стресса в марте 2022 года состояние структурной ликвидности вернулось почти к досанкционным уровням</vt:lpstr>
      <vt:lpstr>Выводы</vt:lpstr>
      <vt:lpstr>Выводы</vt:lpstr>
      <vt:lpstr>Голландия освобождает компании от санкций ЕС против РФ </vt:lpstr>
      <vt:lpstr>Голландия освобождает компании от санкций ЕС против РФ</vt:lpstr>
      <vt:lpstr>Голландия освобождает компании от санкций ЕС против РФ</vt:lpstr>
      <vt:lpstr>Катар выступил за отказ от санкций при торговле топливом </vt:lpstr>
      <vt:lpstr>Обоюдоострый эффект Рост цен на газ в ЕС</vt:lpstr>
      <vt:lpstr>Обоюдоострый эффект. ФРГ</vt:lpstr>
      <vt:lpstr>Обоюдоострый эффект. ФРГ</vt:lpstr>
      <vt:lpstr>Европейское издание газеты Politico</vt:lpstr>
      <vt:lpstr>Мнение</vt:lpstr>
      <vt:lpstr>Мнение</vt:lpstr>
      <vt:lpstr> ОФИЦИАЛЬНАЯ ПОЗИЦИЯ </vt:lpstr>
      <vt:lpstr>Новация США</vt:lpstr>
      <vt:lpstr>Позиция России  Регулирования конкуренции в мире</vt:lpstr>
      <vt:lpstr>Ролевая модель GR вне страны Поддержка действий властей России </vt:lpstr>
      <vt:lpstr>Позиция России Международное право </vt:lpstr>
      <vt:lpstr>Презентация PowerPoint</vt:lpstr>
      <vt:lpstr>Правил больше нет. Что дальше?</vt:lpstr>
      <vt:lpstr>Правил больше нет. Что дальше? Ответы</vt:lpstr>
      <vt:lpstr>Правил больше нет. Что дальше? Ответы</vt:lpstr>
      <vt:lpstr>Правил больше нет. Что дальше? Ответы</vt:lpstr>
      <vt:lpstr>Правил больше нет. Что дальше? Ответы</vt:lpstr>
      <vt:lpstr>Бизнес апокалипсис</vt:lpstr>
      <vt:lpstr>Дмитрий Медведев. Сегодня.  Он пошутил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бизнеса в эпоху новой холодной войны.  Секьюритизация и санкционное давление как новые вызовы.</dc:title>
  <dc:creator>Марат Баширов</dc:creator>
  <cp:lastModifiedBy>Тихомирова Вероника Сергеевна</cp:lastModifiedBy>
  <cp:revision>139</cp:revision>
  <dcterms:created xsi:type="dcterms:W3CDTF">2018-03-20T12:30:53Z</dcterms:created>
  <dcterms:modified xsi:type="dcterms:W3CDTF">2022-11-09T14:58:51Z</dcterms:modified>
</cp:coreProperties>
</file>