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1" r:id="rId24"/>
    <p:sldId id="280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6617-6C6D-477E-9F70-2A5999106012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50E4-A99D-4AD1-ABA4-442B75D78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5964692-D86E-4A43-A7D6-A8CF49DBAE83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A001-1360-45FC-86DC-46C9DB371085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5ED8-AD68-4A6E-BACA-DFBAEFEBD0FA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401-21C1-4738-895C-DBE581A6B844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AF35-0D72-4B8F-A02E-A00A569B376B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590-A69A-40AA-AEC9-0D7B5B1CF90E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6C37-A9AD-418F-BE8B-B424766ADF33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0FE0-725C-4283-AA50-A72EDEEE8B66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CBC8-1941-4B7F-9708-DD3672614ACE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5356-9B81-41AD-B8FA-83E9ED6F464A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9022-2E65-4D41-AAF6-EFD437AD9630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62F0-D0EF-4354-AF5F-EAE5BEAF1FAF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36E6-D03E-4248-B6D4-95FB220655D4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5E4D-D87F-43D4-8490-C80F7C76D465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A7A0-C4C0-4727-B5B1-4CF55C632473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24-21FA-4ACA-BCB9-21416A6D08D9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FE50-B1D6-4E1F-A66A-4F750F80A115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67BD96B-F98A-4886-95F8-7704BA2A590D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01336"/>
            <a:ext cx="8825658" cy="3471169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ФИНАНСОВОГО РЫНКА РОССИИ: ПРОБЛЕМЫ И ТЕНДЕНЦИИ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ФИНАНСОВОГО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ДЕНЕЖНО-КРЕДИТНОЙ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270159"/>
            <a:ext cx="8825658" cy="200595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300"/>
              </a:spcBef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Сенин Владимир Борисович </a:t>
            </a:r>
            <a:endParaRPr lang="ru-RU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Государственной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ФС РФ </a:t>
            </a:r>
          </a:p>
          <a:p>
            <a:pPr algn="ctr">
              <a:spcBef>
                <a:spcPts val="300"/>
              </a:spcBef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подкомитета по устойчивому развитию Комитета ГД по финансовому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рынку </a:t>
            </a:r>
          </a:p>
          <a:p>
            <a:pPr algn="ctr">
              <a:spcBef>
                <a:spcPts val="300"/>
              </a:spcBef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сектор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272" y="2166151"/>
            <a:ext cx="11150353" cy="45453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8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Банковский сектор показывает устойчивый рост и является крупнейшим сегментом российского финансового рынка. В 2021 году в условиях динамичного роста кредитования продолжился рост активов, и к началу ноября их совокупный объем составил 115,6 трлн руб., увеличившись на 12,5% с начала года. Благодаря тому, что банки не прекратили кредитование экономики в стрессовый период, несмотря на ухудшение условий на фоне пандемии, в 2020 году банковский сектор получил прибыль около 1,6 трлн рублей.  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Отличительными особенностями банковского сектора являются:</a:t>
            </a:r>
          </a:p>
          <a:p>
            <a:pPr algn="just">
              <a:spcBef>
                <a:spcPts val="8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концентрация, в том числе за счет высокой доли государства в банковском секторе;</a:t>
            </a:r>
          </a:p>
          <a:p>
            <a:pPr algn="just">
              <a:spcBef>
                <a:spcPts val="8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опережающее развитие дистанционных каналов обслуживания;</a:t>
            </a:r>
          </a:p>
          <a:p>
            <a:pPr algn="just">
              <a:spcBef>
                <a:spcPts val="8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государственного участия в капитале сектора, обусловленный мерами финансового оздоровления;</a:t>
            </a:r>
          </a:p>
          <a:p>
            <a:pPr algn="just">
              <a:spcBef>
                <a:spcPts val="8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толь крупных банков в формировании экосистем;</a:t>
            </a:r>
          </a:p>
          <a:p>
            <a:pPr algn="just">
              <a:spcBef>
                <a:spcPts val="8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потенциальное подключение к финансовым онлайн-платформам в целях использования новых возможностей для бизнеса на основе внедрения новых технологий и методов обработки больших данных</a:t>
            </a:r>
          </a:p>
          <a:p>
            <a:pPr algn="just"/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1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03682"/>
            <a:ext cx="8761413" cy="107695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развития российского финансового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72" y="2325950"/>
            <a:ext cx="10999432" cy="4279036"/>
          </a:xfrm>
        </p:spPr>
        <p:txBody>
          <a:bodyPr>
            <a:normAutofit/>
          </a:bodyPr>
          <a:lstStyle/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стабильности;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конкуренции на финансовом рынке;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регулирования секторов финансового рынка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длинных денег (долгосрочного финансирования);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цифровизации;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финансовых услуг для граждан и бизнеса;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вклада финансового рынка в достижение целей устойчивого развития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-трансформации российского бизнеса; 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защищенности потребителей финансовых услуг и инвесторов, повышение финансовой грамотности </a:t>
            </a:r>
          </a:p>
          <a:p>
            <a:pPr algn="just"/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6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принципы ДКП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272" y="2166151"/>
            <a:ext cx="11123719" cy="45631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денежно-кредитной политики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ценовая стабильность – остается прежней, несмотря на существенное изменение условий.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Возвращая инфляцию к цели, Банк России одновременно снижает циклический спад или перегрев в экономике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Принципы денежно-кредитной политики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публичной количественной цели по инфляции;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ДКП в условиях плавающего валютного курса;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ставка и коммуникация – основные инструменты ДКП;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принимаются на основе макроэкономического прогноза;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</a:t>
            </a:r>
          </a:p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3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585926"/>
            <a:ext cx="9516006" cy="109470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ставка Банка России и инфляция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1" y="2121763"/>
            <a:ext cx="11159231" cy="4528275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6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Прогнозный сценарий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864" y="1846555"/>
            <a:ext cx="7981025" cy="4820945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4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969" y="577049"/>
            <a:ext cx="9694415" cy="154471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Стратегии развития финансового рынка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(внесен в Правительство РФ Минфином и Банком России)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272" y="2237173"/>
            <a:ext cx="11088209" cy="440332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содействие развитию и структурной трансформации российской экономики, улучшение качества жизни граждан, повышение финансовой грамотности среди населения и создание условий для устойчивого роста финансовой индустрии.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задача - ускорение преобразования экономики с опорой на внутренние источники финансирования инвестиций. Усиливается роль финансового рынка. Приоритетной задачей является обеспечение доступа граждан и бизнеса к финансовым инструментам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– развитие рынка капитала, содействие устойчивому развитию,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финансового рынка, трансформация системы платежей и расчетов с дружественными странами, защита прав потребителей финансовых услуг и финансовое просвещение.  Особое внимание уделено макроэкономической, в том числе ценовой и финансовой стабильности.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целей Стратегии разрабатываются среднесрочные документы и дорожные карты Правительства Российской Федерации и Банка России, содержащие конкретные мероприятия с обозначением сроков и ответственных сторон.</a:t>
            </a:r>
          </a:p>
          <a:p>
            <a:pPr algn="just"/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3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03681"/>
            <a:ext cx="9267431" cy="136716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 законодательных инициатив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416" y="2157275"/>
            <a:ext cx="11123719" cy="4492100"/>
          </a:xfrm>
        </p:spPr>
        <p:txBody>
          <a:bodyPr>
            <a:normAutofit/>
          </a:bodyPr>
          <a:lstStyle/>
          <a:p>
            <a:pPr marL="0" lvl="1" indent="35560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вектор развития российского законодательства в сфере финансовых рынков – поддержка финансовой устойчивости российской экономики; поддержка бизнеса и населения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355600" algn="just">
              <a:spcBef>
                <a:spcPts val="0"/>
              </a:spcBef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инициативы 2022 года реализованы в следующих направлениях: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обеспечение устойчивости кредитных организаций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Либерализация регуляторных требований в отношении кредитных организаций 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программы Правительства РФ в поддержку российской экономики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цифровой трансформации банковской деятельности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валютного регулирования в Российской Федерации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Финансово-правовая поддержка мобилизованных граждан и членов их семей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инструментов рынка капитала для финансирования экономического развития. Защита неквалифицированного розничного инвестора  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деятельности экосистем в финансовом секторе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мисселингу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иным формам недобросовестного поведения на финансовом рынке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облегчение системы ПОД/ФТ. Запуск платформы «Знай своего клиента»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03682"/>
            <a:ext cx="8761413" cy="128726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регулирования устойчивости кредитных организаций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62" y="2201661"/>
            <a:ext cx="11168108" cy="45453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затронули требования к банковским нормативам,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пруденциальному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регулированию, корпоративному сектору, порядку раскрытия информации, послабления регуляторных требований,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макропруденциальные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надбавки к коэффициентам риска; установлено право кредитных организаций принимать решение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неухудшении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финансового положения заемщиков (качества обслуживания долга, категории качества или уровня кредитоспособности ссуд); установлено право не соблюдать надбавки к  нормативам достаточности капитала; право не раскрывать на общедоступных ресурсах в сети интернет сведения о контролирующих кредитную организацию лицах, членах органов управления и иные сведения; установлено правило о неприменения мер ответственности согласно ст. 74 Федерального закона «О Центральном банке Российской Федерации (Банке России)» в случае нарушения нормативов, резервных требований, снижения фактического значения нормативов ниже минимального значения в случае, если оно вызвано дисбалансом между источниками стабильного фондирования и долгосрочными активами, вызванного изменением ресурсной базы, блокировкой (недоступностью) активов или ухудшением их качества, пролонгацией кредитов или аналогичными факторами, а также  при прочих нарушениях, вызванных санкционным давлением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97151"/>
            <a:ext cx="8761413" cy="162461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программы Правительства РФ в поддержку экономики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84" y="2210539"/>
            <a:ext cx="11221374" cy="4438835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поддержания отдельных категорий бизнеса разработаны программы льготных кредитов, предусматривающие субсидирование Правительством РФ ставок по кредитам в отношении отдельных категорий заемщиков (например, высокотехнологичные, интонационные субъекты МСП). Предоставление займов с применением указанных льготных (субсидируемых) ставок осуществляется кредитными организациями на условиях последующего предоставления им субсидий из федерального бюджета на возмещение недополученных доходов (постановление Правительства РФ от 26.04.2022 № 754).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некоторых категорий заемщиков (например, системообразующих организаций) предусмотрены государственные гарантии по кредитам и облигационным займам на производственную деятельность, капитальные вложения либо погашение ранее выданных на те же цели кредитов и займов (напр., постановление Правительства Российской Федерации от 25.03.2022 № 469).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дополнительной поддержки субъектов МСП предусмотрена возможность получения ими субсидий для возмещения затрат на оплату комиссий кредитных организаций при осуществлении перевода денежных средств физлицами в пользу субъектов МСП в оплату товаров (работ, услуг) в сервисе быстрых платежей платежной системы Банка России (напр., распоряжение Правительства РФ от 04.03.2022 № 411-р.)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5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36" y="689582"/>
            <a:ext cx="9729926" cy="151207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цифровой трансформации банковской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905" y="2201661"/>
            <a:ext cx="11185864" cy="441220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14.07.2022 № 331-ФЗ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отдельные законодательные акты Российской Федерации и о приостановлении действия отдельных положений статьи 5-1 Федерального закона «О банках и банковской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развитие регулирования ЦФА; запрет оплаты ЦФА товаров, работ и услуг в России; право оператора электронной платформы осуществлять расчеты по сделкам только с использованием номинального счета; обязанность Банка России вести реестр операторов электронных платформ (в случае исключения из реестра оператор утрачивает право осуществлять расчеты по сделкам, совершенным с использованием электронной платформы)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цифрового рубля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Банк России является эмитентом цифровых рублей и оператором платформы; клиенты открывают кошельки и проводят по ним операции на платформе цифрового рубля через финансовые организации; предусмотрено тестирование прототипа платформы; в числе задач, на реализацию которых направлена Концепция - задача осуществления расчетов в условиях отключения российских банков от системы SWIFT.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8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38" y="2414725"/>
            <a:ext cx="11114843" cy="423464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Макроэкономические условия развития экономики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первой половине 2022 г.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финансовой стабильности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 года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финансового рынка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годов: цели, принципы, инструменты политики по развитию рынка, ключевые направления развития финансового рынка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денежно-кредитной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Российской Федерации: цели, принципы, инструменты, предварительные итоги реализации в 2022 году, сценарии макроэкономического развития и денежно-кредитная политика на 2023 год и период 2024 – 2025 годы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2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417" y="603682"/>
            <a:ext cx="9907478" cy="1544714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 № 237585-8 «О внесении изменений в Федеральный закон «О цифровых финансовых активах, цифровой валюте и о внесении изменений в отдельные законодательные акты Российской Федерации» (в части установления правового регулирования деятельности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417" y="2246049"/>
            <a:ext cx="11097086" cy="444771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валюта, полученная в результате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подлежит реализации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использования российской информационной инфраструктуры. Устанавливается правило о нераспространении на эти случаи правил законодательства о валютном регулировании и валютном контроле, устанавливается запрет на рекламу или предложение в иной форме неограниченному кругу лиц цифровой валюты.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деятельности физических и юридических лиц, осуществляющих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валюты, в том числе участников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-пула, будут устанавливаться Правительством РФ по согласованию с Банком России, а контроль (надзор) за соблюдением установленных требований будет осуществлять федеральный орган исполнительной власти, уполномоченный Правительством Российской Федерации.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с цифровой валютой, одной из сторон которых выступают лица, осуществляющие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майнинговую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деятельность, могут проводиться с использованием российской информационной инфраструктуры через уполномоченную организацию в рамках экспериментального правового режима.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правила налогообложения цифровой валюты, полученной в результате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майнинга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4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93" y="568171"/>
            <a:ext cx="9676660" cy="1112461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Финансово-правовая поддержка мобилизованных граждан и членов их семей, а также граждан, оказавшихся в сложной финансовой ситуации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50" y="2104008"/>
            <a:ext cx="11558727" cy="461557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80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Принят ряд федеральных законов, изменений и дополнений к действующим федеральным законам, Указы Президента РФ и рекомендации Банка России, в рамках которых мобилизованным и членам их семей установлено:</a:t>
            </a:r>
          </a:p>
          <a:p>
            <a:pPr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отсрочек исполнения обязательств по ранее заключенным кредитным договорам на срок службы по контракту или участия в СВО</a:t>
            </a:r>
          </a:p>
          <a:p>
            <a:pPr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отсрочку для исполнения обязательств по кредитным договорам (договорам займа) в отношении ООО, чей единственный участник выполняющий функции ЕИО призван в ВС РФ</a:t>
            </a:r>
          </a:p>
          <a:p>
            <a:pPr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 право на кредитные каникулы</a:t>
            </a:r>
          </a:p>
          <a:p>
            <a:pPr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обратиться в банк с заявлением о изменении условий договора (пересчет суммы кредита в рубли)</a:t>
            </a:r>
          </a:p>
          <a:p>
            <a:pPr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начисление штрафов за просрочку задолженности по кредитам</a:t>
            </a:r>
          </a:p>
          <a:p>
            <a:pPr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аннулировать задолженность в случае смерти военнослужащего, либо инвалидности 1 группы</a:t>
            </a:r>
          </a:p>
          <a:p>
            <a:pPr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банкам разработать программы кредитных каникул или адаптировать существующие; отменить или снизить плату за обслуживание; списать или реструктурировать уже начисленные комиссии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4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049" y="559293"/>
            <a:ext cx="9667782" cy="150032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мисселингу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иным недобросовестным практикам: динамика распределения жалоб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725" y="2139950"/>
            <a:ext cx="10839826" cy="44831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06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7CF5F-77BA-4CFE-9C43-54F0F600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F5A983-F10F-4196-9511-33E4DC95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08" y="2265028"/>
            <a:ext cx="10964411" cy="445455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Макроэкономические условия развития экономики России осложнены нарастающим санкционным давлением, экономика демонстрирует адаптационный спад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экономика в целом адаптировалась к санкционному давлению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и прогнозируется на ближайшие несколько лет устойчивость банковского сектора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финансового рынка направлены на поддержание финансовой устойчивости сектора и его развитие, в том числе за счет цифровой трансформации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Денежно-кредитная кредитная политика сформирована с учетом трех возможных сценариев («Базового сценария», сценария «Ускоренной адаптации» и сценария «Глобального кризиса»), реализация которых  зависит от совокупности внутренних и внешних условий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«Базового сценария», сценария «Ускоренной адаптации» или сценария «Глобального кризиса» зависит от совокупности внутренних и внешних условий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необходимости развития и структурной трансформации отечественной экономики, вызванной санкционным давлением, разрабатывается Стратегия развития финансового сектора до 2030 года, ключевой задачей которой является ускорение преобразования экономики с опорой на внутренние источники финансирования инвестиций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CC2F09-8C7F-4434-A3F5-83895873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25028C-CC91-49EE-8399-DBAF7BEB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2206305"/>
            <a:ext cx="11190913" cy="45468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разрабатывается с учетом потребностей российской экономики и финансового сектора в условиях санкционного давления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Приоритетом правового регулирования является обеспечение финансовой устойчивости кредитных и иных финансовых организаций, для этого предпринимаются меры по временной либерализации регуляторных требований в части обязательных нормативов, резервных требований, раскрытия информации и корпоративного управления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специальные программы Правительства в поддержку различных секторов экономики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нормативно-правовая поддержка мобилизованных граждан и членов их семей в части предоставления кредитных послаблений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 инструменты рынка капитала для финансирования экономического развития и валютное регулирование, осуществляется защита неквалифицированного розничного инвестора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 направление развития законодательства – о цифровой трансформации банковской деятельности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нагрузка на бизнес за счет оптимизации законодательства о ПОД/ФТ – запуск платформы «Знай своего клиента» позволил отнести к категории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низкорисковых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99% компаний и снизить объемы подозрительных операций в банковском секторе на 9% (за первое полугодие 2022)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постоянная работа по противодействию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мисселингу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иным формам недобросовестного поведения на рынке, в том числе за счет совершенствования законодательства и внедрения поведенческого надзора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9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293" y="2210539"/>
            <a:ext cx="11097088" cy="4492101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вектор развития российского законодательства в сфере финансовых рынков. 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финансовой системы Российской Федерации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законодательные инициативы 2022 года.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обеспечение устойчивости кредитных организаций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Либерализация регуляторных требований в отношении кредитных организаций. 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программы Правительства РФ в поддержку российской экономики.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цифровой трансформации банковской деятельности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валютного регулирования в Российской Федерации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Финансово-правовая поддержка мобилизованных граждан и членов их семей.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инструментов рынка капитала для финансирования экономического развития. Защита неквалифицированного розничного инвестора.  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деятельности экосистем в финансовом секторе.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мисселингу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иным формам недобросовестного поведения на финансовом рынке.</a:t>
            </a:r>
          </a:p>
          <a:p>
            <a:pPr lvl="1"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облегчение системы ПОД/ФТ. Запуск платформы «Знай своего клиента»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2`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9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Макроэкономическая ситуация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905" y="2112886"/>
            <a:ext cx="5465207" cy="4483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– начале 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экономики на 4,7% после снижения на 2,7%.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 достиг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докоронавирусного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экономики оказался выше прогнозов ввиду быстрой адаптации населения  к изменившимся условиям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инфляции составил 8,4%, повышение   ключевой ставки  в течение года с 4,25 до 8,5%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денежно-кредитные условия, пониженный уровень процентных ставок в экономике, замещение спроса населения на банковские депозиты и традиционные инструменты сбережений спросом на инструменты финансового рынка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0956" y="2112886"/>
            <a:ext cx="5746577" cy="4483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половине 2022 года: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спад вследствие санкций.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 во 2 кв. 2022 г. сократился на 4,1% г/г.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ВВП по итогам 2022 г. прогнозируется от 4 до 8%. Возвращение  экономики к положительным темпам роста (1,5-2,5%) ожидается с 2024 г.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 достигла максимальных значений (17,83% г/г)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 в экономике России в отличие от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кризиса 2020 г. будет более растянутым во времени. Экспертные суждения расходятся в оценках его глубины и сроков выхода на траекторию восстановительного роста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4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финансовой стабильности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027" y="2077376"/>
            <a:ext cx="5474085" cy="46607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квартал 2021 – I квартал 2022 года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санкций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доступа к зарубежным рынкам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Заморозка резервов Банка России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мировые цены на сырье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банками запас капитала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Долгосрочная сбалансированность бюджета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внутреннего валютного, процентного и иных рынков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меры Правительства РФ и Банка России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712" y="2077376"/>
            <a:ext cx="5483179" cy="46607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– III квартал 2022 года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волатильности во всех сегментах финансового рынка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глобальной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экономики и финансового рынка к текущей ситуации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устойчивости банковского сектора благодаря запасу капитала и мерам поддержки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меры поддержки экономики и финансового сектора со стороны Правительства РФ и Банка России</a:t>
            </a:r>
          </a:p>
          <a:p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2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27969"/>
            <a:ext cx="8761413" cy="145593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Ограничительные меры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недружественых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84" y="2603500"/>
            <a:ext cx="11088208" cy="40636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мер: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и логистика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Акценты в санкционной политике смещаются от  введения новых ограничений, призванных дестабилизировать российскую экономику и финансовую систему в краткосрочной перспективе, к мерам, имеющим долгосрочный эффект, включая сдерживание развития технологического сектора, а также меры по усилению контроля и координации действий при реализации уже примененных санкционных инструментов и попытки ограничить внешнеэкономические связи России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3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48145"/>
            <a:ext cx="8761413" cy="113053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политики по развитию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83" y="2183908"/>
            <a:ext cx="11070454" cy="4385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по развитию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рынка являются: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финансового рынка для удовлетворения потребностей российской экономики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инвестициях для структурной трансформации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эффективных платежных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доверия розничного потребителя и розничного инвестора к финансовому рынку через усиление его защищенности, повышение финансовой грамотности и расширение доступности финансовых услуг для граждан и бизнеса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стабильности - бесперебойного функционирования финансового рынка, в том числе в условиях стресса.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Цели на ближайшие три года учитывают современный контекст и актуальные тенденции в экономической, технологической, социальной и иных сферах жизни общества как в России, так и в мире, а также ключевые вызовы для развития финансового рынка на трехлетнем среднесрочном горизонте.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4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30315"/>
            <a:ext cx="8761413" cy="105031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по развитию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027" y="2130641"/>
            <a:ext cx="11114843" cy="462526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интересов потребителей финансовых услуг (граждан и бизнеса) как конечных бенефициаров развития финансового рынка при определении целей и задач его развития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и независимости финансовой инфраструктуры российской экономики с учетом геополитических рисков.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финансового рынка на основе свободной рыночной среды, конкуренции и доверия.</a:t>
            </a:r>
          </a:p>
          <a:p>
            <a:pPr algn="just">
              <a:spcBef>
                <a:spcPts val="600"/>
              </a:spcBef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развитию финансового рынка с учетом ключевых внутренних и внешних трендов и факторов. Приоритетность стратегического вектора развития над тактическими решениями.</a:t>
            </a:r>
          </a:p>
          <a:p>
            <a:pPr algn="just"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Транспарентность политики по развитию финансового рынка. Вовлечение участников рынка со стороны финансового и реального секторов в разработку и реализацию планов по развитию рынка.</a:t>
            </a:r>
          </a:p>
          <a:p>
            <a:pPr algn="just"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 и преемственность целей, подходов, задач, мер по развитию финансового рынка на разных уровнях по тематическим и секторальным направлениям.</a:t>
            </a:r>
          </a:p>
          <a:p>
            <a:pPr algn="just"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регуляторных решений с учетом общих издержек участников рынка, применение пропорционального и риск-ориентированного подходов.</a:t>
            </a:r>
          </a:p>
          <a:p>
            <a:pPr algn="just">
              <a:spcBef>
                <a:spcPts val="6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международных стандартов и интеграционных процессов. 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5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48070"/>
            <a:ext cx="8761413" cy="10325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по развитию финансового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94" y="2139519"/>
            <a:ext cx="11159231" cy="4545366"/>
          </a:xfrm>
        </p:spPr>
        <p:txBody>
          <a:bodyPr>
            <a:noAutofit/>
          </a:bodyPr>
          <a:lstStyle/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и надзор;</a:t>
            </a:r>
          </a:p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Мягкое регулирование (кодексы, стандарты СРО, рекомендательные письма;</a:t>
            </a:r>
          </a:p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развитие элементов цифровой инфраструктуры финансового рынка, обеспечение равного доступа к ней;</a:t>
            </a:r>
          </a:p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поддержка государством механизмов коллективного страхования (гарантирования) накоплений граждан в банковском секторе, на рынке страхования и в НПФ;</a:t>
            </a:r>
          </a:p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Налоговое стимулирование и субсидирование;</a:t>
            </a:r>
          </a:p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финансовой грамотности и просветительская деятельность;</a:t>
            </a:r>
          </a:p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для финансовой отрасли;</a:t>
            </a:r>
          </a:p>
          <a:p>
            <a:pPr algn="just">
              <a:spcBef>
                <a:spcPts val="80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 и взаимодействие с участниками рынка.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Инструменты развития финансового рынка применяются на основе комплексного анализа ожидаемых результатов, учитывающего как выгоды, так и возможные издержки, а также опыт других стран. 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327</TotalTime>
  <Words>1780</Words>
  <Application>Microsoft Office PowerPoint</Application>
  <PresentationFormat>Произвольный</PresentationFormat>
  <Paragraphs>198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 (конференц-зал)</vt:lpstr>
      <vt:lpstr>СТРАТЕГИЯ РАЗВИТИЯ ФИНАНСОВОГО РЫНКА РОССИИ: ПРОБЛЕМЫ И ТЕНДЕНЦИИ Мастер-класс _____________   ОСНОВНЫЕ НАПРАВЛЕНИЯ РАЗВИТИЯ ФИНАНСОВОГО РЫНКА, ДЕНЕЖНО-КРЕДИТНОЙ ПОЛИТИКИ И СОВЕРШЕНСТВОВАНИЯ ЗАКОНОДАТЕЛЬСТВА В ФИНАНСОВОМ СЕКТОРЕ РОССИЙСКОЙ ФЕДЕРАЦИИ</vt:lpstr>
      <vt:lpstr>Вопросы</vt:lpstr>
      <vt:lpstr>Вопросы</vt:lpstr>
      <vt:lpstr>Макроэкономическая ситуация</vt:lpstr>
      <vt:lpstr>Обзор финансовой стабильности</vt:lpstr>
      <vt:lpstr>Ограничительные меры недружественых стран</vt:lpstr>
      <vt:lpstr>Цели политики по развитию финансового рынка</vt:lpstr>
      <vt:lpstr>Принципы политики по развитию финансового рынка</vt:lpstr>
      <vt:lpstr>Механизмы политики по развитию финансового рынка</vt:lpstr>
      <vt:lpstr>Банковский сектор</vt:lpstr>
      <vt:lpstr>Ключевые направления развития российского финансового рынка</vt:lpstr>
      <vt:lpstr>Цель и принципы ДКП</vt:lpstr>
      <vt:lpstr>Ключевая ставка Банка России и инфляция</vt:lpstr>
      <vt:lpstr>Прогнозный сценарий</vt:lpstr>
      <vt:lpstr>Проект Стратегии развития финансового рынка  до 2030 года  (внесен в Правительство РФ Минфином и Банком России)</vt:lpstr>
      <vt:lpstr>Основные направления реализации  законодательных инициатив</vt:lpstr>
      <vt:lpstr>Динамика регулирования устойчивости кредитных организаций </vt:lpstr>
      <vt:lpstr>Специальные программы Правительства РФ в поддержку экономики</vt:lpstr>
      <vt:lpstr>Регулирование цифровой трансформации банковской деятельности </vt:lpstr>
      <vt:lpstr>Законопроект № 237585-8 «О внесении изменений в Федеральный закон «О цифровых финансовых активах, цифровой валюте и о внесении изменений в отдельные законодательные акты Российской Федерации» (в части установления правового регулирования деятельности по майнингу)».</vt:lpstr>
      <vt:lpstr>Финансово-правовая поддержка мобилизованных граждан и членов их семей, а также граждан, оказавшихся в сложной финансовой ситуации</vt:lpstr>
      <vt:lpstr>Противодействие мисселингу и иным недобросовестным практикам: динамика распределения жалоб </vt:lpstr>
      <vt:lpstr>Выводы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ФИНАНСОВОГО РЫНКА РОССИИ: ПРОБЛЕМЫ И ТЕНДЕНЦИИ Мастер-класс _____________   ОСНОВНЫЕ НАПРАВЛЕНИЯ РАЗВИТИЯ ФИНАНСОВОГО РЫНКА И ДЕНЕЖНО-КРЕДИТНОЙ ПОЛИТИКИ РОССИЙСКОЙ ФЕДЕРАЦИИ</dc:title>
  <dc:creator>Пользователь-ПК</dc:creator>
  <cp:lastModifiedBy>СЕНИН Владимир Борисович</cp:lastModifiedBy>
  <cp:revision>33</cp:revision>
  <cp:lastPrinted>2022-12-07T08:49:40Z</cp:lastPrinted>
  <dcterms:created xsi:type="dcterms:W3CDTF">2022-12-04T18:00:34Z</dcterms:created>
  <dcterms:modified xsi:type="dcterms:W3CDTF">2022-12-07T08:50:30Z</dcterms:modified>
</cp:coreProperties>
</file>