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5" r:id="rId3"/>
    <p:sldId id="289" r:id="rId4"/>
    <p:sldId id="288" r:id="rId5"/>
    <p:sldId id="277" r:id="rId6"/>
    <p:sldId id="287" r:id="rId7"/>
    <p:sldId id="286" r:id="rId8"/>
    <p:sldId id="259" r:id="rId9"/>
    <p:sldId id="278" r:id="rId10"/>
    <p:sldId id="279" r:id="rId11"/>
    <p:sldId id="281" r:id="rId12"/>
    <p:sldId id="282" r:id="rId13"/>
    <p:sldId id="283" r:id="rId14"/>
    <p:sldId id="271" r:id="rId15"/>
    <p:sldId id="284" r:id="rId16"/>
    <p:sldId id="263" r:id="rId17"/>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акеев Мурат Булатович" initials="БМБ" lastIdx="15" clrIdx="0">
    <p:extLst>
      <p:ext uri="{19B8F6BF-5375-455C-9EA6-DF929625EA0E}">
        <p15:presenceInfo xmlns:p15="http://schemas.microsoft.com/office/powerpoint/2012/main" userId="S-1-5-21-3674890872-1406439013-3720264777-35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340"/>
    <a:srgbClr val="B2ECB2"/>
    <a:srgbClr val="A2C2A3"/>
    <a:srgbClr val="9ECC98"/>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94675"/>
  </p:normalViewPr>
  <p:slideViewPr>
    <p:cSldViewPr snapToGrid="0">
      <p:cViewPr varScale="1">
        <p:scale>
          <a:sx n="50" d="100"/>
          <a:sy n="50" d="100"/>
        </p:scale>
        <p:origin x="84" y="31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90488" y="744538"/>
            <a:ext cx="6616700" cy="3722687"/>
          </a:xfrm>
          <a:prstGeom prst="rect">
            <a:avLst/>
          </a:prstGeom>
        </p:spPr>
        <p:txBody>
          <a:bodyPr/>
          <a:lstStyle/>
          <a:p>
            <a:endParaRPr/>
          </a:p>
        </p:txBody>
      </p:sp>
      <p:sp>
        <p:nvSpPr>
          <p:cNvPr id="49" name="Shape 4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307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8064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1988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3232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_________Microsoft_Word2.docx"/><Relationship Id="rId5" Type="http://schemas.openxmlformats.org/officeDocument/2006/relationships/image" Target="../media/image12.emf"/><Relationship Id="rId4" Type="http://schemas.openxmlformats.org/officeDocument/2006/relationships/package" Target="../embeddings/_________Microsoft_Word1.docx"/></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5461732" cy="3428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The digital activity of Russian enterprises: the first results of pilot </a:t>
            </a:r>
            <a:r>
              <a:rPr lang="en-US" dirty="0" smtClean="0"/>
              <a:t>surveys</a:t>
            </a:r>
            <a:endParaRPr lang="en-US" dirty="0"/>
          </a:p>
        </p:txBody>
      </p:sp>
      <p:sp>
        <p:nvSpPr>
          <p:cNvPr id="53" name="Очень крутой подзаголовок презентации"/>
          <p:cNvSpPr txBox="1"/>
          <p:nvPr/>
        </p:nvSpPr>
        <p:spPr>
          <a:xfrm>
            <a:off x="7116915" y="8929563"/>
            <a:ext cx="11098896"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err="1" smtClean="0"/>
              <a:t>Liudmila</a:t>
            </a:r>
            <a:r>
              <a:rPr lang="en-US" dirty="0" smtClean="0"/>
              <a:t> </a:t>
            </a:r>
            <a:r>
              <a:rPr lang="en-US" dirty="0"/>
              <a:t>Kitrar, </a:t>
            </a:r>
            <a:r>
              <a:rPr lang="en-US" dirty="0" smtClean="0"/>
              <a:t>Inna Lola</a:t>
            </a:r>
            <a:endParaRPr lang="en-US"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en-US" dirty="0" smtClean="0"/>
              <a:t>Center for </a:t>
            </a:r>
            <a:r>
              <a:rPr lang="en-US" smtClean="0"/>
              <a:t>Business Tendency </a:t>
            </a:r>
            <a:r>
              <a:rPr lang="en-US" dirty="0" smtClean="0"/>
              <a:t>Studies</a:t>
            </a:r>
            <a:endParaRPr lang="en-US" dirty="0"/>
          </a:p>
        </p:txBody>
      </p:sp>
      <p:sp>
        <p:nvSpPr>
          <p:cNvPr id="55" name="Москва, 2017"/>
          <p:cNvSpPr txBox="1"/>
          <p:nvPr/>
        </p:nvSpPr>
        <p:spPr>
          <a:xfrm>
            <a:off x="7116915" y="11954071"/>
            <a:ext cx="16088142" cy="452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sz="2000" b="1" dirty="0">
                <a:solidFill>
                  <a:srgbClr val="002060"/>
                </a:solidFill>
              </a:rPr>
              <a:t>9th JOINT EC/OECD WORKSHOP ON RECENT DEVELOPMENTS IN BUSINESS AND CONSUMER </a:t>
            </a:r>
            <a:r>
              <a:rPr lang="en-US" sz="2000" b="1" dirty="0" smtClean="0">
                <a:solidFill>
                  <a:srgbClr val="002060"/>
                </a:solidFill>
              </a:rPr>
              <a:t>SURVEYS</a:t>
            </a:r>
            <a:endParaRPr lang="en-US" sz="2000" b="1" dirty="0">
              <a:solidFill>
                <a:srgbClr val="002060"/>
              </a:solidFill>
            </a:endParaRPr>
          </a:p>
        </p:txBody>
      </p:sp>
      <p:pic>
        <p:nvPicPr>
          <p:cNvPr id="9" name="Изображение" descr="Изображение"/>
          <p:cNvPicPr>
            <a:picLocks noChangeAspect="1"/>
          </p:cNvPicPr>
          <p:nvPr/>
        </p:nvPicPr>
        <p:blipFill>
          <a:blip r:embed="rId2">
            <a:extLst/>
          </a:blip>
          <a:stretch>
            <a:fillRect/>
          </a:stretch>
        </p:blipFill>
        <p:spPr>
          <a:xfrm>
            <a:off x="1506855" y="1330739"/>
            <a:ext cx="2166348" cy="2792805"/>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29796" y="711531"/>
            <a:ext cx="1937536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Results: benefits </a:t>
            </a:r>
            <a:r>
              <a:rPr lang="en-US" sz="5400" b="1" dirty="0" smtClean="0">
                <a:sym typeface="Helvetica Light"/>
              </a:rPr>
              <a:t>and limiting factors</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3" name="Прямоугольник 2"/>
          <p:cNvSpPr/>
          <p:nvPr/>
        </p:nvSpPr>
        <p:spPr>
          <a:xfrm>
            <a:off x="590545" y="2308729"/>
            <a:ext cx="9709648" cy="523220"/>
          </a:xfrm>
          <a:prstGeom prst="rect">
            <a:avLst/>
          </a:prstGeom>
        </p:spPr>
        <p:txBody>
          <a:bodyPr wrap="square">
            <a:spAutoFit/>
          </a:bodyPr>
          <a:lstStyle/>
          <a:p>
            <a:r>
              <a:rPr lang="en-US" sz="2800" b="1" dirty="0">
                <a:solidFill>
                  <a:srgbClr val="253957"/>
                </a:solidFill>
                <a:latin typeface="+mn-lt"/>
                <a:ea typeface="Tahoma" panose="020B0604030504040204" pitchFamily="34" charset="0"/>
                <a:cs typeface="Tahoma" panose="020B0604030504040204" pitchFamily="34" charset="0"/>
              </a:rPr>
              <a:t>The expected benefits of investment in digital </a:t>
            </a:r>
            <a:r>
              <a:rPr lang="en-US" sz="2800" b="1" dirty="0" smtClean="0">
                <a:solidFill>
                  <a:srgbClr val="253957"/>
                </a:solidFill>
                <a:latin typeface="+mn-lt"/>
                <a:ea typeface="Tahoma" panose="020B0604030504040204" pitchFamily="34" charset="0"/>
                <a:cs typeface="Tahoma" panose="020B0604030504040204" pitchFamily="34" charset="0"/>
              </a:rPr>
              <a:t>technology</a:t>
            </a:r>
            <a:endParaRPr lang="en-US" sz="2800" b="1" dirty="0">
              <a:solidFill>
                <a:srgbClr val="253957"/>
              </a:solidFill>
              <a:latin typeface="+mn-lt"/>
              <a:ea typeface="Tahoma" panose="020B0604030504040204" pitchFamily="34" charset="0"/>
              <a:cs typeface="Tahoma" panose="020B0604030504040204" pitchFamily="34" charset="0"/>
            </a:endParaRPr>
          </a:p>
        </p:txBody>
      </p:sp>
      <p:sp>
        <p:nvSpPr>
          <p:cNvPr id="5" name="Прямоугольник 4"/>
          <p:cNvSpPr/>
          <p:nvPr/>
        </p:nvSpPr>
        <p:spPr>
          <a:xfrm>
            <a:off x="12366628" y="2287890"/>
            <a:ext cx="10338532" cy="523220"/>
          </a:xfrm>
          <a:prstGeom prst="rect">
            <a:avLst/>
          </a:prstGeom>
        </p:spPr>
        <p:txBody>
          <a:bodyPr wrap="square">
            <a:spAutoFit/>
          </a:bodyPr>
          <a:lstStyle/>
          <a:p>
            <a:r>
              <a:rPr lang="en-US" sz="2800" b="1" dirty="0">
                <a:solidFill>
                  <a:srgbClr val="253957"/>
                </a:solidFill>
                <a:latin typeface="+mn-lt"/>
                <a:ea typeface="Tahoma" panose="020B0604030504040204" pitchFamily="34" charset="0"/>
                <a:cs typeface="Tahoma" panose="020B0604030504040204" pitchFamily="34" charset="0"/>
              </a:rPr>
              <a:t>Factors limiting the digital </a:t>
            </a:r>
            <a:r>
              <a:rPr lang="en-US" sz="2800" b="1" dirty="0" smtClean="0">
                <a:solidFill>
                  <a:srgbClr val="253957"/>
                </a:solidFill>
                <a:latin typeface="+mn-lt"/>
                <a:ea typeface="Tahoma" panose="020B0604030504040204" pitchFamily="34" charset="0"/>
                <a:cs typeface="Tahoma" panose="020B0604030504040204" pitchFamily="34" charset="0"/>
              </a:rPr>
              <a:t>transformation</a:t>
            </a:r>
            <a:endParaRPr lang="ru-RU" sz="2800" b="1" dirty="0">
              <a:solidFill>
                <a:srgbClr val="253957"/>
              </a:solidFill>
              <a:latin typeface="+mn-lt"/>
              <a:ea typeface="Tahoma" panose="020B0604030504040204" pitchFamily="34" charset="0"/>
              <a:cs typeface="Tahoma" panose="020B0604030504040204" pitchFamily="34" charset="0"/>
            </a:endParaRPr>
          </a:p>
        </p:txBody>
      </p:sp>
      <p:sp>
        <p:nvSpPr>
          <p:cNvPr id="6" name="Прямоугольник 5"/>
          <p:cNvSpPr/>
          <p:nvPr/>
        </p:nvSpPr>
        <p:spPr>
          <a:xfrm>
            <a:off x="5445369" y="3298677"/>
            <a:ext cx="12192000" cy="523220"/>
          </a:xfrm>
          <a:prstGeom prst="rect">
            <a:avLst/>
          </a:prstGeom>
        </p:spPr>
        <p:txBody>
          <a:bodyPr>
            <a:spAutoFit/>
          </a:bodyPr>
          <a:lstStyle/>
          <a:p>
            <a:r>
              <a:rPr lang="en-US" sz="2800" i="1" dirty="0">
                <a:solidFill>
                  <a:srgbClr val="253957"/>
                </a:solidFill>
                <a:latin typeface="+mn-lt"/>
                <a:ea typeface="Tahoma" panose="020B0604030504040204" pitchFamily="34" charset="0"/>
                <a:cs typeface="Tahoma" panose="020B0604030504040204" pitchFamily="34" charset="0"/>
              </a:rPr>
              <a:t>the share of respondents who mentioned each position, %</a:t>
            </a:r>
          </a:p>
        </p:txBody>
      </p:sp>
      <p:pic>
        <p:nvPicPr>
          <p:cNvPr id="12" name="Рисунок 11"/>
          <p:cNvPicPr>
            <a:picLocks noChangeAspect="1"/>
          </p:cNvPicPr>
          <p:nvPr/>
        </p:nvPicPr>
        <p:blipFill>
          <a:blip r:embed="rId3"/>
          <a:stretch>
            <a:fillRect/>
          </a:stretch>
        </p:blipFill>
        <p:spPr>
          <a:xfrm>
            <a:off x="12366628" y="4832684"/>
            <a:ext cx="8976386" cy="5806331"/>
          </a:xfrm>
          <a:prstGeom prst="rect">
            <a:avLst/>
          </a:prstGeom>
        </p:spPr>
      </p:pic>
      <p:sp>
        <p:nvSpPr>
          <p:cNvPr id="4" name="Номер слайда 3"/>
          <p:cNvSpPr>
            <a:spLocks noGrp="1"/>
          </p:cNvSpPr>
          <p:nvPr>
            <p:ph type="sldNum" sz="quarter" idx="2"/>
          </p:nvPr>
        </p:nvSpPr>
        <p:spPr>
          <a:xfrm>
            <a:off x="23346764" y="13010554"/>
            <a:ext cx="494513" cy="511176"/>
          </a:xfrm>
        </p:spPr>
        <p:txBody>
          <a:bodyPr/>
          <a:lstStyle/>
          <a:p>
            <a:fld id="{86CB4B4D-7CA3-9044-876B-883B54F8677D}" type="slidenum">
              <a:rPr lang="ru-RU" smtClean="0"/>
              <a:t>10</a:t>
            </a:fld>
            <a:endParaRPr lang="ru-RU"/>
          </a:p>
        </p:txBody>
      </p:sp>
      <p:pic>
        <p:nvPicPr>
          <p:cNvPr id="7" name="Рисунок 6"/>
          <p:cNvPicPr>
            <a:picLocks noChangeAspect="1"/>
          </p:cNvPicPr>
          <p:nvPr/>
        </p:nvPicPr>
        <p:blipFill>
          <a:blip r:embed="rId4"/>
          <a:stretch>
            <a:fillRect/>
          </a:stretch>
        </p:blipFill>
        <p:spPr>
          <a:xfrm>
            <a:off x="1627632" y="4832683"/>
            <a:ext cx="8672561" cy="6025952"/>
          </a:xfrm>
          <a:prstGeom prst="rect">
            <a:avLst/>
          </a:prstGeom>
        </p:spPr>
      </p:pic>
      <p:sp>
        <p:nvSpPr>
          <p:cNvPr id="10" name="Скругленный прямоугольник 9"/>
          <p:cNvSpPr/>
          <p:nvPr/>
        </p:nvSpPr>
        <p:spPr>
          <a:xfrm>
            <a:off x="15849600" y="5562600"/>
            <a:ext cx="2286000" cy="457200"/>
          </a:xfrm>
          <a:prstGeom prst="roundRect">
            <a:avLst/>
          </a:prstGeom>
          <a:noFill/>
          <a:ln w="31750" cap="flat">
            <a:solidFill>
              <a:srgbClr val="00B0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22117449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018" y="10662249"/>
            <a:ext cx="21523142" cy="2240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Wingdings" panose="05000000000000000000" pitchFamily="2" charset="2"/>
              <a:buChar char="q"/>
              <a:defRPr sz="2800">
                <a:solidFill>
                  <a:srgbClr val="253957"/>
                </a:solidFill>
                <a:latin typeface="+mn-lt"/>
                <a:ea typeface="+mn-ea"/>
                <a:cs typeface="+mn-cs"/>
                <a:sym typeface="Arial Narrow"/>
              </a:defRPr>
            </a:pP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29796" y="711531"/>
            <a:ext cx="1937536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Results: digital technologies in various industries</a:t>
            </a:r>
            <a:r>
              <a:rPr lang="en-US" sz="2000" b="1" dirty="0" smtClean="0">
                <a:solidFill>
                  <a:schemeClr val="accent5"/>
                </a:solidFill>
                <a:sym typeface="Helvetica Light"/>
              </a:rPr>
              <a:t>. </a:t>
            </a:r>
            <a:endParaRPr lang="en-US" sz="2000" b="1" dirty="0">
              <a:solidFill>
                <a:schemeClr val="accent5"/>
              </a:solidFill>
              <a:sym typeface="Helvetica Light"/>
            </a:endParaRPr>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3" name="Прямоугольник 2"/>
          <p:cNvSpPr/>
          <p:nvPr/>
        </p:nvSpPr>
        <p:spPr>
          <a:xfrm>
            <a:off x="1029525" y="2332065"/>
            <a:ext cx="6906372" cy="523220"/>
          </a:xfrm>
          <a:prstGeom prst="rect">
            <a:avLst/>
          </a:prstGeom>
        </p:spPr>
        <p:txBody>
          <a:bodyPr wrap="square">
            <a:spAutoFit/>
          </a:bodyPr>
          <a:lstStyle/>
          <a:p>
            <a:r>
              <a:rPr lang="en-US" sz="2800" b="1" dirty="0" smtClean="0">
                <a:solidFill>
                  <a:srgbClr val="253957"/>
                </a:solidFill>
                <a:latin typeface="+mn-lt"/>
                <a:ea typeface="Tahoma" panose="020B0604030504040204" pitchFamily="34" charset="0"/>
                <a:cs typeface="Tahoma" panose="020B0604030504040204" pitchFamily="34" charset="0"/>
              </a:rPr>
              <a:t>Medium </a:t>
            </a:r>
            <a:r>
              <a:rPr lang="en-US" sz="2800" b="1" dirty="0">
                <a:solidFill>
                  <a:srgbClr val="253957"/>
                </a:solidFill>
                <a:latin typeface="+mn-lt"/>
                <a:ea typeface="Tahoma" panose="020B0604030504040204" pitchFamily="34" charset="0"/>
                <a:cs typeface="Tahoma" panose="020B0604030504040204" pitchFamily="34" charset="0"/>
              </a:rPr>
              <a:t>and high-tech industries </a:t>
            </a:r>
            <a:r>
              <a:rPr lang="en-US" sz="2800" b="1" dirty="0" smtClean="0">
                <a:solidFill>
                  <a:srgbClr val="253957"/>
                </a:solidFill>
                <a:latin typeface="+mn-lt"/>
                <a:ea typeface="Tahoma" panose="020B0604030504040204" pitchFamily="34" charset="0"/>
                <a:cs typeface="Tahoma" panose="020B0604030504040204" pitchFamily="34" charset="0"/>
              </a:rPr>
              <a:t>(MHT)</a:t>
            </a:r>
            <a:endParaRPr lang="en-US" sz="2800" b="1" dirty="0">
              <a:solidFill>
                <a:srgbClr val="253957"/>
              </a:solidFill>
              <a:latin typeface="+mn-lt"/>
              <a:ea typeface="Tahoma" panose="020B0604030504040204" pitchFamily="34" charset="0"/>
              <a:cs typeface="Tahoma" panose="020B0604030504040204" pitchFamily="34" charset="0"/>
            </a:endParaRPr>
          </a:p>
        </p:txBody>
      </p:sp>
      <p:sp>
        <p:nvSpPr>
          <p:cNvPr id="2" name="Прямоугольник 1"/>
          <p:cNvSpPr/>
          <p:nvPr/>
        </p:nvSpPr>
        <p:spPr>
          <a:xfrm>
            <a:off x="14183927" y="2325269"/>
            <a:ext cx="6312877" cy="523220"/>
          </a:xfrm>
          <a:prstGeom prst="rect">
            <a:avLst/>
          </a:prstGeom>
        </p:spPr>
        <p:txBody>
          <a:bodyPr wrap="square">
            <a:spAutoFit/>
          </a:bodyPr>
          <a:lstStyle/>
          <a:p>
            <a:r>
              <a:rPr lang="en-US" sz="2800" b="1" dirty="0">
                <a:solidFill>
                  <a:srgbClr val="253957"/>
                </a:solidFill>
                <a:latin typeface="+mn-lt"/>
                <a:ea typeface="Tahoma" panose="020B0604030504040204" pitchFamily="34" charset="0"/>
                <a:cs typeface="Tahoma" panose="020B0604030504040204" pitchFamily="34" charset="0"/>
              </a:rPr>
              <a:t>Low-tech </a:t>
            </a:r>
            <a:r>
              <a:rPr lang="en-US" sz="2800" b="1" dirty="0" smtClean="0">
                <a:solidFill>
                  <a:srgbClr val="253957"/>
                </a:solidFill>
                <a:latin typeface="+mn-lt"/>
                <a:ea typeface="Tahoma" panose="020B0604030504040204" pitchFamily="34" charset="0"/>
                <a:cs typeface="Tahoma" panose="020B0604030504040204" pitchFamily="34" charset="0"/>
              </a:rPr>
              <a:t>industries (LT) </a:t>
            </a:r>
            <a:endParaRPr lang="ru-RU" sz="2800" b="1" dirty="0">
              <a:solidFill>
                <a:srgbClr val="253957"/>
              </a:solidFill>
              <a:latin typeface="+mn-lt"/>
              <a:ea typeface="Tahoma" panose="020B0604030504040204" pitchFamily="34" charset="0"/>
              <a:cs typeface="Tahoma" panose="020B0604030504040204" pitchFamily="34" charset="0"/>
            </a:endParaRPr>
          </a:p>
        </p:txBody>
      </p:sp>
      <p:pic>
        <p:nvPicPr>
          <p:cNvPr id="5" name="Рисунок 4"/>
          <p:cNvPicPr>
            <a:picLocks noChangeAspect="1"/>
          </p:cNvPicPr>
          <p:nvPr/>
        </p:nvPicPr>
        <p:blipFill>
          <a:blip r:embed="rId3"/>
          <a:stretch>
            <a:fillRect/>
          </a:stretch>
        </p:blipFill>
        <p:spPr>
          <a:xfrm>
            <a:off x="89860" y="3004006"/>
            <a:ext cx="8175932" cy="8181463"/>
          </a:xfrm>
          <a:prstGeom prst="rect">
            <a:avLst/>
          </a:prstGeom>
        </p:spPr>
      </p:pic>
      <p:pic>
        <p:nvPicPr>
          <p:cNvPr id="10" name="Рисунок 9"/>
          <p:cNvPicPr>
            <a:picLocks noChangeAspect="1"/>
          </p:cNvPicPr>
          <p:nvPr/>
        </p:nvPicPr>
        <p:blipFill>
          <a:blip r:embed="rId4"/>
          <a:stretch>
            <a:fillRect/>
          </a:stretch>
        </p:blipFill>
        <p:spPr>
          <a:xfrm>
            <a:off x="13874963" y="3019546"/>
            <a:ext cx="7753409" cy="7753409"/>
          </a:xfrm>
          <a:prstGeom prst="rect">
            <a:avLst/>
          </a:prstGeom>
        </p:spPr>
      </p:pic>
      <p:sp>
        <p:nvSpPr>
          <p:cNvPr id="12" name="TextBox 11"/>
          <p:cNvSpPr txBox="1"/>
          <p:nvPr/>
        </p:nvSpPr>
        <p:spPr>
          <a:xfrm>
            <a:off x="12328622" y="5124794"/>
            <a:ext cx="2892328"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13" name="TextBox 12"/>
          <p:cNvSpPr txBox="1"/>
          <p:nvPr/>
        </p:nvSpPr>
        <p:spPr>
          <a:xfrm>
            <a:off x="8858337" y="2423456"/>
            <a:ext cx="4470547"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50000"/>
              </a:lnSpc>
              <a:spcBef>
                <a:spcPts val="0"/>
              </a:spcBef>
              <a:spcAft>
                <a:spcPts val="0"/>
              </a:spcAft>
              <a:buClrTx/>
              <a:buSzTx/>
              <a:buFontTx/>
              <a:buNone/>
              <a:tabLst/>
            </a:pPr>
            <a:r>
              <a:rPr kumimoji="0" lang="en-US" sz="2400" b="1" i="0" u="none" strike="noStrike" cap="none" spc="0" normalizeH="0" baseline="0" dirty="0" smtClean="0">
                <a:ln>
                  <a:noFill/>
                </a:ln>
                <a:solidFill>
                  <a:srgbClr val="002060"/>
                </a:solidFill>
                <a:effectLst/>
                <a:uFillTx/>
                <a:latin typeface="+mn-lt"/>
                <a:sym typeface="Helvetica Light"/>
              </a:rPr>
              <a:t>C – Computers, electronic equipment</a:t>
            </a:r>
          </a:p>
          <a:p>
            <a:pPr algn="l">
              <a:lnSpc>
                <a:spcPct val="150000"/>
              </a:lnSpc>
            </a:pPr>
            <a:r>
              <a:rPr lang="en-US" sz="2400" b="1" dirty="0" smtClean="0">
                <a:solidFill>
                  <a:srgbClr val="002060"/>
                </a:solidFill>
                <a:latin typeface="+mn-lt"/>
              </a:rPr>
              <a:t>E </a:t>
            </a:r>
            <a:r>
              <a:rPr lang="en-US" sz="2400" b="1" dirty="0">
                <a:solidFill>
                  <a:srgbClr val="002060"/>
                </a:solidFill>
                <a:latin typeface="+mn-lt"/>
              </a:rPr>
              <a:t>– </a:t>
            </a:r>
            <a:r>
              <a:rPr lang="en-US" sz="2400" b="1" dirty="0" smtClean="0">
                <a:solidFill>
                  <a:srgbClr val="002060"/>
                </a:solidFill>
                <a:latin typeface="+mn-lt"/>
              </a:rPr>
              <a:t>Electrical equipment</a:t>
            </a:r>
          </a:p>
          <a:p>
            <a:pPr algn="l">
              <a:lnSpc>
                <a:spcPct val="150000"/>
              </a:lnSpc>
            </a:pPr>
            <a:r>
              <a:rPr kumimoji="0" lang="en-US" sz="2400" b="1" i="0" u="none" strike="noStrike" cap="none" spc="0" normalizeH="0" baseline="0" dirty="0" smtClean="0">
                <a:ln>
                  <a:noFill/>
                </a:ln>
                <a:solidFill>
                  <a:srgbClr val="002060"/>
                </a:solidFill>
                <a:effectLst/>
                <a:uFillTx/>
                <a:latin typeface="+mn-lt"/>
                <a:sym typeface="Helvetica Light"/>
              </a:rPr>
              <a:t>M – Motor vehicles</a:t>
            </a:r>
          </a:p>
          <a:p>
            <a:pPr algn="l">
              <a:lnSpc>
                <a:spcPct val="150000"/>
              </a:lnSpc>
            </a:pPr>
            <a:r>
              <a:rPr lang="en-US" sz="2400" b="1" dirty="0" smtClean="0">
                <a:solidFill>
                  <a:srgbClr val="002060"/>
                </a:solidFill>
                <a:latin typeface="+mn-lt"/>
              </a:rPr>
              <a:t>M&amp;E – Machinery &amp; Equipment</a:t>
            </a:r>
          </a:p>
          <a:p>
            <a:pPr algn="l">
              <a:lnSpc>
                <a:spcPct val="150000"/>
              </a:lnSpc>
            </a:pPr>
            <a:r>
              <a:rPr kumimoji="0" lang="en-US" sz="2400" b="1" i="0" u="none" strike="noStrike" cap="none" spc="0" normalizeH="0" baseline="0" dirty="0" smtClean="0">
                <a:ln>
                  <a:noFill/>
                </a:ln>
                <a:solidFill>
                  <a:srgbClr val="002060"/>
                </a:solidFill>
                <a:effectLst/>
                <a:uFillTx/>
                <a:latin typeface="+mn-lt"/>
                <a:sym typeface="Helvetica Light"/>
              </a:rPr>
              <a:t>CH</a:t>
            </a:r>
            <a:r>
              <a:rPr kumimoji="0" lang="en-US" sz="2400" b="1" i="0" u="none" strike="noStrike" cap="none" spc="0" normalizeH="0" dirty="0" smtClean="0">
                <a:ln>
                  <a:noFill/>
                </a:ln>
                <a:solidFill>
                  <a:srgbClr val="002060"/>
                </a:solidFill>
                <a:effectLst/>
                <a:uFillTx/>
                <a:latin typeface="+mn-lt"/>
                <a:sym typeface="Helvetica Light"/>
              </a:rPr>
              <a:t> – Chemicals</a:t>
            </a:r>
          </a:p>
          <a:p>
            <a:pPr algn="l">
              <a:lnSpc>
                <a:spcPct val="150000"/>
              </a:lnSpc>
            </a:pPr>
            <a:r>
              <a:rPr lang="en-US" sz="2400" b="1" baseline="0" dirty="0" smtClean="0">
                <a:solidFill>
                  <a:srgbClr val="002060"/>
                </a:solidFill>
                <a:latin typeface="+mn-lt"/>
              </a:rPr>
              <a:t>PH – Pharmaceutical</a:t>
            </a:r>
          </a:p>
          <a:p>
            <a:pPr algn="l">
              <a:lnSpc>
                <a:spcPct val="150000"/>
              </a:lnSpc>
            </a:pPr>
            <a:r>
              <a:rPr kumimoji="0" lang="en-US" sz="2400" b="1" i="0" u="none" strike="noStrike" cap="none" spc="0" normalizeH="0" dirty="0" smtClean="0">
                <a:ln>
                  <a:noFill/>
                </a:ln>
                <a:solidFill>
                  <a:srgbClr val="3D7340"/>
                </a:solidFill>
                <a:effectLst/>
                <a:uFillTx/>
                <a:latin typeface="+mn-lt"/>
                <a:sym typeface="Helvetica Light"/>
              </a:rPr>
              <a:t>T – Textiles</a:t>
            </a:r>
          </a:p>
          <a:p>
            <a:pPr algn="l">
              <a:lnSpc>
                <a:spcPct val="150000"/>
              </a:lnSpc>
            </a:pPr>
            <a:r>
              <a:rPr lang="en-US" sz="2400" b="1" baseline="0" dirty="0" smtClean="0">
                <a:solidFill>
                  <a:srgbClr val="3D7340"/>
                </a:solidFill>
                <a:latin typeface="+mn-lt"/>
              </a:rPr>
              <a:t>W</a:t>
            </a:r>
            <a:r>
              <a:rPr lang="en-US" sz="2400" b="1" dirty="0">
                <a:solidFill>
                  <a:srgbClr val="3D7340"/>
                </a:solidFill>
              </a:rPr>
              <a:t> </a:t>
            </a:r>
            <a:r>
              <a:rPr lang="en-US" sz="2400" b="1" dirty="0" smtClean="0">
                <a:solidFill>
                  <a:srgbClr val="3D7340"/>
                </a:solidFill>
              </a:rPr>
              <a:t>–</a:t>
            </a:r>
            <a:r>
              <a:rPr lang="en-US" sz="2400" b="1" baseline="0" dirty="0" smtClean="0">
                <a:solidFill>
                  <a:srgbClr val="3D7340"/>
                </a:solidFill>
                <a:latin typeface="+mn-lt"/>
              </a:rPr>
              <a:t> Wearing apparel</a:t>
            </a:r>
          </a:p>
          <a:p>
            <a:pPr algn="l">
              <a:lnSpc>
                <a:spcPct val="150000"/>
              </a:lnSpc>
            </a:pPr>
            <a:r>
              <a:rPr kumimoji="0" lang="en-US" sz="2400" b="1" i="0" u="none" strike="noStrike" cap="none" spc="0" normalizeH="0" dirty="0" smtClean="0">
                <a:ln>
                  <a:noFill/>
                </a:ln>
                <a:solidFill>
                  <a:srgbClr val="3D7340"/>
                </a:solidFill>
                <a:effectLst/>
                <a:uFillTx/>
                <a:latin typeface="+mn-lt"/>
                <a:sym typeface="Helvetica Light"/>
              </a:rPr>
              <a:t>L – Leather products</a:t>
            </a:r>
          </a:p>
          <a:p>
            <a:pPr algn="l">
              <a:lnSpc>
                <a:spcPct val="150000"/>
              </a:lnSpc>
            </a:pPr>
            <a:r>
              <a:rPr lang="en-US" sz="2400" b="1" baseline="0" dirty="0" smtClean="0">
                <a:solidFill>
                  <a:srgbClr val="3D7340"/>
                </a:solidFill>
                <a:latin typeface="+mn-lt"/>
              </a:rPr>
              <a:t>C&amp;RP – Coke &amp; Refined petroleum</a:t>
            </a:r>
          </a:p>
          <a:p>
            <a:pPr algn="l">
              <a:lnSpc>
                <a:spcPct val="150000"/>
              </a:lnSpc>
            </a:pPr>
            <a:r>
              <a:rPr lang="en-US" sz="2400" b="1" dirty="0" smtClean="0">
                <a:solidFill>
                  <a:srgbClr val="3D7340"/>
                </a:solidFill>
                <a:latin typeface="+mn-lt"/>
              </a:rPr>
              <a:t>R&amp;P – Rubber </a:t>
            </a:r>
            <a:r>
              <a:rPr lang="en-US" sz="2400" b="1" dirty="0" smtClean="0">
                <a:solidFill>
                  <a:srgbClr val="3D7340"/>
                </a:solidFill>
                <a:latin typeface="+mn-lt"/>
              </a:rPr>
              <a:t>&amp; Plastic </a:t>
            </a:r>
            <a:endParaRPr lang="en-US" sz="2400" b="1" dirty="0" smtClean="0">
              <a:solidFill>
                <a:srgbClr val="3D7340"/>
              </a:solidFill>
              <a:latin typeface="+mn-lt"/>
            </a:endParaRPr>
          </a:p>
          <a:p>
            <a:pPr algn="l">
              <a:lnSpc>
                <a:spcPct val="150000"/>
              </a:lnSpc>
            </a:pPr>
            <a:r>
              <a:rPr lang="en-US" sz="2400" b="1" baseline="0" dirty="0" smtClean="0">
                <a:solidFill>
                  <a:srgbClr val="3D7340"/>
                </a:solidFill>
                <a:latin typeface="+mn-lt"/>
              </a:rPr>
              <a:t>BM – Basic metals </a:t>
            </a:r>
          </a:p>
          <a:p>
            <a:pPr algn="l">
              <a:lnSpc>
                <a:spcPct val="150000"/>
              </a:lnSpc>
            </a:pPr>
            <a:r>
              <a:rPr lang="en-US" sz="2400" b="1" dirty="0" smtClean="0">
                <a:solidFill>
                  <a:srgbClr val="3D7340"/>
                </a:solidFill>
                <a:latin typeface="+mn-lt"/>
              </a:rPr>
              <a:t>FM - Fabricated metal products</a:t>
            </a:r>
            <a:r>
              <a:rPr lang="en-US" sz="2400" b="1" baseline="0" dirty="0" smtClean="0">
                <a:solidFill>
                  <a:srgbClr val="3D7340"/>
                </a:solidFill>
                <a:latin typeface="+mn-lt"/>
              </a:rPr>
              <a:t> </a:t>
            </a:r>
          </a:p>
          <a:p>
            <a:pPr algn="l">
              <a:lnSpc>
                <a:spcPct val="150000"/>
              </a:lnSpc>
            </a:pPr>
            <a:r>
              <a:rPr kumimoji="0" lang="en-US" sz="2400" b="1" i="0" u="none" strike="noStrike" cap="none" spc="0" normalizeH="0" dirty="0" smtClean="0">
                <a:ln>
                  <a:noFill/>
                </a:ln>
                <a:solidFill>
                  <a:srgbClr val="3D7340"/>
                </a:solidFill>
                <a:effectLst/>
                <a:uFillTx/>
                <a:latin typeface="+mn-lt"/>
                <a:sym typeface="Helvetica Light"/>
              </a:rPr>
              <a:t>F </a:t>
            </a:r>
            <a:r>
              <a:rPr lang="en-US" sz="2400" b="1" dirty="0" smtClean="0">
                <a:solidFill>
                  <a:srgbClr val="3D7340"/>
                </a:solidFill>
                <a:latin typeface="+mn-lt"/>
              </a:rPr>
              <a:t>– </a:t>
            </a:r>
            <a:r>
              <a:rPr kumimoji="0" lang="en-US" sz="2400" b="1" i="0" u="none" strike="noStrike" cap="none" spc="0" normalizeH="0" dirty="0" smtClean="0">
                <a:ln>
                  <a:noFill/>
                </a:ln>
                <a:solidFill>
                  <a:srgbClr val="3D7340"/>
                </a:solidFill>
                <a:effectLst/>
                <a:uFillTx/>
                <a:latin typeface="+mn-lt"/>
                <a:sym typeface="Helvetica Light"/>
              </a:rPr>
              <a:t>Furniture</a:t>
            </a:r>
            <a:endParaRPr kumimoji="0" lang="ru-RU" sz="20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4" name="Номер слайда 3"/>
          <p:cNvSpPr>
            <a:spLocks noGrp="1"/>
          </p:cNvSpPr>
          <p:nvPr>
            <p:ph type="sldNum" sz="quarter" idx="2"/>
          </p:nvPr>
        </p:nvSpPr>
        <p:spPr>
          <a:xfrm>
            <a:off x="23550061" y="12903161"/>
            <a:ext cx="494513" cy="511176"/>
          </a:xfrm>
        </p:spPr>
        <p:txBody>
          <a:bodyPr/>
          <a:lstStyle/>
          <a:p>
            <a:fld id="{86CB4B4D-7CA3-9044-876B-883B54F8677D}" type="slidenum">
              <a:rPr lang="ru-RU" smtClean="0"/>
              <a:t>11</a:t>
            </a:fld>
            <a:endParaRPr lang="ru-RU" dirty="0"/>
          </a:p>
        </p:txBody>
      </p:sp>
      <p:sp>
        <p:nvSpPr>
          <p:cNvPr id="7" name="Овал 6"/>
          <p:cNvSpPr/>
          <p:nvPr/>
        </p:nvSpPr>
        <p:spPr>
          <a:xfrm>
            <a:off x="5361664" y="8305800"/>
            <a:ext cx="2182136" cy="1828683"/>
          </a:xfrm>
          <a:prstGeom prst="ellipse">
            <a:avLst/>
          </a:prstGeom>
          <a:noFill/>
          <a:ln w="31750" cap="flat">
            <a:solidFill>
              <a:srgbClr val="FF000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Овал 10"/>
          <p:cNvSpPr/>
          <p:nvPr/>
        </p:nvSpPr>
        <p:spPr>
          <a:xfrm>
            <a:off x="19564350" y="3981449"/>
            <a:ext cx="2064022" cy="2057055"/>
          </a:xfrm>
          <a:prstGeom prst="ellipse">
            <a:avLst/>
          </a:prstGeom>
          <a:noFill/>
          <a:ln w="31750" cap="flat">
            <a:solidFill>
              <a:srgbClr val="FF000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222743629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018" y="11849895"/>
            <a:ext cx="21523142" cy="1053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Wingdings" panose="05000000000000000000" pitchFamily="2" charset="2"/>
              <a:buChar char="q"/>
              <a:defRPr sz="2800">
                <a:solidFill>
                  <a:srgbClr val="253957"/>
                </a:solidFill>
                <a:latin typeface="+mn-lt"/>
                <a:ea typeface="+mn-ea"/>
                <a:cs typeface="+mn-cs"/>
                <a:sym typeface="Arial Narrow"/>
              </a:defRPr>
            </a:pP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32075" y="711531"/>
            <a:ext cx="1937536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Results: expected </a:t>
            </a:r>
            <a:r>
              <a:rPr lang="en-US" sz="5400" b="1" dirty="0">
                <a:sym typeface="Helvetica Light"/>
              </a:rPr>
              <a:t>effects of digital investment</a:t>
            </a:r>
          </a:p>
        </p:txBody>
      </p:sp>
      <p:pic>
        <p:nvPicPr>
          <p:cNvPr id="9" name="Изображение" descr="Изображение"/>
          <p:cNvPicPr>
            <a:picLocks noChangeAspect="1"/>
          </p:cNvPicPr>
          <p:nvPr/>
        </p:nvPicPr>
        <p:blipFill>
          <a:blip r:embed="rId3">
            <a:extLst/>
          </a:blip>
          <a:stretch>
            <a:fillRect/>
          </a:stretch>
        </p:blipFill>
        <p:spPr>
          <a:xfrm>
            <a:off x="1211199" y="620465"/>
            <a:ext cx="1214985" cy="1214985"/>
          </a:xfrm>
          <a:prstGeom prst="rect">
            <a:avLst/>
          </a:prstGeom>
          <a:ln w="12700">
            <a:miter lim="400000"/>
          </a:ln>
        </p:spPr>
      </p:pic>
      <p:sp>
        <p:nvSpPr>
          <p:cNvPr id="3" name="Прямоугольник 2"/>
          <p:cNvSpPr/>
          <p:nvPr/>
        </p:nvSpPr>
        <p:spPr>
          <a:xfrm>
            <a:off x="1212114" y="2281325"/>
            <a:ext cx="7855363" cy="584775"/>
          </a:xfrm>
          <a:prstGeom prst="rect">
            <a:avLst/>
          </a:prstGeom>
        </p:spPr>
        <p:txBody>
          <a:bodyPr wrap="square">
            <a:spAutoFit/>
          </a:bodyPr>
          <a:lstStyle/>
          <a:p>
            <a:r>
              <a:rPr lang="en-US" sz="3200" dirty="0" smtClean="0">
                <a:solidFill>
                  <a:srgbClr val="253957"/>
                </a:solidFill>
                <a:latin typeface="+mn-lt"/>
                <a:ea typeface="Tahoma" panose="020B0604030504040204" pitchFamily="34" charset="0"/>
                <a:cs typeface="Tahoma" panose="020B0604030504040204" pitchFamily="34" charset="0"/>
              </a:rPr>
              <a:t>Medium </a:t>
            </a:r>
            <a:r>
              <a:rPr lang="en-US" sz="3200" dirty="0">
                <a:solidFill>
                  <a:srgbClr val="253957"/>
                </a:solidFill>
                <a:latin typeface="+mn-lt"/>
                <a:ea typeface="Tahoma" panose="020B0604030504040204" pitchFamily="34" charset="0"/>
                <a:cs typeface="Tahoma" panose="020B0604030504040204" pitchFamily="34" charset="0"/>
              </a:rPr>
              <a:t>and high-tech </a:t>
            </a:r>
            <a:r>
              <a:rPr lang="en-US" sz="3200" dirty="0" smtClean="0">
                <a:solidFill>
                  <a:srgbClr val="253957"/>
                </a:solidFill>
                <a:latin typeface="+mn-lt"/>
                <a:ea typeface="Tahoma" panose="020B0604030504040204" pitchFamily="34" charset="0"/>
                <a:cs typeface="Tahoma" panose="020B0604030504040204" pitchFamily="34" charset="0"/>
              </a:rPr>
              <a:t>industries (MHT)</a:t>
            </a:r>
            <a:endParaRPr lang="en-US" sz="3200" dirty="0">
              <a:solidFill>
                <a:srgbClr val="253957"/>
              </a:solidFill>
              <a:latin typeface="+mn-lt"/>
              <a:ea typeface="Tahoma" panose="020B0604030504040204" pitchFamily="34" charset="0"/>
              <a:cs typeface="Tahoma" panose="020B0604030504040204" pitchFamily="34" charset="0"/>
            </a:endParaRPr>
          </a:p>
        </p:txBody>
      </p:sp>
      <p:sp>
        <p:nvSpPr>
          <p:cNvPr id="2" name="Прямоугольник 1"/>
          <p:cNvSpPr/>
          <p:nvPr/>
        </p:nvSpPr>
        <p:spPr>
          <a:xfrm>
            <a:off x="14701732" y="2182353"/>
            <a:ext cx="6312877" cy="584775"/>
          </a:xfrm>
          <a:prstGeom prst="rect">
            <a:avLst/>
          </a:prstGeom>
        </p:spPr>
        <p:txBody>
          <a:bodyPr wrap="square">
            <a:spAutoFit/>
          </a:bodyPr>
          <a:lstStyle/>
          <a:p>
            <a:r>
              <a:rPr lang="en-US" sz="3200" dirty="0" smtClean="0">
                <a:solidFill>
                  <a:srgbClr val="253957"/>
                </a:solidFill>
                <a:latin typeface="+mn-lt"/>
                <a:ea typeface="Tahoma" panose="020B0604030504040204" pitchFamily="34" charset="0"/>
                <a:cs typeface="Tahoma" panose="020B0604030504040204" pitchFamily="34" charset="0"/>
              </a:rPr>
              <a:t>Low-tech industries (LT)</a:t>
            </a:r>
            <a:endParaRPr lang="en-US" sz="3200" dirty="0">
              <a:solidFill>
                <a:srgbClr val="253957"/>
              </a:solidFill>
              <a:latin typeface="+mn-lt"/>
              <a:ea typeface="Tahoma" panose="020B0604030504040204" pitchFamily="34" charset="0"/>
              <a:cs typeface="Tahoma" panose="020B0604030504040204" pitchFamily="34" charset="0"/>
            </a:endParaRPr>
          </a:p>
        </p:txBody>
      </p:sp>
      <p:grpSp>
        <p:nvGrpSpPr>
          <p:cNvPr id="2049" name="Группа 31"/>
          <p:cNvGrpSpPr>
            <a:grpSpLocks/>
          </p:cNvGrpSpPr>
          <p:nvPr/>
        </p:nvGrpSpPr>
        <p:grpSpPr bwMode="auto">
          <a:xfrm>
            <a:off x="-1311275" y="203200"/>
            <a:ext cx="4225925" cy="3957638"/>
            <a:chOff x="63" y="0"/>
            <a:chExt cx="44602" cy="39573"/>
          </a:xfrm>
        </p:grpSpPr>
      </p:grpSp>
      <p:sp>
        <p:nvSpPr>
          <p:cNvPr id="14" name="Прямоугольник 13"/>
          <p:cNvSpPr/>
          <p:nvPr/>
        </p:nvSpPr>
        <p:spPr>
          <a:xfrm>
            <a:off x="356652" y="11749509"/>
            <a:ext cx="9677401" cy="1569660"/>
          </a:xfrm>
          <a:prstGeom prst="rect">
            <a:avLst/>
          </a:prstGeom>
        </p:spPr>
        <p:txBody>
          <a:bodyPr wrap="square">
            <a:spAutoFit/>
          </a:bodyPr>
          <a:lstStyle/>
          <a:p>
            <a:r>
              <a:rPr lang="en-US" sz="2400" dirty="0" smtClean="0">
                <a:solidFill>
                  <a:schemeClr val="accent1">
                    <a:lumMod val="50000"/>
                  </a:schemeClr>
                </a:solidFill>
                <a:latin typeface="+mn-lt"/>
              </a:rPr>
              <a:t>The </a:t>
            </a:r>
            <a:r>
              <a:rPr lang="en-US" sz="2400" dirty="0" smtClean="0">
                <a:solidFill>
                  <a:schemeClr val="accent1">
                    <a:lumMod val="50000"/>
                  </a:schemeClr>
                </a:solidFill>
                <a:latin typeface="+mn-lt"/>
              </a:rPr>
              <a:t>benefits </a:t>
            </a:r>
            <a:r>
              <a:rPr lang="en-US" sz="2400" dirty="0">
                <a:solidFill>
                  <a:schemeClr val="accent1">
                    <a:lumMod val="50000"/>
                  </a:schemeClr>
                </a:solidFill>
                <a:latin typeface="+mn-lt"/>
              </a:rPr>
              <a:t>mentioned by a relatively larger share of </a:t>
            </a:r>
            <a:r>
              <a:rPr lang="en-US" sz="2400" dirty="0" smtClean="0">
                <a:solidFill>
                  <a:schemeClr val="accent1">
                    <a:lumMod val="50000"/>
                  </a:schemeClr>
                </a:solidFill>
                <a:latin typeface="+mn-lt"/>
              </a:rPr>
              <a:t>respondents are </a:t>
            </a:r>
            <a:r>
              <a:rPr lang="en-US" sz="2400" dirty="0">
                <a:solidFill>
                  <a:schemeClr val="accent1">
                    <a:lumMod val="50000"/>
                  </a:schemeClr>
                </a:solidFill>
                <a:latin typeface="+mn-lt"/>
              </a:rPr>
              <a:t>recognized as more </a:t>
            </a:r>
            <a:r>
              <a:rPr lang="en-US" sz="2400" dirty="0" smtClean="0">
                <a:solidFill>
                  <a:schemeClr val="accent1">
                    <a:lumMod val="50000"/>
                  </a:schemeClr>
                </a:solidFill>
                <a:latin typeface="+mn-lt"/>
              </a:rPr>
              <a:t>significant (a long arrow), </a:t>
            </a:r>
            <a:r>
              <a:rPr lang="en-US" sz="2400" dirty="0">
                <a:solidFill>
                  <a:schemeClr val="accent1">
                    <a:lumMod val="50000"/>
                  </a:schemeClr>
                </a:solidFill>
                <a:latin typeface="+mn-lt"/>
              </a:rPr>
              <a:t>a relatively medium share – moderately significant </a:t>
            </a:r>
            <a:r>
              <a:rPr lang="en-US" sz="2400" dirty="0" smtClean="0">
                <a:solidFill>
                  <a:schemeClr val="accent1">
                    <a:lumMod val="50000"/>
                  </a:schemeClr>
                </a:solidFill>
                <a:latin typeface="+mn-lt"/>
              </a:rPr>
              <a:t>(a middle </a:t>
            </a:r>
            <a:r>
              <a:rPr lang="en-US" sz="2400" dirty="0">
                <a:solidFill>
                  <a:schemeClr val="accent1">
                    <a:lumMod val="50000"/>
                  </a:schemeClr>
                </a:solidFill>
                <a:latin typeface="+mn-lt"/>
              </a:rPr>
              <a:t>length </a:t>
            </a:r>
            <a:r>
              <a:rPr lang="en-US" sz="2400" dirty="0" smtClean="0">
                <a:solidFill>
                  <a:schemeClr val="accent1">
                    <a:lumMod val="50000"/>
                  </a:schemeClr>
                </a:solidFill>
                <a:latin typeface="+mn-lt"/>
              </a:rPr>
              <a:t>arrow), </a:t>
            </a:r>
            <a:r>
              <a:rPr lang="en-US" sz="2400" dirty="0">
                <a:solidFill>
                  <a:schemeClr val="accent1">
                    <a:lumMod val="50000"/>
                  </a:schemeClr>
                </a:solidFill>
                <a:latin typeface="+mn-lt"/>
              </a:rPr>
              <a:t>a relatively small share – less </a:t>
            </a:r>
            <a:r>
              <a:rPr lang="en-US" sz="2400" dirty="0" smtClean="0">
                <a:solidFill>
                  <a:schemeClr val="accent1">
                    <a:lumMod val="50000"/>
                  </a:schemeClr>
                </a:solidFill>
                <a:latin typeface="+mn-lt"/>
              </a:rPr>
              <a:t>significant (a short arrow)</a:t>
            </a:r>
            <a:endParaRPr lang="en-US" sz="2400" dirty="0">
              <a:solidFill>
                <a:schemeClr val="accent1">
                  <a:lumMod val="50000"/>
                </a:schemeClr>
              </a:solidFill>
              <a:latin typeface="+mn-lt"/>
            </a:endParaRPr>
          </a:p>
          <a:p>
            <a:pPr algn="just"/>
            <a:endParaRPr lang="en-US" sz="2400" dirty="0">
              <a:solidFill>
                <a:schemeClr val="accent1">
                  <a:lumMod val="50000"/>
                </a:schemeClr>
              </a:solidFill>
              <a:latin typeface="+mn-lt"/>
            </a:endParaRPr>
          </a:p>
        </p:txBody>
      </p:sp>
      <p:sp>
        <p:nvSpPr>
          <p:cNvPr id="4" name="Номер слайда 3"/>
          <p:cNvSpPr>
            <a:spLocks noGrp="1"/>
          </p:cNvSpPr>
          <p:nvPr>
            <p:ph type="sldNum" sz="quarter" idx="2"/>
          </p:nvPr>
        </p:nvSpPr>
        <p:spPr>
          <a:xfrm>
            <a:off x="23528939" y="12903161"/>
            <a:ext cx="494513" cy="511176"/>
          </a:xfrm>
        </p:spPr>
        <p:txBody>
          <a:bodyPr/>
          <a:lstStyle/>
          <a:p>
            <a:fld id="{86CB4B4D-7CA3-9044-876B-883B54F8677D}" type="slidenum">
              <a:rPr lang="ru-RU" smtClean="0"/>
              <a:t>12</a:t>
            </a:fld>
            <a:endParaRPr lang="ru-RU" dirty="0"/>
          </a:p>
        </p:txBody>
      </p:sp>
      <p:graphicFrame>
        <p:nvGraphicFramePr>
          <p:cNvPr id="2050" name="Объект 2049"/>
          <p:cNvGraphicFramePr>
            <a:graphicFrameLocks noChangeAspect="1"/>
          </p:cNvGraphicFramePr>
          <p:nvPr>
            <p:extLst>
              <p:ext uri="{D42A27DB-BD31-4B8C-83A1-F6EECF244321}">
                <p14:modId xmlns:p14="http://schemas.microsoft.com/office/powerpoint/2010/main" val="3375800640"/>
              </p:ext>
            </p:extLst>
          </p:nvPr>
        </p:nvGraphicFramePr>
        <p:xfrm>
          <a:off x="724795" y="3156065"/>
          <a:ext cx="8830000" cy="8436772"/>
        </p:xfrm>
        <a:graphic>
          <a:graphicData uri="http://schemas.openxmlformats.org/presentationml/2006/ole">
            <mc:AlternateContent xmlns:mc="http://schemas.openxmlformats.org/markup-compatibility/2006">
              <mc:Choice xmlns:v="urn:schemas-microsoft-com:vml" Requires="v">
                <p:oleObj spid="_x0000_s2116" name="Документ" r:id="rId4" imgW="6344587" imgH="6063055" progId="Word.Document.12">
                  <p:embed/>
                </p:oleObj>
              </mc:Choice>
              <mc:Fallback>
                <p:oleObj name="Документ" r:id="rId4" imgW="6344587" imgH="6063055" progId="Word.Document.12">
                  <p:embed/>
                  <p:pic>
                    <p:nvPicPr>
                      <p:cNvPr id="0" name=""/>
                      <p:cNvPicPr/>
                      <p:nvPr/>
                    </p:nvPicPr>
                    <p:blipFill>
                      <a:blip r:embed="rId5"/>
                      <a:stretch>
                        <a:fillRect/>
                      </a:stretch>
                    </p:blipFill>
                    <p:spPr>
                      <a:xfrm>
                        <a:off x="724795" y="3156065"/>
                        <a:ext cx="8830000" cy="8436772"/>
                      </a:xfrm>
                      <a:prstGeom prst="rect">
                        <a:avLst/>
                      </a:prstGeom>
                    </p:spPr>
                  </p:pic>
                </p:oleObj>
              </mc:Fallback>
            </mc:AlternateContent>
          </a:graphicData>
        </a:graphic>
      </p:graphicFrame>
      <p:graphicFrame>
        <p:nvGraphicFramePr>
          <p:cNvPr id="2051" name="Объект 2050"/>
          <p:cNvGraphicFramePr>
            <a:graphicFrameLocks noChangeAspect="1"/>
          </p:cNvGraphicFramePr>
          <p:nvPr>
            <p:extLst>
              <p:ext uri="{D42A27DB-BD31-4B8C-83A1-F6EECF244321}">
                <p14:modId xmlns:p14="http://schemas.microsoft.com/office/powerpoint/2010/main" val="1271731945"/>
              </p:ext>
            </p:extLst>
          </p:nvPr>
        </p:nvGraphicFramePr>
        <p:xfrm>
          <a:off x="12821704" y="2975664"/>
          <a:ext cx="9361093" cy="10333037"/>
        </p:xfrm>
        <a:graphic>
          <a:graphicData uri="http://schemas.openxmlformats.org/presentationml/2006/ole">
            <mc:AlternateContent xmlns:mc="http://schemas.openxmlformats.org/markup-compatibility/2006">
              <mc:Choice xmlns:v="urn:schemas-microsoft-com:vml" Requires="v">
                <p:oleObj spid="_x0000_s2117" name="Документ" r:id="rId6" imgW="6344587" imgH="7003793" progId="Word.Document.12">
                  <p:embed/>
                </p:oleObj>
              </mc:Choice>
              <mc:Fallback>
                <p:oleObj name="Документ" r:id="rId6" imgW="6344587" imgH="7003793" progId="Word.Document.12">
                  <p:embed/>
                  <p:pic>
                    <p:nvPicPr>
                      <p:cNvPr id="0" name=""/>
                      <p:cNvPicPr/>
                      <p:nvPr/>
                    </p:nvPicPr>
                    <p:blipFill>
                      <a:blip r:embed="rId7"/>
                      <a:stretch>
                        <a:fillRect/>
                      </a:stretch>
                    </p:blipFill>
                    <p:spPr>
                      <a:xfrm>
                        <a:off x="12821704" y="2975664"/>
                        <a:ext cx="9361093" cy="10333037"/>
                      </a:xfrm>
                      <a:prstGeom prst="rect">
                        <a:avLst/>
                      </a:prstGeom>
                    </p:spPr>
                  </p:pic>
                </p:oleObj>
              </mc:Fallback>
            </mc:AlternateContent>
          </a:graphicData>
        </a:graphic>
      </p:graphicFrame>
    </p:spTree>
    <p:extLst>
      <p:ext uri="{BB962C8B-B14F-4D97-AF65-F5344CB8AC3E}">
        <p14:creationId xmlns:p14="http://schemas.microsoft.com/office/powerpoint/2010/main" val="58279638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3502325" y="620465"/>
            <a:ext cx="20846456" cy="121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lvl="0" algn="l"/>
            <a:r>
              <a:rPr lang="en-US" sz="5400" b="1" dirty="0" smtClean="0">
                <a:solidFill>
                  <a:schemeClr val="accent1">
                    <a:lumMod val="50000"/>
                  </a:schemeClr>
                </a:solidFill>
                <a:latin typeface="+mn-lt"/>
                <a:ea typeface="Tahoma" panose="020B0604030504040204" pitchFamily="34" charset="0"/>
                <a:cs typeface="Tahoma" panose="020B0604030504040204" pitchFamily="34" charset="0"/>
              </a:rPr>
              <a:t>First pilot survey in manufacturing: Conclusions</a:t>
            </a:r>
            <a:endParaRPr lang="en-US" sz="5400" b="1" dirty="0">
              <a:solidFill>
                <a:srgbClr val="FF0000"/>
              </a:solidFill>
              <a:latin typeface="+mn-lt"/>
              <a:ea typeface="Tahoma" panose="020B0604030504040204" pitchFamily="34" charset="0"/>
              <a:cs typeface="Tahoma" panose="020B0604030504040204" pitchFamily="34"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59680" y="7833318"/>
            <a:ext cx="10370017"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571500" lvl="0" indent="-571500" algn="l">
              <a:spcBef>
                <a:spcPts val="2800"/>
              </a:spcBef>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p:txBody>
      </p:sp>
      <p:sp>
        <p:nvSpPr>
          <p:cNvPr id="4" name="Прямоугольник 3"/>
          <p:cNvSpPr/>
          <p:nvPr/>
        </p:nvSpPr>
        <p:spPr>
          <a:xfrm>
            <a:off x="1506937" y="3550678"/>
            <a:ext cx="21864088" cy="7048083"/>
          </a:xfrm>
          <a:prstGeom prst="rect">
            <a:avLst/>
          </a:prstGeom>
        </p:spPr>
        <p:txBody>
          <a:bodyPr wrap="square">
            <a:spAutoFit/>
          </a:bodyPr>
          <a:lstStyle/>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Many </a:t>
            </a:r>
            <a:r>
              <a:rPr lang="en-GB" sz="3200" dirty="0" smtClean="0">
                <a:solidFill>
                  <a:srgbClr val="253957"/>
                </a:solidFill>
                <a:latin typeface="+mn-lt"/>
                <a:sym typeface="Arial Narrow"/>
              </a:rPr>
              <a:t>projects on digital transformation were in the development stage and required investment</a:t>
            </a: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Most of the digital activity indicators showed modest positive trends</a:t>
            </a: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The following IT areas were developed successfully: </a:t>
            </a:r>
          </a:p>
          <a:p>
            <a:pPr marL="1296000" lvl="4" indent="-648000" algn="l">
              <a:spcAft>
                <a:spcPts val="12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the use of personal computers and portable devices</a:t>
            </a:r>
          </a:p>
          <a:p>
            <a:pPr marL="1296000" lvl="4" indent="-648000" algn="l">
              <a:spcAft>
                <a:spcPts val="12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Internet access and Internet use for business purposes </a:t>
            </a:r>
          </a:p>
          <a:p>
            <a:pPr marL="1296000" lvl="4" indent="-648000" algn="l">
              <a:spcAft>
                <a:spcPts val="12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electronic information exchange</a:t>
            </a: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Digitalisation </a:t>
            </a:r>
            <a:r>
              <a:rPr lang="en-GB" sz="3200" dirty="0" smtClean="0">
                <a:solidFill>
                  <a:srgbClr val="253957"/>
                </a:solidFill>
                <a:latin typeface="+mn-lt"/>
                <a:sym typeface="Arial Narrow"/>
              </a:rPr>
              <a:t>was constrained by weak investment activity</a:t>
            </a: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The main expected benefits from investments in digital technologies:</a:t>
            </a:r>
          </a:p>
          <a:p>
            <a:pPr marL="1296000" lvl="4" indent="-648000" algn="l">
              <a:spcAft>
                <a:spcPts val="12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increase in productivity and competitiveness</a:t>
            </a:r>
          </a:p>
          <a:p>
            <a:pPr marL="1296000" lvl="4" indent="-648000" algn="l">
              <a:spcAft>
                <a:spcPts val="12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costs reduction</a:t>
            </a:r>
          </a:p>
          <a:p>
            <a:pPr marL="57150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Industrial </a:t>
            </a:r>
            <a:r>
              <a:rPr lang="en-GB" sz="3200" dirty="0" err="1" smtClean="0">
                <a:solidFill>
                  <a:srgbClr val="253957"/>
                </a:solidFill>
                <a:latin typeface="+mn-lt"/>
                <a:ea typeface="+mn-ea"/>
                <a:cs typeface="+mn-cs"/>
              </a:rPr>
              <a:t>IoT</a:t>
            </a:r>
            <a:r>
              <a:rPr lang="en-GB" sz="3200" dirty="0" smtClean="0">
                <a:solidFill>
                  <a:srgbClr val="253957"/>
                </a:solidFill>
                <a:latin typeface="+mn-lt"/>
                <a:ea typeface="+mn-ea"/>
                <a:cs typeface="+mn-cs"/>
              </a:rPr>
              <a:t>, intellectual robotic systems </a:t>
            </a:r>
            <a:r>
              <a:rPr lang="en-US" sz="3200" dirty="0" smtClean="0">
                <a:solidFill>
                  <a:srgbClr val="253957"/>
                </a:solidFill>
                <a:latin typeface="+mn-lt"/>
                <a:ea typeface="+mn-ea"/>
                <a:cs typeface="+mn-cs"/>
              </a:rPr>
              <a:t>and </a:t>
            </a:r>
            <a:r>
              <a:rPr lang="en-US" sz="3200" dirty="0">
                <a:solidFill>
                  <a:srgbClr val="253957"/>
                </a:solidFill>
                <a:latin typeface="+mn-lt"/>
                <a:ea typeface="+mn-ea"/>
                <a:cs typeface="+mn-cs"/>
              </a:rPr>
              <a:t>manufacturing analytics are most common in the </a:t>
            </a:r>
            <a:r>
              <a:rPr lang="en-US" sz="3200" dirty="0" smtClean="0">
                <a:solidFill>
                  <a:srgbClr val="253957"/>
                </a:solidFill>
                <a:latin typeface="+mn-lt"/>
                <a:ea typeface="+mn-ea"/>
                <a:cs typeface="+mn-cs"/>
              </a:rPr>
              <a:t>MHT industries</a:t>
            </a:r>
            <a:endParaRPr lang="en-US" sz="3200" dirty="0">
              <a:solidFill>
                <a:srgbClr val="253957"/>
              </a:solidFill>
              <a:latin typeface="+mn-lt"/>
              <a:ea typeface="+mn-ea"/>
              <a:cs typeface="+mn-cs"/>
              <a:sym typeface="Arial Narrow"/>
            </a:endParaRPr>
          </a:p>
        </p:txBody>
      </p:sp>
      <p:sp>
        <p:nvSpPr>
          <p:cNvPr id="2" name="Номер слайда 1"/>
          <p:cNvSpPr>
            <a:spLocks noGrp="1"/>
          </p:cNvSpPr>
          <p:nvPr>
            <p:ph type="sldNum" sz="quarter" idx="2"/>
          </p:nvPr>
        </p:nvSpPr>
        <p:spPr>
          <a:xfrm>
            <a:off x="23123769" y="12861924"/>
            <a:ext cx="494513" cy="511176"/>
          </a:xfrm>
        </p:spPr>
        <p:txBody>
          <a:bodyPr/>
          <a:lstStyle/>
          <a:p>
            <a:fld id="{86CB4B4D-7CA3-9044-876B-883B54F8677D}" type="slidenum">
              <a:rPr lang="ru-RU" smtClean="0"/>
              <a:t>13</a:t>
            </a:fld>
            <a:endParaRPr lang="ru-RU" dirty="0"/>
          </a:p>
        </p:txBody>
      </p:sp>
    </p:spTree>
    <p:extLst>
      <p:ext uri="{BB962C8B-B14F-4D97-AF65-F5344CB8AC3E}">
        <p14:creationId xmlns:p14="http://schemas.microsoft.com/office/powerpoint/2010/main" val="371444459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680138" y="2869324"/>
            <a:ext cx="18293912" cy="9654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71500" indent="-571500" algn="just">
              <a:lnSpc>
                <a:spcPts val="4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rPr>
              <a:t>The </a:t>
            </a:r>
            <a:r>
              <a:rPr lang="en-US" sz="3200" dirty="0" smtClean="0">
                <a:solidFill>
                  <a:srgbClr val="253957"/>
                </a:solidFill>
                <a:latin typeface="+mn-lt"/>
                <a:ea typeface="+mn-ea"/>
                <a:cs typeface="+mn-cs"/>
              </a:rPr>
              <a:t>experimental set </a:t>
            </a:r>
            <a:r>
              <a:rPr lang="en-US" sz="3200" dirty="0" smtClean="0">
                <a:solidFill>
                  <a:srgbClr val="253957"/>
                </a:solidFill>
                <a:latin typeface="+mn-lt"/>
                <a:ea typeface="+mn-ea"/>
                <a:cs typeface="+mn-cs"/>
              </a:rPr>
              <a:t>of questions about the use of digital technologies in enterprises for the sustainable inclusive green growth:</a:t>
            </a:r>
          </a:p>
          <a:p>
            <a:pPr algn="just">
              <a:lnSpc>
                <a:spcPts val="4000"/>
              </a:lnSpc>
              <a:spcAft>
                <a:spcPts val="1800"/>
              </a:spcAft>
              <a:defRPr sz="2800">
                <a:solidFill>
                  <a:srgbClr val="253957"/>
                </a:solidFill>
                <a:latin typeface="+mn-lt"/>
                <a:ea typeface="+mn-ea"/>
                <a:cs typeface="+mn-cs"/>
                <a:sym typeface="Arial Narrow"/>
              </a:defRPr>
            </a:pPr>
            <a:r>
              <a:rPr lang="en-US" sz="3200" i="1" dirty="0" smtClean="0">
                <a:solidFill>
                  <a:srgbClr val="253957"/>
                </a:solidFill>
                <a:latin typeface="+mn-lt"/>
                <a:ea typeface="+mn-ea"/>
                <a:cs typeface="+mn-cs"/>
              </a:rPr>
              <a:t>Does </a:t>
            </a:r>
            <a:r>
              <a:rPr lang="en-US" sz="3200" i="1" dirty="0">
                <a:solidFill>
                  <a:srgbClr val="253957"/>
                </a:solidFill>
                <a:latin typeface="+mn-lt"/>
                <a:ea typeface="+mn-ea"/>
                <a:cs typeface="+mn-cs"/>
              </a:rPr>
              <a:t>your company use digital technologies to increase environmental and resource efficiency in the region in the following areas: </a:t>
            </a:r>
            <a:endParaRPr lang="en-US" sz="3200" i="1" dirty="0" smtClean="0">
              <a:solidFill>
                <a:srgbClr val="253957"/>
              </a:solidFill>
              <a:latin typeface="+mn-lt"/>
              <a:ea typeface="+mn-ea"/>
              <a:cs typeface="+mn-cs"/>
            </a:endParaRP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improving energy efficiency </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creating clean and safe energy</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improving the efficiency of water and raw materials </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increasing </a:t>
            </a:r>
            <a:r>
              <a:rPr lang="en-US" sz="3200" i="1" dirty="0" smtClean="0">
                <a:solidFill>
                  <a:srgbClr val="253957"/>
                </a:solidFill>
                <a:latin typeface="+mn-lt"/>
                <a:ea typeface="+mn-ea"/>
                <a:cs typeface="+mn-cs"/>
              </a:rPr>
              <a:t>carbon efficiency </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smtClean="0">
                <a:solidFill>
                  <a:srgbClr val="253957"/>
                </a:solidFill>
                <a:latin typeface="+mn-lt"/>
                <a:ea typeface="+mn-ea"/>
                <a:cs typeface="+mn-cs"/>
              </a:rPr>
              <a:t>reduction of greenhouse gas and pollutant emissions </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smtClean="0">
                <a:solidFill>
                  <a:srgbClr val="253957"/>
                </a:solidFill>
                <a:latin typeface="+mn-lt"/>
                <a:ea typeface="+mn-ea"/>
                <a:cs typeface="+mn-cs"/>
              </a:rPr>
              <a:t>transition </a:t>
            </a:r>
            <a:r>
              <a:rPr lang="en-US" sz="3200" i="1" dirty="0">
                <a:solidFill>
                  <a:srgbClr val="253957"/>
                </a:solidFill>
                <a:latin typeface="+mn-lt"/>
                <a:ea typeface="+mn-ea"/>
                <a:cs typeface="+mn-cs"/>
              </a:rPr>
              <a:t>to renewable energy sources </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recycling</a:t>
            </a:r>
          </a:p>
          <a:p>
            <a:pPr marL="1296000" lvl="4" indent="-648000" algn="l">
              <a:lnSpc>
                <a:spcPts val="5000"/>
              </a:lnSpc>
              <a:buFont typeface="Wingdings" panose="05000000000000000000" pitchFamily="2" charset="2"/>
              <a:buChar char="§"/>
              <a:defRPr sz="2800">
                <a:solidFill>
                  <a:srgbClr val="253957"/>
                </a:solidFill>
                <a:latin typeface="+mn-lt"/>
                <a:ea typeface="+mn-ea"/>
                <a:cs typeface="+mn-cs"/>
                <a:sym typeface="Arial Narrow"/>
              </a:defRPr>
            </a:pPr>
            <a:r>
              <a:rPr lang="en-US" sz="3200" i="1" dirty="0">
                <a:solidFill>
                  <a:srgbClr val="253957"/>
                </a:solidFill>
                <a:latin typeface="+mn-lt"/>
                <a:ea typeface="+mn-ea"/>
                <a:cs typeface="+mn-cs"/>
              </a:rPr>
              <a:t> expansion of the electric vehicle </a:t>
            </a:r>
            <a:r>
              <a:rPr lang="en-US" sz="3200" i="1" dirty="0" smtClean="0">
                <a:solidFill>
                  <a:srgbClr val="253957"/>
                </a:solidFill>
                <a:latin typeface="+mn-lt"/>
                <a:ea typeface="+mn-ea"/>
                <a:cs typeface="+mn-cs"/>
              </a:rPr>
              <a:t>fleet</a:t>
            </a:r>
            <a:endParaRPr lang="en-US" sz="3200" dirty="0">
              <a:solidFill>
                <a:srgbClr val="253957"/>
              </a:solidFill>
              <a:latin typeface="+mn-lt"/>
              <a:ea typeface="+mn-ea"/>
              <a:cs typeface="+mn-cs"/>
            </a:endParaRPr>
          </a:p>
          <a:p>
            <a:pPr marL="571500" indent="-571500" algn="just">
              <a:lnSpc>
                <a:spcPts val="5000"/>
              </a:lnSpc>
              <a:buFont typeface="Wingdings" panose="05000000000000000000" pitchFamily="2" charset="2"/>
              <a:buChar char="q"/>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rPr>
              <a:t>The </a:t>
            </a:r>
            <a:r>
              <a:rPr lang="en-US" sz="3200" dirty="0" smtClean="0">
                <a:solidFill>
                  <a:srgbClr val="253957"/>
                </a:solidFill>
                <a:latin typeface="+mn-lt"/>
                <a:ea typeface="+mn-ea"/>
                <a:cs typeface="+mn-cs"/>
              </a:rPr>
              <a:t>set </a:t>
            </a:r>
            <a:r>
              <a:rPr lang="en-US" sz="3200" dirty="0">
                <a:solidFill>
                  <a:srgbClr val="253957"/>
                </a:solidFill>
                <a:latin typeface="+mn-lt"/>
                <a:ea typeface="+mn-ea"/>
                <a:cs typeface="+mn-cs"/>
              </a:rPr>
              <a:t>of questions is </a:t>
            </a:r>
            <a:r>
              <a:rPr lang="en-US" sz="3200" dirty="0" smtClean="0">
                <a:solidFill>
                  <a:srgbClr val="253957"/>
                </a:solidFill>
                <a:latin typeface="+mn-lt"/>
                <a:ea typeface="+mn-ea"/>
                <a:cs typeface="+mn-cs"/>
              </a:rPr>
              <a:t>experimental and </a:t>
            </a:r>
            <a:r>
              <a:rPr lang="en-US" sz="3200" dirty="0">
                <a:solidFill>
                  <a:srgbClr val="253957"/>
                </a:solidFill>
                <a:latin typeface="+mn-lt"/>
                <a:ea typeface="+mn-ea"/>
                <a:cs typeface="+mn-cs"/>
              </a:rPr>
              <a:t>will be revised after obtaining the results of the pilot </a:t>
            </a:r>
            <a:r>
              <a:rPr lang="en-US" sz="3200" dirty="0" smtClean="0">
                <a:solidFill>
                  <a:srgbClr val="253957"/>
                </a:solidFill>
                <a:latin typeface="+mn-lt"/>
                <a:ea typeface="+mn-ea"/>
                <a:cs typeface="+mn-cs"/>
              </a:rPr>
              <a:t>survey</a:t>
            </a:r>
            <a:endParaRPr lang="en-US" sz="3200" dirty="0">
              <a:solidFill>
                <a:srgbClr val="253957"/>
              </a:solidFill>
              <a:latin typeface="+mn-lt"/>
              <a:ea typeface="+mn-ea"/>
              <a:cs typeface="+mn-cs"/>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2680138" y="711531"/>
            <a:ext cx="20025022"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a:sym typeface="Helvetica Light"/>
              </a:rPr>
              <a:t>Innovations in the pilot </a:t>
            </a:r>
            <a:r>
              <a:rPr lang="en-US" sz="5400" b="1" dirty="0" smtClean="0">
                <a:sym typeface="Helvetica Light"/>
              </a:rPr>
              <a:t>survey-2019: Greening</a:t>
            </a:r>
            <a:r>
              <a:rPr lang="en-US" dirty="0" smtClean="0"/>
              <a:t>.</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2" name="Номер слайда 1"/>
          <p:cNvSpPr>
            <a:spLocks noGrp="1"/>
          </p:cNvSpPr>
          <p:nvPr>
            <p:ph type="sldNum" sz="quarter" idx="2"/>
          </p:nvPr>
        </p:nvSpPr>
        <p:spPr>
          <a:xfrm>
            <a:off x="23289614" y="12934354"/>
            <a:ext cx="494513" cy="511176"/>
          </a:xfrm>
        </p:spPr>
        <p:txBody>
          <a:bodyPr/>
          <a:lstStyle/>
          <a:p>
            <a:fld id="{86CB4B4D-7CA3-9044-876B-883B54F8677D}" type="slidenum">
              <a:rPr lang="ru-RU" smtClean="0"/>
              <a:t>14</a:t>
            </a:fld>
            <a:endParaRPr lang="ru-RU" dirty="0"/>
          </a:p>
        </p:txBody>
      </p:sp>
    </p:spTree>
    <p:extLst>
      <p:ext uri="{BB962C8B-B14F-4D97-AF65-F5344CB8AC3E}">
        <p14:creationId xmlns:p14="http://schemas.microsoft.com/office/powerpoint/2010/main" val="55728262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308844" y="2689548"/>
            <a:ext cx="19290816" cy="9846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lnSpc>
                <a:spcPts val="5000"/>
              </a:lnSpc>
              <a:spcAft>
                <a:spcPts val="1800"/>
              </a:spcAft>
            </a:pPr>
            <a:r>
              <a:rPr lang="en-GB" sz="3200" dirty="0" smtClean="0">
                <a:solidFill>
                  <a:srgbClr val="002060"/>
                </a:solidFill>
                <a:latin typeface="+mn-lt"/>
                <a:ea typeface="Tahoma" panose="020B0604030504040204" pitchFamily="34" charset="0"/>
                <a:cs typeface="Tahoma" panose="020B0604030504040204" pitchFamily="34" charset="0"/>
              </a:rPr>
              <a:t>Experimental composite indicators summarising the qualitative information:</a:t>
            </a:r>
          </a:p>
          <a:p>
            <a:pPr marL="457200" indent="-457200" algn="just">
              <a:lnSpc>
                <a:spcPts val="5000"/>
              </a:lnSpc>
              <a:spcAft>
                <a:spcPts val="1800"/>
              </a:spcAft>
              <a:buFont typeface="Wingdings" panose="05000000000000000000" pitchFamily="2" charset="2"/>
              <a:buChar char="q"/>
            </a:pPr>
            <a:r>
              <a:rPr lang="en-GB" sz="3200" b="1" dirty="0" smtClean="0">
                <a:solidFill>
                  <a:srgbClr val="002060"/>
                </a:solidFill>
                <a:latin typeface="+mn-lt"/>
                <a:ea typeface="Tahoma" panose="020B0604030504040204" pitchFamily="34" charset="0"/>
                <a:cs typeface="Tahoma" panose="020B0604030504040204" pitchFamily="34" charset="0"/>
              </a:rPr>
              <a:t>Digital Climate Index </a:t>
            </a:r>
            <a:r>
              <a:rPr lang="en-GB" sz="3200" dirty="0" smtClean="0">
                <a:solidFill>
                  <a:srgbClr val="002060"/>
                </a:solidFill>
                <a:latin typeface="+mn-lt"/>
                <a:ea typeface="Tahoma" panose="020B0604030504040204" pitchFamily="34" charset="0"/>
                <a:cs typeface="Tahoma" panose="020B0604030504040204" pitchFamily="34" charset="0"/>
              </a:rPr>
              <a:t>is the average of the respondents’ opinions on the levels and tendencies (current and expected) of demand for digital technologies, labour productivity, firms’ competitiveness, economic situation, and the number of employees. The weighted normalised sum of these indices for various economic activities </a:t>
            </a:r>
            <a:r>
              <a:rPr lang="en-GB" sz="3200" dirty="0" smtClean="0">
                <a:solidFill>
                  <a:srgbClr val="002060"/>
                </a:solidFill>
                <a:latin typeface="+mn-lt"/>
                <a:ea typeface="Tahoma" panose="020B0604030504040204" pitchFamily="34" charset="0"/>
                <a:cs typeface="Tahoma" panose="020B0604030504040204" pitchFamily="34" charset="0"/>
              </a:rPr>
              <a:t>will </a:t>
            </a:r>
            <a:r>
              <a:rPr lang="en-GB" sz="3200" dirty="0" smtClean="0">
                <a:solidFill>
                  <a:srgbClr val="002060"/>
                </a:solidFill>
                <a:latin typeface="+mn-lt"/>
                <a:ea typeface="Tahoma" panose="020B0604030504040204" pitchFamily="34" charset="0"/>
                <a:cs typeface="Tahoma" panose="020B0604030504040204" pitchFamily="34" charset="0"/>
              </a:rPr>
              <a:t>reflect the dynamics of aggregate digital sentiment of business in Russia</a:t>
            </a:r>
          </a:p>
          <a:p>
            <a:pPr marL="457200" indent="-457200" algn="just">
              <a:lnSpc>
                <a:spcPts val="5000"/>
              </a:lnSpc>
              <a:spcAft>
                <a:spcPts val="1800"/>
              </a:spcAft>
              <a:buFont typeface="Wingdings" panose="05000000000000000000" pitchFamily="2" charset="2"/>
              <a:buChar char="q"/>
            </a:pPr>
            <a:r>
              <a:rPr lang="en-GB" sz="3200" b="1" dirty="0" smtClean="0">
                <a:solidFill>
                  <a:srgbClr val="002060"/>
                </a:solidFill>
                <a:latin typeface="+mn-lt"/>
                <a:ea typeface="Tahoma" panose="020B0604030504040204" pitchFamily="34" charset="0"/>
                <a:cs typeface="Tahoma" panose="020B0604030504040204" pitchFamily="34" charset="0"/>
              </a:rPr>
              <a:t>Digital Accessibility Index </a:t>
            </a:r>
            <a:r>
              <a:rPr lang="en-GB" sz="3200" dirty="0" smtClean="0">
                <a:solidFill>
                  <a:srgbClr val="002060"/>
                </a:solidFill>
                <a:latin typeface="+mn-lt"/>
                <a:ea typeface="Tahoma" panose="020B0604030504040204" pitchFamily="34" charset="0"/>
                <a:cs typeface="Tahoma" panose="020B0604030504040204" pitchFamily="34" charset="0"/>
              </a:rPr>
              <a:t>is the arithmetic mean of the assessments of usage (in levels) and/or expected implementation of all digital technologies listed in the questionnaire</a:t>
            </a:r>
          </a:p>
          <a:p>
            <a:pPr marL="457200" indent="-457200" algn="just">
              <a:lnSpc>
                <a:spcPts val="5000"/>
              </a:lnSpc>
              <a:spcAft>
                <a:spcPts val="1800"/>
              </a:spcAft>
              <a:buFont typeface="Wingdings" panose="05000000000000000000" pitchFamily="2" charset="2"/>
              <a:buChar char="q"/>
            </a:pPr>
            <a:r>
              <a:rPr lang="en-GB" sz="3200" b="1" dirty="0" smtClean="0">
                <a:solidFill>
                  <a:srgbClr val="002060"/>
                </a:solidFill>
                <a:latin typeface="+mn-lt"/>
                <a:ea typeface="Tahoma" panose="020B0604030504040204" pitchFamily="34" charset="0"/>
                <a:cs typeface="Tahoma" panose="020B0604030504040204" pitchFamily="34" charset="0"/>
              </a:rPr>
              <a:t>Digital Dividends Index </a:t>
            </a:r>
            <a:r>
              <a:rPr lang="en-GB" sz="3200" dirty="0" smtClean="0">
                <a:solidFill>
                  <a:srgbClr val="002060"/>
                </a:solidFill>
                <a:latin typeface="+mn-lt"/>
                <a:ea typeface="Tahoma" panose="020B0604030504040204" pitchFamily="34" charset="0"/>
                <a:cs typeface="Tahoma" panose="020B0604030504040204" pitchFamily="34" charset="0"/>
              </a:rPr>
              <a:t>combines estimates regarding the level of dividends</a:t>
            </a:r>
          </a:p>
          <a:p>
            <a:pPr marL="457200" indent="-457200" algn="just">
              <a:lnSpc>
                <a:spcPts val="5000"/>
              </a:lnSpc>
              <a:spcAft>
                <a:spcPts val="1800"/>
              </a:spcAft>
              <a:buFont typeface="Wingdings" panose="05000000000000000000" pitchFamily="2" charset="2"/>
              <a:buChar char="q"/>
            </a:pPr>
            <a:r>
              <a:rPr lang="en-GB" sz="3200" dirty="0">
                <a:solidFill>
                  <a:srgbClr val="002060"/>
                </a:solidFill>
                <a:latin typeface="+mn-lt"/>
                <a:ea typeface="Tahoma" panose="020B0604030504040204" pitchFamily="34" charset="0"/>
                <a:cs typeface="Tahoma" panose="020B0604030504040204" pitchFamily="34" charset="0"/>
              </a:rPr>
              <a:t>The combination of these three indices will allow us to rank the </a:t>
            </a:r>
            <a:r>
              <a:rPr lang="en-GB" sz="3200" dirty="0" smtClean="0">
                <a:solidFill>
                  <a:srgbClr val="002060"/>
                </a:solidFill>
                <a:latin typeface="+mn-lt"/>
                <a:ea typeface="Tahoma" panose="020B0604030504040204" pitchFamily="34" charset="0"/>
                <a:cs typeface="Tahoma" panose="020B0604030504040204" pitchFamily="34" charset="0"/>
              </a:rPr>
              <a:t>manufacturing activities </a:t>
            </a:r>
            <a:r>
              <a:rPr lang="en-GB" sz="3200" dirty="0" smtClean="0">
                <a:solidFill>
                  <a:srgbClr val="002060"/>
                </a:solidFill>
                <a:latin typeface="+mn-lt"/>
                <a:ea typeface="Tahoma" panose="020B0604030504040204" pitchFamily="34" charset="0"/>
                <a:cs typeface="Tahoma" panose="020B0604030504040204" pitchFamily="34" charset="0"/>
              </a:rPr>
              <a:t>with </a:t>
            </a:r>
            <a:r>
              <a:rPr lang="en-GB" sz="3200" dirty="0">
                <a:solidFill>
                  <a:srgbClr val="002060"/>
                </a:solidFill>
                <a:latin typeface="+mn-lt"/>
                <a:ea typeface="Tahoma" panose="020B0604030504040204" pitchFamily="34" charset="0"/>
                <a:cs typeface="Tahoma" panose="020B0604030504040204" pitchFamily="34" charset="0"/>
              </a:rPr>
              <a:t>a different technological level </a:t>
            </a:r>
            <a:r>
              <a:rPr lang="en-GB" sz="3200" dirty="0" smtClean="0">
                <a:solidFill>
                  <a:srgbClr val="002060"/>
                </a:solidFill>
                <a:latin typeface="+mn-lt"/>
                <a:ea typeface="Tahoma" panose="020B0604030504040204" pitchFamily="34" charset="0"/>
                <a:cs typeface="Tahoma" panose="020B0604030504040204" pitchFamily="34" charset="0"/>
              </a:rPr>
              <a:t>and </a:t>
            </a:r>
            <a:r>
              <a:rPr lang="en-GB" sz="3200" dirty="0" smtClean="0">
                <a:solidFill>
                  <a:srgbClr val="002060"/>
                </a:solidFill>
                <a:latin typeface="+mn-lt"/>
                <a:ea typeface="Tahoma" panose="020B0604030504040204" pitchFamily="34" charset="0"/>
                <a:cs typeface="Tahoma" panose="020B0604030504040204" pitchFamily="34" charset="0"/>
              </a:rPr>
              <a:t>identify </a:t>
            </a:r>
            <a:r>
              <a:rPr lang="en-GB" sz="3200" dirty="0">
                <a:solidFill>
                  <a:srgbClr val="002060"/>
                </a:solidFill>
                <a:latin typeface="+mn-lt"/>
                <a:ea typeface="Tahoma" panose="020B0604030504040204" pitchFamily="34" charset="0"/>
                <a:cs typeface="Tahoma" panose="020B0604030504040204" pitchFamily="34" charset="0"/>
              </a:rPr>
              <a:t>digital inequality between </a:t>
            </a:r>
            <a:r>
              <a:rPr lang="en-GB" sz="3200" dirty="0" smtClean="0">
                <a:solidFill>
                  <a:srgbClr val="002060"/>
                </a:solidFill>
                <a:latin typeface="+mn-lt"/>
                <a:ea typeface="Tahoma" panose="020B0604030504040204" pitchFamily="34" charset="0"/>
                <a:cs typeface="Tahoma" panose="020B0604030504040204" pitchFamily="34" charset="0"/>
              </a:rPr>
              <a:t>industries</a:t>
            </a:r>
            <a:endParaRPr lang="en-GB" sz="3200" dirty="0">
              <a:solidFill>
                <a:srgbClr val="002060"/>
              </a:solidFill>
              <a:latin typeface="+mn-lt"/>
              <a:ea typeface="Tahoma" panose="020B0604030504040204" pitchFamily="34" charset="0"/>
              <a:cs typeface="Tahoma" panose="020B0604030504040204" pitchFamily="34" charset="0"/>
            </a:endParaRPr>
          </a:p>
          <a:p>
            <a:pPr algn="just">
              <a:lnSpc>
                <a:spcPts val="5000"/>
              </a:lnSpc>
              <a:spcAft>
                <a:spcPts val="1800"/>
              </a:spcAft>
            </a:pPr>
            <a:r>
              <a:rPr lang="en-GB" sz="3200" dirty="0">
                <a:solidFill>
                  <a:srgbClr val="002060"/>
                </a:solidFill>
                <a:latin typeface="+mn-lt"/>
                <a:ea typeface="Tahoma" panose="020B0604030504040204" pitchFamily="34" charset="0"/>
                <a:cs typeface="Tahoma" panose="020B0604030504040204" pitchFamily="34" charset="0"/>
              </a:rPr>
              <a:t>All survey programs and procedures for information aggregation are experimental; they will be tested and confirmed or modified for the final selection of relevant composite indicators</a:t>
            </a:r>
            <a:endParaRPr lang="en-US" sz="3200" dirty="0">
              <a:solidFill>
                <a:srgbClr val="002060"/>
              </a:solidFill>
              <a:latin typeface="+mn-lt"/>
              <a:ea typeface="Tahoma" panose="020B0604030504040204" pitchFamily="34" charset="0"/>
              <a:cs typeface="Tahoma" panose="020B0604030504040204" pitchFamily="34"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2680138" y="711531"/>
            <a:ext cx="20025022"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a:sym typeface="Helvetica Light"/>
              </a:rPr>
              <a:t>Innovat</a:t>
            </a:r>
            <a:r>
              <a:rPr lang="en-US" sz="5400" b="1" dirty="0">
                <a:solidFill>
                  <a:schemeClr val="accent1">
                    <a:lumMod val="50000"/>
                  </a:schemeClr>
                </a:solidFill>
                <a:sym typeface="Helvetica Light"/>
              </a:rPr>
              <a:t>ions </a:t>
            </a:r>
            <a:r>
              <a:rPr lang="en-US" sz="5400" b="1" dirty="0">
                <a:sym typeface="Helvetica Light"/>
              </a:rPr>
              <a:t>in the pilot </a:t>
            </a:r>
            <a:r>
              <a:rPr lang="en-US" sz="5400" b="1" dirty="0" smtClean="0">
                <a:sym typeface="Helvetica Light"/>
              </a:rPr>
              <a:t>survey-2020: Composite indicators</a:t>
            </a:r>
            <a:r>
              <a:rPr lang="en-US" dirty="0" smtClean="0"/>
              <a:t>.</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2" name="Номер слайда 1"/>
          <p:cNvSpPr>
            <a:spLocks noGrp="1"/>
          </p:cNvSpPr>
          <p:nvPr>
            <p:ph type="sldNum" sz="quarter" idx="2"/>
          </p:nvPr>
        </p:nvSpPr>
        <p:spPr>
          <a:xfrm>
            <a:off x="22457903" y="13089928"/>
            <a:ext cx="494513" cy="511176"/>
          </a:xfrm>
        </p:spPr>
        <p:txBody>
          <a:bodyPr/>
          <a:lstStyle/>
          <a:p>
            <a:fld id="{86CB4B4D-7CA3-9044-876B-883B54F8677D}" type="slidenum">
              <a:rPr lang="ru-RU" smtClean="0"/>
              <a:t>15</a:t>
            </a:fld>
            <a:endParaRPr lang="ru-RU" dirty="0"/>
          </a:p>
        </p:txBody>
      </p:sp>
    </p:spTree>
    <p:extLst>
      <p:ext uri="{BB962C8B-B14F-4D97-AF65-F5344CB8AC3E}">
        <p14:creationId xmlns:p14="http://schemas.microsoft.com/office/powerpoint/2010/main" val="115258359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www.text"/>
          <p:cNvSpPr txBox="1"/>
          <p:nvPr/>
        </p:nvSpPr>
        <p:spPr>
          <a:xfrm>
            <a:off x="4436135" y="11951869"/>
            <a:ext cx="442211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smtClean="0"/>
              <a:t>tlipkind@hse.ru</a:t>
            </a:r>
            <a:endParaRPr dirty="0"/>
          </a:p>
        </p:txBody>
      </p:sp>
      <p:pic>
        <p:nvPicPr>
          <p:cNvPr id="7" name="Изображение" descr="Изображение"/>
          <p:cNvPicPr>
            <a:picLocks noChangeAspect="1"/>
          </p:cNvPicPr>
          <p:nvPr/>
        </p:nvPicPr>
        <p:blipFill>
          <a:blip r:embed="rId3">
            <a:extLst/>
          </a:blip>
          <a:stretch>
            <a:fillRect/>
          </a:stretch>
        </p:blipFill>
        <p:spPr>
          <a:xfrm>
            <a:off x="11065951" y="4920064"/>
            <a:ext cx="2252097" cy="2903349"/>
          </a:xfrm>
          <a:prstGeom prst="rect">
            <a:avLst/>
          </a:prstGeom>
          <a:ln w="12700">
            <a:miter lim="400000"/>
          </a:ln>
        </p:spPr>
      </p:pic>
      <p:sp>
        <p:nvSpPr>
          <p:cNvPr id="2" name="Прямоугольник 1"/>
          <p:cNvSpPr/>
          <p:nvPr/>
        </p:nvSpPr>
        <p:spPr>
          <a:xfrm>
            <a:off x="8174289" y="2622771"/>
            <a:ext cx="8035419" cy="923330"/>
          </a:xfrm>
          <a:prstGeom prst="rect">
            <a:avLst/>
          </a:prstGeom>
        </p:spPr>
        <p:txBody>
          <a:bodyPr wrap="square">
            <a:spAutoFit/>
          </a:bodyPr>
          <a:lstStyle/>
          <a:p>
            <a:pPr lvl="0"/>
            <a:r>
              <a:rPr lang="en-US" sz="5400" b="1" dirty="0">
                <a:solidFill>
                  <a:schemeClr val="bg1"/>
                </a:solidFill>
                <a:latin typeface="Arial Narrow"/>
                <a:ea typeface="Times New Roman"/>
              </a:rPr>
              <a:t>Thank you for your attention!</a:t>
            </a:r>
            <a:endParaRPr lang="ru-RU" b="1" dirty="0">
              <a:solidFill>
                <a:schemeClr val="bg1"/>
              </a:solidFill>
              <a:latin typeface="Arial Narrow"/>
            </a:endParaRPr>
          </a:p>
        </p:txBody>
      </p:sp>
      <p:sp>
        <p:nvSpPr>
          <p:cNvPr id="3" name="Номер слайда 2"/>
          <p:cNvSpPr>
            <a:spLocks noGrp="1"/>
          </p:cNvSpPr>
          <p:nvPr>
            <p:ph type="sldNum" sz="quarter" idx="2"/>
          </p:nvPr>
        </p:nvSpPr>
        <p:spPr/>
        <p:txBody>
          <a:bodyPr/>
          <a:lstStyle/>
          <a:p>
            <a:fld id="{86CB4B4D-7CA3-9044-876B-883B54F8677D}" type="slidenum">
              <a:rPr lang="ru-RU" smtClean="0"/>
              <a:t>16</a:t>
            </a:fld>
            <a:endParaRPr lang="ru-RU"/>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61164" y="4095750"/>
            <a:ext cx="21506374" cy="8443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a:solidFill>
                  <a:srgbClr val="253957"/>
                </a:solidFill>
                <a:latin typeface="+mn-lt"/>
                <a:ea typeface="+mn-ea"/>
                <a:cs typeface="+mn-cs"/>
              </a:rPr>
              <a:t>Motivation and background</a:t>
            </a: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Methodology – </a:t>
            </a:r>
            <a:r>
              <a:rPr lang="en-GB" sz="3200" dirty="0" smtClean="0">
                <a:solidFill>
                  <a:srgbClr val="253957"/>
                </a:solidFill>
                <a:latin typeface="+mn-lt"/>
                <a:ea typeface="+mn-ea"/>
                <a:cs typeface="+mn-cs"/>
              </a:rPr>
              <a:t>i</a:t>
            </a:r>
            <a:r>
              <a:rPr lang="en-GB" sz="3200" dirty="0" smtClean="0">
                <a:solidFill>
                  <a:srgbClr val="253957"/>
                </a:solidFill>
                <a:latin typeface="+mn-lt"/>
                <a:ea typeface="+mn-ea"/>
                <a:cs typeface="+mn-cs"/>
              </a:rPr>
              <a:t>ndicators system, sampling</a:t>
            </a: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rPr>
              <a:t>The results of the first </a:t>
            </a:r>
            <a:r>
              <a:rPr lang="en-US" sz="3200" dirty="0">
                <a:solidFill>
                  <a:srgbClr val="253957"/>
                </a:solidFill>
                <a:latin typeface="+mn-lt"/>
                <a:ea typeface="+mn-ea"/>
                <a:cs typeface="+mn-cs"/>
              </a:rPr>
              <a:t>pilot survey in </a:t>
            </a:r>
            <a:r>
              <a:rPr lang="en-US" sz="3200" dirty="0" smtClean="0">
                <a:solidFill>
                  <a:srgbClr val="253957"/>
                </a:solidFill>
                <a:latin typeface="+mn-lt"/>
                <a:ea typeface="+mn-ea"/>
                <a:cs typeface="+mn-cs"/>
              </a:rPr>
              <a:t>manufacturing</a:t>
            </a:r>
            <a:r>
              <a:rPr lang="en-GB" sz="3200" dirty="0" smtClean="0">
                <a:solidFill>
                  <a:srgbClr val="253957"/>
                </a:solidFill>
                <a:latin typeface="+mn-lt"/>
                <a:ea typeface="+mn-ea"/>
                <a:cs typeface="+mn-cs"/>
              </a:rPr>
              <a:t> </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US" sz="3200" dirty="0">
                <a:solidFill>
                  <a:srgbClr val="253957"/>
                </a:solidFill>
                <a:latin typeface="+mn-lt"/>
                <a:ea typeface="+mn-ea"/>
                <a:cs typeface="+mn-cs"/>
              </a:rPr>
              <a:t>levels and changes of digital </a:t>
            </a:r>
            <a:r>
              <a:rPr lang="en-US" sz="3200" dirty="0" smtClean="0">
                <a:solidFill>
                  <a:srgbClr val="253957"/>
                </a:solidFill>
                <a:latin typeface="+mn-lt"/>
                <a:ea typeface="+mn-ea"/>
                <a:cs typeface="+mn-cs"/>
              </a:rPr>
              <a:t>activity</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expected benefits </a:t>
            </a:r>
            <a:r>
              <a:rPr lang="en-US" sz="3200" dirty="0" smtClean="0">
                <a:solidFill>
                  <a:srgbClr val="253957"/>
                </a:solidFill>
                <a:latin typeface="+mn-lt"/>
                <a:ea typeface="+mn-ea"/>
                <a:cs typeface="+mn-cs"/>
                <a:sym typeface="Arial Narrow"/>
              </a:rPr>
              <a:t>and limitations</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digital technologies in </a:t>
            </a:r>
            <a:r>
              <a:rPr lang="en-US" sz="3200" dirty="0" smtClean="0">
                <a:solidFill>
                  <a:srgbClr val="253957"/>
                </a:solidFill>
                <a:latin typeface="+mn-lt"/>
                <a:ea typeface="+mn-ea"/>
                <a:cs typeface="+mn-cs"/>
                <a:sym typeface="Arial Narrow"/>
              </a:rPr>
              <a:t>industries with different technological level </a:t>
            </a:r>
            <a:endParaRPr lang="en-GB" sz="3200" dirty="0" smtClean="0">
              <a:solidFill>
                <a:srgbClr val="253957"/>
              </a:solidFill>
              <a:latin typeface="+mn-lt"/>
              <a:ea typeface="+mn-ea"/>
              <a:cs typeface="+mn-cs"/>
            </a:endParaRP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rPr>
              <a:t>Innovations </a:t>
            </a:r>
            <a:r>
              <a:rPr lang="en-US" sz="3200" dirty="0">
                <a:solidFill>
                  <a:srgbClr val="253957"/>
                </a:solidFill>
                <a:latin typeface="+mn-lt"/>
                <a:ea typeface="+mn-ea"/>
                <a:cs typeface="+mn-cs"/>
              </a:rPr>
              <a:t>in the pilot </a:t>
            </a:r>
            <a:r>
              <a:rPr lang="en-US" sz="3200" dirty="0" smtClean="0">
                <a:solidFill>
                  <a:srgbClr val="253957"/>
                </a:solidFill>
                <a:latin typeface="+mn-lt"/>
                <a:ea typeface="+mn-ea"/>
                <a:cs typeface="+mn-cs"/>
              </a:rPr>
              <a:t>surveys in 2019</a:t>
            </a:r>
            <a:endParaRPr lang="en-GB" sz="3200" dirty="0">
              <a:solidFill>
                <a:srgbClr val="253957"/>
              </a:solidFill>
              <a:latin typeface="+mn-lt"/>
              <a:ea typeface="+mn-ea"/>
              <a:cs typeface="+mn-cs"/>
            </a:endParaRPr>
          </a:p>
        </p:txBody>
      </p:sp>
      <p:sp>
        <p:nvSpPr>
          <p:cNvPr id="62" name="Название подразделения, лаборатории, факультета и т.д."/>
          <p:cNvSpPr txBox="1"/>
          <p:nvPr/>
        </p:nvSpPr>
        <p:spPr>
          <a:xfrm>
            <a:off x="4018547" y="711532"/>
            <a:ext cx="18686613"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t>Content</a:t>
            </a:r>
            <a:endParaRPr lang="en-US" sz="5400" b="1" dirty="0"/>
          </a:p>
        </p:txBody>
      </p:sp>
      <p:pic>
        <p:nvPicPr>
          <p:cNvPr id="9" name="Изображение" descr="Изображение"/>
          <p:cNvPicPr>
            <a:picLocks noChangeAspect="1"/>
          </p:cNvPicPr>
          <p:nvPr/>
        </p:nvPicPr>
        <p:blipFill>
          <a:blip r:embed="rId3">
            <a:extLst/>
          </a:blip>
          <a:stretch>
            <a:fillRect/>
          </a:stretch>
        </p:blipFill>
        <p:spPr>
          <a:xfrm>
            <a:off x="1211199" y="620465"/>
            <a:ext cx="1214985" cy="1214985"/>
          </a:xfrm>
          <a:prstGeom prst="rect">
            <a:avLst/>
          </a:prstGeom>
          <a:ln w="12700">
            <a:miter lim="400000"/>
          </a:ln>
        </p:spPr>
      </p:pic>
      <p:sp>
        <p:nvSpPr>
          <p:cNvPr id="2" name="TextBox 1"/>
          <p:cNvSpPr txBox="1"/>
          <p:nvPr/>
        </p:nvSpPr>
        <p:spPr>
          <a:xfrm>
            <a:off x="8150772" y="11083159"/>
            <a:ext cx="144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3" name="Номер слайда 2"/>
          <p:cNvSpPr>
            <a:spLocks noGrp="1"/>
          </p:cNvSpPr>
          <p:nvPr>
            <p:ph type="sldNum" sz="quarter" idx="2"/>
          </p:nvPr>
        </p:nvSpPr>
        <p:spPr>
          <a:xfrm>
            <a:off x="23322682" y="13010554"/>
            <a:ext cx="494513" cy="511176"/>
          </a:xfrm>
        </p:spPr>
        <p:txBody>
          <a:bodyPr/>
          <a:lstStyle/>
          <a:p>
            <a:fld id="{86CB4B4D-7CA3-9044-876B-883B54F8677D}" type="slidenum">
              <a:rPr lang="ru-RU" smtClean="0"/>
              <a:t>2</a:t>
            </a:fld>
            <a:endParaRPr lang="ru-RU"/>
          </a:p>
        </p:txBody>
      </p:sp>
    </p:spTree>
    <p:extLst>
      <p:ext uri="{BB962C8B-B14F-4D97-AF65-F5344CB8AC3E}">
        <p14:creationId xmlns:p14="http://schemas.microsoft.com/office/powerpoint/2010/main" val="1031580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61164" y="3562350"/>
            <a:ext cx="21506374" cy="8977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The lack of information on the digitalisation of the economy and society has a negative effect on the ability of a country to use all the opportunities offered by digital development</a:t>
            </a: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In Russia, the official statistical evaluation of IT in business was launched in 2010 but it is still limited to monitoring first wave technologies: computerisation, process automation and telecommunications. Among the technologies of second and third waves Russian statistics covers cloud computing</a:t>
            </a:r>
            <a:r>
              <a:rPr lang="en-GB" sz="3200" dirty="0" smtClean="0">
                <a:solidFill>
                  <a:srgbClr val="253957"/>
                </a:solidFill>
                <a:sym typeface="Arial Narrow"/>
              </a:rPr>
              <a:t> only</a:t>
            </a:r>
            <a:endParaRPr lang="en-GB" sz="3200" dirty="0" smtClean="0">
              <a:solidFill>
                <a:srgbClr val="253957"/>
              </a:solidFill>
              <a:latin typeface="+mn-lt"/>
              <a:ea typeface="+mn-ea"/>
              <a:cs typeface="+mn-cs"/>
            </a:endParaRP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No information </a:t>
            </a:r>
            <a:r>
              <a:rPr lang="en-GB" sz="3200" dirty="0">
                <a:solidFill>
                  <a:srgbClr val="253957"/>
                </a:solidFill>
                <a:latin typeface="+mn-lt"/>
                <a:ea typeface="+mn-ea"/>
                <a:cs typeface="+mn-cs"/>
              </a:rPr>
              <a:t>on</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GB" sz="3200" dirty="0">
                <a:solidFill>
                  <a:srgbClr val="253957"/>
                </a:solidFill>
                <a:latin typeface="+mn-lt"/>
                <a:ea typeface="+mn-ea"/>
                <a:cs typeface="+mn-cs"/>
              </a:rPr>
              <a:t>sectoral limitations</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usage of IT at the level of specific industries</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rPr>
              <a:t>dividends on investment in digital technology</a:t>
            </a:r>
            <a:endParaRPr lang="en-GB" sz="3200" dirty="0">
              <a:solidFill>
                <a:srgbClr val="253957"/>
              </a:solidFill>
              <a:latin typeface="+mn-lt"/>
              <a:ea typeface="+mn-ea"/>
              <a:cs typeface="+mn-cs"/>
            </a:endParaRPr>
          </a:p>
          <a:p>
            <a:pPr marL="57150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rPr>
              <a:t>Our aim </a:t>
            </a:r>
            <a:r>
              <a:rPr lang="en-GB" sz="3200" dirty="0" smtClean="0">
                <a:solidFill>
                  <a:srgbClr val="253957"/>
                </a:solidFill>
                <a:latin typeface="+mn-lt"/>
                <a:ea typeface="+mn-ea"/>
                <a:cs typeface="+mn-cs"/>
              </a:rPr>
              <a:t>- to </a:t>
            </a:r>
            <a:r>
              <a:rPr lang="en-GB" sz="3200" dirty="0">
                <a:solidFill>
                  <a:srgbClr val="253957"/>
                </a:solidFill>
                <a:latin typeface="+mn-lt"/>
                <a:ea typeface="+mn-ea"/>
                <a:cs typeface="+mn-cs"/>
              </a:rPr>
              <a:t>compensate for the insufficiency of statistical information by collecting and summarising entrepreneurial opinions and intentions regarding emerging digital </a:t>
            </a:r>
            <a:r>
              <a:rPr lang="en-GB" sz="3200" dirty="0" smtClean="0">
                <a:solidFill>
                  <a:srgbClr val="253957"/>
                </a:solidFill>
                <a:latin typeface="+mn-lt"/>
                <a:ea typeface="+mn-ea"/>
                <a:cs typeface="+mn-cs"/>
              </a:rPr>
              <a:t>technologies, short </a:t>
            </a:r>
            <a:r>
              <a:rPr lang="en-GB" sz="3200" dirty="0">
                <a:solidFill>
                  <a:srgbClr val="253957"/>
                </a:solidFill>
                <a:latin typeface="+mn-lt"/>
                <a:ea typeface="+mn-ea"/>
                <a:cs typeface="+mn-cs"/>
              </a:rPr>
              <a:t>and medium prospects in the digital economy, </a:t>
            </a:r>
            <a:r>
              <a:rPr lang="en-GB" sz="3200" dirty="0" smtClean="0">
                <a:solidFill>
                  <a:srgbClr val="253957"/>
                </a:solidFill>
                <a:latin typeface="+mn-lt"/>
                <a:ea typeface="+mn-ea"/>
                <a:cs typeface="+mn-cs"/>
              </a:rPr>
              <a:t>the </a:t>
            </a:r>
            <a:r>
              <a:rPr lang="en-GB" sz="3200" dirty="0">
                <a:solidFill>
                  <a:srgbClr val="253957"/>
                </a:solidFill>
                <a:latin typeface="+mn-lt"/>
                <a:ea typeface="+mn-ea"/>
                <a:cs typeface="+mn-cs"/>
              </a:rPr>
              <a:t>potential benefits of introducing new </a:t>
            </a:r>
            <a:r>
              <a:rPr lang="en-GB" sz="3200" dirty="0" smtClean="0">
                <a:solidFill>
                  <a:srgbClr val="253957"/>
                </a:solidFill>
                <a:latin typeface="+mn-lt"/>
                <a:ea typeface="+mn-ea"/>
                <a:cs typeface="+mn-cs"/>
              </a:rPr>
              <a:t>digital solutions</a:t>
            </a:r>
            <a:endParaRPr lang="en-GB" sz="3200" dirty="0">
              <a:solidFill>
                <a:srgbClr val="253957"/>
              </a:solidFill>
              <a:latin typeface="+mn-lt"/>
              <a:ea typeface="+mn-ea"/>
              <a:cs typeface="+mn-cs"/>
            </a:endParaRPr>
          </a:p>
        </p:txBody>
      </p:sp>
      <p:sp>
        <p:nvSpPr>
          <p:cNvPr id="62" name="Название подразделения, лаборатории, факультета и т.д."/>
          <p:cNvSpPr txBox="1"/>
          <p:nvPr/>
        </p:nvSpPr>
        <p:spPr>
          <a:xfrm>
            <a:off x="4018547" y="711532"/>
            <a:ext cx="18686613"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t>Motivation and background</a:t>
            </a:r>
            <a:endParaRPr lang="en-US" sz="5400" b="1" dirty="0"/>
          </a:p>
        </p:txBody>
      </p:sp>
      <p:pic>
        <p:nvPicPr>
          <p:cNvPr id="9" name="Изображение" descr="Изображение"/>
          <p:cNvPicPr>
            <a:picLocks noChangeAspect="1"/>
          </p:cNvPicPr>
          <p:nvPr/>
        </p:nvPicPr>
        <p:blipFill>
          <a:blip r:embed="rId3">
            <a:extLst/>
          </a:blip>
          <a:stretch>
            <a:fillRect/>
          </a:stretch>
        </p:blipFill>
        <p:spPr>
          <a:xfrm>
            <a:off x="1211199" y="620465"/>
            <a:ext cx="1214985" cy="1214985"/>
          </a:xfrm>
          <a:prstGeom prst="rect">
            <a:avLst/>
          </a:prstGeom>
          <a:ln w="12700">
            <a:miter lim="400000"/>
          </a:ln>
        </p:spPr>
      </p:pic>
      <p:sp>
        <p:nvSpPr>
          <p:cNvPr id="2" name="TextBox 1"/>
          <p:cNvSpPr txBox="1"/>
          <p:nvPr/>
        </p:nvSpPr>
        <p:spPr>
          <a:xfrm>
            <a:off x="8150772" y="11083159"/>
            <a:ext cx="144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3" name="Номер слайда 2"/>
          <p:cNvSpPr>
            <a:spLocks noGrp="1"/>
          </p:cNvSpPr>
          <p:nvPr>
            <p:ph type="sldNum" sz="quarter" idx="2"/>
          </p:nvPr>
        </p:nvSpPr>
        <p:spPr>
          <a:xfrm>
            <a:off x="23150153" y="12976048"/>
            <a:ext cx="494513" cy="511176"/>
          </a:xfrm>
        </p:spPr>
        <p:txBody>
          <a:bodyPr/>
          <a:lstStyle/>
          <a:p>
            <a:fld id="{86CB4B4D-7CA3-9044-876B-883B54F8677D}" type="slidenum">
              <a:rPr lang="ru-RU" smtClean="0"/>
              <a:t>3</a:t>
            </a:fld>
            <a:endParaRPr lang="ru-RU"/>
          </a:p>
        </p:txBody>
      </p:sp>
    </p:spTree>
    <p:extLst>
      <p:ext uri="{BB962C8B-B14F-4D97-AF65-F5344CB8AC3E}">
        <p14:creationId xmlns:p14="http://schemas.microsoft.com/office/powerpoint/2010/main" val="213526267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3502325" y="620465"/>
            <a:ext cx="20846456" cy="121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lvl="0" algn="l"/>
            <a:r>
              <a:rPr lang="en-GB" sz="5400" b="1" dirty="0" smtClean="0">
                <a:solidFill>
                  <a:srgbClr val="002060"/>
                </a:solidFill>
                <a:latin typeface="+mn-lt"/>
                <a:ea typeface="Tahoma" panose="020B0604030504040204" pitchFamily="34" charset="0"/>
                <a:cs typeface="Tahoma" panose="020B0604030504040204" pitchFamily="34" charset="0"/>
              </a:rPr>
              <a:t>Sampling and programme</a:t>
            </a:r>
            <a:endParaRPr lang="en-GB" sz="5400" b="1" dirty="0">
              <a:solidFill>
                <a:srgbClr val="002060"/>
              </a:solidFill>
              <a:latin typeface="+mn-lt"/>
              <a:ea typeface="Tahoma" panose="020B0604030504040204" pitchFamily="34" charset="0"/>
              <a:cs typeface="Tahoma" panose="020B0604030504040204" pitchFamily="34"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lang="en-US" dirty="0"/>
          </a:p>
        </p:txBody>
      </p:sp>
      <p:pic>
        <p:nvPicPr>
          <p:cNvPr id="9" name="Изображение" descr="Изображение"/>
          <p:cNvPicPr>
            <a:picLocks noChangeAspect="1"/>
          </p:cNvPicPr>
          <p:nvPr/>
        </p:nvPicPr>
        <p:blipFill>
          <a:blip r:embed="rId3">
            <a:extLst/>
          </a:blip>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59680" y="7833318"/>
            <a:ext cx="10370017"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571500" lvl="0" indent="-571500" algn="l">
              <a:spcBef>
                <a:spcPts val="2800"/>
              </a:spcBef>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p:txBody>
      </p:sp>
      <p:sp>
        <p:nvSpPr>
          <p:cNvPr id="4" name="Прямоугольник 3"/>
          <p:cNvSpPr/>
          <p:nvPr/>
        </p:nvSpPr>
        <p:spPr>
          <a:xfrm>
            <a:off x="1211199" y="3026427"/>
            <a:ext cx="10676133" cy="1877437"/>
          </a:xfrm>
          <a:prstGeom prst="rect">
            <a:avLst/>
          </a:prstGeom>
        </p:spPr>
        <p:txBody>
          <a:bodyPr wrap="square">
            <a:spAutoFit/>
          </a:bodyPr>
          <a:lstStyle/>
          <a:p>
            <a:pPr marL="57150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smtClean="0">
                <a:solidFill>
                  <a:srgbClr val="253957"/>
                </a:solidFill>
                <a:latin typeface="+mn-lt"/>
                <a:ea typeface="+mn-ea"/>
                <a:cs typeface="+mn-cs"/>
                <a:sym typeface="Arial Narrow"/>
              </a:rPr>
              <a:t>Survey of business tendencies and digital activity in </a:t>
            </a:r>
            <a:r>
              <a:rPr lang="en-US" sz="3200" dirty="0" smtClean="0">
                <a:solidFill>
                  <a:srgbClr val="C00000"/>
                </a:solidFill>
                <a:latin typeface="+mn-lt"/>
                <a:ea typeface="+mn-ea"/>
                <a:cs typeface="+mn-cs"/>
                <a:sym typeface="Arial Narrow"/>
              </a:rPr>
              <a:t>manufacturing</a:t>
            </a:r>
            <a:endParaRPr lang="en-US" sz="3200" dirty="0">
              <a:solidFill>
                <a:srgbClr val="C00000"/>
              </a:solidFill>
              <a:latin typeface="+mn-lt"/>
              <a:ea typeface="+mn-ea"/>
              <a:cs typeface="+mn-cs"/>
              <a:sym typeface="Arial Narrow"/>
            </a:endParaRPr>
          </a:p>
          <a:p>
            <a:pPr marL="57150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The sample </a:t>
            </a:r>
            <a:r>
              <a:rPr lang="en-US" sz="3200" dirty="0" smtClean="0">
                <a:solidFill>
                  <a:srgbClr val="253957"/>
                </a:solidFill>
                <a:latin typeface="+mn-lt"/>
                <a:ea typeface="+mn-ea"/>
                <a:cs typeface="+mn-cs"/>
                <a:sym typeface="Arial Narrow"/>
              </a:rPr>
              <a:t>covered </a:t>
            </a:r>
            <a:r>
              <a:rPr lang="en-US" sz="3200" dirty="0" smtClean="0">
                <a:solidFill>
                  <a:srgbClr val="C00000"/>
                </a:solidFill>
                <a:latin typeface="+mn-lt"/>
                <a:ea typeface="+mn-ea"/>
                <a:cs typeface="+mn-cs"/>
                <a:sym typeface="Arial Narrow"/>
              </a:rPr>
              <a:t>1150 </a:t>
            </a:r>
            <a:r>
              <a:rPr lang="en-US" sz="3200" dirty="0" smtClean="0">
                <a:solidFill>
                  <a:srgbClr val="253957"/>
                </a:solidFill>
                <a:latin typeface="+mn-lt"/>
                <a:ea typeface="+mn-ea"/>
                <a:cs typeface="+mn-cs"/>
                <a:sym typeface="Arial Narrow"/>
              </a:rPr>
              <a:t>companies </a:t>
            </a:r>
            <a:endParaRPr lang="en-US" sz="3200" dirty="0">
              <a:solidFill>
                <a:srgbClr val="253957"/>
              </a:solidFill>
              <a:latin typeface="+mn-lt"/>
              <a:ea typeface="+mn-ea"/>
              <a:cs typeface="+mn-cs"/>
              <a:sym typeface="Arial Narrow"/>
            </a:endParaRPr>
          </a:p>
          <a:p>
            <a:pPr marL="57150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endParaRPr lang="en-US" sz="3200" dirty="0">
              <a:solidFill>
                <a:srgbClr val="253957"/>
              </a:solidFill>
              <a:latin typeface="+mn-lt"/>
              <a:ea typeface="+mn-ea"/>
              <a:cs typeface="+mn-cs"/>
              <a:sym typeface="Arial Narrow"/>
            </a:endParaRPr>
          </a:p>
        </p:txBody>
      </p:sp>
      <p:sp>
        <p:nvSpPr>
          <p:cNvPr id="2" name="Номер слайда 1"/>
          <p:cNvSpPr>
            <a:spLocks noGrp="1"/>
          </p:cNvSpPr>
          <p:nvPr>
            <p:ph type="sldNum" sz="quarter" idx="2"/>
          </p:nvPr>
        </p:nvSpPr>
        <p:spPr>
          <a:xfrm>
            <a:off x="23288177" y="12993302"/>
            <a:ext cx="494513" cy="511176"/>
          </a:xfrm>
        </p:spPr>
        <p:txBody>
          <a:bodyPr/>
          <a:lstStyle/>
          <a:p>
            <a:fld id="{86CB4B4D-7CA3-9044-876B-883B54F8677D}" type="slidenum">
              <a:rPr lang="ru-RU" smtClean="0"/>
              <a:t>4</a:t>
            </a:fld>
            <a:endParaRPr lang="ru-RU"/>
          </a:p>
        </p:txBody>
      </p:sp>
      <p:sp>
        <p:nvSpPr>
          <p:cNvPr id="3" name="Прямоугольник 2"/>
          <p:cNvSpPr/>
          <p:nvPr/>
        </p:nvSpPr>
        <p:spPr>
          <a:xfrm>
            <a:off x="2919363" y="5715728"/>
            <a:ext cx="16838762" cy="5186035"/>
          </a:xfrm>
          <a:prstGeom prst="rect">
            <a:avLst/>
          </a:prstGeom>
        </p:spPr>
        <p:txBody>
          <a:bodyPr wrap="square">
            <a:spAutoFit/>
          </a:bodyPr>
          <a:lstStyle/>
          <a:p>
            <a:pPr marL="571500" lvl="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The first pilot surveys were conducted in mid-</a:t>
            </a:r>
            <a:r>
              <a:rPr lang="en-US" sz="3200" dirty="0">
                <a:solidFill>
                  <a:srgbClr val="C00000"/>
                </a:solidFill>
                <a:latin typeface="+mn-lt"/>
                <a:ea typeface="+mn-ea"/>
                <a:cs typeface="+mn-cs"/>
                <a:sym typeface="Arial Narrow"/>
              </a:rPr>
              <a:t>2018</a:t>
            </a:r>
            <a:r>
              <a:rPr lang="en-US" sz="3200" dirty="0">
                <a:solidFill>
                  <a:srgbClr val="253957"/>
                </a:solidFill>
                <a:latin typeface="+mn-lt"/>
                <a:ea typeface="+mn-ea"/>
                <a:cs typeface="+mn-cs"/>
                <a:sym typeface="Arial Narrow"/>
              </a:rPr>
              <a:t>, the second – in mid-</a:t>
            </a:r>
            <a:r>
              <a:rPr lang="en-US" sz="3200" dirty="0">
                <a:solidFill>
                  <a:srgbClr val="C00000"/>
                </a:solidFill>
                <a:latin typeface="+mn-lt"/>
                <a:ea typeface="+mn-ea"/>
                <a:cs typeface="+mn-cs"/>
                <a:sym typeface="Arial Narrow"/>
              </a:rPr>
              <a:t>2019</a:t>
            </a:r>
          </a:p>
          <a:p>
            <a:pPr marL="571500" lvl="0" indent="-571500" algn="just">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The </a:t>
            </a:r>
            <a:r>
              <a:rPr lang="en-GB" sz="3200" dirty="0">
                <a:solidFill>
                  <a:srgbClr val="253957"/>
                </a:solidFill>
                <a:latin typeface="+mn-lt"/>
                <a:ea typeface="+mn-ea"/>
                <a:cs typeface="+mn-cs"/>
                <a:sym typeface="Arial Narrow"/>
              </a:rPr>
              <a:t>survey programme is based on international experience in measuring digital progress:</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GB" sz="3200" dirty="0">
                <a:solidFill>
                  <a:srgbClr val="253957"/>
                </a:solidFill>
                <a:latin typeface="+mn-lt"/>
                <a:ea typeface="+mn-ea"/>
                <a:cs typeface="+mn-cs"/>
                <a:sym typeface="Arial Narrow"/>
              </a:rPr>
              <a:t>EC practice in </a:t>
            </a:r>
            <a:r>
              <a:rPr lang="en-GB" sz="3200" dirty="0" smtClean="0">
                <a:solidFill>
                  <a:srgbClr val="253957"/>
                </a:solidFill>
                <a:latin typeface="+mn-lt"/>
                <a:ea typeface="+mn-ea"/>
                <a:cs typeface="+mn-cs"/>
                <a:sym typeface="Arial Narrow"/>
              </a:rPr>
              <a:t>digital </a:t>
            </a:r>
            <a:r>
              <a:rPr lang="en-GB" sz="3200" dirty="0">
                <a:solidFill>
                  <a:srgbClr val="253957"/>
                </a:solidFill>
                <a:latin typeface="+mn-lt"/>
                <a:ea typeface="+mn-ea"/>
                <a:cs typeface="+mn-cs"/>
                <a:sym typeface="Arial Narrow"/>
              </a:rPr>
              <a:t>agenda </a:t>
            </a:r>
            <a:r>
              <a:rPr lang="en-GB" sz="3200" dirty="0" smtClean="0">
                <a:solidFill>
                  <a:srgbClr val="253957"/>
                </a:solidFill>
                <a:latin typeface="+mn-lt"/>
                <a:ea typeface="+mn-ea"/>
                <a:cs typeface="+mn-cs"/>
                <a:sym typeface="Arial Narrow"/>
              </a:rPr>
              <a:t>and conducting </a:t>
            </a:r>
            <a:r>
              <a:rPr lang="en-GB" sz="3200" dirty="0">
                <a:solidFill>
                  <a:srgbClr val="253957"/>
                </a:solidFill>
                <a:latin typeface="+mn-lt"/>
                <a:ea typeface="+mn-ea"/>
                <a:cs typeface="+mn-cs"/>
                <a:sym typeface="Arial Narrow"/>
              </a:rPr>
              <a:t>annual surveys of the information society </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European Digital Economy and Society Index (DESI) – key blocks, construction methodology and results analysis</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National state programmes  ‘Digital Economy of the Russian Federation’ and ‘Information Society Development Strategy in the Russian Federation for 2017-2030’ </a:t>
            </a:r>
          </a:p>
          <a:p>
            <a:pPr marL="1296000" lvl="4" indent="-648000" algn="just">
              <a:spcAft>
                <a:spcPts val="1800"/>
              </a:spcAft>
              <a:buFont typeface="Wingdings" panose="05000000000000000000" pitchFamily="2" charset="2"/>
              <a:buChar char="§"/>
              <a:defRPr sz="2800">
                <a:solidFill>
                  <a:srgbClr val="253957"/>
                </a:solidFill>
                <a:latin typeface="+mn-lt"/>
                <a:ea typeface="+mn-ea"/>
                <a:cs typeface="+mn-cs"/>
                <a:sym typeface="Arial Narrow"/>
              </a:defRPr>
            </a:pPr>
            <a:endParaRPr lang="en-GB" sz="3200" dirty="0">
              <a:solidFill>
                <a:srgbClr val="253957"/>
              </a:solidFill>
              <a:latin typeface="+mn-lt"/>
              <a:ea typeface="+mn-ea"/>
              <a:cs typeface="+mn-cs"/>
              <a:sym typeface="Arial Narrow"/>
            </a:endParaRPr>
          </a:p>
        </p:txBody>
      </p:sp>
      <p:sp>
        <p:nvSpPr>
          <p:cNvPr id="5" name="Прямоугольник 4"/>
          <p:cNvSpPr/>
          <p:nvPr/>
        </p:nvSpPr>
        <p:spPr>
          <a:xfrm>
            <a:off x="12581876" y="3026426"/>
            <a:ext cx="10123284" cy="1877437"/>
          </a:xfrm>
          <a:prstGeom prst="rect">
            <a:avLst/>
          </a:prstGeom>
        </p:spPr>
        <p:txBody>
          <a:bodyPr wrap="none">
            <a:spAutoFit/>
          </a:bodyPr>
          <a:lstStyle/>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Survey of business tendencies and digital activity in </a:t>
            </a:r>
            <a:r>
              <a:rPr lang="en-US" sz="3200" dirty="0">
                <a:solidFill>
                  <a:srgbClr val="C00000"/>
                </a:solidFill>
                <a:latin typeface="+mn-lt"/>
                <a:ea typeface="+mn-ea"/>
                <a:cs typeface="+mn-cs"/>
                <a:sym typeface="Arial Narrow"/>
              </a:rPr>
              <a:t>retail </a:t>
            </a:r>
            <a:r>
              <a:rPr lang="en-US" sz="3200" dirty="0" smtClean="0">
                <a:solidFill>
                  <a:srgbClr val="C00000"/>
                </a:solidFill>
                <a:latin typeface="+mn-lt"/>
                <a:ea typeface="+mn-ea"/>
                <a:cs typeface="+mn-cs"/>
                <a:sym typeface="Arial Narrow"/>
              </a:rPr>
              <a:t>trade</a:t>
            </a: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r>
              <a:rPr lang="en-US" sz="3200" dirty="0">
                <a:solidFill>
                  <a:srgbClr val="253957"/>
                </a:solidFill>
                <a:latin typeface="+mn-lt"/>
                <a:ea typeface="+mn-ea"/>
                <a:cs typeface="+mn-cs"/>
                <a:sym typeface="Arial Narrow"/>
              </a:rPr>
              <a:t>The sample </a:t>
            </a:r>
            <a:r>
              <a:rPr lang="en-US" sz="3200" dirty="0" smtClean="0">
                <a:solidFill>
                  <a:srgbClr val="253957"/>
                </a:solidFill>
                <a:latin typeface="+mn-lt"/>
                <a:ea typeface="+mn-ea"/>
                <a:cs typeface="+mn-cs"/>
                <a:sym typeface="Arial Narrow"/>
              </a:rPr>
              <a:t>covered </a:t>
            </a:r>
            <a:r>
              <a:rPr lang="en-US" sz="3200" dirty="0" smtClean="0">
                <a:solidFill>
                  <a:srgbClr val="C00000"/>
                </a:solidFill>
                <a:latin typeface="+mn-lt"/>
                <a:ea typeface="+mn-ea"/>
                <a:cs typeface="+mn-cs"/>
                <a:sym typeface="Arial Narrow"/>
              </a:rPr>
              <a:t>700</a:t>
            </a:r>
            <a:r>
              <a:rPr lang="en-US" sz="3200" dirty="0" smtClean="0">
                <a:solidFill>
                  <a:srgbClr val="253957"/>
                </a:solidFill>
                <a:latin typeface="+mn-lt"/>
                <a:ea typeface="+mn-ea"/>
                <a:cs typeface="+mn-cs"/>
                <a:sym typeface="Arial Narrow"/>
              </a:rPr>
              <a:t> firms</a:t>
            </a:r>
            <a:endParaRPr lang="en-US" sz="3200" dirty="0">
              <a:solidFill>
                <a:srgbClr val="253957"/>
              </a:solidFill>
              <a:latin typeface="+mn-lt"/>
              <a:ea typeface="+mn-ea"/>
              <a:cs typeface="+mn-cs"/>
              <a:sym typeface="Arial Narrow"/>
            </a:endParaRPr>
          </a:p>
          <a:p>
            <a:pPr marL="571500" lvl="0" indent="-571500" algn="l">
              <a:spcAft>
                <a:spcPts val="1200"/>
              </a:spcAft>
              <a:buFont typeface="Wingdings" panose="05000000000000000000" pitchFamily="2" charset="2"/>
              <a:buChar char="q"/>
              <a:defRPr sz="2800">
                <a:solidFill>
                  <a:srgbClr val="253957"/>
                </a:solidFill>
                <a:latin typeface="+mn-lt"/>
                <a:ea typeface="+mn-ea"/>
                <a:cs typeface="+mn-cs"/>
                <a:sym typeface="Arial Narrow"/>
              </a:defRPr>
            </a:pPr>
            <a:endParaRPr lang="en-US" sz="3200" dirty="0">
              <a:solidFill>
                <a:srgbClr val="253957"/>
              </a:solidFill>
              <a:latin typeface="+mn-lt"/>
              <a:ea typeface="+mn-ea"/>
              <a:cs typeface="+mn-cs"/>
              <a:sym typeface="Arial Narrow"/>
            </a:endParaRPr>
          </a:p>
        </p:txBody>
      </p:sp>
    </p:spTree>
    <p:extLst>
      <p:ext uri="{BB962C8B-B14F-4D97-AF65-F5344CB8AC3E}">
        <p14:creationId xmlns:p14="http://schemas.microsoft.com/office/powerpoint/2010/main" val="144310153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3502325" y="620465"/>
            <a:ext cx="20846456" cy="121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lvl="0" algn="l"/>
            <a:r>
              <a:rPr lang="en-US" sz="5400" b="1" dirty="0">
                <a:solidFill>
                  <a:schemeClr val="accent1">
                    <a:lumMod val="50000"/>
                  </a:schemeClr>
                </a:solidFill>
                <a:latin typeface="+mn-lt"/>
                <a:ea typeface="Tahoma" panose="020B0604030504040204" pitchFamily="34" charset="0"/>
                <a:cs typeface="Tahoma" panose="020B0604030504040204" pitchFamily="34" charset="0"/>
              </a:rPr>
              <a:t>Criteria for indicators selection</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59680" y="7833318"/>
            <a:ext cx="10370017"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571500" lvl="0" indent="-571500" algn="l">
              <a:spcBef>
                <a:spcPts val="2800"/>
              </a:spcBef>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p:txBody>
      </p:sp>
      <p:sp>
        <p:nvSpPr>
          <p:cNvPr id="4" name="Прямоугольник 3"/>
          <p:cNvSpPr/>
          <p:nvPr/>
        </p:nvSpPr>
        <p:spPr>
          <a:xfrm>
            <a:off x="1262061" y="4119562"/>
            <a:ext cx="21864088" cy="5093702"/>
          </a:xfrm>
          <a:prstGeom prst="rect">
            <a:avLst/>
          </a:prstGeom>
        </p:spPr>
        <p:txBody>
          <a:bodyPr wrap="square">
            <a:spAutoFit/>
          </a:bodyPr>
          <a:lstStyle/>
          <a:p>
            <a:pPr lvl="0" algn="l">
              <a:lnSpc>
                <a:spcPts val="5000"/>
              </a:lnSpc>
              <a:spcAft>
                <a:spcPts val="1800"/>
              </a:spcAft>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Surveys indicators are supposed to be: </a:t>
            </a:r>
          </a:p>
          <a:p>
            <a:pPr marL="1044000" lvl="1"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a:solidFill>
                  <a:srgbClr val="253957"/>
                </a:solidFill>
                <a:latin typeface="+mn-lt"/>
                <a:ea typeface="+mn-ea"/>
                <a:cs typeface="+mn-cs"/>
                <a:sym typeface="Arial Narrow"/>
              </a:rPr>
              <a:t>consistent with the methodology of BTS conducted over the past 20 years in Russia and reflect the level and main trends in digital activities</a:t>
            </a:r>
          </a:p>
          <a:p>
            <a:pPr marL="1044000" lvl="1"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simple, recognisable and understandable to respondents and users</a:t>
            </a:r>
          </a:p>
          <a:p>
            <a:pPr marL="1044000" lvl="1"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formulated in line with national quantitative analogues and targets of programs for the development of the digital economy</a:t>
            </a:r>
          </a:p>
          <a:p>
            <a:pPr marL="1044000" lvl="1"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as close as possible to international counterparts</a:t>
            </a:r>
          </a:p>
          <a:p>
            <a:pPr marL="1044000" lvl="1"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ea typeface="+mn-ea"/>
                <a:cs typeface="+mn-cs"/>
                <a:sym typeface="Arial Narrow"/>
              </a:rPr>
              <a:t>all </a:t>
            </a:r>
            <a:r>
              <a:rPr lang="en-GB" sz="3200" dirty="0">
                <a:solidFill>
                  <a:srgbClr val="253957"/>
                </a:solidFill>
                <a:latin typeface="+mn-lt"/>
                <a:ea typeface="+mn-ea"/>
                <a:cs typeface="+mn-cs"/>
                <a:sym typeface="Arial Narrow"/>
              </a:rPr>
              <a:t>information is of a qualitative </a:t>
            </a:r>
            <a:r>
              <a:rPr lang="en-GB" sz="3200" dirty="0" smtClean="0">
                <a:solidFill>
                  <a:srgbClr val="253957"/>
                </a:solidFill>
                <a:latin typeface="+mn-lt"/>
                <a:ea typeface="+mn-ea"/>
                <a:cs typeface="+mn-cs"/>
                <a:sym typeface="Arial Narrow"/>
              </a:rPr>
              <a:t>nature</a:t>
            </a:r>
            <a:endParaRPr lang="en-GB" sz="3200" dirty="0">
              <a:solidFill>
                <a:srgbClr val="253957"/>
              </a:solidFill>
              <a:latin typeface="+mn-lt"/>
              <a:ea typeface="+mn-ea"/>
              <a:cs typeface="+mn-cs"/>
              <a:sym typeface="Arial Narrow"/>
            </a:endParaRPr>
          </a:p>
        </p:txBody>
      </p:sp>
      <p:sp>
        <p:nvSpPr>
          <p:cNvPr id="2" name="Номер слайда 1"/>
          <p:cNvSpPr>
            <a:spLocks noGrp="1"/>
          </p:cNvSpPr>
          <p:nvPr>
            <p:ph type="sldNum" sz="quarter" idx="2"/>
          </p:nvPr>
        </p:nvSpPr>
        <p:spPr>
          <a:xfrm>
            <a:off x="23123769" y="12993301"/>
            <a:ext cx="494513" cy="511176"/>
          </a:xfrm>
        </p:spPr>
        <p:txBody>
          <a:bodyPr/>
          <a:lstStyle/>
          <a:p>
            <a:fld id="{86CB4B4D-7CA3-9044-876B-883B54F8677D}" type="slidenum">
              <a:rPr lang="ru-RU" smtClean="0"/>
              <a:t>5</a:t>
            </a:fld>
            <a:endParaRPr lang="ru-RU" dirty="0"/>
          </a:p>
        </p:txBody>
      </p:sp>
    </p:spTree>
    <p:extLst>
      <p:ext uri="{BB962C8B-B14F-4D97-AF65-F5344CB8AC3E}">
        <p14:creationId xmlns:p14="http://schemas.microsoft.com/office/powerpoint/2010/main" val="427844853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3502325" y="620465"/>
            <a:ext cx="20846456" cy="121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lvl="0" algn="l"/>
            <a:r>
              <a:rPr lang="en-US" sz="5400" b="1" dirty="0">
                <a:solidFill>
                  <a:schemeClr val="accent1">
                    <a:lumMod val="50000"/>
                  </a:schemeClr>
                </a:solidFill>
                <a:latin typeface="+mn-lt"/>
                <a:ea typeface="Tahoma" panose="020B0604030504040204" pitchFamily="34" charset="0"/>
                <a:cs typeface="Tahoma" panose="020B0604030504040204" pitchFamily="34" charset="0"/>
              </a:rPr>
              <a:t>The indicator system </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59680" y="7833318"/>
            <a:ext cx="10370017"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571500" lvl="0" indent="-571500" algn="l">
              <a:spcBef>
                <a:spcPts val="2800"/>
              </a:spcBef>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p:txBody>
      </p:sp>
      <p:sp>
        <p:nvSpPr>
          <p:cNvPr id="4" name="Прямоугольник 3"/>
          <p:cNvSpPr/>
          <p:nvPr/>
        </p:nvSpPr>
        <p:spPr>
          <a:xfrm>
            <a:off x="1318582" y="2919630"/>
            <a:ext cx="20419984" cy="7248138"/>
          </a:xfrm>
          <a:prstGeom prst="rect">
            <a:avLst/>
          </a:prstGeom>
        </p:spPr>
        <p:txBody>
          <a:bodyPr wrap="square">
            <a:spAutoFit/>
          </a:bodyPr>
          <a:lstStyle/>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Performance </a:t>
            </a:r>
            <a:r>
              <a:rPr lang="en-GB" sz="3200" dirty="0" smtClean="0">
                <a:solidFill>
                  <a:srgbClr val="253957"/>
                </a:solidFill>
                <a:latin typeface="+mn-lt"/>
                <a:sym typeface="Arial Narrow"/>
              </a:rPr>
              <a:t>indicators: key trends characterising the business climate</a:t>
            </a:r>
          </a:p>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Digital </a:t>
            </a:r>
            <a:r>
              <a:rPr lang="en-GB" sz="3200" dirty="0">
                <a:solidFill>
                  <a:srgbClr val="253957"/>
                </a:solidFill>
                <a:latin typeface="+mn-lt"/>
                <a:sym typeface="Arial Narrow"/>
              </a:rPr>
              <a:t>manufacturing </a:t>
            </a:r>
            <a:r>
              <a:rPr lang="en-GB" sz="3200" dirty="0" smtClean="0">
                <a:solidFill>
                  <a:srgbClr val="253957"/>
                </a:solidFill>
                <a:latin typeface="+mn-lt"/>
                <a:sym typeface="Arial Narrow"/>
              </a:rPr>
              <a:t>market: the stage of digital development, the current and expected levels of digitalisation, the impact of digital technologies on production, the availability of a strategy for digital technology development</a:t>
            </a:r>
          </a:p>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The level of digital technologies implementation</a:t>
            </a:r>
          </a:p>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Dividends on investment in digital technology</a:t>
            </a:r>
          </a:p>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Human resources/digital skills</a:t>
            </a:r>
          </a:p>
          <a:p>
            <a:pPr marL="571500" lvl="0" indent="-571500" algn="l">
              <a:lnSpc>
                <a:spcPts val="5000"/>
              </a:lnSpc>
              <a:spcAft>
                <a:spcPts val="1800"/>
              </a:spcAft>
              <a:buFont typeface="Wingdings" panose="05000000000000000000" pitchFamily="2" charset="2"/>
              <a:buChar char="q"/>
              <a:defRPr sz="2800">
                <a:solidFill>
                  <a:srgbClr val="253957"/>
                </a:solidFill>
                <a:latin typeface="+mn-lt"/>
                <a:ea typeface="+mn-ea"/>
                <a:cs typeface="+mn-cs"/>
                <a:sym typeface="Arial Narrow"/>
              </a:defRPr>
            </a:pPr>
            <a:r>
              <a:rPr lang="en-GB" sz="3200" dirty="0" smtClean="0">
                <a:solidFill>
                  <a:srgbClr val="253957"/>
                </a:solidFill>
                <a:latin typeface="+mn-lt"/>
                <a:sym typeface="Arial Narrow"/>
              </a:rPr>
              <a:t>Main </a:t>
            </a:r>
            <a:r>
              <a:rPr lang="en-GB" sz="3200" dirty="0" smtClean="0">
                <a:solidFill>
                  <a:srgbClr val="253957"/>
                </a:solidFill>
                <a:latin typeface="+mn-lt"/>
                <a:sym typeface="Arial Narrow"/>
              </a:rPr>
              <a:t>limiting factors</a:t>
            </a:r>
            <a:endParaRPr lang="en-GB" sz="3200" dirty="0" smtClean="0">
              <a:solidFill>
                <a:srgbClr val="253957"/>
              </a:solidFill>
              <a:latin typeface="+mn-lt"/>
              <a:sym typeface="Arial Narrow"/>
            </a:endParaRPr>
          </a:p>
          <a:p>
            <a:pPr marL="571500" lvl="0" indent="-571500" algn="l">
              <a:lnSpc>
                <a:spcPts val="5000"/>
              </a:lnSpc>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a:p>
            <a:pPr marL="571500" lvl="0" indent="-571500" algn="l">
              <a:lnSpc>
                <a:spcPts val="5000"/>
              </a:lnSpc>
              <a:buFont typeface="Wingdings" panose="05000000000000000000" pitchFamily="2" charset="2"/>
              <a:buChar char="q"/>
              <a:defRPr sz="2800">
                <a:solidFill>
                  <a:srgbClr val="253957"/>
                </a:solidFill>
                <a:latin typeface="+mn-lt"/>
                <a:ea typeface="+mn-ea"/>
                <a:cs typeface="+mn-cs"/>
                <a:sym typeface="Arial Narrow"/>
              </a:defRPr>
            </a:pPr>
            <a:endParaRPr lang="en-US" sz="3600" dirty="0">
              <a:solidFill>
                <a:srgbClr val="253957"/>
              </a:solidFill>
              <a:latin typeface="+mn-lt"/>
              <a:sym typeface="Arial Narrow"/>
            </a:endParaRPr>
          </a:p>
        </p:txBody>
      </p:sp>
      <p:sp>
        <p:nvSpPr>
          <p:cNvPr id="2" name="Номер слайда 1"/>
          <p:cNvSpPr>
            <a:spLocks noGrp="1"/>
          </p:cNvSpPr>
          <p:nvPr>
            <p:ph type="sldNum" sz="quarter" idx="2"/>
          </p:nvPr>
        </p:nvSpPr>
        <p:spPr>
          <a:xfrm>
            <a:off x="23150154" y="12976048"/>
            <a:ext cx="494513" cy="511176"/>
          </a:xfrm>
        </p:spPr>
        <p:txBody>
          <a:bodyPr/>
          <a:lstStyle/>
          <a:p>
            <a:fld id="{86CB4B4D-7CA3-9044-876B-883B54F8677D}" type="slidenum">
              <a:rPr lang="ru-RU" smtClean="0"/>
              <a:t>6</a:t>
            </a:fld>
            <a:endParaRPr lang="ru-RU"/>
          </a:p>
        </p:txBody>
      </p:sp>
    </p:spTree>
    <p:extLst>
      <p:ext uri="{BB962C8B-B14F-4D97-AF65-F5344CB8AC3E}">
        <p14:creationId xmlns:p14="http://schemas.microsoft.com/office/powerpoint/2010/main" val="1965424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29796" y="711531"/>
            <a:ext cx="1937536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T</a:t>
            </a:r>
            <a:r>
              <a:rPr lang="en-US" sz="5400" b="1" dirty="0" smtClean="0"/>
              <a:t>echnology </a:t>
            </a:r>
            <a:r>
              <a:rPr lang="en-US" sz="5400" b="1" dirty="0" smtClean="0"/>
              <a:t>c</a:t>
            </a:r>
            <a:r>
              <a:rPr lang="en-US" sz="5400" b="1" dirty="0" smtClean="0">
                <a:sym typeface="Helvetica Light"/>
              </a:rPr>
              <a:t>lassification</a:t>
            </a:r>
            <a:endParaRPr lang="en-US" sz="5400" b="1"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6" name="Прямоугольник 5"/>
          <p:cNvSpPr/>
          <p:nvPr/>
        </p:nvSpPr>
        <p:spPr>
          <a:xfrm>
            <a:off x="5516178" y="2480718"/>
            <a:ext cx="12192000" cy="646331"/>
          </a:xfrm>
          <a:prstGeom prst="rect">
            <a:avLst/>
          </a:prstGeom>
        </p:spPr>
        <p:txBody>
          <a:bodyPr>
            <a:spAutoFit/>
          </a:bodyPr>
          <a:lstStyle/>
          <a:p>
            <a:r>
              <a:rPr lang="en-US" sz="3600" dirty="0">
                <a:solidFill>
                  <a:srgbClr val="253957"/>
                </a:solidFill>
                <a:latin typeface="+mn-lt"/>
                <a:ea typeface="Tahoma" panose="020B0604030504040204" pitchFamily="34" charset="0"/>
                <a:cs typeface="Tahoma" panose="020B0604030504040204" pitchFamily="34" charset="0"/>
              </a:rPr>
              <a:t>Classification of </a:t>
            </a:r>
            <a:r>
              <a:rPr lang="en-US" sz="3600" dirty="0" smtClean="0">
                <a:solidFill>
                  <a:srgbClr val="253957"/>
                </a:solidFill>
                <a:latin typeface="+mn-lt"/>
                <a:ea typeface="Tahoma" panose="020B0604030504040204" pitchFamily="34" charset="0"/>
                <a:cs typeface="Tahoma" panose="020B0604030504040204" pitchFamily="34" charset="0"/>
              </a:rPr>
              <a:t>manufacturing industries </a:t>
            </a:r>
            <a:r>
              <a:rPr lang="en-US" sz="3600" dirty="0">
                <a:solidFill>
                  <a:srgbClr val="253957"/>
                </a:solidFill>
                <a:latin typeface="+mn-lt"/>
                <a:ea typeface="Tahoma" panose="020B0604030504040204" pitchFamily="34" charset="0"/>
                <a:cs typeface="Tahoma" panose="020B0604030504040204" pitchFamily="34" charset="0"/>
              </a:rPr>
              <a:t>by the level of </a:t>
            </a:r>
            <a:r>
              <a:rPr lang="en-US" sz="3600" dirty="0" smtClean="0">
                <a:solidFill>
                  <a:srgbClr val="253957"/>
                </a:solidFill>
                <a:latin typeface="+mn-lt"/>
                <a:ea typeface="Tahoma" panose="020B0604030504040204" pitchFamily="34" charset="0"/>
                <a:cs typeface="Tahoma" panose="020B0604030504040204" pitchFamily="34" charset="0"/>
              </a:rPr>
              <a:t>technology</a:t>
            </a:r>
            <a:endParaRPr lang="en-US" sz="3600" dirty="0">
              <a:solidFill>
                <a:srgbClr val="253957"/>
              </a:solidFill>
              <a:latin typeface="+mn-lt"/>
              <a:ea typeface="Tahoma" panose="020B0604030504040204" pitchFamily="34" charset="0"/>
              <a:cs typeface="Tahoma" panose="020B060403050404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01371935"/>
              </p:ext>
            </p:extLst>
          </p:nvPr>
        </p:nvGraphicFramePr>
        <p:xfrm>
          <a:off x="1201065" y="3386646"/>
          <a:ext cx="19140021" cy="6279750"/>
        </p:xfrm>
        <a:graphic>
          <a:graphicData uri="http://schemas.openxmlformats.org/drawingml/2006/table">
            <a:tbl>
              <a:tblPr bandRow="1">
                <a:tableStyleId>{5940675A-B579-460E-94D1-54222C63F5DA}</a:tableStyleId>
              </a:tblPr>
              <a:tblGrid>
                <a:gridCol w="1114077"/>
                <a:gridCol w="8467877"/>
                <a:gridCol w="983411"/>
                <a:gridCol w="8574656"/>
              </a:tblGrid>
              <a:tr h="690157">
                <a:tc gridSpan="2">
                  <a:txBody>
                    <a:bodyPr/>
                    <a:lstStyle/>
                    <a:p>
                      <a:pPr marL="0" marR="0" indent="0" algn="ctr" defTabSz="821531" rtl="0" latinLnBrk="0">
                        <a:lnSpc>
                          <a:spcPct val="115000"/>
                        </a:lnSpc>
                        <a:spcBef>
                          <a:spcPts val="600"/>
                        </a:spcBef>
                        <a:spcAft>
                          <a:spcPts val="600"/>
                        </a:spcAft>
                        <a:buClrTx/>
                        <a:buSzTx/>
                        <a:buFontTx/>
                        <a:buNone/>
                        <a:tabLst/>
                      </a:pPr>
                      <a:r>
                        <a:rPr lang="en-US" sz="2400" b="1" i="0" u="none" strike="noStrike" cap="none" spc="0" baseline="0" dirty="0">
                          <a:ln>
                            <a:noFill/>
                          </a:ln>
                          <a:solidFill>
                            <a:schemeClr val="bg1"/>
                          </a:solidFill>
                          <a:effectLst/>
                          <a:uFillTx/>
                          <a:latin typeface="+mn-lt"/>
                          <a:ea typeface="+mn-ea"/>
                          <a:cs typeface="+mn-cs"/>
                          <a:sym typeface="Helvetica Light"/>
                        </a:rPr>
                        <a:t>Medium- and high-tech production</a:t>
                      </a:r>
                      <a:endParaRPr lang="ru-RU" sz="2400" b="1" i="0" u="none" strike="noStrike" cap="none" spc="0" baseline="0" dirty="0">
                        <a:ln>
                          <a:noFill/>
                        </a:ln>
                        <a:solidFill>
                          <a:schemeClr val="bg1"/>
                        </a:solidFill>
                        <a:effectLst/>
                        <a:uFillTx/>
                        <a:latin typeface="+mn-lt"/>
                        <a:ea typeface="+mn-ea"/>
                        <a:cs typeface="+mn-cs"/>
                        <a:sym typeface="Helvetica Light"/>
                      </a:endParaRPr>
                    </a:p>
                  </a:txBody>
                  <a:tcPr marL="68580" marR="68580" marT="0" marB="0" anchor="ctr">
                    <a:solidFill>
                      <a:schemeClr val="accent1">
                        <a:lumMod val="75000"/>
                      </a:schemeClr>
                    </a:solidFill>
                  </a:tcPr>
                </a:tc>
                <a:tc hMerge="1">
                  <a:txBody>
                    <a:bodyPr/>
                    <a:lstStyle/>
                    <a:p>
                      <a:endParaRPr lang="ru-RU"/>
                    </a:p>
                  </a:txBody>
                  <a:tcPr/>
                </a:tc>
                <a:tc gridSpan="2">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a:ln>
                            <a:noFill/>
                          </a:ln>
                          <a:solidFill>
                            <a:schemeClr val="bg1"/>
                          </a:solidFill>
                          <a:effectLst/>
                          <a:uFillTx/>
                          <a:latin typeface="+mn-lt"/>
                          <a:ea typeface="+mn-ea"/>
                          <a:cs typeface="+mn-cs"/>
                          <a:sym typeface="Helvetica Light"/>
                        </a:rPr>
                        <a:t>Low-tech</a:t>
                      </a:r>
                      <a:r>
                        <a:rPr lang="ru-RU" sz="2400" b="1" i="0" u="none" strike="noStrike" cap="none" spc="0" baseline="0" dirty="0">
                          <a:ln>
                            <a:noFill/>
                          </a:ln>
                          <a:solidFill>
                            <a:schemeClr val="bg1"/>
                          </a:solidFill>
                          <a:effectLst/>
                          <a:uFillTx/>
                          <a:latin typeface="+mn-lt"/>
                          <a:ea typeface="+mn-ea"/>
                          <a:cs typeface="+mn-cs"/>
                          <a:sym typeface="Helvetica Light"/>
                        </a:rPr>
                        <a:t> </a:t>
                      </a:r>
                      <a:r>
                        <a:rPr lang="en-US" sz="2400" b="1" i="0" u="none" strike="noStrike" cap="none" spc="0" baseline="0" dirty="0" smtClean="0">
                          <a:ln>
                            <a:noFill/>
                          </a:ln>
                          <a:solidFill>
                            <a:schemeClr val="bg1"/>
                          </a:solidFill>
                          <a:effectLst/>
                          <a:uFillTx/>
                          <a:latin typeface="+mn-lt"/>
                          <a:ea typeface="+mn-ea"/>
                          <a:cs typeface="+mn-cs"/>
                          <a:sym typeface="Helvetica Light"/>
                        </a:rPr>
                        <a:t>production</a:t>
                      </a:r>
                      <a:endParaRPr lang="ru-RU" sz="2400" b="1" i="0" u="none" strike="noStrike" cap="none" spc="0" baseline="0" dirty="0">
                        <a:ln>
                          <a:noFill/>
                        </a:ln>
                        <a:solidFill>
                          <a:schemeClr val="bg1"/>
                        </a:solidFill>
                        <a:effectLst/>
                        <a:uFillTx/>
                        <a:latin typeface="+mn-lt"/>
                        <a:ea typeface="+mn-ea"/>
                        <a:cs typeface="+mn-cs"/>
                        <a:sym typeface="Helvetica Light"/>
                      </a:endParaRPr>
                    </a:p>
                  </a:txBody>
                  <a:tcPr marL="68580" marR="68580" marT="0" marB="0" anchor="ctr">
                    <a:solidFill>
                      <a:srgbClr val="3D7340"/>
                    </a:solidFill>
                  </a:tcPr>
                </a:tc>
                <a:tc hMerge="1">
                  <a:txBody>
                    <a:bodyPr/>
                    <a:lstStyle/>
                    <a:p>
                      <a:endParaRPr lang="ru-RU"/>
                    </a:p>
                  </a:txBody>
                  <a:tcPr/>
                </a:tc>
              </a:tr>
              <a:tr h="750981">
                <a:tc>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CH</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chemicals and chemical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products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T</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textiles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917408">
                <a:tc>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PH</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basic pharmaceutical products and pharmaceutical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preparations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W</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wearing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apparel</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744512">
                <a:tc>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C</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computers, electronic and optical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equipment</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L</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leather and leather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products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750981">
                <a:tc>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E</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algn="just">
                        <a:lnSpc>
                          <a:spcPct val="115000"/>
                        </a:lnSpc>
                        <a:spcAft>
                          <a:spcPts val="1000"/>
                        </a:spcAft>
                      </a:pPr>
                      <a:r>
                        <a:rPr lang="en-US" sz="2400" dirty="0">
                          <a:solidFill>
                            <a:schemeClr val="accent1">
                              <a:lumMod val="50000"/>
                            </a:schemeClr>
                          </a:solidFill>
                          <a:effectLst/>
                        </a:rPr>
                        <a:t>Manufacture of electrical </a:t>
                      </a:r>
                      <a:r>
                        <a:rPr lang="en-US" sz="2400" dirty="0" smtClean="0">
                          <a:solidFill>
                            <a:schemeClr val="accent1">
                              <a:lumMod val="50000"/>
                            </a:schemeClr>
                          </a:solidFill>
                          <a:effectLst/>
                        </a:rPr>
                        <a:t>equipment</a:t>
                      </a:r>
                      <a:endParaRPr lang="ru-RU" sz="2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C&amp;RP</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coke and refined petroleum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products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683276">
                <a:tc>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M&amp;E</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a:txBody>
                    <a:bodyPr/>
                    <a:lstStyle/>
                    <a:p>
                      <a:pPr algn="just">
                        <a:lnSpc>
                          <a:spcPct val="115000"/>
                        </a:lnSpc>
                        <a:spcAft>
                          <a:spcPts val="1000"/>
                        </a:spcAft>
                      </a:pPr>
                      <a:r>
                        <a:rPr lang="en-US" sz="2400" dirty="0">
                          <a:solidFill>
                            <a:schemeClr val="accent1">
                              <a:lumMod val="50000"/>
                            </a:schemeClr>
                          </a:solidFill>
                          <a:effectLst/>
                        </a:rPr>
                        <a:t>Manufacture of machinery and equipment not elsewhere </a:t>
                      </a:r>
                      <a:r>
                        <a:rPr lang="en-US" sz="2400" dirty="0" smtClean="0">
                          <a:solidFill>
                            <a:schemeClr val="accent1">
                              <a:lumMod val="50000"/>
                            </a:schemeClr>
                          </a:solidFill>
                          <a:effectLst/>
                        </a:rPr>
                        <a:t>classified</a:t>
                      </a:r>
                      <a:endParaRPr lang="ru-RU" sz="2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R&amp;P</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rubber and plastic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products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750981">
                <a:tc rowSpan="3">
                  <a:txBody>
                    <a:bodyPr/>
                    <a:lstStyle/>
                    <a:p>
                      <a:pPr algn="ctr">
                        <a:lnSpc>
                          <a:spcPct val="115000"/>
                        </a:lnSpc>
                        <a:spcAft>
                          <a:spcPts val="1000"/>
                        </a:spcAf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M</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chemeClr val="accent1">
                        <a:lumMod val="20000"/>
                        <a:lumOff val="80000"/>
                      </a:schemeClr>
                    </a:solidFill>
                  </a:tcPr>
                </a:tc>
                <a:tc rowSpan="3">
                  <a:txBody>
                    <a:bodyPr/>
                    <a:lstStyle/>
                    <a:p>
                      <a:pPr algn="just">
                        <a:lnSpc>
                          <a:spcPct val="115000"/>
                        </a:lnSpc>
                        <a:spcAft>
                          <a:spcPts val="1000"/>
                        </a:spcAft>
                      </a:pPr>
                      <a:r>
                        <a:rPr lang="en-US" sz="2400" dirty="0">
                          <a:solidFill>
                            <a:schemeClr val="accent1">
                              <a:lumMod val="50000"/>
                            </a:schemeClr>
                          </a:solidFill>
                          <a:effectLst/>
                        </a:rPr>
                        <a:t>Manufacture of motor vehicles, trailers and </a:t>
                      </a:r>
                      <a:r>
                        <a:rPr lang="en-US" sz="2400" dirty="0" smtClean="0">
                          <a:solidFill>
                            <a:schemeClr val="accent1">
                              <a:lumMod val="50000"/>
                            </a:schemeClr>
                          </a:solidFill>
                          <a:effectLst/>
                        </a:rPr>
                        <a:t>semi-trailers</a:t>
                      </a:r>
                      <a:endParaRPr lang="ru-RU" sz="2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BM</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basic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metals</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570830">
                <a:tc vMerge="1">
                  <a:txBody>
                    <a:bodyPr/>
                    <a:lstStyle/>
                    <a:p>
                      <a:endParaRPr lang="ru-RU"/>
                    </a:p>
                  </a:txBody>
                  <a:tcPr/>
                </a:tc>
                <a:tc vMerge="1">
                  <a:txBody>
                    <a:bodyPr/>
                    <a:lstStyle/>
                    <a:p>
                      <a:endParaRPr lang="ru-RU"/>
                    </a:p>
                  </a:txBody>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FM</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fabricated metal products, except machinery and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equipment</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r h="396267">
                <a:tc vMerge="1">
                  <a:txBody>
                    <a:bodyPr/>
                    <a:lstStyle/>
                    <a:p>
                      <a:endParaRPr lang="ru-RU"/>
                    </a:p>
                  </a:txBody>
                  <a:tcPr/>
                </a:tc>
                <a:tc vMerge="1">
                  <a:txBody>
                    <a:bodyPr/>
                    <a:lstStyle/>
                    <a:p>
                      <a:endParaRPr lang="ru-RU"/>
                    </a:p>
                  </a:txBody>
                  <a:tcPr/>
                </a:tc>
                <a:tc>
                  <a:txBody>
                    <a:bodyPr/>
                    <a:lstStyle/>
                    <a:p>
                      <a:pPr marL="0" marR="0" indent="0" algn="ctr" defTabSz="821531" rtl="0" latinLnBrk="0">
                        <a:lnSpc>
                          <a:spcPct val="115000"/>
                        </a:lnSpc>
                        <a:spcBef>
                          <a:spcPts val="0"/>
                        </a:spcBef>
                        <a:spcAft>
                          <a:spcPts val="1000"/>
                        </a:spcAft>
                        <a:buClrTx/>
                        <a:buSzTx/>
                        <a:buFontTx/>
                        <a:buNone/>
                        <a:tabLst/>
                      </a:pPr>
                      <a:r>
                        <a:rPr lang="en-US" sz="2400" b="1" i="0" u="none" strike="noStrike" cap="none" spc="0" baseline="0" dirty="0" smtClean="0">
                          <a:ln>
                            <a:noFill/>
                          </a:ln>
                          <a:solidFill>
                            <a:schemeClr val="accent1">
                              <a:lumMod val="50000"/>
                            </a:schemeClr>
                          </a:solidFill>
                          <a:effectLst/>
                          <a:uFillTx/>
                          <a:latin typeface="+mn-lt"/>
                          <a:ea typeface="+mn-ea"/>
                          <a:cs typeface="+mn-cs"/>
                          <a:sym typeface="Helvetica Light"/>
                        </a:rPr>
                        <a:t>F</a:t>
                      </a:r>
                      <a:endParaRPr lang="ru-RU" sz="2400" b="1"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c>
                  <a:txBody>
                    <a:bodyPr/>
                    <a:lstStyle/>
                    <a:p>
                      <a:pPr marL="0" marR="0" indent="0" algn="just" defTabSz="821531" rtl="0" latinLnBrk="0">
                        <a:lnSpc>
                          <a:spcPct val="115000"/>
                        </a:lnSpc>
                        <a:spcBef>
                          <a:spcPts val="0"/>
                        </a:spcBef>
                        <a:spcAft>
                          <a:spcPts val="1000"/>
                        </a:spcAft>
                        <a:buClrTx/>
                        <a:buSzTx/>
                        <a:buFontTx/>
                        <a:buNone/>
                        <a:tabLst/>
                      </a:pPr>
                      <a:r>
                        <a:rPr lang="en-US" sz="2400" b="0" i="0" u="none" strike="noStrike" cap="none" spc="0" baseline="0" dirty="0">
                          <a:ln>
                            <a:noFill/>
                          </a:ln>
                          <a:solidFill>
                            <a:schemeClr val="accent1">
                              <a:lumMod val="50000"/>
                            </a:schemeClr>
                          </a:solidFill>
                          <a:effectLst/>
                          <a:uFillTx/>
                          <a:latin typeface="+mn-lt"/>
                          <a:ea typeface="+mn-ea"/>
                          <a:cs typeface="+mn-cs"/>
                          <a:sym typeface="Helvetica Light"/>
                        </a:rPr>
                        <a:t>Manufacture of </a:t>
                      </a:r>
                      <a:r>
                        <a:rPr lang="en-US" sz="2400" b="0" i="0" u="none" strike="noStrike" cap="none" spc="0" baseline="0" dirty="0" smtClean="0">
                          <a:ln>
                            <a:noFill/>
                          </a:ln>
                          <a:solidFill>
                            <a:schemeClr val="accent1">
                              <a:lumMod val="50000"/>
                            </a:schemeClr>
                          </a:solidFill>
                          <a:effectLst/>
                          <a:uFillTx/>
                          <a:latin typeface="+mn-lt"/>
                          <a:ea typeface="+mn-ea"/>
                          <a:cs typeface="+mn-cs"/>
                          <a:sym typeface="Helvetica Light"/>
                        </a:rPr>
                        <a:t>furniture</a:t>
                      </a:r>
                      <a:endParaRPr lang="ru-RU" sz="2400" b="0" i="0" u="none" strike="noStrike" cap="none" spc="0" baseline="0" dirty="0">
                        <a:ln>
                          <a:noFill/>
                        </a:ln>
                        <a:solidFill>
                          <a:schemeClr val="accent1">
                            <a:lumMod val="50000"/>
                          </a:schemeClr>
                        </a:solidFill>
                        <a:effectLst/>
                        <a:uFillTx/>
                        <a:latin typeface="+mn-lt"/>
                        <a:ea typeface="+mn-ea"/>
                        <a:cs typeface="+mn-cs"/>
                        <a:sym typeface="Helvetica Light"/>
                      </a:endParaRPr>
                    </a:p>
                  </a:txBody>
                  <a:tcPr marL="68580" marR="68580" marT="0" marB="0" anchor="ctr">
                    <a:solidFill>
                      <a:srgbClr val="B2ECB2"/>
                    </a:solidFill>
                  </a:tcPr>
                </a:tc>
              </a:tr>
            </a:tbl>
          </a:graphicData>
        </a:graphic>
      </p:graphicFrame>
      <p:sp>
        <p:nvSpPr>
          <p:cNvPr id="2" name="Прямоугольник 1"/>
          <p:cNvSpPr/>
          <p:nvPr/>
        </p:nvSpPr>
        <p:spPr>
          <a:xfrm>
            <a:off x="1300764" y="10185470"/>
            <a:ext cx="20622828" cy="523220"/>
          </a:xfrm>
          <a:prstGeom prst="rect">
            <a:avLst/>
          </a:prstGeom>
        </p:spPr>
        <p:txBody>
          <a:bodyPr wrap="square">
            <a:spAutoFit/>
          </a:bodyPr>
          <a:lstStyle/>
          <a:p>
            <a:pPr algn="l">
              <a:spcAft>
                <a:spcPts val="1200"/>
              </a:spcAft>
            </a:pPr>
            <a:r>
              <a:rPr lang="en-US" sz="2800" dirty="0">
                <a:solidFill>
                  <a:srgbClr val="253957"/>
                </a:solidFill>
                <a:latin typeface="+mn-lt"/>
                <a:ea typeface="Tahoma" panose="020B0604030504040204" pitchFamily="34" charset="0"/>
                <a:cs typeface="Tahoma" panose="020B0604030504040204" pitchFamily="34" charset="0"/>
              </a:rPr>
              <a:t>The classification was developed by UNIDO and recommended for use in the CIS </a:t>
            </a:r>
            <a:r>
              <a:rPr lang="en-US" sz="2800" dirty="0" smtClean="0">
                <a:solidFill>
                  <a:srgbClr val="253957"/>
                </a:solidFill>
                <a:latin typeface="+mn-lt"/>
                <a:ea typeface="Tahoma" panose="020B0604030504040204" pitchFamily="34" charset="0"/>
                <a:cs typeface="Tahoma" panose="020B0604030504040204" pitchFamily="34" charset="0"/>
              </a:rPr>
              <a:t>countries</a:t>
            </a:r>
            <a:endParaRPr lang="en-US" sz="2800" dirty="0">
              <a:solidFill>
                <a:srgbClr val="253957"/>
              </a:solidFill>
              <a:latin typeface="+mn-lt"/>
              <a:ea typeface="Tahoma" panose="020B0604030504040204" pitchFamily="34" charset="0"/>
              <a:cs typeface="Tahoma" panose="020B0604030504040204" pitchFamily="34" charset="0"/>
            </a:endParaRPr>
          </a:p>
        </p:txBody>
      </p:sp>
      <p:sp>
        <p:nvSpPr>
          <p:cNvPr id="3" name="Номер слайда 2"/>
          <p:cNvSpPr>
            <a:spLocks noGrp="1"/>
          </p:cNvSpPr>
          <p:nvPr>
            <p:ph type="sldNum" sz="quarter" idx="2"/>
          </p:nvPr>
        </p:nvSpPr>
        <p:spPr>
          <a:xfrm>
            <a:off x="23203098" y="13027807"/>
            <a:ext cx="494513" cy="511176"/>
          </a:xfrm>
        </p:spPr>
        <p:txBody>
          <a:bodyPr/>
          <a:lstStyle/>
          <a:p>
            <a:fld id="{86CB4B4D-7CA3-9044-876B-883B54F8677D}" type="slidenum">
              <a:rPr lang="ru-RU" smtClean="0"/>
              <a:t>7</a:t>
            </a:fld>
            <a:endParaRPr lang="ru-RU"/>
          </a:p>
        </p:txBody>
      </p:sp>
    </p:spTree>
    <p:extLst>
      <p:ext uri="{BB962C8B-B14F-4D97-AF65-F5344CB8AC3E}">
        <p14:creationId xmlns:p14="http://schemas.microsoft.com/office/powerpoint/2010/main" val="217964478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018" y="10662249"/>
            <a:ext cx="21523142" cy="2240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Wingdings" panose="05000000000000000000" pitchFamily="2" charset="2"/>
              <a:buChar char="q"/>
              <a:defRPr sz="2800">
                <a:solidFill>
                  <a:srgbClr val="253957"/>
                </a:solidFill>
                <a:latin typeface="+mn-lt"/>
                <a:ea typeface="+mn-ea"/>
                <a:cs typeface="+mn-cs"/>
                <a:sym typeface="Arial Narrow"/>
              </a:defRPr>
            </a:pP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29796" y="711531"/>
            <a:ext cx="1937536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Results: digital </a:t>
            </a:r>
            <a:r>
              <a:rPr lang="en-US" sz="5400" b="1" dirty="0" smtClean="0">
                <a:sym typeface="Helvetica Light"/>
              </a:rPr>
              <a:t>activity</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sp>
        <p:nvSpPr>
          <p:cNvPr id="2" name="Прямоугольник 1"/>
          <p:cNvSpPr/>
          <p:nvPr/>
        </p:nvSpPr>
        <p:spPr>
          <a:xfrm>
            <a:off x="4991100" y="2214563"/>
            <a:ext cx="4981036" cy="646331"/>
          </a:xfrm>
          <a:prstGeom prst="rect">
            <a:avLst/>
          </a:prstGeom>
        </p:spPr>
        <p:txBody>
          <a:bodyPr wrap="square">
            <a:spAutoFit/>
          </a:bodyPr>
          <a:lstStyle/>
          <a:p>
            <a:pPr lvl="0" algn="l">
              <a:spcBef>
                <a:spcPts val="2800"/>
              </a:spcBef>
              <a:buSzPct val="100000"/>
              <a:defRPr sz="2800">
                <a:solidFill>
                  <a:srgbClr val="253957"/>
                </a:solidFill>
                <a:latin typeface="+mn-lt"/>
                <a:ea typeface="+mn-ea"/>
                <a:cs typeface="+mn-cs"/>
                <a:sym typeface="Arial Narrow"/>
              </a:defRPr>
            </a:pPr>
            <a:r>
              <a:rPr lang="en-US" sz="3600" dirty="0" smtClean="0">
                <a:solidFill>
                  <a:srgbClr val="253957"/>
                </a:solidFill>
                <a:latin typeface="+mn-lt"/>
                <a:ea typeface="Tahoma" panose="020B0604030504040204" pitchFamily="34" charset="0"/>
                <a:cs typeface="Tahoma" panose="020B0604030504040204" pitchFamily="34" charset="0"/>
                <a:sym typeface="Arial Narrow"/>
              </a:rPr>
              <a:t>Digital activity</a:t>
            </a:r>
            <a:endParaRPr lang="en-US" sz="3600" dirty="0" smtClean="0">
              <a:solidFill>
                <a:srgbClr val="253957"/>
              </a:solidFill>
              <a:latin typeface="+mn-lt"/>
              <a:ea typeface="Tahoma" panose="020B0604030504040204" pitchFamily="34" charset="0"/>
              <a:cs typeface="Tahoma" panose="020B0604030504040204" pitchFamily="34" charset="0"/>
              <a:sym typeface="Arial Narrow"/>
            </a:endParaRPr>
          </a:p>
        </p:txBody>
      </p:sp>
      <p:sp>
        <p:nvSpPr>
          <p:cNvPr id="3" name="Прямоугольник 2"/>
          <p:cNvSpPr/>
          <p:nvPr/>
        </p:nvSpPr>
        <p:spPr>
          <a:xfrm>
            <a:off x="14969755" y="2306622"/>
            <a:ext cx="2791149" cy="646331"/>
          </a:xfrm>
          <a:prstGeom prst="rect">
            <a:avLst/>
          </a:prstGeom>
        </p:spPr>
        <p:txBody>
          <a:bodyPr wrap="none">
            <a:spAutoFit/>
          </a:bodyPr>
          <a:lstStyle/>
          <a:p>
            <a:pPr algn="l">
              <a:spcBef>
                <a:spcPts val="2800"/>
              </a:spcBef>
              <a:buSzPct val="100000"/>
              <a:defRPr sz="2800">
                <a:solidFill>
                  <a:srgbClr val="253957"/>
                </a:solidFill>
                <a:latin typeface="+mn-lt"/>
                <a:ea typeface="+mn-ea"/>
                <a:cs typeface="+mn-cs"/>
                <a:sym typeface="Arial Narrow"/>
              </a:defRPr>
            </a:pPr>
            <a:r>
              <a:rPr lang="en-US" sz="3600" dirty="0" smtClean="0">
                <a:solidFill>
                  <a:srgbClr val="253957"/>
                </a:solidFill>
                <a:latin typeface="+mn-lt"/>
                <a:ea typeface="Tahoma" panose="020B0604030504040204" pitchFamily="34" charset="0"/>
                <a:cs typeface="Tahoma" panose="020B0604030504040204" pitchFamily="34" charset="0"/>
              </a:rPr>
              <a:t>Digital </a:t>
            </a:r>
            <a:r>
              <a:rPr lang="en-US" sz="3600" dirty="0">
                <a:solidFill>
                  <a:srgbClr val="253957"/>
                </a:solidFill>
                <a:latin typeface="+mn-lt"/>
                <a:ea typeface="Tahoma" panose="020B0604030504040204" pitchFamily="34" charset="0"/>
                <a:cs typeface="Tahoma" panose="020B0604030504040204" pitchFamily="34" charset="0"/>
              </a:rPr>
              <a:t>strategy </a:t>
            </a:r>
            <a:endParaRPr lang="ru-RU" sz="3600" dirty="0">
              <a:solidFill>
                <a:srgbClr val="253957"/>
              </a:solidFill>
              <a:latin typeface="+mn-lt"/>
              <a:ea typeface="Tahoma" panose="020B0604030504040204" pitchFamily="34" charset="0"/>
              <a:cs typeface="Tahoma" panose="020B0604030504040204" pitchFamily="34" charset="0"/>
            </a:endParaRPr>
          </a:p>
        </p:txBody>
      </p:sp>
      <p:sp>
        <p:nvSpPr>
          <p:cNvPr id="4" name="Прямоугольник 3"/>
          <p:cNvSpPr/>
          <p:nvPr/>
        </p:nvSpPr>
        <p:spPr>
          <a:xfrm>
            <a:off x="6946779" y="3097711"/>
            <a:ext cx="11231593" cy="584775"/>
          </a:xfrm>
          <a:prstGeom prst="rect">
            <a:avLst/>
          </a:prstGeom>
        </p:spPr>
        <p:txBody>
          <a:bodyPr wrap="square">
            <a:spAutoFit/>
          </a:bodyPr>
          <a:lstStyle/>
          <a:p>
            <a:pPr lvl="0" algn="l">
              <a:spcBef>
                <a:spcPts val="2800"/>
              </a:spcBef>
              <a:buSzPct val="100000"/>
              <a:defRPr sz="2800">
                <a:solidFill>
                  <a:srgbClr val="253957"/>
                </a:solidFill>
                <a:latin typeface="+mn-lt"/>
                <a:ea typeface="+mn-ea"/>
                <a:cs typeface="+mn-cs"/>
                <a:sym typeface="Arial Narrow"/>
              </a:defRPr>
            </a:pPr>
            <a:r>
              <a:rPr lang="en-US" sz="3200" i="1" dirty="0" smtClean="0">
                <a:solidFill>
                  <a:srgbClr val="253957"/>
                </a:solidFill>
                <a:latin typeface="+mn-lt"/>
                <a:ea typeface="Tahoma" panose="020B0604030504040204" pitchFamily="34" charset="0"/>
                <a:cs typeface="Tahoma" panose="020B0604030504040204" pitchFamily="34" charset="0"/>
                <a:sym typeface="Arial Narrow"/>
              </a:rPr>
              <a:t>the </a:t>
            </a:r>
            <a:r>
              <a:rPr lang="en-US" sz="3200" i="1" dirty="0">
                <a:solidFill>
                  <a:srgbClr val="253957"/>
                </a:solidFill>
                <a:latin typeface="+mn-lt"/>
                <a:ea typeface="Tahoma" panose="020B0604030504040204" pitchFamily="34" charset="0"/>
                <a:cs typeface="Tahoma" panose="020B0604030504040204" pitchFamily="34" charset="0"/>
                <a:sym typeface="Arial Narrow"/>
              </a:rPr>
              <a:t>share of respondents who mentioned each position, </a:t>
            </a:r>
            <a:r>
              <a:rPr lang="en-US" sz="3200" i="1" dirty="0" smtClean="0">
                <a:solidFill>
                  <a:srgbClr val="253957"/>
                </a:solidFill>
                <a:latin typeface="+mn-lt"/>
                <a:ea typeface="Tahoma" panose="020B0604030504040204" pitchFamily="34" charset="0"/>
                <a:cs typeface="Tahoma" panose="020B0604030504040204" pitchFamily="34" charset="0"/>
                <a:sym typeface="Arial Narrow"/>
              </a:rPr>
              <a:t>%</a:t>
            </a:r>
            <a:endParaRPr lang="en-US" sz="3200" i="1" dirty="0">
              <a:solidFill>
                <a:srgbClr val="253957"/>
              </a:solidFill>
              <a:latin typeface="+mn-lt"/>
              <a:ea typeface="Tahoma" panose="020B0604030504040204" pitchFamily="34" charset="0"/>
              <a:cs typeface="Tahoma" panose="020B0604030504040204" pitchFamily="34" charset="0"/>
              <a:sym typeface="Arial Narrow"/>
            </a:endParaRPr>
          </a:p>
        </p:txBody>
      </p:sp>
      <p:pic>
        <p:nvPicPr>
          <p:cNvPr id="6" name="Рисунок 5"/>
          <p:cNvPicPr>
            <a:picLocks noChangeAspect="1"/>
          </p:cNvPicPr>
          <p:nvPr/>
        </p:nvPicPr>
        <p:blipFill>
          <a:blip r:embed="rId3"/>
          <a:stretch>
            <a:fillRect/>
          </a:stretch>
        </p:blipFill>
        <p:spPr>
          <a:xfrm>
            <a:off x="2355386" y="4656255"/>
            <a:ext cx="7200000" cy="5760000"/>
          </a:xfrm>
          <a:prstGeom prst="rect">
            <a:avLst/>
          </a:prstGeom>
        </p:spPr>
      </p:pic>
      <p:pic>
        <p:nvPicPr>
          <p:cNvPr id="7" name="Рисунок 6"/>
          <p:cNvPicPr>
            <a:picLocks noChangeAspect="1"/>
          </p:cNvPicPr>
          <p:nvPr/>
        </p:nvPicPr>
        <p:blipFill>
          <a:blip r:embed="rId4"/>
          <a:stretch>
            <a:fillRect/>
          </a:stretch>
        </p:blipFill>
        <p:spPr>
          <a:xfrm>
            <a:off x="11954253" y="4656255"/>
            <a:ext cx="8638798" cy="6770125"/>
          </a:xfrm>
          <a:prstGeom prst="rect">
            <a:avLst/>
          </a:prstGeom>
        </p:spPr>
      </p:pic>
      <p:sp>
        <p:nvSpPr>
          <p:cNvPr id="5" name="Номер слайда 4"/>
          <p:cNvSpPr>
            <a:spLocks noGrp="1"/>
          </p:cNvSpPr>
          <p:nvPr>
            <p:ph type="sldNum" sz="quarter" idx="2"/>
          </p:nvPr>
        </p:nvSpPr>
        <p:spPr>
          <a:xfrm>
            <a:off x="23391694" y="13045059"/>
            <a:ext cx="494513" cy="511176"/>
          </a:xfrm>
        </p:spPr>
        <p:txBody>
          <a:bodyPr/>
          <a:lstStyle/>
          <a:p>
            <a:fld id="{86CB4B4D-7CA3-9044-876B-883B54F8677D}" type="slidenum">
              <a:rPr lang="ru-RU" smtClean="0"/>
              <a:t>8</a:t>
            </a:fld>
            <a:endParaRPr lang="ru-RU" dirty="0"/>
          </a:p>
        </p:txBody>
      </p:sp>
      <p:sp>
        <p:nvSpPr>
          <p:cNvPr id="10" name="Овал 9"/>
          <p:cNvSpPr/>
          <p:nvPr/>
        </p:nvSpPr>
        <p:spPr>
          <a:xfrm>
            <a:off x="17028543" y="5030105"/>
            <a:ext cx="1690778" cy="895337"/>
          </a:xfrm>
          <a:prstGeom prst="ellipse">
            <a:avLst/>
          </a:prstGeom>
          <a:noFill/>
          <a:ln w="25400" cap="flat">
            <a:solidFill>
              <a:srgbClr val="7030A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FFFF"/>
                </a:solidFill>
                <a:effectLst/>
                <a:uFillTx/>
                <a:latin typeface="+mj-lt"/>
                <a:ea typeface="+mj-ea"/>
                <a:cs typeface="+mj-cs"/>
                <a:sym typeface="Helvetica Light"/>
              </a:rPr>
              <a:t> </a:t>
            </a:r>
            <a:endParaRPr kumimoji="0" lang="ru-RU"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1" name="Овал 10"/>
          <p:cNvSpPr/>
          <p:nvPr/>
        </p:nvSpPr>
        <p:spPr>
          <a:xfrm rot="21031249">
            <a:off x="2856062" y="5302586"/>
            <a:ext cx="2362200" cy="5113669"/>
          </a:xfrm>
          <a:prstGeom prst="ellipse">
            <a:avLst/>
          </a:prstGeom>
          <a:noFill/>
          <a:ln w="25400" cap="flat">
            <a:solidFill>
              <a:srgbClr val="7030A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7654" y="10592254"/>
            <a:ext cx="21523142" cy="2240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Wingdings" panose="05000000000000000000" pitchFamily="2" charset="2"/>
              <a:buChar char="q"/>
              <a:defRPr sz="2800">
                <a:solidFill>
                  <a:srgbClr val="253957"/>
                </a:solidFill>
                <a:latin typeface="+mn-lt"/>
                <a:ea typeface="+mn-ea"/>
                <a:cs typeface="+mn-cs"/>
                <a:sym typeface="Arial Narrow"/>
              </a:defRPr>
            </a:pP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3329796" y="711531"/>
            <a:ext cx="20101704"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pPr algn="l"/>
            <a:r>
              <a:rPr lang="en-US" sz="5400" b="1" dirty="0" smtClean="0">
                <a:sym typeface="Helvetica Light"/>
              </a:rPr>
              <a:t>Results: the levels and changes of </a:t>
            </a:r>
            <a:r>
              <a:rPr lang="en-US" sz="5400" b="1" dirty="0">
                <a:sym typeface="Helvetica Light"/>
              </a:rPr>
              <a:t>digital </a:t>
            </a:r>
            <a:r>
              <a:rPr lang="en-US" sz="5400" b="1" dirty="0" smtClean="0">
                <a:sym typeface="Helvetica Light"/>
              </a:rPr>
              <a:t>activities</a:t>
            </a:r>
            <a:endParaRPr lang="en-US" dirty="0"/>
          </a:p>
        </p:txBody>
      </p:sp>
      <p:pic>
        <p:nvPicPr>
          <p:cNvPr id="9" name="Изображение" descr="Изображение"/>
          <p:cNvPicPr>
            <a:picLocks noChangeAspect="1"/>
          </p:cNvPicPr>
          <p:nvPr/>
        </p:nvPicPr>
        <p:blipFill>
          <a:blip r:embed="rId2">
            <a:extLst/>
          </a:blip>
          <a:stretch>
            <a:fillRect/>
          </a:stretch>
        </p:blipFill>
        <p:spPr>
          <a:xfrm>
            <a:off x="1211199" y="620465"/>
            <a:ext cx="1214985" cy="1214985"/>
          </a:xfrm>
          <a:prstGeom prst="rect">
            <a:avLst/>
          </a:prstGeom>
          <a:ln w="12700">
            <a:miter lim="400000"/>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18" y="3056834"/>
            <a:ext cx="1149086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91483" y="9842747"/>
            <a:ext cx="11702165" cy="830997"/>
          </a:xfrm>
          <a:prstGeom prst="rect">
            <a:avLst/>
          </a:prstGeom>
        </p:spPr>
        <p:txBody>
          <a:bodyPr wrap="square">
            <a:spAutoFit/>
          </a:bodyPr>
          <a:lstStyle/>
          <a:p>
            <a:pPr algn="l">
              <a:spcAft>
                <a:spcPts val="600"/>
              </a:spcAft>
            </a:pPr>
            <a:r>
              <a:rPr lang="en-US" sz="2400" dirty="0" smtClean="0">
                <a:solidFill>
                  <a:srgbClr val="253957"/>
                </a:solidFill>
                <a:latin typeface="+mn-lt"/>
                <a:ea typeface="Tahoma" panose="020B0604030504040204" pitchFamily="34" charset="0"/>
                <a:cs typeface="Tahoma" panose="020B0604030504040204" pitchFamily="34" charset="0"/>
              </a:rPr>
              <a:t>The </a:t>
            </a:r>
            <a:r>
              <a:rPr lang="en-US" sz="2400" dirty="0">
                <a:solidFill>
                  <a:srgbClr val="253957"/>
                </a:solidFill>
                <a:latin typeface="+mn-lt"/>
                <a:ea typeface="Tahoma" panose="020B0604030504040204" pitchFamily="34" charset="0"/>
                <a:cs typeface="Tahoma" panose="020B0604030504040204" pitchFamily="34" charset="0"/>
              </a:rPr>
              <a:t>bigger markers represent current changes in the first half of 2018, the smaller markers – </a:t>
            </a:r>
            <a:r>
              <a:rPr lang="en-US" sz="2400" dirty="0" smtClean="0">
                <a:solidFill>
                  <a:srgbClr val="253957"/>
                </a:solidFill>
                <a:latin typeface="+mn-lt"/>
                <a:ea typeface="Tahoma" panose="020B0604030504040204" pitchFamily="34" charset="0"/>
                <a:cs typeface="Tahoma" panose="020B0604030504040204" pitchFamily="34" charset="0"/>
              </a:rPr>
              <a:t>expectations </a:t>
            </a:r>
            <a:r>
              <a:rPr lang="en-US" sz="2400" dirty="0">
                <a:solidFill>
                  <a:srgbClr val="253957"/>
                </a:solidFill>
                <a:latin typeface="+mn-lt"/>
                <a:ea typeface="Tahoma" panose="020B0604030504040204" pitchFamily="34" charset="0"/>
                <a:cs typeface="Tahoma" panose="020B0604030504040204" pitchFamily="34" charset="0"/>
              </a:rPr>
              <a:t>for the first half of 2019</a:t>
            </a:r>
            <a:endParaRPr lang="ru-RU" sz="2400" dirty="0">
              <a:solidFill>
                <a:srgbClr val="253957"/>
              </a:solidFill>
              <a:latin typeface="+mn-lt"/>
              <a:ea typeface="Tahoma" panose="020B0604030504040204" pitchFamily="34" charset="0"/>
              <a:cs typeface="Tahoma" panose="020B0604030504040204" pitchFamily="34" charset="0"/>
            </a:endParaRPr>
          </a:p>
        </p:txBody>
      </p:sp>
      <p:sp>
        <p:nvSpPr>
          <p:cNvPr id="6" name="TextBox 5"/>
          <p:cNvSpPr txBox="1"/>
          <p:nvPr/>
        </p:nvSpPr>
        <p:spPr>
          <a:xfrm>
            <a:off x="16038348" y="2514626"/>
            <a:ext cx="248144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2800" b="1" dirty="0" smtClean="0">
                <a:solidFill>
                  <a:srgbClr val="253957"/>
                </a:solidFill>
                <a:latin typeface="+mn-lt"/>
                <a:ea typeface="+mn-ea"/>
                <a:cs typeface="+mn-cs"/>
              </a:rPr>
              <a:t>Digital activities:</a:t>
            </a:r>
            <a:endParaRPr lang="ru-RU" sz="2800" b="1" dirty="0">
              <a:solidFill>
                <a:srgbClr val="253957"/>
              </a:solidFill>
              <a:latin typeface="+mn-lt"/>
              <a:ea typeface="+mn-ea"/>
              <a:cs typeface="+mn-cs"/>
            </a:endParaRPr>
          </a:p>
        </p:txBody>
      </p:sp>
      <p:sp>
        <p:nvSpPr>
          <p:cNvPr id="7" name="Прямоугольник 6"/>
          <p:cNvSpPr/>
          <p:nvPr/>
        </p:nvSpPr>
        <p:spPr>
          <a:xfrm>
            <a:off x="14229592" y="9114423"/>
            <a:ext cx="8580409" cy="523220"/>
          </a:xfrm>
          <a:prstGeom prst="rect">
            <a:avLst/>
          </a:prstGeom>
        </p:spPr>
        <p:txBody>
          <a:bodyPr wrap="square">
            <a:spAutoFit/>
          </a:bodyPr>
          <a:lstStyle/>
          <a:p>
            <a:pPr algn="l"/>
            <a:r>
              <a:rPr lang="en-US" sz="2800" dirty="0" smtClean="0">
                <a:solidFill>
                  <a:schemeClr val="accent1">
                    <a:lumMod val="50000"/>
                  </a:schemeClr>
                </a:solidFill>
                <a:latin typeface="+mn-lt"/>
              </a:rPr>
              <a:t>The modest </a:t>
            </a:r>
            <a:r>
              <a:rPr lang="en-US" sz="2800" dirty="0">
                <a:solidFill>
                  <a:schemeClr val="accent1">
                    <a:lumMod val="50000"/>
                  </a:schemeClr>
                </a:solidFill>
                <a:latin typeface="+mn-lt"/>
              </a:rPr>
              <a:t>positive </a:t>
            </a:r>
            <a:r>
              <a:rPr lang="en-US" sz="2800" dirty="0" smtClean="0">
                <a:solidFill>
                  <a:schemeClr val="accent1">
                    <a:lumMod val="50000"/>
                  </a:schemeClr>
                </a:solidFill>
                <a:latin typeface="+mn-lt"/>
              </a:rPr>
              <a:t>trends in the </a:t>
            </a:r>
            <a:r>
              <a:rPr lang="en-US" sz="2800" dirty="0">
                <a:solidFill>
                  <a:schemeClr val="accent1">
                    <a:lumMod val="50000"/>
                  </a:schemeClr>
                </a:solidFill>
                <a:latin typeface="+mn-lt"/>
              </a:rPr>
              <a:t>digital activity </a:t>
            </a:r>
            <a:r>
              <a:rPr lang="en-US" sz="2800" dirty="0" smtClean="0">
                <a:solidFill>
                  <a:schemeClr val="accent1">
                    <a:lumMod val="50000"/>
                  </a:schemeClr>
                </a:solidFill>
                <a:latin typeface="+mn-lt"/>
              </a:rPr>
              <a:t>indicators </a:t>
            </a:r>
            <a:endParaRPr lang="en-US" sz="2800" dirty="0">
              <a:solidFill>
                <a:schemeClr val="accent1">
                  <a:lumMod val="50000"/>
                </a:schemeClr>
              </a:solidFill>
              <a:latin typeface="+mn-lt"/>
            </a:endParaRPr>
          </a:p>
        </p:txBody>
      </p:sp>
      <p:sp>
        <p:nvSpPr>
          <p:cNvPr id="2" name="Номер слайда 1"/>
          <p:cNvSpPr>
            <a:spLocks noGrp="1"/>
          </p:cNvSpPr>
          <p:nvPr>
            <p:ph type="sldNum" sz="quarter" idx="2"/>
          </p:nvPr>
        </p:nvSpPr>
        <p:spPr>
          <a:xfrm>
            <a:off x="23523332" y="13029604"/>
            <a:ext cx="494513" cy="511176"/>
          </a:xfrm>
        </p:spPr>
        <p:txBody>
          <a:bodyPr/>
          <a:lstStyle/>
          <a:p>
            <a:fld id="{86CB4B4D-7CA3-9044-876B-883B54F8677D}" type="slidenum">
              <a:rPr lang="ru-RU" smtClean="0"/>
              <a:t>9</a:t>
            </a:fld>
            <a:endParaRPr lang="ru-RU" dirty="0"/>
          </a:p>
        </p:txBody>
      </p:sp>
      <p:pic>
        <p:nvPicPr>
          <p:cNvPr id="3" name="Рисунок 2"/>
          <p:cNvPicPr>
            <a:picLocks noChangeAspect="1"/>
          </p:cNvPicPr>
          <p:nvPr/>
        </p:nvPicPr>
        <p:blipFill>
          <a:blip r:embed="rId4"/>
          <a:stretch>
            <a:fillRect/>
          </a:stretch>
        </p:blipFill>
        <p:spPr>
          <a:xfrm>
            <a:off x="13770796" y="3168271"/>
            <a:ext cx="10247049" cy="4315109"/>
          </a:xfrm>
          <a:prstGeom prst="rect">
            <a:avLst/>
          </a:prstGeom>
        </p:spPr>
      </p:pic>
      <p:sp>
        <p:nvSpPr>
          <p:cNvPr id="10" name="Овал 9"/>
          <p:cNvSpPr/>
          <p:nvPr/>
        </p:nvSpPr>
        <p:spPr>
          <a:xfrm>
            <a:off x="10196423" y="2802204"/>
            <a:ext cx="2597225" cy="3494630"/>
          </a:xfrm>
          <a:prstGeom prst="ellipse">
            <a:avLst/>
          </a:prstGeom>
          <a:noFill/>
          <a:ln w="25400" cap="flat">
            <a:solidFill>
              <a:srgbClr val="00B0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3" name="Овал 12"/>
          <p:cNvSpPr/>
          <p:nvPr/>
        </p:nvSpPr>
        <p:spPr>
          <a:xfrm>
            <a:off x="2133600" y="6130870"/>
            <a:ext cx="1962150" cy="2536880"/>
          </a:xfrm>
          <a:prstGeom prst="ellipse">
            <a:avLst/>
          </a:prstGeom>
          <a:noFill/>
          <a:ln w="25400" cap="flat">
            <a:solidFill>
              <a:srgbClr val="C0000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9" name="Скругленный прямоугольник 18"/>
          <p:cNvSpPr/>
          <p:nvPr/>
        </p:nvSpPr>
        <p:spPr>
          <a:xfrm>
            <a:off x="14229592" y="3373560"/>
            <a:ext cx="8343739" cy="1219200"/>
          </a:xfrm>
          <a:prstGeom prst="roundRect">
            <a:avLst/>
          </a:prstGeom>
          <a:noFill/>
          <a:ln w="25400" cap="flat">
            <a:solidFill>
              <a:srgbClr val="00B0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20" name="Скругленный прямоугольник 19"/>
          <p:cNvSpPr/>
          <p:nvPr/>
        </p:nvSpPr>
        <p:spPr>
          <a:xfrm>
            <a:off x="14229592" y="6223803"/>
            <a:ext cx="3582158" cy="1259577"/>
          </a:xfrm>
          <a:prstGeom prst="roundRect">
            <a:avLst/>
          </a:prstGeom>
          <a:noFill/>
          <a:ln w="25400" cap="flat">
            <a:solidFill>
              <a:srgbClr val="C0000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60402456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4398</TotalTime>
  <Words>1239</Words>
  <Application>Microsoft Office PowerPoint</Application>
  <PresentationFormat>Произвольный</PresentationFormat>
  <Paragraphs>160</Paragraphs>
  <Slides>16</Slides>
  <Notes>4</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6" baseType="lpstr">
      <vt:lpstr>Arial Narrow</vt:lpstr>
      <vt:lpstr>Calibri</vt:lpstr>
      <vt:lpstr>Helvetica</vt:lpstr>
      <vt:lpstr>Helvetica Light</vt:lpstr>
      <vt:lpstr>Helvetica Neue</vt:lpstr>
      <vt:lpstr>Tahoma</vt:lpstr>
      <vt:lpstr>Times New Roman</vt:lpstr>
      <vt:lpstr>Wingdings</vt:lpstr>
      <vt:lpstr>White</vt:lpstr>
      <vt:lpstr>Документ Microsoft Word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Кремлёв</dc:creator>
  <cp:lastModifiedBy>Пользователь Windows</cp:lastModifiedBy>
  <cp:revision>162</cp:revision>
  <cp:lastPrinted>2019-11-07T09:44:27Z</cp:lastPrinted>
  <dcterms:modified xsi:type="dcterms:W3CDTF">2019-11-08T15:37:46Z</dcterms:modified>
</cp:coreProperties>
</file>