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8" r:id="rId5"/>
    <p:sldId id="297" r:id="rId6"/>
    <p:sldId id="298" r:id="rId7"/>
    <p:sldId id="281" r:id="rId8"/>
    <p:sldId id="292" r:id="rId9"/>
    <p:sldId id="293" r:id="rId10"/>
    <p:sldId id="285" r:id="rId11"/>
    <p:sldId id="286" r:id="rId12"/>
    <p:sldId id="287" r:id="rId13"/>
    <p:sldId id="288" r:id="rId14"/>
    <p:sldId id="289" r:id="rId15"/>
    <p:sldId id="269" r:id="rId16"/>
    <p:sldId id="258" r:id="rId17"/>
    <p:sldId id="295" r:id="rId18"/>
    <p:sldId id="290" r:id="rId19"/>
    <p:sldId id="273" r:id="rId20"/>
    <p:sldId id="300" r:id="rId21"/>
    <p:sldId id="275" r:id="rId22"/>
    <p:sldId id="276" r:id="rId23"/>
    <p:sldId id="283" r:id="rId24"/>
    <p:sldId id="301" r:id="rId25"/>
    <p:sldId id="265" r:id="rId26"/>
    <p:sldId id="277" r:id="rId27"/>
    <p:sldId id="278" r:id="rId28"/>
    <p:sldId id="279" r:id="rId29"/>
    <p:sldId id="296" r:id="rId30"/>
    <p:sldId id="302" r:id="rId31"/>
    <p:sldId id="260" r:id="rId32"/>
    <p:sldId id="261" r:id="rId33"/>
    <p:sldId id="303" r:id="rId34"/>
    <p:sldId id="270" r:id="rId35"/>
    <p:sldId id="271" r:id="rId36"/>
    <p:sldId id="272" r:id="rId37"/>
    <p:sldId id="274" r:id="rId38"/>
    <p:sldId id="266" r:id="rId39"/>
    <p:sldId id="3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7FDD3-41B7-DECA-07EF-7170DA20E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Регуляторное взаимодействие власти, бизнеса и общества в условиях цифровой трансформации и использования искусственного интеллекта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1D1CB-937F-5D22-F34C-76A5DD4AC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945148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ВШЭ ноябрь 2023</a:t>
            </a:r>
          </a:p>
        </p:txBody>
      </p:sp>
    </p:spTree>
    <p:extLst>
      <p:ext uri="{BB962C8B-B14F-4D97-AF65-F5344CB8AC3E}">
        <p14:creationId xmlns:p14="http://schemas.microsoft.com/office/powerpoint/2010/main" val="44272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74CB7-585D-A787-64AD-6AC31369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знания. МТС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42E917-3134-7B87-7BF3-FEF7CFAA2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55" y="1957529"/>
            <a:ext cx="5536641" cy="38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4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06D86-F5E5-576F-1163-E3D5AB9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знания. МТС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92CA3-4F09-DA5A-A47C-2B3EFA38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dirty="0">
                <a:effectLst/>
              </a:rPr>
              <a:t>- Как он/она проводит день?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</a:rPr>
              <a:t>- Чем заняты его/ее выходные?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</a:rPr>
              <a:t>- Сколько ему/ей лет?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</a:rPr>
              <a:t>- Что ее/его беспокоит?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</a:rPr>
              <a:t>- К чему он/она стремится?</a:t>
            </a:r>
          </a:p>
          <a:p>
            <a:pPr marL="0" indent="0" algn="l">
              <a:buNone/>
            </a:pPr>
            <a:r>
              <a:rPr lang="ru-RU" sz="2400" dirty="0"/>
              <a:t>- </a:t>
            </a:r>
            <a:r>
              <a:rPr lang="ru-RU" sz="2400" b="0" i="0" dirty="0">
                <a:effectLst/>
              </a:rPr>
              <a:t>Как одевается?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531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06D86-F5E5-576F-1163-E3D5AB9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знания. МТС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92CA3-4F09-DA5A-A47C-2B3EFA38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Где работает?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Где живет: в доме или квартире?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Чем интересуется?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Какое есть хобби?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Любит котов или собак? Вообще животных?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Какое семейное положение?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1D2023"/>
                </a:solidFill>
                <a:effectLst/>
              </a:rPr>
              <a:t>- На какие опирается ценности?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484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30E46-4ABA-FF9D-C28E-FA84F7D2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unset"/>
              </a:rPr>
              <a:t>Яндекс</a:t>
            </a:r>
            <a:r>
              <a:rPr lang="ru-RU" dirty="0">
                <a:solidFill>
                  <a:srgbClr val="000000"/>
                </a:solidFill>
                <a:latin typeface="unset"/>
              </a:rPr>
              <a:t>/</a:t>
            </a:r>
            <a:r>
              <a:rPr lang="ru-RU" i="0" dirty="0">
                <a:solidFill>
                  <a:srgbClr val="000000"/>
                </a:solidFill>
                <a:effectLst/>
                <a:latin typeface="unset"/>
              </a:rPr>
              <a:t>Директ. Как показывает рекламу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A4335-A283-EAB6-E3C9-E44AD4B2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1D2023"/>
                </a:solidFill>
                <a:latin typeface="MTS Compact"/>
              </a:rPr>
              <a:t>1. </a:t>
            </a:r>
            <a:r>
              <a:rPr lang="ru-RU" i="0" dirty="0">
                <a:solidFill>
                  <a:srgbClr val="1D2023"/>
                </a:solidFill>
                <a:effectLst/>
                <a:latin typeface="MTS Compact"/>
              </a:rPr>
              <a:t>После ввода запроса в строку поиска Яндекса.</a:t>
            </a:r>
            <a:endParaRPr lang="ru-RU" i="0" dirty="0">
              <a:solidFill>
                <a:srgbClr val="1D2023"/>
              </a:solidFill>
              <a:effectLst/>
              <a:latin typeface="MTS Text"/>
            </a:endParaRPr>
          </a:p>
          <a:p>
            <a:pPr marL="0" indent="0" algn="l">
              <a:buNone/>
            </a:pPr>
            <a:r>
              <a:rPr lang="ru-RU" i="0" dirty="0">
                <a:solidFill>
                  <a:srgbClr val="1D2023"/>
                </a:solidFill>
                <a:effectLst/>
                <a:latin typeface="MTS Text"/>
              </a:rPr>
              <a:t>- Поисковая реклама даёт прямой ответ на запрос. Директ понимает, что показать в результатах поиска, по ключевым фразам, которые человек пишет в поисковой строке.</a:t>
            </a:r>
          </a:p>
          <a:p>
            <a:pPr marL="0" indent="0" algn="l">
              <a:buNone/>
            </a:pPr>
            <a:r>
              <a:rPr lang="ru-RU" i="0" dirty="0">
                <a:solidFill>
                  <a:srgbClr val="1D2023"/>
                </a:solidFill>
                <a:effectLst/>
                <a:latin typeface="MTS Compact"/>
              </a:rPr>
              <a:t>2. После выявления интересов пользователя.</a:t>
            </a:r>
            <a:endParaRPr lang="ru-RU" i="0" dirty="0">
              <a:solidFill>
                <a:srgbClr val="1D2023"/>
              </a:solidFill>
              <a:effectLst/>
              <a:latin typeface="MTS Text"/>
            </a:endParaRPr>
          </a:p>
          <a:p>
            <a:pPr marL="0" indent="0" algn="l">
              <a:buNone/>
            </a:pPr>
            <a:r>
              <a:rPr lang="ru-RU" i="0" dirty="0">
                <a:solidFill>
                  <a:srgbClr val="1D2023"/>
                </a:solidFill>
                <a:effectLst/>
                <a:latin typeface="MTS Text"/>
              </a:rPr>
              <a:t>- Тематическая реклама ориентируется на поведение человека в интернете: что он ищет, какие страницы просматривает, что покупает. </a:t>
            </a:r>
            <a:r>
              <a:rPr lang="ru-RU" i="0" dirty="0">
                <a:solidFill>
                  <a:srgbClr val="FF0000"/>
                </a:solidFill>
                <a:effectLst/>
                <a:latin typeface="MTS Text"/>
              </a:rPr>
              <a:t>Когда интересы становятся понятны</a:t>
            </a:r>
            <a:r>
              <a:rPr lang="ru-RU" i="0" dirty="0">
                <a:solidFill>
                  <a:srgbClr val="1D2023"/>
                </a:solidFill>
                <a:effectLst/>
                <a:latin typeface="MTS Text"/>
              </a:rPr>
              <a:t>, Директ встраивает рекламное объявление в содержание сайта, на котором человек находится в данный момент. При этом сайт должен совпадать по тематике с объявлением.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0156-35ED-CD87-7F61-97021E53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ЧТО????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89D69-050C-560A-7A87-30E330C0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Цифровые бизнес – платформы обладают сегодня огромной базой данных на физических, юридических лиц и даже на государственные органы, позволяющей влиять на социальные процессы, </a:t>
            </a:r>
            <a:r>
              <a:rPr lang="ru-RU" sz="2800" dirty="0">
                <a:solidFill>
                  <a:srgbClr val="FF0000"/>
                </a:solidFill>
              </a:rPr>
              <a:t>вмешиваясь в компетенцию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176365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Путин объявил 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800" b="0" i="0" dirty="0">
                <a:solidFill>
                  <a:srgbClr val="FF0000"/>
                </a:solidFill>
                <a:effectLst/>
              </a:rPr>
              <a:t>Цифровая экономика 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- система экономических, социальных и культурных отношений, основанных на использовании цифровых информационно-коммуникационных технологий. 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338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трансформации». 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Ключевая перемена для госуправления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- Государственное целеполагание сохраняется, </a:t>
            </a:r>
            <a:r>
              <a:rPr lang="ru-RU" sz="2800" dirty="0">
                <a:solidFill>
                  <a:srgbClr val="FF0000"/>
                </a:solidFill>
              </a:rPr>
              <a:t>начинают меняться технологии госуправления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Новая повестка: данные и методы обработки определят эффективность госуправления, </a:t>
            </a:r>
            <a:r>
              <a:rPr lang="ru-RU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субъективность решений должна резко снизиться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650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B4D4B-7424-6906-FCC8-6CB55CD8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1 шаг. Ориентир </a:t>
            </a:r>
            <a:br>
              <a:rPr lang="ru-RU" dirty="0"/>
            </a:br>
            <a:r>
              <a:rPr lang="ru-RU" dirty="0"/>
              <a:t>внедрение ЦТ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E530174-D3DD-BFB3-DCC6-E5F1403E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2400" dirty="0" err="1"/>
              <a:t>НацПроект</a:t>
            </a:r>
            <a:r>
              <a:rPr lang="ru-RU" sz="2400" dirty="0"/>
              <a:t> «Цифровая экономика» </a:t>
            </a:r>
          </a:p>
          <a:p>
            <a:pPr marL="0" indent="0" algn="r">
              <a:buNone/>
            </a:pPr>
            <a:r>
              <a:rPr lang="ru-RU" sz="2400" dirty="0"/>
              <a:t>(2018 – 2024): </a:t>
            </a:r>
          </a:p>
          <a:p>
            <a:pPr marL="0" indent="0" algn="r">
              <a:buNone/>
            </a:pPr>
            <a:r>
              <a:rPr lang="ru-RU" sz="2400" dirty="0"/>
              <a:t>сокращение непроизводительных </a:t>
            </a:r>
          </a:p>
          <a:p>
            <a:pPr marL="0" indent="0" algn="r">
              <a:buNone/>
            </a:pPr>
            <a:r>
              <a:rPr lang="ru-RU" sz="2400" dirty="0"/>
              <a:t>затрат в экономике и безопасность. 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D40DFF6D-82D5-3E2D-1D1C-09E8FB463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5" y="0"/>
            <a:ext cx="4109776" cy="5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57E78-BCB1-3FD6-3266-C1ED5AC7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1BBF59-1CA5-8198-1670-38433D06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32223"/>
            <a:ext cx="9917707" cy="59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 шаг. Ориентир: внедрение ЦТ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Направления регуляторики для бизнеса и граждан: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 Директивы ЦТ для госкорпораций и 20 КПЭ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Импортозамещение/</a:t>
            </a:r>
            <a:r>
              <a:rPr lang="ru-RU" sz="2800" dirty="0" err="1">
                <a:solidFill>
                  <a:srgbClr val="222222"/>
                </a:solidFill>
              </a:rPr>
              <a:t>т</a:t>
            </a:r>
            <a:r>
              <a:rPr lang="ru-RU" sz="2800" b="0" i="0" dirty="0" err="1">
                <a:solidFill>
                  <a:srgbClr val="222222"/>
                </a:solidFill>
                <a:effectLst/>
              </a:rPr>
              <a:t>ехносуверенитет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Государство – как сервис: госуслуги для граждан/цифровые копии документов/</a:t>
            </a:r>
            <a:r>
              <a:rPr lang="ru-RU" sz="2800" b="0" i="0" dirty="0" err="1">
                <a:solidFill>
                  <a:srgbClr val="222222"/>
                </a:solidFill>
                <a:effectLst/>
              </a:rPr>
              <a:t>суперсервисы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 в жизненных ситуациях.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Экспериментальные правовые режимы ИИ (в частности, для беспилотных авто и такси)</a:t>
            </a:r>
          </a:p>
        </p:txBody>
      </p:sp>
    </p:spTree>
    <p:extLst>
      <p:ext uri="{BB962C8B-B14F-4D97-AF65-F5344CB8AC3E}">
        <p14:creationId xmlns:p14="http://schemas.microsoft.com/office/powerpoint/2010/main" val="14402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«Старое» Государство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У государства много функций, но ключевые всё те же, что и тысячи лет назад: безопасность и регулирование.</a:t>
            </a:r>
          </a:p>
          <a:p>
            <a:pPr marL="0" indent="0">
              <a:buNone/>
            </a:pPr>
            <a:r>
              <a:rPr lang="ru-RU" sz="2800" dirty="0"/>
              <a:t>Исключительные права: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на насилие</a:t>
            </a:r>
          </a:p>
          <a:p>
            <a:pPr marL="0" indent="0">
              <a:buNone/>
            </a:pPr>
            <a:r>
              <a:rPr lang="ru-RU" sz="2800" dirty="0"/>
              <a:t>- на </a:t>
            </a:r>
            <a:r>
              <a:rPr lang="ru-RU" sz="2800" dirty="0">
                <a:solidFill>
                  <a:srgbClr val="FF0000"/>
                </a:solidFill>
              </a:rPr>
              <a:t>установления правил </a:t>
            </a:r>
            <a:r>
              <a:rPr lang="ru-RU" sz="2800" dirty="0"/>
              <a:t>взаимоотношений разных социальных групп всех социальных институтов.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4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7D387-8345-124D-2FD0-85E8376D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шаг. Ориентир на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59A7C-9104-B525-9297-B79DDAC7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Национальный проект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«Экономика данных» (2025-2030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Сбор, распоряжение, обработка.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274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2 шаг. Куда целятся наши регуляторы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Экономика данных: </a:t>
            </a:r>
            <a:r>
              <a:rPr lang="ru-RU" sz="2800" kern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материальная и нематериальная выгода для пользователей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Неэкономические активности, улучшенные за счет данных.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Реальный сектор: экономическая активность от производителей, значительно улучшенная </a:t>
            </a:r>
            <a:r>
              <a:rPr lang="ru-RU" sz="2800" kern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 счет обработки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1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2 шаг. Куда целятся наши регуляторы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ИТ-бизнес: экономическая активность от данных и сервисов на основе данных производителей инфраструктуры для хранения, обработки и передачи данных.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Дата-бизнес: экономическая активность, связанная с</a:t>
            </a:r>
            <a:r>
              <a:rPr lang="ru-RU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обработкой данных и </a:t>
            </a:r>
            <a:r>
              <a:rPr lang="ru-RU" sz="2800" kern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сервисами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основе данных.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8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402F-335E-EC73-AC52-93F68585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Развилки для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ADB6D-3E98-B896-4D70-30E4CBCA7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Изменения законодательства.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Ц</a:t>
            </a:r>
            <a:r>
              <a:rPr lang="ru-RU" sz="2800" i="0" dirty="0">
                <a:solidFill>
                  <a:srgbClr val="FF0000"/>
                </a:solidFill>
                <a:effectLst/>
              </a:rPr>
              <a:t>ифровое право</a:t>
            </a:r>
            <a:r>
              <a:rPr lang="ru-RU" sz="2800" dirty="0">
                <a:solidFill>
                  <a:srgbClr val="222222"/>
                </a:solidFill>
              </a:rPr>
              <a:t>:</a:t>
            </a:r>
            <a:r>
              <a:rPr lang="ru-RU" sz="2800" i="0" dirty="0">
                <a:solidFill>
                  <a:srgbClr val="222222"/>
                </a:solidFill>
                <a:effectLst/>
              </a:rPr>
              <a:t> п</a:t>
            </a:r>
            <a:r>
              <a:rPr lang="ru-RU" sz="2800" dirty="0"/>
              <a:t>раво гражданина, право государства, право экономических субъектов. </a:t>
            </a:r>
          </a:p>
          <a:p>
            <a:pPr marL="0" indent="0">
              <a:buNone/>
            </a:pPr>
            <a:r>
              <a:rPr lang="ru-RU" sz="2800" dirty="0"/>
              <a:t>Огромное количество несогласованных норм, требуется кардинальный пересмотр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91968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402F-335E-EC73-AC52-93F68585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Развилки для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ADB6D-3E98-B896-4D70-30E4CBCA7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FF0000"/>
                </a:solidFill>
                <a:effectLst/>
              </a:rPr>
              <a:t>Цифровой </a:t>
            </a:r>
            <a:r>
              <a:rPr lang="ru-RU" sz="2800" dirty="0">
                <a:solidFill>
                  <a:srgbClr val="FF0000"/>
                </a:solidFill>
              </a:rPr>
              <a:t>К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одекс: 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комплексно прописать базовые понятия по каждому из направлений: связь, информация, персональные данные, интернет, СМИ. </a:t>
            </a:r>
          </a:p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</a:rPr>
              <a:t>И закрепить права и обязанности всех сторон: государства, отрасли, пользователей. (депутат ГД Хинштейн).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985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402F-335E-EC73-AC52-93F68585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Развилки для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ADB6D-3E98-B896-4D70-30E4CBCA7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- Как создавать, хранить и распоряжаться профайлом человека на всё время его жизненного цикла.</a:t>
            </a:r>
          </a:p>
          <a:p>
            <a:pPr marL="0" indent="0">
              <a:buNone/>
            </a:pPr>
            <a:r>
              <a:rPr lang="ru-RU" sz="2400" dirty="0"/>
              <a:t>- Что разрешить? Характеристики профайла. Статусы: физические, образование, навыки, социальное поведение, семейный статус, законопослушность, поведенческие модели от бытовых, состояние и распоряжение им и т.д.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491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6E5C-EBBB-7607-3C27-AD754DE1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Американская модель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77564-D70D-F9C6-4FE8-4BFA1DB8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создание благоприятных </a:t>
            </a:r>
            <a:r>
              <a:rPr lang="ru-RU" sz="28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условийдля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роста бизнеса.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Оборот данных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создание благоприятных условий.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Обмен данными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децентрализация обмена данными.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Законодательство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отсутствие единого регулирования, локальные акты.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8208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6E5C-EBBB-7607-3C27-AD754DE1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Европейская</a:t>
            </a:r>
            <a:r>
              <a:rPr lang="ru-RU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модель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77564-D70D-F9C6-4FE8-4BFA1DB8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трансформация европейской</a:t>
            </a:r>
            <a:r>
              <a:rPr lang="ru-RU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индустрии услуг.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Оборот данных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конфиденциальность данных и защита</a:t>
            </a:r>
            <a:r>
              <a:rPr lang="ru-RU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данных индивидуума.</a:t>
            </a:r>
            <a:endParaRPr lang="ru-RU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Обмен данными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децентрализация обмена данными.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Законодательство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единое регулирование EU (GDRP - </a:t>
            </a:r>
            <a:r>
              <a:rPr lang="ru-RU" sz="2800" kern="1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регламент о защите персональных данных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095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6E5C-EBBB-7607-3C27-AD754DE1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китайская модель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77564-D70D-F9C6-4FE8-4BFA1DB8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цифровое лидерство в области ИИ</a:t>
            </a:r>
            <a:r>
              <a:rPr lang="ru-RU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 2030 году.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Оборот данных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потребности государства и национальная</a:t>
            </a:r>
            <a:r>
              <a:rPr lang="ru-RU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езопасность. 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Обмен данными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централизация обмена данными.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Законодательство </a:t>
            </a:r>
            <a:r>
              <a:rPr lang="ru-RU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единое регулирование на уровне гос-ва (закон о безопасности данных).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01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1B00-1EED-63AD-6E3F-44A27253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Российская модель. 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8D5D9-928E-A91C-97A4-AE0BE686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Цифровизация социального взаимодействия и государственного управления стала процессом шире, чем коммерческие сделки. Она приводит к изменению парадигмы социальных процессов.</a:t>
            </a:r>
          </a:p>
          <a:p>
            <a:pPr marL="0" indent="0">
              <a:buNone/>
            </a:pPr>
            <a:r>
              <a:rPr lang="ru-RU" sz="2400" dirty="0"/>
              <a:t>Это вопрос философский, социальный, культурный и нравственный.</a:t>
            </a:r>
          </a:p>
          <a:p>
            <a:pPr marL="0" indent="0">
              <a:buNone/>
            </a:pPr>
            <a:r>
              <a:rPr lang="ru-RU" sz="2400" dirty="0"/>
              <a:t>Требуется участие философов, культурологов, психологов, социологов. Сегодня в рабочих группах - </a:t>
            </a:r>
            <a:r>
              <a:rPr lang="en-US" sz="2400" dirty="0"/>
              <a:t>IT</a:t>
            </a:r>
            <a:r>
              <a:rPr lang="ru-RU" sz="2400" dirty="0"/>
              <a:t>, маркетологи, трейдеры, промышленные технологи, которые не учитывают социальные последствия. </a:t>
            </a:r>
          </a:p>
        </p:txBody>
      </p:sp>
    </p:spTree>
    <p:extLst>
      <p:ext uri="{BB962C8B-B14F-4D97-AF65-F5344CB8AC3E}">
        <p14:creationId xmlns:p14="http://schemas.microsoft.com/office/powerpoint/2010/main" val="132540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«Старое» Государство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Государственное регулирование:</a:t>
            </a:r>
          </a:p>
          <a:p>
            <a:pPr marL="0" indent="0">
              <a:buNone/>
            </a:pPr>
            <a:r>
              <a:rPr lang="ru-RU" sz="3200" dirty="0"/>
              <a:t>- </a:t>
            </a:r>
            <a:r>
              <a:rPr lang="ru-RU" sz="3200" dirty="0">
                <a:solidFill>
                  <a:srgbClr val="FF0000"/>
                </a:solidFill>
              </a:rPr>
              <a:t>люди управляют людьми</a:t>
            </a:r>
            <a:r>
              <a:rPr lang="ru-RU" sz="3200" dirty="0"/>
              <a:t>, люди карают людей</a:t>
            </a:r>
          </a:p>
          <a:p>
            <a:pPr marL="0" indent="0">
              <a:buNone/>
            </a:pPr>
            <a:r>
              <a:rPr lang="ru-RU" sz="3200" dirty="0"/>
              <a:t>- люди собирают статистику, планируют доходы, расходы и определяют на что тратить.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6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1B00-1EED-63AD-6E3F-44A27253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Российская модель. 3 шаг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8D5D9-928E-A91C-97A4-AE0BE686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вопрос философский, социальный, культурный и нравственный.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Почему?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/>
              <a:t>Потому что, третий этап – это </a:t>
            </a:r>
            <a:r>
              <a:rPr lang="ru-RU" sz="2800" dirty="0">
                <a:solidFill>
                  <a:srgbClr val="FF0000"/>
                </a:solidFill>
              </a:rPr>
              <a:t>внедрение Искусственного Интеллекта </a:t>
            </a:r>
            <a:r>
              <a:rPr lang="ru-RU" sz="2800" dirty="0"/>
              <a:t>в экономику и госуправление + </a:t>
            </a:r>
            <a:r>
              <a:rPr lang="ru-RU" sz="2800" dirty="0">
                <a:solidFill>
                  <a:srgbClr val="FF0000"/>
                </a:solidFill>
              </a:rPr>
              <a:t>интернет вещей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73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Российская модель. 3 шаг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effectLst/>
              </a:rPr>
              <a:t>2021г. </a:t>
            </a:r>
            <a:r>
              <a:rPr lang="ru-RU" b="0" i="0" strike="noStrike" dirty="0">
                <a:effectLst/>
              </a:rPr>
              <a:t>ФАС. П</a:t>
            </a:r>
            <a:r>
              <a:rPr lang="ru-RU" b="0" i="0" dirty="0">
                <a:effectLst/>
              </a:rPr>
              <a:t>роект базовых принципов цифровых рынков: 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- разумная </a:t>
            </a:r>
            <a:r>
              <a:rPr lang="ru-RU" b="0" i="0" dirty="0">
                <a:solidFill>
                  <a:srgbClr val="FF0000"/>
                </a:solidFill>
                <a:effectLst/>
              </a:rPr>
              <a:t>открытость</a:t>
            </a:r>
            <a:r>
              <a:rPr lang="ru-RU" b="0" i="0" dirty="0">
                <a:effectLst/>
              </a:rPr>
              <a:t> цифровых платформ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- </a:t>
            </a:r>
            <a:r>
              <a:rPr lang="ru-RU" b="0" i="0" dirty="0">
                <a:solidFill>
                  <a:srgbClr val="FF0000"/>
                </a:solidFill>
                <a:effectLst/>
              </a:rPr>
              <a:t>нейтральность</a:t>
            </a:r>
            <a:r>
              <a:rPr lang="ru-RU" b="0" i="0" dirty="0">
                <a:effectLst/>
              </a:rPr>
              <a:t> отношения к различным сторонам рынка (включая конкурентов)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- обеспечение </a:t>
            </a:r>
            <a:r>
              <a:rPr lang="ru-RU" b="0" i="0" dirty="0">
                <a:solidFill>
                  <a:srgbClr val="FF0000"/>
                </a:solidFill>
                <a:effectLst/>
              </a:rPr>
              <a:t>самостоятельности пользователей платформ </a:t>
            </a:r>
            <a:r>
              <a:rPr lang="ru-RU" b="0" i="0" dirty="0">
                <a:effectLst/>
              </a:rPr>
              <a:t>при взаимодействии с ней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- недопущение </a:t>
            </a:r>
            <a:r>
              <a:rPr lang="ru-RU" b="0" i="0" dirty="0">
                <a:solidFill>
                  <a:srgbClr val="FF0000"/>
                </a:solidFill>
                <a:effectLst/>
              </a:rPr>
              <a:t>расширительных и двусмысленных формулировок </a:t>
            </a:r>
            <a:r>
              <a:rPr lang="ru-RU" b="0" i="0" dirty="0">
                <a:effectLst/>
              </a:rPr>
              <a:t>в правилах работы цифровых платформ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- </a:t>
            </a:r>
            <a:r>
              <a:rPr lang="ru-RU" b="0" i="0" dirty="0">
                <a:solidFill>
                  <a:srgbClr val="FF0000"/>
                </a:solidFill>
                <a:effectLst/>
              </a:rPr>
              <a:t>обеспечение прав пользователей платформы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317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применения </a:t>
            </a:r>
            <a:r>
              <a:rPr lang="ru-RU" dirty="0" err="1"/>
              <a:t>ии</a:t>
            </a:r>
            <a:r>
              <a:rPr lang="ru-RU" dirty="0"/>
              <a:t> в России. </a:t>
            </a:r>
            <a:r>
              <a:rPr lang="ru-RU" sz="3200" dirty="0">
                <a:effectLst/>
              </a:rPr>
              <a:t>АСК НДС-2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500" dirty="0"/>
              <a:t>Ка</a:t>
            </a:r>
            <a:r>
              <a:rPr lang="ru-RU" sz="2500" dirty="0">
                <a:effectLst/>
              </a:rPr>
              <a:t>меральная проверки по НДС централизован на федеральном уровне: декларации со всей страны поступают в Федеральный центр обработки данных (ФЦОД), где консолидируются все данные о налогоплательщиках.</a:t>
            </a:r>
          </a:p>
          <a:p>
            <a:pPr marL="0" indent="0">
              <a:buNone/>
            </a:pPr>
            <a:r>
              <a:rPr lang="ru-RU" sz="2500" dirty="0">
                <a:effectLst/>
              </a:rPr>
              <a:t>ФНС России осуществляет 100-процентный контроль всех операций, облагаемых НДС. Для обработки сданных в электронном виде деклараций по налогу используется технологическая база системы </a:t>
            </a:r>
            <a:r>
              <a:rPr lang="en-US" sz="2500" dirty="0">
                <a:solidFill>
                  <a:srgbClr val="FF0000"/>
                </a:solidFill>
                <a:effectLst/>
              </a:rPr>
              <a:t>Big Data </a:t>
            </a:r>
            <a:r>
              <a:rPr lang="ru-RU" sz="2500" dirty="0">
                <a:solidFill>
                  <a:srgbClr val="FF0000"/>
                </a:solidFill>
                <a:effectLst/>
              </a:rPr>
              <a:t>АСК НДС-2</a:t>
            </a:r>
            <a:r>
              <a:rPr lang="ru-RU" sz="25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FF0000"/>
                </a:solidFill>
                <a:effectLst/>
              </a:rPr>
              <a:t>Автоматизации выявления налогоплательщиков</a:t>
            </a:r>
            <a:r>
              <a:rPr lang="ru-RU" sz="2500" dirty="0">
                <a:effectLst/>
              </a:rPr>
              <a:t>, неправомерно предъявивших в представленных декларациях по налогу на добавленную стоимость к вычету, а также не исчисливших налог на добавленную стоимость.</a:t>
            </a:r>
          </a:p>
        </p:txBody>
      </p:sp>
    </p:spTree>
    <p:extLst>
      <p:ext uri="{BB962C8B-B14F-4D97-AF65-F5344CB8AC3E}">
        <p14:creationId xmlns:p14="http://schemas.microsoft.com/office/powerpoint/2010/main" val="110714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применения </a:t>
            </a:r>
            <a:r>
              <a:rPr lang="ru-RU" dirty="0" err="1"/>
              <a:t>ии</a:t>
            </a:r>
            <a:r>
              <a:rPr lang="ru-RU" dirty="0"/>
              <a:t> в России. </a:t>
            </a:r>
            <a:r>
              <a:rPr lang="ru-RU" sz="3200" dirty="0">
                <a:effectLst/>
              </a:rPr>
              <a:t>АСК НДС-2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500" dirty="0">
                <a:effectLst/>
              </a:rPr>
              <a:t>Реализован расчет контрольных соотношений показателей налоговой декларации по налогу на добавленную стоимость. </a:t>
            </a:r>
            <a:r>
              <a:rPr lang="ru-RU" sz="2500" dirty="0">
                <a:solidFill>
                  <a:srgbClr val="FF0000"/>
                </a:solidFill>
                <a:effectLst/>
              </a:rPr>
              <a:t>Эти сведения программа автоматически сверяет</a:t>
            </a:r>
            <a:r>
              <a:rPr lang="ru-RU" sz="2500" dirty="0">
                <a:effectLst/>
              </a:rPr>
              <a:t> с поступившими в инспекцию электронными документами налогоплательщиков. При обнаружении противоречий или ошибок налогоплательщику направляется требование о представлении пояснений. </a:t>
            </a:r>
          </a:p>
          <a:p>
            <a:pPr marL="0" indent="0">
              <a:buNone/>
            </a:pPr>
            <a:r>
              <a:rPr lang="ru-RU" sz="2500" dirty="0">
                <a:effectLst/>
              </a:rPr>
              <a:t>При получении требования налогоплательщик должен передать квитанцию о его получении в инспекцию и направить соответствующие пояснения.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112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54B0-C7B0-B0FA-2E90-E78B0CF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трансформации». вызовы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110B0-E389-7F6B-46FD-78D8AD24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- Гиперавтоматизация.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- </a:t>
            </a:r>
            <a:r>
              <a:rPr lang="ru-RU" sz="2800" dirty="0">
                <a:solidFill>
                  <a:srgbClr val="222222"/>
                </a:solidFill>
              </a:rPr>
              <a:t>М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ногоканальное общение человека и ИТ-решений.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- Демократизация.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Усовершенствование людей.</a:t>
            </a:r>
          </a:p>
        </p:txBody>
      </p:sp>
    </p:spTree>
    <p:extLst>
      <p:ext uri="{BB962C8B-B14F-4D97-AF65-F5344CB8AC3E}">
        <p14:creationId xmlns:p14="http://schemas.microsoft.com/office/powerpoint/2010/main" val="1167643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трансформации». вызовы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0" i="0" dirty="0">
              <a:solidFill>
                <a:srgbClr val="222222"/>
              </a:solidFill>
              <a:effectLst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</a:rPr>
              <a:t>Прозрачность и отслеживаемость персональных данных.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- Периферийные вычисления.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</a:rPr>
              <a:t>- Распределенное облако данных.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357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трансформации». вызовы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222222"/>
                </a:solidFill>
                <a:latin typeface="-apple-system"/>
              </a:rPr>
              <a:t>- 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-apple-system"/>
              </a:rPr>
              <a:t>Автономные устройства.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  <a:latin typeface="-apple-system"/>
              </a:rPr>
              <a:t>- Блокчейн в реальных проектах.</a:t>
            </a:r>
          </a:p>
          <a:p>
            <a:pPr marL="0" indent="0" algn="just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  <a:latin typeface="-apple-system"/>
              </a:rPr>
              <a:t>- Искусственный интеллект и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80625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E35F0-E914-461F-3395-B123FF2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«10 лет цифровой трансформации». вызовы</a:t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DDFC-77F1-4F99-4B6B-57AAD5CB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FF0000"/>
                </a:solidFill>
                <a:effectLst/>
              </a:rPr>
              <a:t>Искусственный интеллект – замена чиновника. </a:t>
            </a:r>
          </a:p>
          <a:p>
            <a:pPr marL="0" indent="0">
              <a:buNone/>
            </a:pPr>
            <a:r>
              <a:rPr lang="ru-RU" sz="2800" b="0" i="0" dirty="0">
                <a:solidFill>
                  <a:srgbClr val="202124"/>
                </a:solidFill>
                <a:effectLst/>
              </a:rPr>
              <a:t>Искусственный Интеллект/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Artificial intelligence</a:t>
            </a:r>
            <a:r>
              <a:rPr lang="ru-RU" sz="2800" b="0" i="0" dirty="0">
                <a:solidFill>
                  <a:srgbClr val="202124"/>
                </a:solidFill>
                <a:effectLst/>
              </a:rPr>
              <a:t> (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AI) — </a:t>
            </a:r>
            <a:r>
              <a:rPr lang="ru-RU" sz="2800" b="0" i="0" dirty="0">
                <a:solidFill>
                  <a:srgbClr val="040C28"/>
                </a:solidFill>
                <a:effectLst/>
              </a:rPr>
              <a:t>наука и технология создания интеллектуальных машин и интеллектуальных компьютерных программ для них</a:t>
            </a:r>
            <a:r>
              <a:rPr lang="ru-RU" sz="2800" b="0" i="0" dirty="0">
                <a:solidFill>
                  <a:srgbClr val="202124"/>
                </a:solidFill>
                <a:effectLst/>
              </a:rPr>
              <a:t>.</a:t>
            </a:r>
            <a:endParaRPr lang="ru-RU" sz="28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0490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4B3A-5CA7-5063-4D5D-18E1DFF9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Вишенка на торте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57EA8-9BA4-E706-98FA-82FB58992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McKinsey Global Institute</a:t>
            </a:r>
            <a:r>
              <a:rPr lang="ru-RU" sz="2400" dirty="0"/>
              <a:t>: до 6,7 миллионов рабочих мест могут быть сокращены в России через 10 лет в результате автоматизации труда. </a:t>
            </a:r>
          </a:p>
          <a:p>
            <a:pPr marL="0" indent="0">
              <a:buNone/>
            </a:pPr>
            <a:r>
              <a:rPr lang="ru-RU" sz="2400" dirty="0"/>
              <a:t>Наиболее высоким потенциалом сокращения обладают профессии, связанные с рутинным трудом (рекрутеры, бухгалтеры, операторы колл-центров, банковские клерки, аналитики).</a:t>
            </a:r>
          </a:p>
        </p:txBody>
      </p:sp>
    </p:spTree>
    <p:extLst>
      <p:ext uri="{BB962C8B-B14F-4D97-AF65-F5344CB8AC3E}">
        <p14:creationId xmlns:p14="http://schemas.microsoft.com/office/powerpoint/2010/main" val="13841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CFDE52-1730-6D0B-EB3B-8A16B14E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84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BA7C2-6DC6-DCC5-26DE-FDD8832F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«Старое» Государство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4AA71-DB75-2CDA-5636-238F2C68C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Основной метод принятия решений – </a:t>
            </a:r>
            <a:r>
              <a:rPr lang="ru-RU" sz="3200" dirty="0">
                <a:solidFill>
                  <a:srgbClr val="FF0000"/>
                </a:solidFill>
              </a:rPr>
              <a:t>субъективный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Логику определяют </a:t>
            </a:r>
            <a:r>
              <a:rPr lang="ru-RU" sz="3200" dirty="0">
                <a:solidFill>
                  <a:srgbClr val="FF0000"/>
                </a:solidFill>
              </a:rPr>
              <a:t>регламенты, НПА, ФЗ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Экспертизу проектов решений проводят люди.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Автоматизация минимальная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966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89E31-70A2-8B47-F5ED-720A1368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революция в госуправлении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4E181-1A22-1B67-BFD7-FD396DA0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- По мере роста государства появились вопросы планирования и оптимизации.</a:t>
            </a:r>
            <a:br>
              <a:rPr lang="ru-RU" sz="2800" dirty="0"/>
            </a:br>
            <a:r>
              <a:rPr lang="ru-RU" sz="2800" dirty="0"/>
              <a:t>- Статистика. Сбор </a:t>
            </a:r>
            <a:r>
              <a:rPr lang="ru-RU" sz="2800" dirty="0">
                <a:solidFill>
                  <a:srgbClr val="FF0000"/>
                </a:solidFill>
              </a:rPr>
              <a:t>вручную</a:t>
            </a:r>
            <a:r>
              <a:rPr lang="ru-RU" sz="2800" dirty="0"/>
              <a:t>. Обработка сначала вручную, с 60-х годов 20 столетия – машинная. Планирование сначала вручную (субъективный фактор).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047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89E31-70A2-8B47-F5ED-720A1368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революция в госуправлении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4E181-1A22-1B67-BFD7-FD396DA0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b="0" i="0" dirty="0">
                <a:effectLst/>
              </a:rPr>
              <a:t>остановлением ЦК КПСС и СМ СССР от </a:t>
            </a:r>
            <a:r>
              <a:rPr lang="ru-RU" sz="2400" dirty="0">
                <a:effectLst/>
              </a:rPr>
              <a:t>1963 года № 564 «Об улучшении руководства внедрением вычислительной техники и автоматизированных систем управления в народное хозяйство» создан </a:t>
            </a:r>
            <a:r>
              <a:rPr lang="ru-RU" sz="2400" dirty="0">
                <a:solidFill>
                  <a:srgbClr val="FF0000"/>
                </a:solidFill>
                <a:effectLst/>
              </a:rPr>
              <a:t>Главный вычислительный центр</a:t>
            </a:r>
            <a:r>
              <a:rPr lang="ru-RU" sz="2400" dirty="0">
                <a:effectLst/>
              </a:rPr>
              <a:t> Госплана СССР. </a:t>
            </a:r>
          </a:p>
          <a:p>
            <a:pPr marL="0" indent="0">
              <a:buNone/>
            </a:pPr>
            <a:r>
              <a:rPr lang="ru-RU" sz="2400" dirty="0"/>
              <a:t>С 1991  г. - </a:t>
            </a:r>
            <a:r>
              <a:rPr lang="ru-RU" sz="2400" b="0" i="0" dirty="0">
                <a:effectLst/>
              </a:rPr>
              <a:t>Центр экономической конъюнктуры и прогнозирования. </a:t>
            </a:r>
          </a:p>
          <a:p>
            <a:pPr marL="0" indent="0">
              <a:buNone/>
            </a:pPr>
            <a:r>
              <a:rPr lang="ru-RU" sz="2400" b="0" i="0" dirty="0">
                <a:effectLst/>
              </a:rPr>
              <a:t>С 2005 года объединён с Рабочим центром экономических реформ, затем – это </a:t>
            </a:r>
            <a:r>
              <a:rPr lang="ru-RU" sz="2400" b="0" i="0" dirty="0">
                <a:solidFill>
                  <a:srgbClr val="FF0000"/>
                </a:solidFill>
                <a:effectLst/>
              </a:rPr>
              <a:t>Аналитический центр </a:t>
            </a:r>
            <a:r>
              <a:rPr lang="ru-RU" sz="2400" b="0" i="0" dirty="0">
                <a:effectLst/>
              </a:rPr>
              <a:t>при Правительстве РФ.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564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8F874-07A4-082C-6BE1-42A13016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Вторая революция в госуправлении.</a:t>
            </a:r>
            <a:br>
              <a:rPr lang="ru-RU" dirty="0"/>
            </a:br>
            <a:r>
              <a:rPr lang="ru-RU" sz="3200" dirty="0"/>
              <a:t>Два параллельных тренда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8F169-23EB-6731-79E5-063BE52B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200" dirty="0"/>
              <a:t>- Цифровизация предпринимательской среды.</a:t>
            </a:r>
          </a:p>
          <a:p>
            <a:pPr marL="0" indent="0">
              <a:buNone/>
            </a:pPr>
            <a:r>
              <a:rPr lang="ru-RU" sz="3200" dirty="0"/>
              <a:t>- Цифровизация государственного управления.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9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B0C49-29AA-89AE-9C81-540BC671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Трансформация </a:t>
            </a:r>
            <a:r>
              <a:rPr lang="ru-RU" dirty="0" err="1"/>
              <a:t>бизнесА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14D63-ADCD-FF4D-A686-B24F116E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- Цифровые технологии.</a:t>
            </a:r>
          </a:p>
          <a:p>
            <a:pPr marL="0" indent="0">
              <a:buNone/>
            </a:pPr>
            <a:r>
              <a:rPr lang="ru-RU" sz="2800" dirty="0"/>
              <a:t>- Повышение скорости вычислений.</a:t>
            </a:r>
          </a:p>
          <a:p>
            <a:pPr marL="0" indent="0">
              <a:buNone/>
            </a:pPr>
            <a:r>
              <a:rPr lang="ru-RU" sz="2800" dirty="0"/>
              <a:t>- Повышение скорости передачи.</a:t>
            </a:r>
          </a:p>
          <a:p>
            <a:pPr marL="0" indent="0">
              <a:buNone/>
            </a:pPr>
            <a:r>
              <a:rPr lang="ru-RU" sz="2800" dirty="0"/>
              <a:t>- Удешевление хранения информации.</a:t>
            </a:r>
          </a:p>
          <a:p>
            <a:pPr marL="0" indent="0">
              <a:buNone/>
            </a:pPr>
            <a:r>
              <a:rPr lang="ru-RU" sz="2800" dirty="0"/>
              <a:t>- Демократизация доступа к ЦТ.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4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B0C49-29AA-89AE-9C81-540BC671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Тренды в бизнесе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14D63-ADCD-FF4D-A686-B24F116E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- Глобализация. </a:t>
            </a:r>
          </a:p>
          <a:p>
            <a:pPr marL="0" indent="0">
              <a:buNone/>
            </a:pPr>
            <a:r>
              <a:rPr lang="ru-RU" sz="2800" dirty="0"/>
              <a:t>- Оцифровка предметов.</a:t>
            </a:r>
          </a:p>
          <a:p>
            <a:pPr marL="0" indent="0">
              <a:buNone/>
            </a:pPr>
            <a:r>
              <a:rPr lang="ru-RU" sz="2800" dirty="0"/>
              <a:t>- Простота копирования.</a:t>
            </a:r>
          </a:p>
          <a:p>
            <a:pPr marL="0" indent="0">
              <a:buNone/>
            </a:pPr>
            <a:r>
              <a:rPr lang="ru-RU" sz="2800" dirty="0"/>
              <a:t>- Интернет вещей.</a:t>
            </a:r>
          </a:p>
          <a:p>
            <a:pPr marL="0" indent="0">
              <a:buNone/>
            </a:pPr>
            <a:r>
              <a:rPr lang="ru-RU" sz="2800" dirty="0"/>
              <a:t>- ИИ.</a:t>
            </a:r>
          </a:p>
        </p:txBody>
      </p:sp>
    </p:spTree>
    <p:extLst>
      <p:ext uri="{BB962C8B-B14F-4D97-AF65-F5344CB8AC3E}">
        <p14:creationId xmlns:p14="http://schemas.microsoft.com/office/powerpoint/2010/main" val="175028671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5313</TotalTime>
  <Words>1501</Words>
  <Application>Microsoft Office PowerPoint</Application>
  <PresentationFormat>Широкоэкранный</PresentationFormat>
  <Paragraphs>161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-apple-system</vt:lpstr>
      <vt:lpstr>Arial</vt:lpstr>
      <vt:lpstr>Calibri</vt:lpstr>
      <vt:lpstr>Gill Sans MT</vt:lpstr>
      <vt:lpstr>MTS Compact</vt:lpstr>
      <vt:lpstr>MTS Text</vt:lpstr>
      <vt:lpstr>Times New Roman</vt:lpstr>
      <vt:lpstr>unset</vt:lpstr>
      <vt:lpstr>Галерея</vt:lpstr>
      <vt:lpstr>Регуляторное взаимодействие власти, бизнеса и общества в условиях цифровой трансформации и использования искусственного интеллекта</vt:lpstr>
      <vt:lpstr>«Старое» Государство</vt:lpstr>
      <vt:lpstr>«Старое» Государство</vt:lpstr>
      <vt:lpstr>«Старое» Государство</vt:lpstr>
      <vt:lpstr>Первая революция в госуправлении</vt:lpstr>
      <vt:lpstr>Первая революция в госуправлении</vt:lpstr>
      <vt:lpstr>Вторая революция в госуправлении. Два параллельных тренда </vt:lpstr>
      <vt:lpstr>Трансформация бизнесА</vt:lpstr>
      <vt:lpstr>Тренды в бизнесе</vt:lpstr>
      <vt:lpstr>Новые знания. МТС</vt:lpstr>
      <vt:lpstr>Новые знания. МТС</vt:lpstr>
      <vt:lpstr>Новые знания. МТС</vt:lpstr>
      <vt:lpstr>Яндекс/Директ. Как показывает рекламу</vt:lpstr>
      <vt:lpstr>ЧТО????</vt:lpstr>
      <vt:lpstr>Президент Путин объявил  «10 лет цифровой трансформации» </vt:lpstr>
      <vt:lpstr>«10 лет цифровой трансформации».  Ключевая перемена для госуправления </vt:lpstr>
      <vt:lpstr>1 шаг. Ориентир  внедрение ЦТ</vt:lpstr>
      <vt:lpstr>Презентация PowerPoint</vt:lpstr>
      <vt:lpstr>1 шаг. Ориентир: внедрение ЦТ</vt:lpstr>
      <vt:lpstr>2 шаг. Ориентир на данные</vt:lpstr>
      <vt:lpstr>2 шаг. Куда целятся наши регуляторы</vt:lpstr>
      <vt:lpstr>2 шаг. Куда целятся наши регуляторы</vt:lpstr>
      <vt:lpstr>Развилки для государства</vt:lpstr>
      <vt:lpstr>Развилки для государства</vt:lpstr>
      <vt:lpstr>Развилки для государства</vt:lpstr>
      <vt:lpstr>Американская модель</vt:lpstr>
      <vt:lpstr>Европейская модель</vt:lpstr>
      <vt:lpstr>китайская модель</vt:lpstr>
      <vt:lpstr>Российская модель. ???</vt:lpstr>
      <vt:lpstr>Российская модель. 3 шаг</vt:lpstr>
      <vt:lpstr>Российская модель. 3 шаг</vt:lpstr>
      <vt:lpstr>Опыт применения ии в России. АСК НДС-2 </vt:lpstr>
      <vt:lpstr>Опыт применения ии в России. АСК НДС-2 </vt:lpstr>
      <vt:lpstr> «10 лет цифровой трансформации». вызовы </vt:lpstr>
      <vt:lpstr> «10 лет цифровой трансформации». вызовы </vt:lpstr>
      <vt:lpstr> «10 лет цифровой трансформации». вызовы </vt:lpstr>
      <vt:lpstr> «10 лет цифровой трансформации». вызовы </vt:lpstr>
      <vt:lpstr>Вишенка на торте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Регуляторное взаимодействие власти, бизнеса и общества в условиях цифровой трансформации и использования искусственного интеллекта</dc:title>
  <dc:creator>Марат Mac</dc:creator>
  <cp:lastModifiedBy>Холина Екатерина Александровна</cp:lastModifiedBy>
  <cp:revision>49</cp:revision>
  <dcterms:created xsi:type="dcterms:W3CDTF">2023-11-09T09:28:44Z</dcterms:created>
  <dcterms:modified xsi:type="dcterms:W3CDTF">2023-11-15T11:23:29Z</dcterms:modified>
</cp:coreProperties>
</file>