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drawings/drawing19.xml" ContentType="application/vnd.openxmlformats-officedocument.drawingml.chartshape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drawings/drawing17.xml" ContentType="application/vnd.openxmlformats-officedocument.drawingml.chartshapes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drawings/drawing15.xml" ContentType="application/vnd.openxmlformats-officedocument.drawingml.chartshapes+xml"/>
  <Override PartName="/ppt/charts/chart22.xml" ContentType="application/vnd.openxmlformats-officedocument.drawingml.chart+xml"/>
  <Override PartName="/ppt/charts/chart7.xml" ContentType="application/vnd.openxmlformats-officedocument.drawingml.chart+xml"/>
  <Override PartName="/ppt/drawings/drawing9.xml" ContentType="application/vnd.openxmlformats-officedocument.drawingml.chartshapes+xml"/>
  <Override PartName="/ppt/drawings/drawing13.xml" ContentType="application/vnd.openxmlformats-officedocument.drawingml.chartshapes+xml"/>
  <Override PartName="/ppt/charts/chart20.xml" ContentType="application/vnd.openxmlformats-officedocument.drawingml.chart+xml"/>
  <Override PartName="/ppt/drawings/drawing22.xml" ContentType="application/vnd.openxmlformats-officedocument.drawingml.chartshapes+xml"/>
  <Override PartName="/ppt/charts/chart3.xml" ContentType="application/vnd.openxmlformats-officedocument.drawingml.chart+xml"/>
  <Default Extension="xlsx" ContentType="application/vnd.openxmlformats-officedocument.spreadsheetml.sheet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drawings/drawing11.xml" ContentType="application/vnd.openxmlformats-officedocument.drawingml.chartshapes+xml"/>
  <Override PartName="/ppt/drawings/drawing20.xml" ContentType="application/vnd.openxmlformats-officedocument.drawingml.chartshapes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drawings/drawing5.xml" ContentType="application/vnd.openxmlformats-officedocument.drawingml.chartshap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drawings/drawing18.xml" ContentType="application/vnd.openxmlformats-officedocument.drawingml.chartshapes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drawings/drawing16.xml" ContentType="application/vnd.openxmlformats-officedocument.drawingml.chartshapes+xml"/>
  <Override PartName="/ppt/charts/chart2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drawings/drawing14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drawings/drawing8.xml" ContentType="application/vnd.openxmlformats-officedocument.drawingml.chartshapes+xml"/>
  <Override PartName="/ppt/drawings/drawing12.xml" ContentType="application/vnd.openxmlformats-officedocument.drawingml.chartshapes+xml"/>
  <Override PartName="/ppt/drawings/drawing21.xml" ContentType="application/vnd.openxmlformats-officedocument.drawingml.chartshape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drawings/drawing6.xml" ContentType="application/vnd.openxmlformats-officedocument.drawingml.chartshapes+xml"/>
  <Override PartName="/ppt/drawings/drawing10.xml" ContentType="application/vnd.openxmlformats-officedocument.drawingml.chartshape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425" r:id="rId2"/>
    <p:sldId id="426" r:id="rId3"/>
    <p:sldId id="411" r:id="rId4"/>
    <p:sldId id="412" r:id="rId5"/>
    <p:sldId id="414" r:id="rId6"/>
    <p:sldId id="415" r:id="rId7"/>
    <p:sldId id="418" r:id="rId8"/>
    <p:sldId id="416" r:id="rId9"/>
    <p:sldId id="417" r:id="rId10"/>
    <p:sldId id="419" r:id="rId11"/>
    <p:sldId id="428" r:id="rId12"/>
    <p:sldId id="429" r:id="rId13"/>
    <p:sldId id="420" r:id="rId14"/>
    <p:sldId id="430" r:id="rId15"/>
    <p:sldId id="421" r:id="rId16"/>
    <p:sldId id="439" r:id="rId17"/>
    <p:sldId id="431" r:id="rId18"/>
    <p:sldId id="434" r:id="rId19"/>
    <p:sldId id="422" r:id="rId20"/>
    <p:sldId id="435" r:id="rId21"/>
    <p:sldId id="440" r:id="rId22"/>
    <p:sldId id="423" r:id="rId23"/>
    <p:sldId id="441" r:id="rId24"/>
    <p:sldId id="424" r:id="rId25"/>
    <p:sldId id="442" r:id="rId26"/>
    <p:sldId id="405" r:id="rId27"/>
  </p:sldIdLst>
  <p:sldSz cx="9144000" cy="6858000" type="screen4x3"/>
  <p:notesSz cx="6669088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66CC"/>
    <a:srgbClr val="A50021"/>
    <a:srgbClr val="FF3300"/>
    <a:srgbClr val="008000"/>
    <a:srgbClr val="6600FF"/>
    <a:srgbClr val="FF0066"/>
    <a:srgbClr val="B7B7FF"/>
    <a:srgbClr val="00FF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03" autoAdjust="0"/>
    <p:restoredTop sz="94667" autoAdjust="0"/>
  </p:normalViewPr>
  <p:slideViewPr>
    <p:cSldViewPr>
      <p:cViewPr varScale="1">
        <p:scale>
          <a:sx n="93" d="100"/>
          <a:sy n="93" d="100"/>
        </p:scale>
        <p:origin x="-87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1968" y="-84"/>
      </p:cViewPr>
      <p:guideLst>
        <p:guide orient="horz" pos="3127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user\Desktop\17.11.2009\Data%20output%202009%20master%20copy%20(17.11.2009).xls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Office_Excel2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file:///C:\Users\user\Downloads\&#1089;&#1088;&#1072;&#1074;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oleObject" Target="file:///C:\Users\user\Downloads\&#1089;&#1088;&#1072;&#1074;.xlsx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_____Microsoft_Office_Excel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oleObject" Target="file:///C:\Users\user\Downloads\&#1089;&#1088;&#1072;&#1074;.xlsx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oleObject" Target="file:///C:\Users\user\Downloads\&#1089;&#1088;&#1072;&#1074;.xlsx" TargetMode="Externa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oleObject" Target="file:///C:\Users\user\Downloads\&#1089;&#1088;&#1072;&#1074;.xlsx" TargetMode="Externa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oleObject" Target="file:///C:\Users\user\Downloads\&#1089;&#1088;&#1072;&#1074;.xlsx" TargetMode="Externa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7.xml"/><Relationship Id="rId1" Type="http://schemas.openxmlformats.org/officeDocument/2006/relationships/package" Target="../embeddings/_____Microsoft_Office_Excel4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8.xml"/><Relationship Id="rId1" Type="http://schemas.openxmlformats.org/officeDocument/2006/relationships/oleObject" Target="file:///C:\Users\user\Downloads\&#1089;&#1088;&#1072;&#1074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wnloads\Zambia%20Data%20output%202009.xls" TargetMode="Externa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9.xml"/><Relationship Id="rId1" Type="http://schemas.openxmlformats.org/officeDocument/2006/relationships/oleObject" Target="file:///C:\Users\user\Downloads\&#1089;&#1088;&#1072;&#1074;.xlsx" TargetMode="Externa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0.xml"/><Relationship Id="rId1" Type="http://schemas.openxmlformats.org/officeDocument/2006/relationships/package" Target="../embeddings/_____Microsoft_Office_Excel5.xlsx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1.xml"/><Relationship Id="rId1" Type="http://schemas.openxmlformats.org/officeDocument/2006/relationships/oleObject" Target="file:///C:\Users\user\Downloads\&#1089;&#1088;&#1072;&#1074;.xlsx" TargetMode="Externa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2.xml"/><Relationship Id="rId1" Type="http://schemas.openxmlformats.org/officeDocument/2006/relationships/oleObject" Target="file:///C:\Users\user\Downloads\&#1089;&#1088;&#1072;&#1074;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1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user\Downloads\&#1089;&#1088;&#1072;&#1074;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user\Downloads\&#1089;&#1088;&#1072;&#1074;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Users\user\Downloads\&#1089;&#1088;&#1072;&#1074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C:\Users\user\Downloads\&#1089;&#1088;&#1072;&#1074;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C:\Users\user\Downloads\&#1089;&#1088;&#1072;&#1074;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C:\Users\user\Downloads\&#1089;&#1088;&#1072;&#1074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21940999562554694"/>
          <c:y val="0.12692009525299433"/>
          <c:w val="0.50804636920384949"/>
          <c:h val="0.76919278302132754"/>
        </c:manualLayout>
      </c:layout>
      <c:scatterChart>
        <c:scatterStyle val="lineMarker"/>
        <c:ser>
          <c:idx val="0"/>
          <c:order val="0"/>
          <c:tx>
            <c:v>Diamond</c:v>
          </c:tx>
          <c:spPr>
            <a:ln w="25400" cap="flat" cmpd="sng" algn="ctr">
              <a:solidFill>
                <a:schemeClr val="accent2"/>
              </a:solidFill>
              <a:prstDash val="solid"/>
            </a:ln>
            <a:effectLst/>
          </c:spPr>
          <c:marker>
            <c:symbol val="diamond"/>
            <c:size val="7"/>
            <c:spPr>
              <a:solidFill>
                <a:schemeClr val="lt1"/>
              </a:solidFill>
              <a:ln w="25400" cap="flat" cmpd="sng" algn="ctr">
                <a:solidFill>
                  <a:schemeClr val="accent2"/>
                </a:solidFill>
                <a:prstDash val="solid"/>
              </a:ln>
              <a:effectLst/>
            </c:spPr>
          </c:marker>
          <c:xVal>
            <c:numRef>
              <c:f>'data for graphic'!$B$15:$B$19</c:f>
              <c:numCache>
                <c:formatCode>General</c:formatCode>
                <c:ptCount val="5"/>
                <c:pt idx="0">
                  <c:v>0</c:v>
                </c:pt>
                <c:pt idx="1">
                  <c:v>51.360000000000007</c:v>
                </c:pt>
                <c:pt idx="2">
                  <c:v>0</c:v>
                </c:pt>
                <c:pt idx="3">
                  <c:v>-38.969833333333334</c:v>
                </c:pt>
                <c:pt idx="4">
                  <c:v>0</c:v>
                </c:pt>
              </c:numCache>
            </c:numRef>
          </c:xVal>
          <c:yVal>
            <c:numRef>
              <c:f>'data for graphic'!$C$15:$C$19</c:f>
              <c:numCache>
                <c:formatCode>General</c:formatCode>
                <c:ptCount val="5"/>
                <c:pt idx="0">
                  <c:v>35.349333333333334</c:v>
                </c:pt>
                <c:pt idx="1">
                  <c:v>0</c:v>
                </c:pt>
                <c:pt idx="2">
                  <c:v>-34.261904761904766</c:v>
                </c:pt>
                <c:pt idx="3">
                  <c:v>0</c:v>
                </c:pt>
                <c:pt idx="4">
                  <c:v>35.349333333333334</c:v>
                </c:pt>
              </c:numCache>
            </c:numRef>
          </c:yVal>
        </c:ser>
        <c:ser>
          <c:idx val="1"/>
          <c:order val="1"/>
          <c:tx>
            <c:v>Circle</c:v>
          </c:tx>
          <c:spPr>
            <a:ln w="25400" cap="flat" cmpd="sng" algn="ctr">
              <a:solidFill>
                <a:schemeClr val="accent2"/>
              </a:solidFill>
              <a:prstDash val="solid"/>
            </a:ln>
            <a:effectLst/>
          </c:spPr>
          <c:marker>
            <c:symbol val="none"/>
          </c:marker>
          <c:xVal>
            <c:numRef>
              <c:f>'data for graphic'!$B$24:$B$87</c:f>
              <c:numCache>
                <c:formatCode>0.00</c:formatCode>
                <c:ptCount val="64"/>
                <c:pt idx="0">
                  <c:v>53.280666666666463</c:v>
                </c:pt>
                <c:pt idx="1">
                  <c:v>53.014485262123394</c:v>
                </c:pt>
                <c:pt idx="2">
                  <c:v>52.218600645099912</c:v>
                </c:pt>
                <c:pt idx="3">
                  <c:v>50.900965031605026</c:v>
                </c:pt>
                <c:pt idx="4">
                  <c:v>49.0747438011363</c:v>
                </c:pt>
                <c:pt idx="5">
                  <c:v>46.758183952560316</c:v>
                </c:pt>
                <c:pt idx="6">
                  <c:v>43.974431786130928</c:v>
                </c:pt>
                <c:pt idx="7">
                  <c:v>40.751301633309055</c:v>
                </c:pt>
                <c:pt idx="8">
                  <c:v>37.120997945156532</c:v>
                </c:pt>
                <c:pt idx="9">
                  <c:v>33.119793516106505</c:v>
                </c:pt>
                <c:pt idx="10">
                  <c:v>28.787667058191726</c:v>
                </c:pt>
                <c:pt idx="11">
                  <c:v>24.167903746969042</c:v>
                </c:pt>
                <c:pt idx="12">
                  <c:v>19.306662730353487</c:v>
                </c:pt>
                <c:pt idx="13">
                  <c:v>14.25251592167043</c:v>
                </c:pt>
                <c:pt idx="14">
                  <c:v>9.0559626851534425</c:v>
                </c:pt>
                <c:pt idx="15">
                  <c:v>3.7689252629896637</c:v>
                </c:pt>
                <c:pt idx="16">
                  <c:v>-1.5557700145608688</c:v>
                </c:pt>
                <c:pt idx="17">
                  <c:v>-6.86492055239506</c:v>
                </c:pt>
                <c:pt idx="18">
                  <c:v>-12.105479073310809</c:v>
                </c:pt>
                <c:pt idx="19">
                  <c:v>-17.225083648865294</c:v>
                </c:pt>
                <c:pt idx="20">
                  <c:v>-22.17258088245611</c:v>
                </c:pt>
                <c:pt idx="21">
                  <c:v>-26.898537017150129</c:v>
                </c:pt>
                <c:pt idx="22">
                  <c:v>-31.355731861442987</c:v>
                </c:pt>
                <c:pt idx="23">
                  <c:v>-35.499630597803204</c:v>
                </c:pt>
                <c:pt idx="24">
                  <c:v>-39.288828759847895</c:v>
                </c:pt>
                <c:pt idx="25">
                  <c:v>-42.685465932084362</c:v>
                </c:pt>
                <c:pt idx="26">
                  <c:v>-45.655604038666297</c:v>
                </c:pt>
                <c:pt idx="27">
                  <c:v>-48.169566441430355</c:v>
                </c:pt>
                <c:pt idx="28">
                  <c:v>-50.202234459053194</c:v>
                </c:pt>
                <c:pt idx="29">
                  <c:v>-51.733298344613615</c:v>
                </c:pt>
                <c:pt idx="30">
                  <c:v>-52.747460213869445</c:v>
                </c:pt>
                <c:pt idx="31">
                  <c:v>-53.234586896660495</c:v>
                </c:pt>
                <c:pt idx="32">
                  <c:v>-53.189811184194973</c:v>
                </c:pt>
                <c:pt idx="33">
                  <c:v>-52.613580460590924</c:v>
                </c:pt>
                <c:pt idx="34">
                  <c:v>-51.511652232762046</c:v>
                </c:pt>
                <c:pt idx="35">
                  <c:v>-49.895036603311816</c:v>
                </c:pt>
                <c:pt idx="36">
                  <c:v>-47.779886261227418</c:v>
                </c:pt>
                <c:pt idx="37">
                  <c:v>-45.187335089551681</c:v>
                </c:pt>
                <c:pt idx="38">
                  <c:v>-42.14328700260797</c:v>
                </c:pt>
                <c:pt idx="39">
                  <c:v>-38.678157122652962</c:v>
                </c:pt>
                <c:pt idx="40">
                  <c:v>-34.826567882027149</c:v>
                </c:pt>
                <c:pt idx="41">
                  <c:v>-30.627003087256934</c:v>
                </c:pt>
                <c:pt idx="42">
                  <c:v>-26.121423401580024</c:v>
                </c:pt>
                <c:pt idx="43">
                  <c:v>-21.354847087869143</c:v>
                </c:pt>
                <c:pt idx="44">
                  <c:v>-16.37490020103019</c:v>
                </c:pt>
                <c:pt idx="45">
                  <c:v>-11.231340724204861</c:v>
                </c:pt>
                <c:pt idx="46">
                  <c:v>-5.9755614034510307</c:v>
                </c:pt>
                <c:pt idx="47">
                  <c:v>-0.66007624841178603</c:v>
                </c:pt>
                <c:pt idx="48">
                  <c:v>4.6620041703093245</c:v>
                </c:pt>
                <c:pt idx="49">
                  <c:v>9.9375033844144482</c:v>
                </c:pt>
                <c:pt idx="50">
                  <c:v>15.113710349604336</c:v>
                </c:pt>
                <c:pt idx="51">
                  <c:v>20.138906116909393</c:v>
                </c:pt>
                <c:pt idx="52">
                  <c:v>24.962880591331565</c:v>
                </c:pt>
                <c:pt idx="53">
                  <c:v>29.537434214516491</c:v>
                </c:pt>
                <c:pt idx="54">
                  <c:v>33.816859558807387</c:v>
                </c:pt>
                <c:pt idx="55">
                  <c:v>37.758398020754562</c:v>
                </c:pt>
                <c:pt idx="56">
                  <c:v>41.322667050945014</c:v>
                </c:pt>
                <c:pt idx="57">
                  <c:v>44.47405365142022</c:v>
                </c:pt>
                <c:pt idx="58">
                  <c:v>47.181070208978113</c:v>
                </c:pt>
                <c:pt idx="59">
                  <c:v>49.416669108995997</c:v>
                </c:pt>
                <c:pt idx="60">
                  <c:v>51.158512986256049</c:v>
                </c:pt>
                <c:pt idx="61">
                  <c:v>52.38919791251319</c:v>
                </c:pt>
                <c:pt idx="62">
                  <c:v>53.096427290795042</c:v>
                </c:pt>
                <c:pt idx="63">
                  <c:v>53.27313471893261</c:v>
                </c:pt>
              </c:numCache>
            </c:numRef>
          </c:xVal>
          <c:yVal>
            <c:numRef>
              <c:f>'data for graphic'!$C$24:$C$87</c:f>
              <c:numCache>
                <c:formatCode>0.00</c:formatCode>
                <c:ptCount val="64"/>
                <c:pt idx="0">
                  <c:v>0</c:v>
                </c:pt>
                <c:pt idx="1">
                  <c:v>5.3191909945541136</c:v>
                </c:pt>
                <c:pt idx="2">
                  <c:v>10.585234390981421</c:v>
                </c:pt>
                <c:pt idx="3">
                  <c:v>15.745513624387277</c:v>
                </c:pt>
                <c:pt idx="4">
                  <c:v>20.748468890433056</c:v>
                </c:pt>
                <c:pt idx="5">
                  <c:v>25.544112313857671</c:v>
                </c:pt>
                <c:pt idx="6">
                  <c:v>30.08452741080308</c:v>
                </c:pt>
                <c:pt idx="7">
                  <c:v>34.324347854482227</c:v>
                </c:pt>
                <c:pt idx="8">
                  <c:v>38.221210760520513</c:v>
                </c:pt>
                <c:pt idx="9">
                  <c:v>41.736179962892066</c:v>
                </c:pt>
                <c:pt idx="10">
                  <c:v>44.834135051221246</c:v>
                </c:pt>
                <c:pt idx="11">
                  <c:v>47.484122282313294</c:v>
                </c:pt>
                <c:pt idx="12">
                  <c:v>49.65966385972434</c:v>
                </c:pt>
                <c:pt idx="13">
                  <c:v>51.339022491151646</c:v>
                </c:pt>
                <c:pt idx="14">
                  <c:v>52.5054185802719</c:v>
                </c:pt>
                <c:pt idx="15">
                  <c:v>53.147197882921844</c:v>
                </c:pt>
                <c:pt idx="16">
                  <c:v>53.257947952453328</c:v>
                </c:pt>
                <c:pt idx="17">
                  <c:v>52.836562210781153</c:v>
                </c:pt>
                <c:pt idx="18">
                  <c:v>51.887251004944041</c:v>
                </c:pt>
                <c:pt idx="19">
                  <c:v>50.41949953871044</c:v>
                </c:pt>
                <c:pt idx="20">
                  <c:v>48.447973099556854</c:v>
                </c:pt>
                <c:pt idx="21">
                  <c:v>45.992370527963089</c:v>
                </c:pt>
                <c:pt idx="22">
                  <c:v>43.077227393110213</c:v>
                </c:pt>
                <c:pt idx="23">
                  <c:v>39.731670841583856</c:v>
                </c:pt>
                <c:pt idx="24">
                  <c:v>35.989128568552346</c:v>
                </c:pt>
                <c:pt idx="25">
                  <c:v>31.886994819288205</c:v>
                </c:pt>
                <c:pt idx="26">
                  <c:v>27.466256758228823</c:v>
                </c:pt>
                <c:pt idx="27">
                  <c:v>22.771084938778603</c:v>
                </c:pt>
                <c:pt idx="28">
                  <c:v>17.84839196574006</c:v>
                </c:pt>
                <c:pt idx="29">
                  <c:v>12.747363760073728</c:v>
                </c:pt>
                <c:pt idx="30">
                  <c:v>7.5189681094350975</c:v>
                </c:pt>
                <c:pt idx="31">
                  <c:v>2.2154454148873377</c:v>
                </c:pt>
                <c:pt idx="32">
                  <c:v>-3.1102132779170852</c:v>
                </c:pt>
                <c:pt idx="33">
                  <c:v>-8.4047957477483592</c:v>
                </c:pt>
                <c:pt idx="34">
                  <c:v>-13.615400276724296</c:v>
                </c:pt>
                <c:pt idx="35">
                  <c:v>-18.689964226788117</c:v>
                </c:pt>
                <c:pt idx="36">
                  <c:v>-23.577784232378587</c:v>
                </c:pt>
                <c:pt idx="37">
                  <c:v>-28.230022811698465</c:v>
                </c:pt>
                <c:pt idx="38">
                  <c:v>-32.60019633468881</c:v>
                </c:pt>
                <c:pt idx="39">
                  <c:v>-36.644639472094894</c:v>
                </c:pt>
                <c:pt idx="40">
                  <c:v>-40.322941485003184</c:v>
                </c:pt>
                <c:pt idx="41">
                  <c:v>-43.59834999558597</c:v>
                </c:pt>
                <c:pt idx="42">
                  <c:v>-46.438138204711038</c:v>
                </c:pt>
                <c:pt idx="43">
                  <c:v>-48.813931887301997</c:v>
                </c:pt>
                <c:pt idx="44">
                  <c:v>-50.701992898216005</c:v>
                </c:pt>
                <c:pt idx="45">
                  <c:v>-52.083456355941394</c:v>
                </c:pt>
                <c:pt idx="46">
                  <c:v>-52.944519134260055</c:v>
                </c:pt>
                <c:pt idx="47">
                  <c:v>-53.276577778520362</c:v>
                </c:pt>
                <c:pt idx="48">
                  <c:v>-53.076314468512805</c:v>
                </c:pt>
                <c:pt idx="49">
                  <c:v>-52.345730169032848</c:v>
                </c:pt>
                <c:pt idx="50">
                  <c:v>-51.092124636901957</c:v>
                </c:pt>
                <c:pt idx="51">
                  <c:v>-49.328023484209801</c:v>
                </c:pt>
                <c:pt idx="52">
                  <c:v>-47.071053026540234</c:v>
                </c:pt>
                <c:pt idx="53">
                  <c:v>-44.34376416665085</c:v>
                </c:pt>
                <c:pt idx="54">
                  <c:v>-41.173407073307928</c:v>
                </c:pt>
                <c:pt idx="55">
                  <c:v>-37.591658906607528</c:v>
                </c:pt>
                <c:pt idx="56">
                  <c:v>-33.634307310262457</c:v>
                </c:pt>
                <c:pt idx="57">
                  <c:v>-29.340892833297186</c:v>
                </c:pt>
                <c:pt idx="58">
                  <c:v>-24.754313853951217</c:v>
                </c:pt>
                <c:pt idx="59">
                  <c:v>-19.920397953264814</c:v>
                </c:pt>
                <c:pt idx="60">
                  <c:v>-14.88744402103757</c:v>
                </c:pt>
                <c:pt idx="61">
                  <c:v>-9.7057396692868068</c:v>
                </c:pt>
                <c:pt idx="62">
                  <c:v>-4.4270587750514165</c:v>
                </c:pt>
                <c:pt idx="63">
                  <c:v>0.89585582707314459</c:v>
                </c:pt>
              </c:numCache>
            </c:numRef>
          </c:yVal>
        </c:ser>
        <c:ser>
          <c:idx val="2"/>
          <c:order val="2"/>
          <c:xVal>
            <c:numRef>
              <c:f>'data for graphic'!$B$15:$B$19</c:f>
              <c:numCache>
                <c:formatCode>General</c:formatCode>
                <c:ptCount val="5"/>
                <c:pt idx="0">
                  <c:v>0</c:v>
                </c:pt>
                <c:pt idx="1">
                  <c:v>51.360000000000007</c:v>
                </c:pt>
                <c:pt idx="2">
                  <c:v>0</c:v>
                </c:pt>
                <c:pt idx="3">
                  <c:v>-38.969833333333334</c:v>
                </c:pt>
                <c:pt idx="4">
                  <c:v>0</c:v>
                </c:pt>
              </c:numCache>
            </c:numRef>
          </c:xVal>
          <c:yVal>
            <c:numRef>
              <c:f>'data for graphic'!$A$6</c:f>
              <c:numCache>
                <c:formatCode>General</c:formatCode>
                <c:ptCount val="1"/>
                <c:pt idx="0">
                  <c:v>0</c:v>
                </c:pt>
              </c:numCache>
            </c:numRef>
          </c:yVal>
        </c:ser>
        <c:axId val="76488704"/>
        <c:axId val="76490240"/>
      </c:scatterChart>
      <c:valAx>
        <c:axId val="76488704"/>
        <c:scaling>
          <c:orientation val="minMax"/>
          <c:max val="100"/>
          <c:min val="-100"/>
        </c:scaling>
        <c:axPos val="b"/>
        <c:numFmt formatCode="0;0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ru-RU" sz="10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76490240"/>
        <c:crosses val="autoZero"/>
        <c:crossBetween val="midCat"/>
        <c:majorUnit val="20"/>
      </c:valAx>
      <c:valAx>
        <c:axId val="76490240"/>
        <c:scaling>
          <c:orientation val="minMax"/>
          <c:max val="100"/>
          <c:min val="-100"/>
        </c:scaling>
        <c:axPos val="l"/>
        <c:numFmt formatCode="0;0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ru-RU" sz="10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76488704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</c:chart>
  <c:spPr>
    <a:noFill/>
    <a:ln w="9525">
      <a:noFill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8"/>
  <c:chart>
    <c:plotArea>
      <c:layout>
        <c:manualLayout>
          <c:layoutTarget val="inner"/>
          <c:xMode val="edge"/>
          <c:yMode val="edge"/>
          <c:x val="0.29209197719234514"/>
          <c:y val="3.8729032098210131E-2"/>
          <c:w val="0.60819860111798574"/>
          <c:h val="0.89349115922168354"/>
        </c:manualLayout>
      </c:layout>
      <c:barChart>
        <c:barDir val="bar"/>
        <c:grouping val="clustered"/>
        <c:ser>
          <c:idx val="0"/>
          <c:order val="0"/>
          <c:spPr>
            <a:solidFill>
              <a:srgbClr val="000066"/>
            </a:solid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angle"/>
            </a:sp3d>
          </c:spPr>
          <c:dLbls>
            <c:numFmt formatCode="#,##0" sourceLinked="0"/>
            <c:txPr>
              <a:bodyPr/>
              <a:lstStyle/>
              <a:p>
                <a:pPr>
                  <a:defRPr lang="ru-RU" sz="1200"/>
                </a:pPr>
                <a:endParaRPr lang="ru-RU"/>
              </a:p>
            </c:txPr>
            <c:dLblPos val="outEnd"/>
            <c:showVal val="1"/>
          </c:dLbls>
          <c:cat>
            <c:strRef>
              <c:f>Лист1!$B$1:$B$13</c:f>
              <c:strCache>
                <c:ptCount val="13"/>
                <c:pt idx="0">
                  <c:v>Менеджмент</c:v>
                </c:pt>
                <c:pt idx="2">
                  <c:v>Ресурсные центры</c:v>
                </c:pt>
                <c:pt idx="4">
                  <c:v>Комуникация внутри сектора 1</c:v>
                </c:pt>
                <c:pt idx="5">
                  <c:v>Коммуникация внутри сектора 2</c:v>
                </c:pt>
                <c:pt idx="7">
                  <c:v>Устойчивость человеческих ресурсов</c:v>
                </c:pt>
                <c:pt idx="9">
                  <c:v>Финансовая устойчивость</c:v>
                </c:pt>
                <c:pt idx="10">
                  <c:v>Технические ресурсы</c:v>
                </c:pt>
                <c:pt idx="12">
                  <c:v>Международные связи</c:v>
                </c:pt>
              </c:strCache>
            </c:strRef>
          </c:cat>
          <c:val>
            <c:numRef>
              <c:f>Лист1!$C$1:$C$13</c:f>
              <c:numCache>
                <c:formatCode>General</c:formatCode>
                <c:ptCount val="13"/>
                <c:pt idx="0" formatCode="0.0">
                  <c:v>87.4</c:v>
                </c:pt>
                <c:pt idx="2" formatCode="0.0">
                  <c:v>32.200000000000003</c:v>
                </c:pt>
                <c:pt idx="4" formatCode="0.0">
                  <c:v>57.4</c:v>
                </c:pt>
                <c:pt idx="5" formatCode="0.0">
                  <c:v>52.2</c:v>
                </c:pt>
                <c:pt idx="7" formatCode="0.0">
                  <c:v>27.3</c:v>
                </c:pt>
                <c:pt idx="9" formatCode="0.0">
                  <c:v>82.6</c:v>
                </c:pt>
                <c:pt idx="10" formatCode="0.0">
                  <c:v>83.6</c:v>
                </c:pt>
                <c:pt idx="12" formatCode="0.0">
                  <c:v>23.4</c:v>
                </c:pt>
              </c:numCache>
            </c:numRef>
          </c:val>
        </c:ser>
        <c:gapWidth val="78"/>
        <c:overlap val="3"/>
        <c:axId val="75770112"/>
        <c:axId val="75773056"/>
      </c:barChart>
      <c:catAx>
        <c:axId val="75770112"/>
        <c:scaling>
          <c:orientation val="maxMin"/>
        </c:scaling>
        <c:axPos val="l"/>
        <c:numFmt formatCode="General" sourceLinked="1"/>
        <c:tickLblPos val="nextTo"/>
        <c:txPr>
          <a:bodyPr rot="0" vert="horz"/>
          <a:lstStyle/>
          <a:p>
            <a:pPr>
              <a:defRPr lang="ru-RU" sz="1200"/>
            </a:pPr>
            <a:endParaRPr lang="ru-RU"/>
          </a:p>
        </c:txPr>
        <c:crossAx val="75773056"/>
        <c:crosses val="autoZero"/>
        <c:auto val="1"/>
        <c:lblAlgn val="ctr"/>
        <c:lblOffset val="100"/>
      </c:catAx>
      <c:valAx>
        <c:axId val="75773056"/>
        <c:scaling>
          <c:orientation val="minMax"/>
        </c:scaling>
        <c:axPos val="b"/>
        <c:numFmt formatCode="0" sourceLinked="0"/>
        <c:tickLblPos val="nextTo"/>
        <c:txPr>
          <a:bodyPr/>
          <a:lstStyle/>
          <a:p>
            <a:pPr>
              <a:defRPr lang="ru-RU" sz="1200"/>
            </a:pPr>
            <a:endParaRPr lang="ru-RU"/>
          </a:p>
        </c:txPr>
        <c:crossAx val="75770112"/>
        <c:crosses val="max"/>
        <c:crossBetween val="between"/>
      </c:valAx>
    </c:plotArea>
    <c:plotVisOnly val="1"/>
  </c:chart>
  <c:txPr>
    <a:bodyPr/>
    <a:lstStyle/>
    <a:p>
      <a:pPr>
        <a:defRPr sz="1000">
          <a:latin typeface="Arial" pitchFamily="34" charset="0"/>
          <a:cs typeface="Arial" pitchFamily="34" charset="0"/>
        </a:defRPr>
      </a:pPr>
      <a:endParaRPr lang="ru-RU"/>
    </a:p>
  </c:txPr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plotArea>
      <c:layout>
        <c:manualLayout>
          <c:layoutTarget val="inner"/>
          <c:xMode val="edge"/>
          <c:yMode val="edge"/>
          <c:x val="0.20604580195414204"/>
          <c:y val="0.25819986633559244"/>
          <c:w val="0.69410055905407375"/>
          <c:h val="0.45125986959464948"/>
        </c:manualLayout>
      </c:layout>
      <c:barChart>
        <c:barDir val="bar"/>
        <c:grouping val="clustered"/>
        <c:ser>
          <c:idx val="0"/>
          <c:order val="0"/>
          <c:tx>
            <c:strRef>
              <c:f>Лист2!$A$11</c:f>
              <c:strCache>
                <c:ptCount val="1"/>
                <c:pt idx="0">
                  <c:v>Менеджмент</c:v>
                </c:pt>
              </c:strCache>
            </c:strRef>
          </c:tx>
          <c:spPr>
            <a:solidFill>
              <a:srgbClr val="008000"/>
            </a:solidFill>
          </c:spPr>
          <c:dLbls>
            <c:showVal val="1"/>
          </c:dLbls>
          <c:cat>
            <c:strRef>
              <c:f>Лист2!$B$10:$G$10</c:f>
              <c:strCache>
                <c:ptCount val="6"/>
                <c:pt idx="0">
                  <c:v>Россия</c:v>
                </c:pt>
                <c:pt idx="1">
                  <c:v>Армения</c:v>
                </c:pt>
                <c:pt idx="2">
                  <c:v>Болгария</c:v>
                </c:pt>
                <c:pt idx="3">
                  <c:v>Словения</c:v>
                </c:pt>
                <c:pt idx="4">
                  <c:v>Турция</c:v>
                </c:pt>
                <c:pt idx="5">
                  <c:v>Замбия</c:v>
                </c:pt>
              </c:strCache>
            </c:strRef>
          </c:cat>
          <c:val>
            <c:numRef>
              <c:f>Лист2!$B$11:$G$11</c:f>
              <c:numCache>
                <c:formatCode>0.0</c:formatCode>
                <c:ptCount val="6"/>
                <c:pt idx="0">
                  <c:v>87.4</c:v>
                </c:pt>
                <c:pt idx="1">
                  <c:v>91.1</c:v>
                </c:pt>
                <c:pt idx="2">
                  <c:v>93.460000000000022</c:v>
                </c:pt>
                <c:pt idx="3">
                  <c:v>96.8</c:v>
                </c:pt>
                <c:pt idx="4">
                  <c:v>95.1</c:v>
                </c:pt>
                <c:pt idx="5">
                  <c:v>88.9</c:v>
                </c:pt>
              </c:numCache>
            </c:numRef>
          </c:val>
        </c:ser>
        <c:dLbls>
          <c:showVal val="1"/>
        </c:dLbls>
        <c:axId val="86164608"/>
        <c:axId val="86166144"/>
      </c:barChart>
      <c:catAx>
        <c:axId val="86164608"/>
        <c:scaling>
          <c:orientation val="maxMin"/>
        </c:scaling>
        <c:axPos val="l"/>
        <c:numFmt formatCode="0.0" sourceLinked="1"/>
        <c:tickLblPos val="nextTo"/>
        <c:crossAx val="86166144"/>
        <c:crosses val="autoZero"/>
        <c:auto val="1"/>
        <c:lblAlgn val="ctr"/>
        <c:lblOffset val="100"/>
      </c:catAx>
      <c:valAx>
        <c:axId val="86166144"/>
        <c:scaling>
          <c:orientation val="minMax"/>
          <c:max val="100"/>
          <c:min val="80"/>
        </c:scaling>
        <c:axPos val="b"/>
        <c:numFmt formatCode="0" sourceLinked="0"/>
        <c:tickLblPos val="nextTo"/>
        <c:crossAx val="86164608"/>
        <c:crosses val="max"/>
        <c:crossBetween val="between"/>
        <c:majorUnit val="5"/>
      </c:valAx>
    </c:plotArea>
    <c:plotVisOnly val="1"/>
  </c:chart>
  <c:txPr>
    <a:bodyPr/>
    <a:lstStyle/>
    <a:p>
      <a:pPr>
        <a:defRPr sz="1400">
          <a:latin typeface="Arial" pitchFamily="34" charset="0"/>
          <a:cs typeface="Arial" pitchFamily="34" charset="0"/>
        </a:defRPr>
      </a:pPr>
      <a:endParaRPr lang="ru-RU"/>
    </a:p>
  </c:txPr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plotArea>
      <c:layout>
        <c:manualLayout>
          <c:layoutTarget val="inner"/>
          <c:xMode val="edge"/>
          <c:yMode val="edge"/>
          <c:x val="0.23339988476359833"/>
          <c:y val="0.37841431958008581"/>
          <c:w val="0.66368332928440554"/>
          <c:h val="0.45752695779292274"/>
        </c:manualLayout>
      </c:layout>
      <c:barChart>
        <c:barDir val="bar"/>
        <c:grouping val="clustered"/>
        <c:ser>
          <c:idx val="0"/>
          <c:order val="0"/>
          <c:tx>
            <c:strRef>
              <c:f>Лист2!$A$12</c:f>
              <c:strCache>
                <c:ptCount val="1"/>
                <c:pt idx="0">
                  <c:v>Ресурсные центры</c:v>
                </c:pt>
              </c:strCache>
            </c:strRef>
          </c:tx>
          <c:spPr>
            <a:solidFill>
              <a:srgbClr val="008000"/>
            </a:solidFill>
          </c:spPr>
          <c:dLbls>
            <c:showVal val="1"/>
          </c:dLbls>
          <c:cat>
            <c:strRef>
              <c:f>Лист2!$B$1:$H$1</c:f>
              <c:strCache>
                <c:ptCount val="7"/>
                <c:pt idx="0">
                  <c:v>Россия</c:v>
                </c:pt>
                <c:pt idx="1">
                  <c:v>Армения</c:v>
                </c:pt>
                <c:pt idx="2">
                  <c:v>Болгария</c:v>
                </c:pt>
                <c:pt idx="3">
                  <c:v>Словения</c:v>
                </c:pt>
                <c:pt idx="4">
                  <c:v>Турция</c:v>
                </c:pt>
                <c:pt idx="5">
                  <c:v>Мексика</c:v>
                </c:pt>
                <c:pt idx="6">
                  <c:v>Замбия</c:v>
                </c:pt>
              </c:strCache>
            </c:strRef>
          </c:cat>
          <c:val>
            <c:numRef>
              <c:f>Лист2!$B$12:$G$12</c:f>
              <c:numCache>
                <c:formatCode>0.0</c:formatCode>
                <c:ptCount val="6"/>
                <c:pt idx="0">
                  <c:v>32.200000000000003</c:v>
                </c:pt>
                <c:pt idx="1">
                  <c:v>39.1</c:v>
                </c:pt>
                <c:pt idx="2">
                  <c:v>54.9</c:v>
                </c:pt>
                <c:pt idx="3">
                  <c:v>69.2</c:v>
                </c:pt>
                <c:pt idx="4">
                  <c:v>41.1</c:v>
                </c:pt>
                <c:pt idx="5">
                  <c:v>72.7</c:v>
                </c:pt>
              </c:numCache>
            </c:numRef>
          </c:val>
        </c:ser>
        <c:dLbls>
          <c:showVal val="1"/>
        </c:dLbls>
        <c:axId val="87259008"/>
        <c:axId val="87260544"/>
      </c:barChart>
      <c:catAx>
        <c:axId val="87259008"/>
        <c:scaling>
          <c:orientation val="maxMin"/>
        </c:scaling>
        <c:axPos val="l"/>
        <c:tickLblPos val="nextTo"/>
        <c:crossAx val="87260544"/>
        <c:crosses val="autoZero"/>
        <c:auto val="1"/>
        <c:lblAlgn val="ctr"/>
        <c:lblOffset val="100"/>
      </c:catAx>
      <c:valAx>
        <c:axId val="87260544"/>
        <c:scaling>
          <c:orientation val="minMax"/>
          <c:max val="80"/>
          <c:min val="30"/>
        </c:scaling>
        <c:axPos val="b"/>
        <c:numFmt formatCode="0" sourceLinked="0"/>
        <c:tickLblPos val="nextTo"/>
        <c:crossAx val="87259008"/>
        <c:crosses val="max"/>
        <c:crossBetween val="between"/>
        <c:majorUnit val="10"/>
      </c:valAx>
    </c:plotArea>
    <c:plotVisOnly val="1"/>
  </c:chart>
  <c:txPr>
    <a:bodyPr/>
    <a:lstStyle/>
    <a:p>
      <a:pPr>
        <a:defRPr sz="1400">
          <a:latin typeface="Arial" pitchFamily="34" charset="0"/>
          <a:cs typeface="Arial" pitchFamily="34" charset="0"/>
        </a:defRPr>
      </a:pPr>
      <a:endParaRPr lang="ru-RU"/>
    </a:p>
  </c:txPr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8"/>
  <c:chart>
    <c:plotArea>
      <c:layout>
        <c:manualLayout>
          <c:layoutTarget val="inner"/>
          <c:xMode val="edge"/>
          <c:yMode val="edge"/>
          <c:x val="0.32866938230820303"/>
          <c:y val="2.6626209567519554E-2"/>
          <c:w val="0.49120702099737534"/>
          <c:h val="0.89349115922168354"/>
        </c:manualLayout>
      </c:layout>
      <c:barChart>
        <c:barDir val="bar"/>
        <c:grouping val="clustered"/>
        <c:ser>
          <c:idx val="0"/>
          <c:order val="0"/>
          <c:spPr>
            <a:solidFill>
              <a:srgbClr val="00FF00"/>
            </a:solid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angle"/>
            </a:sp3d>
          </c:spPr>
          <c:dLbls>
            <c:numFmt formatCode="#,##0" sourceLinked="0"/>
            <c:txPr>
              <a:bodyPr/>
              <a:lstStyle/>
              <a:p>
                <a:pPr>
                  <a:defRPr lang="ru-RU" sz="1200"/>
                </a:pPr>
                <a:endParaRPr lang="ru-RU"/>
              </a:p>
            </c:txPr>
            <c:dLblPos val="outEnd"/>
            <c:showVal val="1"/>
          </c:dLbls>
          <c:cat>
            <c:strRef>
              <c:f>Лист1!$B$1:$B$18</c:f>
              <c:strCache>
                <c:ptCount val="18"/>
                <c:pt idx="0">
                  <c:v>Принятие решений</c:v>
                </c:pt>
                <c:pt idx="2">
                  <c:v>Равные возможности</c:v>
                </c:pt>
                <c:pt idx="3">
                  <c:v>Членство в профсоюзах</c:v>
                </c:pt>
                <c:pt idx="4">
                  <c:v>Образование в области трудовых прав</c:v>
                </c:pt>
                <c:pt idx="5">
                  <c:v>Политика трудовых норм и стандартов, находящаяся в открытом доступе</c:v>
                </c:pt>
                <c:pt idx="7">
                  <c:v>Кодекс поведения, находящийся в открытом доступе</c:v>
                </c:pt>
                <c:pt idx="8">
                  <c:v>Прозрачность</c:v>
                </c:pt>
                <c:pt idx="10">
                  <c:v>Стандарты охраны окружающей среды</c:v>
                </c:pt>
                <c:pt idx="12">
                  <c:v>Восприятие ненасилия</c:v>
                </c:pt>
                <c:pt idx="13">
                  <c:v>Воприятие внутренней демократии</c:v>
                </c:pt>
                <c:pt idx="14">
                  <c:v>Воприятие уровня коррупции</c:v>
                </c:pt>
                <c:pt idx="15">
                  <c:v>Восприятие нетолерантности </c:v>
                </c:pt>
                <c:pt idx="16">
                  <c:v>Восприятие доли нетолерантных групп</c:v>
                </c:pt>
                <c:pt idx="17">
                  <c:v>Восприятие продвижения ненасилия и мира</c:v>
                </c:pt>
              </c:strCache>
            </c:strRef>
          </c:cat>
          <c:val>
            <c:numRef>
              <c:f>Лист1!$C$1:$C$18</c:f>
              <c:numCache>
                <c:formatCode>General</c:formatCode>
                <c:ptCount val="18"/>
                <c:pt idx="0" formatCode="0.0">
                  <c:v>61.2</c:v>
                </c:pt>
                <c:pt idx="2" formatCode="0.0">
                  <c:v>68</c:v>
                </c:pt>
                <c:pt idx="3" formatCode="0.0">
                  <c:v>15.6</c:v>
                </c:pt>
                <c:pt idx="4" formatCode="0.0">
                  <c:v>47.5</c:v>
                </c:pt>
                <c:pt idx="5" formatCode="0.0">
                  <c:v>50.4</c:v>
                </c:pt>
                <c:pt idx="7" formatCode="0.0">
                  <c:v>26</c:v>
                </c:pt>
                <c:pt idx="8" formatCode="0.0">
                  <c:v>33.9</c:v>
                </c:pt>
                <c:pt idx="10" formatCode="0.0">
                  <c:v>18.100000000000001</c:v>
                </c:pt>
                <c:pt idx="12" formatCode="0.0">
                  <c:v>20.7</c:v>
                </c:pt>
                <c:pt idx="13" formatCode="0.0">
                  <c:v>41.6</c:v>
                </c:pt>
                <c:pt idx="14" formatCode="0.0">
                  <c:v>15.8</c:v>
                </c:pt>
                <c:pt idx="15" formatCode="0.0">
                  <c:v>50.9</c:v>
                </c:pt>
                <c:pt idx="16" formatCode="0.0">
                  <c:v>66.2</c:v>
                </c:pt>
                <c:pt idx="17" formatCode="0.0">
                  <c:v>46.1</c:v>
                </c:pt>
              </c:numCache>
            </c:numRef>
          </c:val>
        </c:ser>
        <c:gapWidth val="78"/>
        <c:overlap val="3"/>
        <c:axId val="75795072"/>
        <c:axId val="75911552"/>
      </c:barChart>
      <c:catAx>
        <c:axId val="75795072"/>
        <c:scaling>
          <c:orientation val="maxMin"/>
        </c:scaling>
        <c:axPos val="l"/>
        <c:numFmt formatCode="General" sourceLinked="1"/>
        <c:tickLblPos val="nextTo"/>
        <c:txPr>
          <a:bodyPr rot="0" vert="horz"/>
          <a:lstStyle/>
          <a:p>
            <a:pPr>
              <a:defRPr lang="ru-RU" sz="1200"/>
            </a:pPr>
            <a:endParaRPr lang="ru-RU"/>
          </a:p>
        </c:txPr>
        <c:crossAx val="75911552"/>
        <c:crosses val="autoZero"/>
        <c:auto val="1"/>
        <c:lblAlgn val="ctr"/>
        <c:lblOffset val="100"/>
      </c:catAx>
      <c:valAx>
        <c:axId val="75911552"/>
        <c:scaling>
          <c:orientation val="minMax"/>
        </c:scaling>
        <c:axPos val="b"/>
        <c:numFmt formatCode="0" sourceLinked="0"/>
        <c:tickLblPos val="nextTo"/>
        <c:txPr>
          <a:bodyPr/>
          <a:lstStyle/>
          <a:p>
            <a:pPr>
              <a:defRPr lang="ru-RU" sz="1200"/>
            </a:pPr>
            <a:endParaRPr lang="ru-RU"/>
          </a:p>
        </c:txPr>
        <c:crossAx val="75795072"/>
        <c:crosses val="max"/>
        <c:crossBetween val="between"/>
      </c:valAx>
    </c:plotArea>
    <c:plotVisOnly val="1"/>
  </c:chart>
  <c:txPr>
    <a:bodyPr/>
    <a:lstStyle/>
    <a:p>
      <a:pPr>
        <a:defRPr sz="1000">
          <a:latin typeface="Arial" pitchFamily="34" charset="0"/>
          <a:cs typeface="Arial" pitchFamily="34" charset="0"/>
        </a:defRPr>
      </a:pPr>
      <a:endParaRPr lang="ru-RU"/>
    </a:p>
  </c:txPr>
  <c:externalData r:id="rId1"/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plotArea>
      <c:layout>
        <c:manualLayout>
          <c:layoutTarget val="inner"/>
          <c:xMode val="edge"/>
          <c:yMode val="edge"/>
          <c:x val="0.17107336913494631"/>
          <c:y val="0.21590949994600725"/>
          <c:w val="0.7197833820361943"/>
          <c:h val="0.47502896284357138"/>
        </c:manualLayout>
      </c:layout>
      <c:barChart>
        <c:barDir val="bar"/>
        <c:grouping val="clustered"/>
        <c:ser>
          <c:idx val="0"/>
          <c:order val="0"/>
          <c:tx>
            <c:strRef>
              <c:f>Лист2!$A$16</c:f>
              <c:strCache>
                <c:ptCount val="1"/>
                <c:pt idx="0">
                  <c:v>Принятие решений</c:v>
                </c:pt>
              </c:strCache>
            </c:strRef>
          </c:tx>
          <c:spPr>
            <a:solidFill>
              <a:srgbClr val="A50021"/>
            </a:solidFill>
          </c:spPr>
          <c:dLbls>
            <c:showVal val="1"/>
          </c:dLbls>
          <c:cat>
            <c:strRef>
              <c:f>Лист2!$B$1:$H$1</c:f>
              <c:strCache>
                <c:ptCount val="7"/>
                <c:pt idx="0">
                  <c:v>Россия</c:v>
                </c:pt>
                <c:pt idx="1">
                  <c:v>Армения</c:v>
                </c:pt>
                <c:pt idx="2">
                  <c:v>Болгария</c:v>
                </c:pt>
                <c:pt idx="3">
                  <c:v>Словения</c:v>
                </c:pt>
                <c:pt idx="4">
                  <c:v>Турция</c:v>
                </c:pt>
                <c:pt idx="5">
                  <c:v>Мексика</c:v>
                </c:pt>
                <c:pt idx="6">
                  <c:v>Замбия</c:v>
                </c:pt>
              </c:strCache>
            </c:strRef>
          </c:cat>
          <c:val>
            <c:numRef>
              <c:f>Лист2!$B$16:$G$16</c:f>
              <c:numCache>
                <c:formatCode>0.0</c:formatCode>
                <c:ptCount val="6"/>
                <c:pt idx="0">
                  <c:v>61.2</c:v>
                </c:pt>
                <c:pt idx="1">
                  <c:v>62.8</c:v>
                </c:pt>
                <c:pt idx="2">
                  <c:v>71.7</c:v>
                </c:pt>
                <c:pt idx="3">
                  <c:v>61.3</c:v>
                </c:pt>
                <c:pt idx="4">
                  <c:v>94.4</c:v>
                </c:pt>
                <c:pt idx="5">
                  <c:v>73.3</c:v>
                </c:pt>
              </c:numCache>
            </c:numRef>
          </c:val>
        </c:ser>
        <c:dLbls>
          <c:showVal val="1"/>
        </c:dLbls>
        <c:axId val="87287296"/>
        <c:axId val="75858688"/>
      </c:barChart>
      <c:catAx>
        <c:axId val="87287296"/>
        <c:scaling>
          <c:orientation val="maxMin"/>
        </c:scaling>
        <c:axPos val="l"/>
        <c:tickLblPos val="nextTo"/>
        <c:crossAx val="75858688"/>
        <c:crosses val="autoZero"/>
        <c:auto val="1"/>
        <c:lblAlgn val="ctr"/>
        <c:lblOffset val="100"/>
      </c:catAx>
      <c:valAx>
        <c:axId val="75858688"/>
        <c:scaling>
          <c:orientation val="minMax"/>
          <c:max val="100"/>
          <c:min val="50"/>
        </c:scaling>
        <c:axPos val="b"/>
        <c:numFmt formatCode="0" sourceLinked="0"/>
        <c:tickLblPos val="nextTo"/>
        <c:crossAx val="87287296"/>
        <c:crosses val="max"/>
        <c:crossBetween val="between"/>
        <c:majorUnit val="10"/>
      </c:valAx>
    </c:plotArea>
    <c:plotVisOnly val="1"/>
  </c:chart>
  <c:txPr>
    <a:bodyPr/>
    <a:lstStyle/>
    <a:p>
      <a:pPr>
        <a:defRPr sz="1400">
          <a:latin typeface="Arial" pitchFamily="34" charset="0"/>
          <a:cs typeface="Arial" pitchFamily="34" charset="0"/>
        </a:defRPr>
      </a:pPr>
      <a:endParaRPr lang="ru-RU"/>
    </a:p>
  </c:txPr>
  <c:externalData r:id="rId1"/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plotArea>
      <c:layout>
        <c:manualLayout>
          <c:layoutTarget val="inner"/>
          <c:xMode val="edge"/>
          <c:yMode val="edge"/>
          <c:x val="0.19294849854012824"/>
          <c:y val="0.29928574428175481"/>
          <c:w val="0.67945382822370681"/>
          <c:h val="0.48946779025168685"/>
        </c:manualLayout>
      </c:layout>
      <c:barChart>
        <c:barDir val="bar"/>
        <c:grouping val="clustered"/>
        <c:ser>
          <c:idx val="0"/>
          <c:order val="0"/>
          <c:tx>
            <c:strRef>
              <c:f>Лист2!$A$17</c:f>
              <c:strCache>
                <c:ptCount val="1"/>
                <c:pt idx="0">
                  <c:v>Равные возможности</c:v>
                </c:pt>
              </c:strCache>
            </c:strRef>
          </c:tx>
          <c:spPr>
            <a:solidFill>
              <a:srgbClr val="A50021"/>
            </a:solidFill>
          </c:spPr>
          <c:dLbls>
            <c:showVal val="1"/>
          </c:dLbls>
          <c:cat>
            <c:strRef>
              <c:f>Лист2!$B$1:$H$1</c:f>
              <c:strCache>
                <c:ptCount val="7"/>
                <c:pt idx="0">
                  <c:v>Россия</c:v>
                </c:pt>
                <c:pt idx="1">
                  <c:v>Армения</c:v>
                </c:pt>
                <c:pt idx="2">
                  <c:v>Болгария</c:v>
                </c:pt>
                <c:pt idx="3">
                  <c:v>Словения</c:v>
                </c:pt>
                <c:pt idx="4">
                  <c:v>Турция</c:v>
                </c:pt>
                <c:pt idx="5">
                  <c:v>Мексика</c:v>
                </c:pt>
                <c:pt idx="6">
                  <c:v>Замбия</c:v>
                </c:pt>
              </c:strCache>
            </c:strRef>
          </c:cat>
          <c:val>
            <c:numRef>
              <c:f>Лист2!$B$17:$G$17</c:f>
              <c:numCache>
                <c:formatCode>0.0</c:formatCode>
                <c:ptCount val="6"/>
                <c:pt idx="0">
                  <c:v>68</c:v>
                </c:pt>
                <c:pt idx="1">
                  <c:v>43.2</c:v>
                </c:pt>
                <c:pt idx="2">
                  <c:v>37.4</c:v>
                </c:pt>
                <c:pt idx="3">
                  <c:v>39.1</c:v>
                </c:pt>
                <c:pt idx="4">
                  <c:v>23.7</c:v>
                </c:pt>
                <c:pt idx="5">
                  <c:v>64.400000000000006</c:v>
                </c:pt>
              </c:numCache>
            </c:numRef>
          </c:val>
        </c:ser>
        <c:dLbls>
          <c:showVal val="1"/>
        </c:dLbls>
        <c:axId val="75871744"/>
        <c:axId val="75875840"/>
      </c:barChart>
      <c:catAx>
        <c:axId val="75871744"/>
        <c:scaling>
          <c:orientation val="maxMin"/>
        </c:scaling>
        <c:axPos val="l"/>
        <c:tickLblPos val="nextTo"/>
        <c:crossAx val="75875840"/>
        <c:crosses val="autoZero"/>
        <c:auto val="1"/>
        <c:lblAlgn val="ctr"/>
        <c:lblOffset val="100"/>
      </c:catAx>
      <c:valAx>
        <c:axId val="75875840"/>
        <c:scaling>
          <c:orientation val="minMax"/>
        </c:scaling>
        <c:axPos val="b"/>
        <c:numFmt formatCode="0" sourceLinked="0"/>
        <c:tickLblPos val="nextTo"/>
        <c:crossAx val="75871744"/>
        <c:crosses val="max"/>
        <c:crossBetween val="between"/>
        <c:majorUnit val="20"/>
      </c:valAx>
    </c:plotArea>
    <c:plotVisOnly val="1"/>
  </c:chart>
  <c:txPr>
    <a:bodyPr/>
    <a:lstStyle/>
    <a:p>
      <a:pPr>
        <a:defRPr sz="1400">
          <a:latin typeface="Arial" pitchFamily="34" charset="0"/>
          <a:cs typeface="Arial" pitchFamily="34" charset="0"/>
        </a:defRPr>
      </a:pPr>
      <a:endParaRPr lang="ru-RU"/>
    </a:p>
  </c:txPr>
  <c:externalData r:id="rId1"/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plotArea>
      <c:layout>
        <c:manualLayout>
          <c:layoutTarget val="inner"/>
          <c:xMode val="edge"/>
          <c:yMode val="edge"/>
          <c:x val="0.17981647733974526"/>
          <c:y val="0.21590949994600719"/>
          <c:w val="0.71978338203619452"/>
          <c:h val="0.47502896284357154"/>
        </c:manualLayout>
      </c:layout>
      <c:barChart>
        <c:barDir val="bar"/>
        <c:grouping val="clustered"/>
        <c:ser>
          <c:idx val="0"/>
          <c:order val="0"/>
          <c:tx>
            <c:strRef>
              <c:f>Лист2!$A$18</c:f>
              <c:strCache>
                <c:ptCount val="1"/>
                <c:pt idx="0">
                  <c:v>Членство в профсоюзах</c:v>
                </c:pt>
              </c:strCache>
            </c:strRef>
          </c:tx>
          <c:spPr>
            <a:solidFill>
              <a:srgbClr val="FF3300"/>
            </a:solidFill>
          </c:spPr>
          <c:dLbls>
            <c:showVal val="1"/>
          </c:dLbls>
          <c:cat>
            <c:strRef>
              <c:f>Лист2!$B$15:$G$15</c:f>
              <c:strCache>
                <c:ptCount val="6"/>
                <c:pt idx="0">
                  <c:v>Россия</c:v>
                </c:pt>
                <c:pt idx="1">
                  <c:v>Армения</c:v>
                </c:pt>
                <c:pt idx="2">
                  <c:v>Болгария</c:v>
                </c:pt>
                <c:pt idx="3">
                  <c:v>Словения</c:v>
                </c:pt>
                <c:pt idx="4">
                  <c:v>Турция</c:v>
                </c:pt>
                <c:pt idx="5">
                  <c:v>Замбия</c:v>
                </c:pt>
              </c:strCache>
            </c:strRef>
          </c:cat>
          <c:val>
            <c:numRef>
              <c:f>Лист2!$B$18:$G$18</c:f>
              <c:numCache>
                <c:formatCode>0.0</c:formatCode>
                <c:ptCount val="6"/>
                <c:pt idx="0">
                  <c:v>15.629999999999999</c:v>
                </c:pt>
                <c:pt idx="1">
                  <c:v>98.53</c:v>
                </c:pt>
                <c:pt idx="2">
                  <c:v>43.2864</c:v>
                </c:pt>
                <c:pt idx="3">
                  <c:v>15.9109</c:v>
                </c:pt>
                <c:pt idx="4">
                  <c:v>15.5</c:v>
                </c:pt>
                <c:pt idx="5">
                  <c:v>2.25</c:v>
                </c:pt>
              </c:numCache>
            </c:numRef>
          </c:val>
        </c:ser>
        <c:dLbls>
          <c:showVal val="1"/>
        </c:dLbls>
        <c:axId val="75874304"/>
        <c:axId val="87288448"/>
      </c:barChart>
      <c:catAx>
        <c:axId val="75874304"/>
        <c:scaling>
          <c:orientation val="maxMin"/>
        </c:scaling>
        <c:axPos val="l"/>
        <c:tickLblPos val="nextTo"/>
        <c:crossAx val="87288448"/>
        <c:crosses val="autoZero"/>
        <c:auto val="1"/>
        <c:lblAlgn val="ctr"/>
        <c:lblOffset val="100"/>
      </c:catAx>
      <c:valAx>
        <c:axId val="87288448"/>
        <c:scaling>
          <c:orientation val="minMax"/>
          <c:max val="100"/>
        </c:scaling>
        <c:axPos val="b"/>
        <c:numFmt formatCode="0" sourceLinked="0"/>
        <c:tickLblPos val="nextTo"/>
        <c:crossAx val="75874304"/>
        <c:crosses val="max"/>
        <c:crossBetween val="between"/>
        <c:majorUnit val="20"/>
      </c:valAx>
    </c:plotArea>
    <c:plotVisOnly val="1"/>
  </c:chart>
  <c:txPr>
    <a:bodyPr/>
    <a:lstStyle/>
    <a:p>
      <a:pPr>
        <a:defRPr sz="1400">
          <a:latin typeface="Arial" pitchFamily="34" charset="0"/>
          <a:cs typeface="Arial" pitchFamily="34" charset="0"/>
        </a:defRPr>
      </a:pPr>
      <a:endParaRPr lang="ru-RU"/>
    </a:p>
  </c:txPr>
  <c:externalData r:id="rId1"/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plotArea>
      <c:layout>
        <c:manualLayout>
          <c:layoutTarget val="inner"/>
          <c:xMode val="edge"/>
          <c:yMode val="edge"/>
          <c:x val="0.20155058887065613"/>
          <c:y val="0.25039719756992085"/>
          <c:w val="0.67945382822370703"/>
          <c:h val="0.51168985693888425"/>
        </c:manualLayout>
      </c:layout>
      <c:barChart>
        <c:barDir val="bar"/>
        <c:grouping val="clustered"/>
        <c:ser>
          <c:idx val="0"/>
          <c:order val="0"/>
          <c:tx>
            <c:strRef>
              <c:f>Лист2!$A$19</c:f>
              <c:strCache>
                <c:ptCount val="1"/>
                <c:pt idx="0">
                  <c:v>Прозрачность</c:v>
                </c:pt>
              </c:strCache>
            </c:strRef>
          </c:tx>
          <c:spPr>
            <a:solidFill>
              <a:srgbClr val="FF3300"/>
            </a:solidFill>
          </c:spPr>
          <c:dLbls>
            <c:showVal val="1"/>
          </c:dLbls>
          <c:cat>
            <c:strRef>
              <c:f>Лист2!$B$1:$H$1</c:f>
              <c:strCache>
                <c:ptCount val="7"/>
                <c:pt idx="0">
                  <c:v>Россия</c:v>
                </c:pt>
                <c:pt idx="1">
                  <c:v>Армения</c:v>
                </c:pt>
                <c:pt idx="2">
                  <c:v>Болгария</c:v>
                </c:pt>
                <c:pt idx="3">
                  <c:v>Словения</c:v>
                </c:pt>
                <c:pt idx="4">
                  <c:v>Турция</c:v>
                </c:pt>
                <c:pt idx="5">
                  <c:v>Мексика</c:v>
                </c:pt>
                <c:pt idx="6">
                  <c:v>Замбия</c:v>
                </c:pt>
              </c:strCache>
            </c:strRef>
          </c:cat>
          <c:val>
            <c:numRef>
              <c:f>Лист2!$B$19:$G$19</c:f>
              <c:numCache>
                <c:formatCode>0.0</c:formatCode>
                <c:ptCount val="6"/>
                <c:pt idx="0">
                  <c:v>33.9</c:v>
                </c:pt>
                <c:pt idx="1">
                  <c:v>69.2</c:v>
                </c:pt>
                <c:pt idx="2">
                  <c:v>75.900000000000006</c:v>
                </c:pt>
                <c:pt idx="3">
                  <c:v>61.3</c:v>
                </c:pt>
                <c:pt idx="4">
                  <c:v>70.599999999999994</c:v>
                </c:pt>
                <c:pt idx="5">
                  <c:v>79.8</c:v>
                </c:pt>
              </c:numCache>
            </c:numRef>
          </c:val>
        </c:ser>
        <c:dLbls>
          <c:showVal val="1"/>
        </c:dLbls>
        <c:axId val="75674368"/>
        <c:axId val="75960320"/>
      </c:barChart>
      <c:catAx>
        <c:axId val="75674368"/>
        <c:scaling>
          <c:orientation val="maxMin"/>
        </c:scaling>
        <c:axPos val="l"/>
        <c:tickLblPos val="nextTo"/>
        <c:crossAx val="75960320"/>
        <c:crosses val="autoZero"/>
        <c:auto val="1"/>
        <c:lblAlgn val="ctr"/>
        <c:lblOffset val="100"/>
      </c:catAx>
      <c:valAx>
        <c:axId val="75960320"/>
        <c:scaling>
          <c:orientation val="minMax"/>
          <c:min val="30"/>
        </c:scaling>
        <c:axPos val="b"/>
        <c:numFmt formatCode="0" sourceLinked="0"/>
        <c:tickLblPos val="nextTo"/>
        <c:crossAx val="75674368"/>
        <c:crosses val="max"/>
        <c:crossBetween val="between"/>
        <c:majorUnit val="20"/>
      </c:valAx>
    </c:plotArea>
    <c:plotVisOnly val="1"/>
  </c:chart>
  <c:txPr>
    <a:bodyPr/>
    <a:lstStyle/>
    <a:p>
      <a:pPr>
        <a:defRPr sz="1400">
          <a:latin typeface="Arial" pitchFamily="34" charset="0"/>
          <a:cs typeface="Arial" pitchFamily="34" charset="0"/>
        </a:defRPr>
      </a:pPr>
      <a:endParaRPr lang="ru-RU"/>
    </a:p>
  </c:txPr>
  <c:externalData r:id="rId1"/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8"/>
  <c:chart>
    <c:plotArea>
      <c:layout>
        <c:manualLayout>
          <c:layoutTarget val="inner"/>
          <c:xMode val="edge"/>
          <c:yMode val="edge"/>
          <c:x val="0.40012061741183497"/>
          <c:y val="2.341225958173521E-2"/>
          <c:w val="0.30902969814607056"/>
          <c:h val="0.91045537544599653"/>
        </c:manualLayout>
      </c:layout>
      <c:barChart>
        <c:barDir val="bar"/>
        <c:grouping val="clustered"/>
        <c:ser>
          <c:idx val="0"/>
          <c:order val="0"/>
          <c:spPr>
            <a:solidFill>
              <a:srgbClr val="FF3300"/>
            </a:solid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angle"/>
            </a:sp3d>
          </c:spPr>
          <c:dLbls>
            <c:numFmt formatCode="#,##0" sourceLinked="0"/>
            <c:txPr>
              <a:bodyPr/>
              <a:lstStyle/>
              <a:p>
                <a:pPr>
                  <a:defRPr lang="ru-RU" sz="1200"/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Лист1!$A$1:$A$23</c:f>
              <c:strCache>
                <c:ptCount val="23"/>
                <c:pt idx="0">
                  <c:v>Воздействие на проблемы общества 1</c:v>
                </c:pt>
                <c:pt idx="1">
                  <c:v>Воздействие на проблемы общества 2</c:v>
                </c:pt>
                <c:pt idx="3">
                  <c:v>Общесоциальное создействие</c:v>
                </c:pt>
                <c:pt idx="4">
                  <c:v>Социальное воздействие собственной организации </c:v>
                </c:pt>
                <c:pt idx="6">
                  <c:v>Общеполитическое воздействие</c:v>
                </c:pt>
                <c:pt idx="7">
                  <c:v>Политическая деятельность собственной организации</c:v>
                </c:pt>
                <c:pt idx="8">
                  <c:v>Политическое воздействие собственной организации</c:v>
                </c:pt>
                <c:pt idx="10">
                  <c:v>Воздействие на социальные проблемы 1</c:v>
                </c:pt>
                <c:pt idx="11">
                  <c:v>Воздействие на социальные проблемы 2</c:v>
                </c:pt>
                <c:pt idx="13">
                  <c:v>Социальное / общественное воздействие - выбранные направления</c:v>
                </c:pt>
                <c:pt idx="14">
                  <c:v>Социальное/ общественное воздействие в целом</c:v>
                </c:pt>
                <c:pt idx="16">
                  <c:v>Политическое воздействие - отдельные направления 1-3</c:v>
                </c:pt>
                <c:pt idx="17">
                  <c:v>Политическое воздействие в целом</c:v>
                </c:pt>
                <c:pt idx="19">
                  <c:v>Развличия  в доверии…</c:v>
                </c:pt>
                <c:pt idx="20">
                  <c:v>Различие в уровне толерантности…</c:v>
                </c:pt>
                <c:pt idx="21">
                  <c:v>Разлиичие в культурных установках…</c:v>
                </c:pt>
                <c:pt idx="22">
                  <c:v>Доверие в ГО</c:v>
                </c:pt>
              </c:strCache>
            </c:strRef>
          </c:cat>
          <c:val>
            <c:numRef>
              <c:f>Лист1!$B$1:$B$23</c:f>
              <c:numCache>
                <c:formatCode>0.0</c:formatCode>
                <c:ptCount val="23"/>
                <c:pt idx="0">
                  <c:v>37.9</c:v>
                </c:pt>
                <c:pt idx="1">
                  <c:v>32.5</c:v>
                </c:pt>
                <c:pt idx="3" formatCode="General">
                  <c:v>44</c:v>
                </c:pt>
                <c:pt idx="4" formatCode="General">
                  <c:v>64.3</c:v>
                </c:pt>
                <c:pt idx="6">
                  <c:v>36.6</c:v>
                </c:pt>
                <c:pt idx="7">
                  <c:v>26.8</c:v>
                </c:pt>
                <c:pt idx="8">
                  <c:v>64.900000000000006</c:v>
                </c:pt>
                <c:pt idx="10">
                  <c:v>24.3</c:v>
                </c:pt>
                <c:pt idx="11">
                  <c:v>48.1</c:v>
                </c:pt>
                <c:pt idx="13">
                  <c:v>50.4</c:v>
                </c:pt>
                <c:pt idx="14">
                  <c:v>21.8</c:v>
                </c:pt>
                <c:pt idx="16">
                  <c:v>47.3</c:v>
                </c:pt>
                <c:pt idx="17">
                  <c:v>16.5</c:v>
                </c:pt>
                <c:pt idx="19">
                  <c:v>7.68</c:v>
                </c:pt>
                <c:pt idx="20">
                  <c:v>1.6500000000000001</c:v>
                </c:pt>
                <c:pt idx="21">
                  <c:v>0</c:v>
                </c:pt>
                <c:pt idx="22">
                  <c:v>8.9</c:v>
                </c:pt>
              </c:numCache>
            </c:numRef>
          </c:val>
        </c:ser>
        <c:gapWidth val="66"/>
        <c:overlap val="3"/>
        <c:axId val="83414016"/>
        <c:axId val="86586112"/>
      </c:barChart>
      <c:catAx>
        <c:axId val="83414016"/>
        <c:scaling>
          <c:orientation val="maxMin"/>
        </c:scaling>
        <c:axPos val="l"/>
        <c:numFmt formatCode="General" sourceLinked="1"/>
        <c:tickLblPos val="nextTo"/>
        <c:txPr>
          <a:bodyPr rot="0" vert="horz"/>
          <a:lstStyle/>
          <a:p>
            <a:pPr>
              <a:defRPr lang="ru-RU" sz="10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86586112"/>
        <c:crosses val="autoZero"/>
        <c:auto val="1"/>
        <c:lblAlgn val="ctr"/>
        <c:lblOffset val="100"/>
        <c:tickLblSkip val="1"/>
      </c:catAx>
      <c:valAx>
        <c:axId val="86586112"/>
        <c:scaling>
          <c:orientation val="minMax"/>
        </c:scaling>
        <c:axPos val="b"/>
        <c:numFmt formatCode="0" sourceLinked="0"/>
        <c:tickLblPos val="nextTo"/>
        <c:txPr>
          <a:bodyPr/>
          <a:lstStyle/>
          <a:p>
            <a:pPr>
              <a:defRPr lang="ru-RU" sz="1200"/>
            </a:pPr>
            <a:endParaRPr lang="ru-RU"/>
          </a:p>
        </c:txPr>
        <c:crossAx val="83414016"/>
        <c:crosses val="max"/>
        <c:crossBetween val="between"/>
      </c:valAx>
    </c:plotArea>
    <c:plotVisOnly val="1"/>
  </c:chart>
  <c:txPr>
    <a:bodyPr/>
    <a:lstStyle/>
    <a:p>
      <a:pPr>
        <a:defRPr sz="1000">
          <a:latin typeface="Arial" pitchFamily="34" charset="0"/>
          <a:cs typeface="Arial" pitchFamily="34" charset="0"/>
        </a:defRPr>
      </a:pPr>
      <a:endParaRPr lang="ru-RU"/>
    </a:p>
  </c:txPr>
  <c:externalData r:id="rId1"/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plotArea>
      <c:layout>
        <c:manualLayout>
          <c:layoutTarget val="inner"/>
          <c:xMode val="edge"/>
          <c:yMode val="edge"/>
          <c:x val="0.17981647733974526"/>
          <c:y val="0.2159094999460073"/>
          <c:w val="0.71978338203619463"/>
          <c:h val="0.52158948352150858"/>
        </c:manualLayout>
      </c:layout>
      <c:barChart>
        <c:barDir val="bar"/>
        <c:grouping val="clustered"/>
        <c:ser>
          <c:idx val="0"/>
          <c:order val="0"/>
          <c:tx>
            <c:strRef>
              <c:f>Лист2!$A$22</c:f>
              <c:strCache>
                <c:ptCount val="1"/>
                <c:pt idx="0">
                  <c:v>Общесоциальное содействие</c:v>
                </c:pt>
              </c:strCache>
            </c:strRef>
          </c:tx>
          <c:spPr>
            <a:solidFill>
              <a:srgbClr val="3366CC"/>
            </a:solidFill>
          </c:spPr>
          <c:dLbls>
            <c:showVal val="1"/>
          </c:dLbls>
          <c:cat>
            <c:strRef>
              <c:f>Лист2!$B$15:$G$15</c:f>
              <c:strCache>
                <c:ptCount val="6"/>
                <c:pt idx="0">
                  <c:v>Россия</c:v>
                </c:pt>
                <c:pt idx="1">
                  <c:v>Армения</c:v>
                </c:pt>
                <c:pt idx="2">
                  <c:v>Болгария</c:v>
                </c:pt>
                <c:pt idx="3">
                  <c:v>Словения</c:v>
                </c:pt>
                <c:pt idx="4">
                  <c:v>Турция</c:v>
                </c:pt>
                <c:pt idx="5">
                  <c:v>Замбия</c:v>
                </c:pt>
              </c:strCache>
            </c:strRef>
          </c:cat>
          <c:val>
            <c:numRef>
              <c:f>Лист2!$B$22:$G$22</c:f>
              <c:numCache>
                <c:formatCode>0.0</c:formatCode>
                <c:ptCount val="6"/>
                <c:pt idx="0" formatCode="General">
                  <c:v>44</c:v>
                </c:pt>
                <c:pt idx="1">
                  <c:v>37.800000000000011</c:v>
                </c:pt>
                <c:pt idx="2">
                  <c:v>61.6</c:v>
                </c:pt>
                <c:pt idx="3">
                  <c:v>56.1</c:v>
                </c:pt>
                <c:pt idx="4">
                  <c:v>36.6</c:v>
                </c:pt>
                <c:pt idx="5">
                  <c:v>71.599999999999994</c:v>
                </c:pt>
              </c:numCache>
            </c:numRef>
          </c:val>
        </c:ser>
        <c:dLbls>
          <c:showVal val="1"/>
        </c:dLbls>
        <c:axId val="75971968"/>
        <c:axId val="76006528"/>
      </c:barChart>
      <c:catAx>
        <c:axId val="75971968"/>
        <c:scaling>
          <c:orientation val="maxMin"/>
        </c:scaling>
        <c:axPos val="l"/>
        <c:tickLblPos val="nextTo"/>
        <c:crossAx val="76006528"/>
        <c:crosses val="autoZero"/>
        <c:auto val="1"/>
        <c:lblAlgn val="ctr"/>
        <c:lblOffset val="100"/>
      </c:catAx>
      <c:valAx>
        <c:axId val="76006528"/>
        <c:scaling>
          <c:orientation val="minMax"/>
          <c:max val="80"/>
          <c:min val="20"/>
        </c:scaling>
        <c:axPos val="b"/>
        <c:numFmt formatCode="0" sourceLinked="0"/>
        <c:tickLblPos val="nextTo"/>
        <c:crossAx val="75971968"/>
        <c:crosses val="max"/>
        <c:crossBetween val="between"/>
        <c:majorUnit val="20"/>
      </c:valAx>
    </c:plotArea>
    <c:plotVisOnly val="1"/>
  </c:chart>
  <c:txPr>
    <a:bodyPr/>
    <a:lstStyle/>
    <a:p>
      <a:pPr>
        <a:defRPr sz="1400">
          <a:latin typeface="Arial" pitchFamily="34" charset="0"/>
          <a:cs typeface="Arial" pitchFamily="34" charset="0"/>
        </a:defRPr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2.6152938136618932E-2"/>
          <c:y val="4.0900875057095214E-2"/>
          <c:w val="0.92864833367419386"/>
          <c:h val="0.93785069685870015"/>
        </c:manualLayout>
      </c:layout>
      <c:scatterChart>
        <c:scatterStyle val="lineMarker"/>
        <c:ser>
          <c:idx val="0"/>
          <c:order val="0"/>
          <c:tx>
            <c:v>Diamond</c:v>
          </c:tx>
          <c:spPr>
            <a:ln w="38100">
              <a:solidFill>
                <a:srgbClr val="000000"/>
              </a:solidFill>
              <a:prstDash val="solid"/>
            </a:ln>
          </c:spPr>
          <c:marker>
            <c:symbol val="diamond"/>
            <c:size val="7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xVal>
            <c:numRef>
              <c:f>'data for graphic'!$B$15:$B$19</c:f>
              <c:numCache>
                <c:formatCode>General</c:formatCode>
                <c:ptCount val="5"/>
                <c:pt idx="0">
                  <c:v>0</c:v>
                </c:pt>
                <c:pt idx="1">
                  <c:v>58.335000000000008</c:v>
                </c:pt>
                <c:pt idx="2">
                  <c:v>0</c:v>
                </c:pt>
                <c:pt idx="3">
                  <c:v>-59.247500000000002</c:v>
                </c:pt>
                <c:pt idx="4">
                  <c:v>0</c:v>
                </c:pt>
              </c:numCache>
            </c:numRef>
          </c:xVal>
          <c:yVal>
            <c:numRef>
              <c:f>'data for graphic'!$C$15:$C$19</c:f>
              <c:numCache>
                <c:formatCode>General</c:formatCode>
                <c:ptCount val="5"/>
                <c:pt idx="0">
                  <c:v>60.794823529161931</c:v>
                </c:pt>
                <c:pt idx="1">
                  <c:v>0</c:v>
                </c:pt>
                <c:pt idx="2">
                  <c:v>-60.341977573964151</c:v>
                </c:pt>
                <c:pt idx="3">
                  <c:v>0</c:v>
                </c:pt>
                <c:pt idx="4">
                  <c:v>60.794823529161931</c:v>
                </c:pt>
              </c:numCache>
            </c:numRef>
          </c:yVal>
        </c:ser>
        <c:ser>
          <c:idx val="1"/>
          <c:order val="1"/>
          <c:tx>
            <c:v>Circle</c:v>
          </c:tx>
          <c:spPr>
            <a:ln w="38100">
              <a:solidFill>
                <a:srgbClr val="000000"/>
              </a:solidFill>
              <a:prstDash val="solid"/>
            </a:ln>
          </c:spPr>
          <c:marker>
            <c:symbol val="none"/>
          </c:marker>
          <c:xVal>
            <c:numRef>
              <c:f>'data for graphic'!$B$24:$B$87</c:f>
              <c:numCache>
                <c:formatCode>0.00</c:formatCode>
                <c:ptCount val="64"/>
                <c:pt idx="0">
                  <c:v>57.106401234567912</c:v>
                </c:pt>
                <c:pt idx="1">
                  <c:v>56.821107092433245</c:v>
                </c:pt>
                <c:pt idx="2">
                  <c:v>55.968075230791889</c:v>
                </c:pt>
                <c:pt idx="3">
                  <c:v>54.555828862030275</c:v>
                </c:pt>
                <c:pt idx="4">
                  <c:v>52.598478685038735</c:v>
                </c:pt>
                <c:pt idx="5">
                  <c:v>50.115581895771648</c:v>
                </c:pt>
                <c:pt idx="6">
                  <c:v>47.131946778210896</c:v>
                </c:pt>
                <c:pt idx="7">
                  <c:v>43.677384828192494</c:v>
                </c:pt>
                <c:pt idx="8">
                  <c:v>39.786412886794743</c:v>
                </c:pt>
                <c:pt idx="9">
                  <c:v>35.497908259471586</c:v>
                </c:pt>
                <c:pt idx="10">
                  <c:v>30.854720266868224</c:v>
                </c:pt>
                <c:pt idx="11">
                  <c:v>25.903242108572776</c:v>
                </c:pt>
                <c:pt idx="12">
                  <c:v>20.69294731760197</c:v>
                </c:pt>
                <c:pt idx="13">
                  <c:v>15.275895437212604</c:v>
                </c:pt>
                <c:pt idx="14">
                  <c:v>9.706211859154303</c:v>
                </c:pt>
                <c:pt idx="15">
                  <c:v>4.0395470206463884</c:v>
                </c:pt>
                <c:pt idx="16">
                  <c:v>-1.6674796363951128</c:v>
                </c:pt>
                <c:pt idx="17">
                  <c:v>-7.3578453881052255</c:v>
                </c:pt>
                <c:pt idx="18">
                  <c:v>-12.974693980877721</c:v>
                </c:pt>
                <c:pt idx="19">
                  <c:v>-18.461903720256895</c:v>
                </c:pt>
                <c:pt idx="20">
                  <c:v>-23.764648220357234</c:v>
                </c:pt>
                <c:pt idx="21">
                  <c:v>-28.829944210988103</c:v>
                </c:pt>
                <c:pt idx="22">
                  <c:v>-33.607180928975325</c:v>
                </c:pt>
                <c:pt idx="23">
                  <c:v>-38.048625804177163</c:v>
                </c:pt>
                <c:pt idx="24">
                  <c:v>-42.10990138754719</c:v>
                </c:pt>
                <c:pt idx="25">
                  <c:v>-45.750428755935594</c:v>
                </c:pt>
                <c:pt idx="26">
                  <c:v>-48.933832963275812</c:v>
                </c:pt>
                <c:pt idx="27">
                  <c:v>-51.628306487021561</c:v>
                </c:pt>
                <c:pt idx="28">
                  <c:v>-53.806927038398094</c:v>
                </c:pt>
                <c:pt idx="29">
                  <c:v>-55.447926561012267</c:v>
                </c:pt>
                <c:pt idx="30">
                  <c:v>-56.534908730076637</c:v>
                </c:pt>
                <c:pt idx="31">
                  <c:v>-57.057012779066163</c:v>
                </c:pt>
                <c:pt idx="32">
                  <c:v>-57.009022016908183</c:v>
                </c:pt>
                <c:pt idx="33">
                  <c:v>-56.391415951434425</c:v>
                </c:pt>
                <c:pt idx="34">
                  <c:v>-55.210365498297755</c:v>
                </c:pt>
                <c:pt idx="35">
                  <c:v>-53.477671323222438</c:v>
                </c:pt>
                <c:pt idx="36">
                  <c:v>-51.210645933653474</c:v>
                </c:pt>
                <c:pt idx="37">
                  <c:v>-48.431940697904324</c:v>
                </c:pt>
                <c:pt idx="38">
                  <c:v>-45.16931952017287</c:v>
                </c:pt>
                <c:pt idx="39">
                  <c:v>-41.455381432787554</c:v>
                </c:pt>
                <c:pt idx="40">
                  <c:v>-37.327234877453172</c:v>
                </c:pt>
                <c:pt idx="41">
                  <c:v>-32.826126929966676</c:v>
                </c:pt>
                <c:pt idx="42">
                  <c:v>-27.997031173070788</c:v>
                </c:pt>
                <c:pt idx="43">
                  <c:v>-22.888198335281686</c:v>
                </c:pt>
                <c:pt idx="44">
                  <c:v>-17.550674185558904</c:v>
                </c:pt>
                <c:pt idx="45">
                  <c:v>-12.037789500855606</c:v>
                </c:pt>
                <c:pt idx="46">
                  <c:v>-6.4046272026239324</c:v>
                </c:pt>
                <c:pt idx="47">
                  <c:v>-0.70747198647185983</c:v>
                </c:pt>
                <c:pt idx="48">
                  <c:v>4.9967520559098428</c:v>
                </c:pt>
                <c:pt idx="49">
                  <c:v>10.651050203455565</c:v>
                </c:pt>
                <c:pt idx="50">
                  <c:v>16.198926578137392</c:v>
                </c:pt>
                <c:pt idx="51">
                  <c:v>21.584948633103707</c:v>
                </c:pt>
                <c:pt idx="52">
                  <c:v>26.755301016363489</c:v>
                </c:pt>
                <c:pt idx="53">
                  <c:v>31.65832327599437</c:v>
                </c:pt>
                <c:pt idx="54">
                  <c:v>36.245026034301972</c:v>
                </c:pt>
                <c:pt idx="55">
                  <c:v>40.469580473487319</c:v>
                </c:pt>
                <c:pt idx="56">
                  <c:v>44.289776242046457</c:v>
                </c:pt>
                <c:pt idx="57">
                  <c:v>47.667443206648571</c:v>
                </c:pt>
                <c:pt idx="58">
                  <c:v>50.568832835491769</c:v>
                </c:pt>
                <c:pt idx="59">
                  <c:v>52.964955402476306</c:v>
                </c:pt>
                <c:pt idx="60">
                  <c:v>54.831869642965877</c:v>
                </c:pt>
                <c:pt idx="61">
                  <c:v>56.150921966989266</c:v>
                </c:pt>
                <c:pt idx="62">
                  <c:v>56.908932839745553</c:v>
                </c:pt>
                <c:pt idx="63">
                  <c:v>57.098328467159263</c:v>
                </c:pt>
              </c:numCache>
            </c:numRef>
          </c:xVal>
          <c:yVal>
            <c:numRef>
              <c:f>'data for graphic'!$C$24:$C$87</c:f>
              <c:numCache>
                <c:formatCode>0.00</c:formatCode>
                <c:ptCount val="64"/>
                <c:pt idx="0">
                  <c:v>0</c:v>
                </c:pt>
                <c:pt idx="1">
                  <c:v>5.701127147651559</c:v>
                </c:pt>
                <c:pt idx="2">
                  <c:v>11.345290517385873</c:v>
                </c:pt>
                <c:pt idx="3">
                  <c:v>16.87609549452489</c:v>
                </c:pt>
                <c:pt idx="4">
                  <c:v>22.238280103978106</c:v>
                </c:pt>
                <c:pt idx="5">
                  <c:v>27.378267169630458</c:v>
                </c:pt>
                <c:pt idx="6">
                  <c:v>32.244699639775732</c:v>
                </c:pt>
                <c:pt idx="7">
                  <c:v>36.788953729800994</c:v>
                </c:pt>
                <c:pt idx="8">
                  <c:v>40.965624754969305</c:v>
                </c:pt>
                <c:pt idx="9">
                  <c:v>44.732980799021213</c:v>
                </c:pt>
                <c:pt idx="10">
                  <c:v>48.053379685686693</c:v>
                </c:pt>
                <c:pt idx="11">
                  <c:v>50.893645086868354</c:v>
                </c:pt>
                <c:pt idx="12">
                  <c:v>53.225398009544385</c:v>
                </c:pt>
                <c:pt idx="13">
                  <c:v>55.025340349286402</c:v>
                </c:pt>
                <c:pt idx="14">
                  <c:v>56.275487677217527</c:v>
                </c:pt>
                <c:pt idx="15">
                  <c:v>56.963348934481125</c:v>
                </c:pt>
                <c:pt idx="16">
                  <c:v>57.082051238770937</c:v>
                </c:pt>
                <c:pt idx="17">
                  <c:v>56.630408555900395</c:v>
                </c:pt>
                <c:pt idx="18">
                  <c:v>55.612933550263548</c:v>
                </c:pt>
                <c:pt idx="19">
                  <c:v>54.039792495784276</c:v>
                </c:pt>
                <c:pt idx="20">
                  <c:v>51.926703697867524</c:v>
                </c:pt>
                <c:pt idx="21">
                  <c:v>49.29478044128782</c:v>
                </c:pt>
                <c:pt idx="22">
                  <c:v>46.170320033226751</c:v>
                </c:pt>
                <c:pt idx="23">
                  <c:v>42.584541049272318</c:v>
                </c:pt>
                <c:pt idx="24">
                  <c:v>38.573271407731355</c:v>
                </c:pt>
                <c:pt idx="25">
                  <c:v>34.176590388912686</c:v>
                </c:pt>
                <c:pt idx="26">
                  <c:v>29.43842817620671</c:v>
                </c:pt>
                <c:pt idx="27">
                  <c:v>24.40612692021466</c:v>
                </c:pt>
                <c:pt idx="28">
                  <c:v>19.129967711628819</c:v>
                </c:pt>
                <c:pt idx="29">
                  <c:v>13.662668189194909</c:v>
                </c:pt>
                <c:pt idx="30">
                  <c:v>8.0588558024922357</c:v>
                </c:pt>
                <c:pt idx="31">
                  <c:v>2.3745219925146115</c:v>
                </c:pt>
                <c:pt idx="32">
                  <c:v>-3.3335372562996057</c:v>
                </c:pt>
                <c:pt idx="33">
                  <c:v>-9.0082889027697615</c:v>
                </c:pt>
                <c:pt idx="34">
                  <c:v>-14.593032704267877</c:v>
                </c:pt>
                <c:pt idx="35">
                  <c:v>-20.031967746800245</c:v>
                </c:pt>
                <c:pt idx="36">
                  <c:v>-25.270749989294689</c:v>
                </c:pt>
                <c:pt idx="37">
                  <c:v>-30.257035251295491</c:v>
                </c:pt>
                <c:pt idx="38">
                  <c:v>-34.941002218711397</c:v>
                </c:pt>
                <c:pt idx="39">
                  <c:v>-39.275850241917745</c:v>
                </c:pt>
                <c:pt idx="40">
                  <c:v>-43.218266952376752</c:v>
                </c:pt>
                <c:pt idx="41">
                  <c:v>-46.7288610255073</c:v>
                </c:pt>
                <c:pt idx="42">
                  <c:v>-49.772555765778868</c:v>
                </c:pt>
                <c:pt idx="43">
                  <c:v>-52.318939581458125</c:v>
                </c:pt>
                <c:pt idx="44">
                  <c:v>-54.342569847181636</c:v>
                </c:pt>
                <c:pt idx="45">
                  <c:v>-55.823227118257371</c:v>
                </c:pt>
                <c:pt idx="46">
                  <c:v>-56.746117156673101</c:v>
                </c:pt>
                <c:pt idx="47">
                  <c:v>-57.102018750231764</c:v>
                </c:pt>
                <c:pt idx="48">
                  <c:v>-56.887375847855942</c:v>
                </c:pt>
                <c:pt idx="49">
                  <c:v>-56.104333090474661</c:v>
                </c:pt>
                <c:pt idx="50">
                  <c:v>-54.760714382480224</c:v>
                </c:pt>
                <c:pt idx="51">
                  <c:v>-52.869944717861479</c:v>
                </c:pt>
                <c:pt idx="52">
                  <c:v>-50.450916042102115</c:v>
                </c:pt>
                <c:pt idx="53">
                  <c:v>-47.527798490105667</c:v>
                </c:pt>
                <c:pt idx="54">
                  <c:v>-44.129798886197463</c:v>
                </c:pt>
                <c:pt idx="55">
                  <c:v>-40.290868919190473</c:v>
                </c:pt>
                <c:pt idx="56">
                  <c:v>-36.049365908333478</c:v>
                </c:pt>
                <c:pt idx="57">
                  <c:v>-31.447669549656428</c:v>
                </c:pt>
                <c:pt idx="58">
                  <c:v>-26.531758472056751</c:v>
                </c:pt>
                <c:pt idx="59">
                  <c:v>-21.35075083403752</c:v>
                </c:pt>
                <c:pt idx="60">
                  <c:v>-15.956413551304557</c:v>
                </c:pt>
                <c:pt idx="61">
                  <c:v>-10.402645058856011</c:v>
                </c:pt>
                <c:pt idx="62">
                  <c:v>-4.7449367756365808</c:v>
                </c:pt>
                <c:pt idx="63">
                  <c:v>0.9601813473773706</c:v>
                </c:pt>
              </c:numCache>
            </c:numRef>
          </c:yVal>
        </c:ser>
        <c:axId val="79889920"/>
        <c:axId val="79921536"/>
      </c:scatterChart>
      <c:valAx>
        <c:axId val="79889920"/>
        <c:scaling>
          <c:orientation val="minMax"/>
          <c:max val="80"/>
          <c:min val="-80"/>
        </c:scaling>
        <c:axPos val="b"/>
        <c:numFmt formatCode="0;0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79921536"/>
        <c:crossesAt val="0"/>
        <c:crossBetween val="midCat"/>
        <c:majorUnit val="20"/>
      </c:valAx>
      <c:valAx>
        <c:axId val="79921536"/>
        <c:scaling>
          <c:orientation val="minMax"/>
          <c:max val="80"/>
          <c:min val="-80"/>
        </c:scaling>
        <c:axPos val="l"/>
        <c:numFmt formatCode="0;0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79889920"/>
        <c:crosses val="autoZero"/>
        <c:crossBetween val="midCat"/>
        <c:majorUnit val="20"/>
        <c:minorUnit val="10"/>
      </c:valAx>
      <c:spPr>
        <a:noFill/>
        <a:ln w="25400">
          <a:noFill/>
        </a:ln>
      </c:spPr>
    </c:plotArea>
    <c:plotVisOnly val="1"/>
    <c:dispBlanksAs val="gap"/>
  </c:chart>
  <c:spPr>
    <a:noFill/>
    <a:ln w="9525">
      <a:noFill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plotArea>
      <c:layout>
        <c:manualLayout>
          <c:layoutTarget val="inner"/>
          <c:xMode val="edge"/>
          <c:yMode val="edge"/>
          <c:x val="0.20298427059241086"/>
          <c:y val="0.29928574428175481"/>
          <c:w val="0.67945382822370726"/>
          <c:h val="0.5116898569388848"/>
        </c:manualLayout>
      </c:layout>
      <c:barChart>
        <c:barDir val="bar"/>
        <c:grouping val="clustered"/>
        <c:ser>
          <c:idx val="0"/>
          <c:order val="0"/>
          <c:tx>
            <c:strRef>
              <c:f>Лист2!$A$23</c:f>
              <c:strCache>
                <c:ptCount val="1"/>
                <c:pt idx="0">
                  <c:v>Общеполитическое содействие</c:v>
                </c:pt>
              </c:strCache>
            </c:strRef>
          </c:tx>
          <c:spPr>
            <a:solidFill>
              <a:srgbClr val="3366CC"/>
            </a:solidFill>
          </c:spPr>
          <c:dLbls>
            <c:showVal val="1"/>
          </c:dLbls>
          <c:cat>
            <c:strRef>
              <c:f>Лист2!$B$1:$H$1</c:f>
              <c:strCache>
                <c:ptCount val="7"/>
                <c:pt idx="0">
                  <c:v>Россия</c:v>
                </c:pt>
                <c:pt idx="1">
                  <c:v>Армения</c:v>
                </c:pt>
                <c:pt idx="2">
                  <c:v>Болгария</c:v>
                </c:pt>
                <c:pt idx="3">
                  <c:v>Словения</c:v>
                </c:pt>
                <c:pt idx="4">
                  <c:v>Турция</c:v>
                </c:pt>
                <c:pt idx="5">
                  <c:v>Мексика</c:v>
                </c:pt>
                <c:pt idx="6">
                  <c:v>Замбия</c:v>
                </c:pt>
              </c:strCache>
            </c:strRef>
          </c:cat>
          <c:val>
            <c:numRef>
              <c:f>Лист2!$B$23:$G$23</c:f>
              <c:numCache>
                <c:formatCode>0.0</c:formatCode>
                <c:ptCount val="6"/>
                <c:pt idx="0">
                  <c:v>36.6</c:v>
                </c:pt>
                <c:pt idx="1">
                  <c:v>18.3</c:v>
                </c:pt>
                <c:pt idx="2">
                  <c:v>35.6</c:v>
                </c:pt>
                <c:pt idx="3">
                  <c:v>24.2</c:v>
                </c:pt>
                <c:pt idx="4">
                  <c:v>27.1</c:v>
                </c:pt>
                <c:pt idx="5">
                  <c:v>65.900000000000006</c:v>
                </c:pt>
              </c:numCache>
            </c:numRef>
          </c:val>
        </c:ser>
        <c:dLbls>
          <c:showVal val="1"/>
        </c:dLbls>
        <c:axId val="76013952"/>
        <c:axId val="76015488"/>
      </c:barChart>
      <c:catAx>
        <c:axId val="76013952"/>
        <c:scaling>
          <c:orientation val="maxMin"/>
        </c:scaling>
        <c:axPos val="l"/>
        <c:tickLblPos val="nextTo"/>
        <c:crossAx val="76015488"/>
        <c:crosses val="autoZero"/>
        <c:auto val="1"/>
        <c:lblAlgn val="ctr"/>
        <c:lblOffset val="100"/>
      </c:catAx>
      <c:valAx>
        <c:axId val="76015488"/>
        <c:scaling>
          <c:orientation val="minMax"/>
          <c:min val="10"/>
        </c:scaling>
        <c:axPos val="b"/>
        <c:numFmt formatCode="0" sourceLinked="0"/>
        <c:tickLblPos val="nextTo"/>
        <c:crossAx val="76013952"/>
        <c:crosses val="max"/>
        <c:crossBetween val="between"/>
      </c:valAx>
    </c:plotArea>
    <c:plotVisOnly val="1"/>
  </c:chart>
  <c:txPr>
    <a:bodyPr/>
    <a:lstStyle/>
    <a:p>
      <a:pPr>
        <a:defRPr sz="1400">
          <a:latin typeface="Arial" pitchFamily="34" charset="0"/>
          <a:cs typeface="Arial" pitchFamily="34" charset="0"/>
        </a:defRPr>
      </a:pPr>
      <a:endParaRPr lang="ru-RU"/>
    </a:p>
  </c:txPr>
  <c:externalData r:id="rId1"/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8"/>
  <c:chart>
    <c:plotArea>
      <c:layout>
        <c:manualLayout>
          <c:layoutTarget val="inner"/>
          <c:xMode val="edge"/>
          <c:yMode val="edge"/>
          <c:x val="0.30146957268307323"/>
          <c:y val="0"/>
          <c:w val="0.56523593885607104"/>
          <c:h val="0.89349115922168354"/>
        </c:manualLayout>
      </c:layout>
      <c:barChart>
        <c:barDir val="bar"/>
        <c:grouping val="clustered"/>
        <c:ser>
          <c:idx val="0"/>
          <c:order val="0"/>
          <c:spPr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0" scaled="0"/>
            </a:grad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angle"/>
            </a:sp3d>
          </c:spPr>
          <c:dLbls>
            <c:numFmt formatCode="#,##0" sourceLinked="0"/>
            <c:txPr>
              <a:bodyPr/>
              <a:lstStyle/>
              <a:p>
                <a:pPr>
                  <a:defRPr lang="ru-RU" sz="1200"/>
                </a:pPr>
                <a:endParaRPr lang="ru-RU"/>
              </a:p>
            </c:txPr>
            <c:dLblPos val="outEnd"/>
            <c:showVal val="1"/>
          </c:dLbls>
          <c:cat>
            <c:strRef>
              <c:f>Лист1!$B$1:$B$14</c:f>
              <c:strCache>
                <c:ptCount val="14"/>
                <c:pt idx="0">
                  <c:v>Индекс базовых возможностей</c:v>
                </c:pt>
                <c:pt idx="1">
                  <c:v>Коррупция</c:v>
                </c:pt>
                <c:pt idx="2">
                  <c:v>Неравенство</c:v>
                </c:pt>
                <c:pt idx="3">
                  <c:v>Экономический контекст</c:v>
                </c:pt>
                <c:pt idx="5">
                  <c:v>Политические права и свободы</c:v>
                </c:pt>
                <c:pt idx="6">
                  <c:v>Верховенство закона и личные свободы</c:v>
                </c:pt>
                <c:pt idx="7">
                  <c:v>Право на объединение и собрание</c:v>
                </c:pt>
                <c:pt idx="8">
                  <c:v>Опыт работы в законодательной среде </c:v>
                </c:pt>
                <c:pt idx="9">
                  <c:v>Эффективность государства</c:v>
                </c:pt>
                <c:pt idx="11">
                  <c:v>Доверие</c:v>
                </c:pt>
                <c:pt idx="12">
                  <c:v>Толерантность</c:v>
                </c:pt>
                <c:pt idx="13">
                  <c:v>Ценностные установки в обществе</c:v>
                </c:pt>
              </c:strCache>
            </c:strRef>
          </c:cat>
          <c:val>
            <c:numRef>
              <c:f>Лист1!$C$1:$C$14</c:f>
              <c:numCache>
                <c:formatCode>0.0</c:formatCode>
                <c:ptCount val="14"/>
                <c:pt idx="0">
                  <c:v>98.5</c:v>
                </c:pt>
                <c:pt idx="1">
                  <c:v>21</c:v>
                </c:pt>
                <c:pt idx="2">
                  <c:v>60.1</c:v>
                </c:pt>
                <c:pt idx="3">
                  <c:v>70.599999999999994</c:v>
                </c:pt>
                <c:pt idx="5">
                  <c:v>15</c:v>
                </c:pt>
                <c:pt idx="6">
                  <c:v>39.58</c:v>
                </c:pt>
                <c:pt idx="7">
                  <c:v>33.33</c:v>
                </c:pt>
                <c:pt idx="8">
                  <c:v>68.7</c:v>
                </c:pt>
                <c:pt idx="9">
                  <c:v>42</c:v>
                </c:pt>
                <c:pt idx="11">
                  <c:v>18.899999999999999</c:v>
                </c:pt>
                <c:pt idx="12">
                  <c:v>71.2</c:v>
                </c:pt>
                <c:pt idx="13">
                  <c:v>82.61</c:v>
                </c:pt>
              </c:numCache>
            </c:numRef>
          </c:val>
        </c:ser>
        <c:gapWidth val="78"/>
        <c:overlap val="3"/>
        <c:axId val="92880896"/>
        <c:axId val="92882432"/>
      </c:barChart>
      <c:catAx>
        <c:axId val="92880896"/>
        <c:scaling>
          <c:orientation val="maxMin"/>
        </c:scaling>
        <c:axPos val="l"/>
        <c:numFmt formatCode="General" sourceLinked="1"/>
        <c:tickLblPos val="nextTo"/>
        <c:txPr>
          <a:bodyPr rot="0" vert="horz"/>
          <a:lstStyle/>
          <a:p>
            <a:pPr>
              <a:defRPr lang="ru-RU" sz="1200"/>
            </a:pPr>
            <a:endParaRPr lang="ru-RU"/>
          </a:p>
        </c:txPr>
        <c:crossAx val="92882432"/>
        <c:crosses val="autoZero"/>
        <c:auto val="1"/>
        <c:lblAlgn val="ctr"/>
        <c:lblOffset val="100"/>
      </c:catAx>
      <c:valAx>
        <c:axId val="92882432"/>
        <c:scaling>
          <c:orientation val="minMax"/>
          <c:max val="100"/>
        </c:scaling>
        <c:axPos val="b"/>
        <c:numFmt formatCode="0" sourceLinked="0"/>
        <c:tickLblPos val="nextTo"/>
        <c:txPr>
          <a:bodyPr/>
          <a:lstStyle/>
          <a:p>
            <a:pPr>
              <a:defRPr lang="ru-RU" sz="1200"/>
            </a:pPr>
            <a:endParaRPr lang="ru-RU"/>
          </a:p>
        </c:txPr>
        <c:crossAx val="92880896"/>
        <c:crosses val="max"/>
        <c:crossBetween val="between"/>
      </c:valAx>
    </c:plotArea>
    <c:plotVisOnly val="1"/>
  </c:chart>
  <c:txPr>
    <a:bodyPr/>
    <a:lstStyle/>
    <a:p>
      <a:pPr>
        <a:defRPr sz="1000">
          <a:latin typeface="Arial" pitchFamily="34" charset="0"/>
          <a:cs typeface="Arial" pitchFamily="34" charset="0"/>
        </a:defRPr>
      </a:pPr>
      <a:endParaRPr lang="ru-RU"/>
    </a:p>
  </c:txPr>
  <c:externalData r:id="rId1"/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plotArea>
      <c:layout>
        <c:manualLayout>
          <c:layoutTarget val="inner"/>
          <c:xMode val="edge"/>
          <c:yMode val="edge"/>
          <c:x val="0.17253055383574614"/>
          <c:y val="0.21590949994600719"/>
          <c:w val="0.71978338203619463"/>
          <c:h val="0.57238277880653077"/>
        </c:manualLayout>
      </c:layout>
      <c:barChart>
        <c:barDir val="bar"/>
        <c:grouping val="clustered"/>
        <c:ser>
          <c:idx val="0"/>
          <c:order val="0"/>
          <c:tx>
            <c:strRef>
              <c:f>Лист2!$A$26</c:f>
              <c:strCache>
                <c:ptCount val="1"/>
                <c:pt idx="0">
                  <c:v>Доверие</c:v>
                </c:pt>
              </c:strCache>
            </c:strRef>
          </c:tx>
          <c:spPr>
            <a:solidFill>
              <a:srgbClr val="FF0000"/>
            </a:solidFill>
          </c:spPr>
          <c:dLbls>
            <c:showVal val="1"/>
          </c:dLbls>
          <c:cat>
            <c:strRef>
              <c:f>Лист2!$B$25:$H$25</c:f>
              <c:strCache>
                <c:ptCount val="7"/>
                <c:pt idx="0">
                  <c:v>Россия</c:v>
                </c:pt>
                <c:pt idx="1">
                  <c:v>Армения</c:v>
                </c:pt>
                <c:pt idx="2">
                  <c:v>Болгария</c:v>
                </c:pt>
                <c:pt idx="3">
                  <c:v>Словения</c:v>
                </c:pt>
                <c:pt idx="4">
                  <c:v>Турция</c:v>
                </c:pt>
                <c:pt idx="5">
                  <c:v>Мексика</c:v>
                </c:pt>
                <c:pt idx="6">
                  <c:v>Замбия</c:v>
                </c:pt>
              </c:strCache>
            </c:strRef>
          </c:cat>
          <c:val>
            <c:numRef>
              <c:f>Лист2!$B$26:$H$26</c:f>
              <c:numCache>
                <c:formatCode>0.0</c:formatCode>
                <c:ptCount val="7"/>
                <c:pt idx="0">
                  <c:v>18.899999999999999</c:v>
                </c:pt>
                <c:pt idx="1">
                  <c:v>17.8</c:v>
                </c:pt>
                <c:pt idx="2">
                  <c:v>17.899999999999999</c:v>
                </c:pt>
                <c:pt idx="3">
                  <c:v>18.100000000000001</c:v>
                </c:pt>
                <c:pt idx="4">
                  <c:v>4.8</c:v>
                </c:pt>
                <c:pt idx="5">
                  <c:v>15.6</c:v>
                </c:pt>
                <c:pt idx="6">
                  <c:v>7.9</c:v>
                </c:pt>
              </c:numCache>
            </c:numRef>
          </c:val>
        </c:ser>
        <c:dLbls>
          <c:showVal val="1"/>
        </c:dLbls>
        <c:axId val="75962624"/>
        <c:axId val="76008832"/>
      </c:barChart>
      <c:catAx>
        <c:axId val="75962624"/>
        <c:scaling>
          <c:orientation val="maxMin"/>
        </c:scaling>
        <c:axPos val="l"/>
        <c:tickLblPos val="nextTo"/>
        <c:crossAx val="76008832"/>
        <c:crosses val="autoZero"/>
        <c:auto val="1"/>
        <c:lblAlgn val="ctr"/>
        <c:lblOffset val="100"/>
      </c:catAx>
      <c:valAx>
        <c:axId val="76008832"/>
        <c:scaling>
          <c:orientation val="minMax"/>
        </c:scaling>
        <c:axPos val="b"/>
        <c:numFmt formatCode="0" sourceLinked="0"/>
        <c:tickLblPos val="nextTo"/>
        <c:crossAx val="75962624"/>
        <c:crosses val="max"/>
        <c:crossBetween val="between"/>
      </c:valAx>
    </c:plotArea>
    <c:plotVisOnly val="1"/>
  </c:chart>
  <c:txPr>
    <a:bodyPr/>
    <a:lstStyle/>
    <a:p>
      <a:pPr>
        <a:defRPr sz="1400">
          <a:latin typeface="Arial" pitchFamily="34" charset="0"/>
          <a:cs typeface="Arial" pitchFamily="34" charset="0"/>
        </a:defRPr>
      </a:pPr>
      <a:endParaRPr lang="ru-RU"/>
    </a:p>
  </c:txPr>
  <c:externalData r:id="rId1"/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plotArea>
      <c:layout>
        <c:manualLayout>
          <c:layoutTarget val="inner"/>
          <c:xMode val="edge"/>
          <c:yMode val="edge"/>
          <c:x val="0.18578008993135486"/>
          <c:y val="0.3174774100550436"/>
          <c:w val="0.6794538282237077"/>
          <c:h val="0.53076828005044796"/>
        </c:manualLayout>
      </c:layout>
      <c:barChart>
        <c:barDir val="bar"/>
        <c:grouping val="clustered"/>
        <c:ser>
          <c:idx val="0"/>
          <c:order val="0"/>
          <c:tx>
            <c:strRef>
              <c:f>Лист2!$A$27</c:f>
              <c:strCache>
                <c:ptCount val="1"/>
                <c:pt idx="0">
                  <c:v>Толерантность</c:v>
                </c:pt>
              </c:strCache>
            </c:strRef>
          </c:tx>
          <c:spPr>
            <a:solidFill>
              <a:srgbClr val="FF0000"/>
            </a:solidFill>
          </c:spPr>
          <c:dLbls>
            <c:showVal val="1"/>
          </c:dLbls>
          <c:cat>
            <c:strRef>
              <c:f>Лист2!$B$1:$H$1</c:f>
              <c:strCache>
                <c:ptCount val="7"/>
                <c:pt idx="0">
                  <c:v>Россия</c:v>
                </c:pt>
                <c:pt idx="1">
                  <c:v>Армения</c:v>
                </c:pt>
                <c:pt idx="2">
                  <c:v>Болгария</c:v>
                </c:pt>
                <c:pt idx="3">
                  <c:v>Словения</c:v>
                </c:pt>
                <c:pt idx="4">
                  <c:v>Турция</c:v>
                </c:pt>
                <c:pt idx="5">
                  <c:v>Мексика</c:v>
                </c:pt>
                <c:pt idx="6">
                  <c:v>Замбия</c:v>
                </c:pt>
              </c:strCache>
            </c:strRef>
          </c:cat>
          <c:val>
            <c:numRef>
              <c:f>Лист2!$B$27:$H$27</c:f>
              <c:numCache>
                <c:formatCode>0.0</c:formatCode>
                <c:ptCount val="7"/>
                <c:pt idx="0">
                  <c:v>71.2</c:v>
                </c:pt>
                <c:pt idx="1">
                  <c:v>42.720000000000006</c:v>
                </c:pt>
                <c:pt idx="2">
                  <c:v>64.149999999999991</c:v>
                </c:pt>
                <c:pt idx="3">
                  <c:v>77.759999999999991</c:v>
                </c:pt>
                <c:pt idx="4">
                  <c:v>49.2</c:v>
                </c:pt>
                <c:pt idx="5">
                  <c:v>83.61999999999999</c:v>
                </c:pt>
                <c:pt idx="6">
                  <c:v>66.38</c:v>
                </c:pt>
              </c:numCache>
            </c:numRef>
          </c:val>
        </c:ser>
        <c:dLbls>
          <c:showVal val="1"/>
        </c:dLbls>
        <c:axId val="45539328"/>
        <c:axId val="45563904"/>
      </c:barChart>
      <c:catAx>
        <c:axId val="45539328"/>
        <c:scaling>
          <c:orientation val="maxMin"/>
        </c:scaling>
        <c:axPos val="l"/>
        <c:tickLblPos val="nextTo"/>
        <c:crossAx val="45563904"/>
        <c:crosses val="autoZero"/>
        <c:auto val="1"/>
        <c:lblAlgn val="ctr"/>
        <c:lblOffset val="100"/>
      </c:catAx>
      <c:valAx>
        <c:axId val="45563904"/>
        <c:scaling>
          <c:orientation val="minMax"/>
          <c:min val="40"/>
        </c:scaling>
        <c:axPos val="b"/>
        <c:numFmt formatCode="0" sourceLinked="0"/>
        <c:tickLblPos val="nextTo"/>
        <c:crossAx val="45539328"/>
        <c:crosses val="max"/>
        <c:crossBetween val="between"/>
      </c:valAx>
    </c:plotArea>
    <c:plotVisOnly val="1"/>
  </c:chart>
  <c:txPr>
    <a:bodyPr/>
    <a:lstStyle/>
    <a:p>
      <a:pPr>
        <a:defRPr sz="1400">
          <a:latin typeface="Arial" pitchFamily="34" charset="0"/>
          <a:cs typeface="Arial" pitchFamily="34" charset="0"/>
        </a:defRPr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8"/>
  <c:chart>
    <c:plotArea>
      <c:layout>
        <c:manualLayout>
          <c:layoutTarget val="inner"/>
          <c:xMode val="edge"/>
          <c:yMode val="edge"/>
          <c:x val="0.37505431891686075"/>
          <c:y val="2.6626209567519571E-2"/>
          <c:w val="0.58745802075864906"/>
          <c:h val="0.89349115922168354"/>
        </c:manualLayout>
      </c:layout>
      <c:barChart>
        <c:barDir val="bar"/>
        <c:grouping val="clustered"/>
        <c:ser>
          <c:idx val="0"/>
          <c:order val="0"/>
          <c:spPr>
            <a:solidFill>
              <a:srgbClr val="FF0066"/>
            </a:solid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angle"/>
            </a:sp3d>
          </c:spPr>
          <c:dLbls>
            <c:numFmt formatCode="#,##0" sourceLinked="0"/>
            <c:txPr>
              <a:bodyPr/>
              <a:lstStyle/>
              <a:p>
                <a:pPr>
                  <a:defRPr lang="ru-RU" sz="1200"/>
                </a:pPr>
                <a:endParaRPr lang="ru-RU"/>
              </a:p>
            </c:txPr>
            <c:dLblPos val="outEnd"/>
            <c:showVal val="1"/>
          </c:dLbls>
          <c:cat>
            <c:strRef>
              <c:f>Лист1!$B$1:$B$19</c:f>
              <c:strCache>
                <c:ptCount val="19"/>
                <c:pt idx="0">
                  <c:v>Социальная база 1</c:v>
                </c:pt>
                <c:pt idx="1">
                  <c:v>Волонтерство в обществе 1</c:v>
                </c:pt>
                <c:pt idx="2">
                  <c:v>Вовлечение местных сообществ 1</c:v>
                </c:pt>
                <c:pt idx="4">
                  <c:v>Социальная база 2</c:v>
                </c:pt>
                <c:pt idx="5">
                  <c:v>Волонтерство в обществе 2</c:v>
                </c:pt>
                <c:pt idx="6">
                  <c:v>Вовлечение местных сообществ 2</c:v>
                </c:pt>
                <c:pt idx="8">
                  <c:v>Разнообразие общественного участия</c:v>
                </c:pt>
                <c:pt idx="10">
                  <c:v>Членство в политических организациях 1</c:v>
                </c:pt>
                <c:pt idx="11">
                  <c:v>Политическое волонтерство 1</c:v>
                </c:pt>
                <c:pt idx="12">
                  <c:v>Индивидуальный общественный активизм 1</c:v>
                </c:pt>
                <c:pt idx="14">
                  <c:v>Членство в политических организациях 2</c:v>
                </c:pt>
                <c:pt idx="15">
                  <c:v>Политичекое добровольчество 2</c:v>
                </c:pt>
                <c:pt idx="16">
                  <c:v>Индивидуальная гражданская активность 2</c:v>
                </c:pt>
                <c:pt idx="18">
                  <c:v>Разнообразие политического участия</c:v>
                </c:pt>
              </c:strCache>
            </c:strRef>
          </c:cat>
          <c:val>
            <c:numRef>
              <c:f>Лист1!$C$1:$C$19</c:f>
              <c:numCache>
                <c:formatCode>0.0</c:formatCode>
                <c:ptCount val="19"/>
                <c:pt idx="0">
                  <c:v>8.8000000000000007</c:v>
                </c:pt>
                <c:pt idx="1">
                  <c:v>4.5999999999999996</c:v>
                </c:pt>
                <c:pt idx="2">
                  <c:v>28.3</c:v>
                </c:pt>
                <c:pt idx="4">
                  <c:v>15.4</c:v>
                </c:pt>
                <c:pt idx="5">
                  <c:v>17.399999999999999</c:v>
                </c:pt>
                <c:pt idx="6">
                  <c:v>75</c:v>
                </c:pt>
                <c:pt idx="8">
                  <c:v>88.54</c:v>
                </c:pt>
                <c:pt idx="10">
                  <c:v>7.9</c:v>
                </c:pt>
                <c:pt idx="11">
                  <c:v>2.9</c:v>
                </c:pt>
                <c:pt idx="12">
                  <c:v>9.5</c:v>
                </c:pt>
                <c:pt idx="14">
                  <c:v>9.5</c:v>
                </c:pt>
                <c:pt idx="15">
                  <c:v>5.2</c:v>
                </c:pt>
                <c:pt idx="16">
                  <c:v>11.1</c:v>
                </c:pt>
                <c:pt idx="18">
                  <c:v>58.355999999999995</c:v>
                </c:pt>
              </c:numCache>
            </c:numRef>
          </c:val>
        </c:ser>
        <c:gapWidth val="78"/>
        <c:overlap val="3"/>
        <c:axId val="52819456"/>
        <c:axId val="52853376"/>
      </c:barChart>
      <c:catAx>
        <c:axId val="52819456"/>
        <c:scaling>
          <c:orientation val="maxMin"/>
        </c:scaling>
        <c:axPos val="l"/>
        <c:numFmt formatCode="General" sourceLinked="1"/>
        <c:tickLblPos val="nextTo"/>
        <c:txPr>
          <a:bodyPr rot="0" vert="horz"/>
          <a:lstStyle/>
          <a:p>
            <a:pPr>
              <a:defRPr lang="ru-RU" sz="1200"/>
            </a:pPr>
            <a:endParaRPr lang="ru-RU"/>
          </a:p>
        </c:txPr>
        <c:crossAx val="52853376"/>
        <c:crosses val="autoZero"/>
        <c:auto val="1"/>
        <c:lblAlgn val="ctr"/>
        <c:lblOffset val="100"/>
      </c:catAx>
      <c:valAx>
        <c:axId val="52853376"/>
        <c:scaling>
          <c:orientation val="minMax"/>
        </c:scaling>
        <c:axPos val="b"/>
        <c:numFmt formatCode="0" sourceLinked="0"/>
        <c:tickLblPos val="nextTo"/>
        <c:txPr>
          <a:bodyPr/>
          <a:lstStyle/>
          <a:p>
            <a:pPr>
              <a:defRPr lang="ru-RU" sz="1200"/>
            </a:pPr>
            <a:endParaRPr lang="ru-RU"/>
          </a:p>
        </c:txPr>
        <c:crossAx val="52819456"/>
        <c:crosses val="max"/>
        <c:crossBetween val="between"/>
      </c:valAx>
    </c:plotArea>
    <c:plotVisOnly val="1"/>
  </c:chart>
  <c:txPr>
    <a:bodyPr/>
    <a:lstStyle/>
    <a:p>
      <a:pPr>
        <a:defRPr sz="1000">
          <a:latin typeface="Arial" pitchFamily="34" charset="0"/>
          <a:cs typeface="Arial" pitchFamily="34" charset="0"/>
        </a:defRPr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8"/>
  <c:chart>
    <c:autoTitleDeleted val="1"/>
    <c:plotArea>
      <c:layout>
        <c:manualLayout>
          <c:layoutTarget val="inner"/>
          <c:xMode val="edge"/>
          <c:yMode val="edge"/>
          <c:x val="0.17797191448694874"/>
          <c:y val="0.24732285338335339"/>
          <c:w val="0.68769439577950764"/>
          <c:h val="0.52536780145020856"/>
        </c:manualLayout>
      </c:layout>
      <c:barChart>
        <c:barDir val="bar"/>
        <c:grouping val="clustered"/>
        <c:ser>
          <c:idx val="0"/>
          <c:order val="0"/>
          <c:tx>
            <c:strRef>
              <c:f>Лист2!$A$2</c:f>
              <c:strCache>
                <c:ptCount val="1"/>
                <c:pt idx="0">
                  <c:v>Социальная база 1</c:v>
                </c:pt>
              </c:strCache>
            </c:strRef>
          </c:tx>
          <c:dLbls>
            <c:showVal val="1"/>
          </c:dLbls>
          <c:cat>
            <c:strRef>
              <c:f>Лист2!$B$1:$H$1</c:f>
              <c:strCache>
                <c:ptCount val="7"/>
                <c:pt idx="0">
                  <c:v>Россия</c:v>
                </c:pt>
                <c:pt idx="1">
                  <c:v>Армения</c:v>
                </c:pt>
                <c:pt idx="2">
                  <c:v>Болгария</c:v>
                </c:pt>
                <c:pt idx="3">
                  <c:v>Словения</c:v>
                </c:pt>
                <c:pt idx="4">
                  <c:v>Турция</c:v>
                </c:pt>
                <c:pt idx="5">
                  <c:v>Мексика</c:v>
                </c:pt>
                <c:pt idx="6">
                  <c:v>Замбия</c:v>
                </c:pt>
              </c:strCache>
            </c:strRef>
          </c:cat>
          <c:val>
            <c:numRef>
              <c:f>Лист2!$B$2:$H$2</c:f>
              <c:numCache>
                <c:formatCode>0.0</c:formatCode>
                <c:ptCount val="7"/>
                <c:pt idx="0">
                  <c:v>8.8000000000000007</c:v>
                </c:pt>
                <c:pt idx="1">
                  <c:v>11.7</c:v>
                </c:pt>
                <c:pt idx="2">
                  <c:v>8.7000000000000011</c:v>
                </c:pt>
                <c:pt idx="3">
                  <c:v>33</c:v>
                </c:pt>
                <c:pt idx="4">
                  <c:v>4.5</c:v>
                </c:pt>
                <c:pt idx="5">
                  <c:v>56.4</c:v>
                </c:pt>
                <c:pt idx="6">
                  <c:v>80.599999999999994</c:v>
                </c:pt>
              </c:numCache>
            </c:numRef>
          </c:val>
        </c:ser>
        <c:dLbls>
          <c:showVal val="1"/>
        </c:dLbls>
        <c:axId val="80203136"/>
        <c:axId val="80320768"/>
      </c:barChart>
      <c:catAx>
        <c:axId val="80203136"/>
        <c:scaling>
          <c:orientation val="maxMin"/>
        </c:scaling>
        <c:axPos val="l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80320768"/>
        <c:crosses val="autoZero"/>
        <c:auto val="1"/>
        <c:lblAlgn val="ctr"/>
        <c:lblOffset val="100"/>
        <c:tickLblSkip val="1"/>
      </c:catAx>
      <c:valAx>
        <c:axId val="80320768"/>
        <c:scaling>
          <c:orientation val="minMax"/>
        </c:scaling>
        <c:axPos val="b"/>
        <c:numFmt formatCode="0" sourceLinked="0"/>
        <c:tickLblPos val="nextTo"/>
        <c:crossAx val="80203136"/>
        <c:crosses val="max"/>
        <c:crossBetween val="between"/>
        <c:majorUnit val="20"/>
      </c:valAx>
    </c:plotArea>
    <c:plotVisOnly val="1"/>
  </c:chart>
  <c:txPr>
    <a:bodyPr/>
    <a:lstStyle/>
    <a:p>
      <a:pPr>
        <a:defRPr sz="1400">
          <a:latin typeface="Arial" pitchFamily="34" charset="0"/>
          <a:cs typeface="Arial" pitchFamily="34" charset="0"/>
        </a:defRPr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8"/>
  <c:chart>
    <c:autoTitleDeleted val="1"/>
    <c:plotArea>
      <c:layout>
        <c:manualLayout>
          <c:layoutTarget val="inner"/>
          <c:xMode val="edge"/>
          <c:yMode val="edge"/>
          <c:x val="0.15926484804298341"/>
          <c:y val="0.30595222969029634"/>
          <c:w val="0.77161889427343577"/>
          <c:h val="0.53840231550973738"/>
        </c:manualLayout>
      </c:layout>
      <c:barChart>
        <c:barDir val="bar"/>
        <c:grouping val="clustered"/>
        <c:ser>
          <c:idx val="0"/>
          <c:order val="0"/>
          <c:tx>
            <c:strRef>
              <c:f>Лист2!$A$3</c:f>
              <c:strCache>
                <c:ptCount val="1"/>
                <c:pt idx="0">
                  <c:v>Волонтерство в обществе 1</c:v>
                </c:pt>
              </c:strCache>
            </c:strRef>
          </c:tx>
          <c:dLbls>
            <c:showVal val="1"/>
          </c:dLbls>
          <c:cat>
            <c:strRef>
              <c:f>Лист2!$B$1:$H$1</c:f>
              <c:strCache>
                <c:ptCount val="7"/>
                <c:pt idx="0">
                  <c:v>Россия</c:v>
                </c:pt>
                <c:pt idx="1">
                  <c:v>Армения</c:v>
                </c:pt>
                <c:pt idx="2">
                  <c:v>Болгария</c:v>
                </c:pt>
                <c:pt idx="3">
                  <c:v>Словения</c:v>
                </c:pt>
                <c:pt idx="4">
                  <c:v>Турция</c:v>
                </c:pt>
                <c:pt idx="5">
                  <c:v>Мексика</c:v>
                </c:pt>
                <c:pt idx="6">
                  <c:v>Замбия</c:v>
                </c:pt>
              </c:strCache>
            </c:strRef>
          </c:cat>
          <c:val>
            <c:numRef>
              <c:f>Лист2!$B$3:$H$3</c:f>
              <c:numCache>
                <c:formatCode>0.0</c:formatCode>
                <c:ptCount val="7"/>
                <c:pt idx="0">
                  <c:v>4.5999999999999996</c:v>
                </c:pt>
                <c:pt idx="1">
                  <c:v>8.2000000000000011</c:v>
                </c:pt>
                <c:pt idx="2">
                  <c:v>6.7</c:v>
                </c:pt>
                <c:pt idx="3">
                  <c:v>20.100000000000001</c:v>
                </c:pt>
                <c:pt idx="4">
                  <c:v>2.5</c:v>
                </c:pt>
                <c:pt idx="5">
                  <c:v>34</c:v>
                </c:pt>
                <c:pt idx="6">
                  <c:v>72.8</c:v>
                </c:pt>
              </c:numCache>
            </c:numRef>
          </c:val>
        </c:ser>
        <c:dLbls>
          <c:showVal val="1"/>
        </c:dLbls>
        <c:axId val="81341440"/>
        <c:axId val="81385728"/>
      </c:barChart>
      <c:catAx>
        <c:axId val="81341440"/>
        <c:scaling>
          <c:orientation val="maxMin"/>
        </c:scaling>
        <c:axPos val="l"/>
        <c:tickLblPos val="nextTo"/>
        <c:crossAx val="81385728"/>
        <c:crosses val="autoZero"/>
        <c:auto val="1"/>
        <c:lblAlgn val="ctr"/>
        <c:lblOffset val="100"/>
      </c:catAx>
      <c:valAx>
        <c:axId val="81385728"/>
        <c:scaling>
          <c:orientation val="minMax"/>
        </c:scaling>
        <c:axPos val="b"/>
        <c:numFmt formatCode="#,##0" sourceLinked="0"/>
        <c:tickLblPos val="nextTo"/>
        <c:crossAx val="81341440"/>
        <c:crosses val="max"/>
        <c:crossBetween val="between"/>
        <c:majorUnit val="20"/>
      </c:valAx>
    </c:plotArea>
    <c:plotVisOnly val="1"/>
  </c:chart>
  <c:txPr>
    <a:bodyPr/>
    <a:lstStyle/>
    <a:p>
      <a:pPr>
        <a:defRPr sz="1400">
          <a:latin typeface="Arial" pitchFamily="34" charset="0"/>
          <a:cs typeface="Arial" pitchFamily="34" charset="0"/>
        </a:defRPr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7"/>
  <c:chart>
    <c:autoTitleDeleted val="1"/>
    <c:plotArea>
      <c:layout>
        <c:manualLayout>
          <c:layoutTarget val="inner"/>
          <c:xMode val="edge"/>
          <c:yMode val="edge"/>
          <c:x val="0.15535768950629669"/>
          <c:y val="0.37717305760084124"/>
          <c:w val="0.72223879562651849"/>
          <c:h val="0.45071841628016218"/>
        </c:manualLayout>
      </c:layout>
      <c:barChart>
        <c:barDir val="bar"/>
        <c:grouping val="clustered"/>
        <c:ser>
          <c:idx val="0"/>
          <c:order val="0"/>
          <c:tx>
            <c:strRef>
              <c:f>Лист2!$A$5</c:f>
              <c:strCache>
                <c:ptCount val="1"/>
                <c:pt idx="0">
                  <c:v>Волонтерство в обществе 2</c:v>
                </c:pt>
              </c:strCache>
            </c:strRef>
          </c:tx>
          <c:spPr>
            <a:solidFill>
              <a:srgbClr val="FF0066"/>
            </a:solidFill>
          </c:spPr>
          <c:dLbls>
            <c:showVal val="1"/>
          </c:dLbls>
          <c:cat>
            <c:strRef>
              <c:f>Лист2!$B$1:$H$1</c:f>
              <c:strCache>
                <c:ptCount val="7"/>
                <c:pt idx="0">
                  <c:v>Россия</c:v>
                </c:pt>
                <c:pt idx="1">
                  <c:v>Армения</c:v>
                </c:pt>
                <c:pt idx="2">
                  <c:v>Болгария</c:v>
                </c:pt>
                <c:pt idx="3">
                  <c:v>Словения</c:v>
                </c:pt>
                <c:pt idx="4">
                  <c:v>Турция</c:v>
                </c:pt>
                <c:pt idx="5">
                  <c:v>Мексика</c:v>
                </c:pt>
                <c:pt idx="6">
                  <c:v>Замбия</c:v>
                </c:pt>
              </c:strCache>
            </c:strRef>
          </c:cat>
          <c:val>
            <c:numRef>
              <c:f>Лист2!$B$5:$H$5</c:f>
              <c:numCache>
                <c:formatCode>0.0</c:formatCode>
                <c:ptCount val="7"/>
                <c:pt idx="0">
                  <c:v>17.399999999999999</c:v>
                </c:pt>
                <c:pt idx="1">
                  <c:v>14.5</c:v>
                </c:pt>
                <c:pt idx="2">
                  <c:v>9.9</c:v>
                </c:pt>
                <c:pt idx="3">
                  <c:v>28.7</c:v>
                </c:pt>
                <c:pt idx="4">
                  <c:v>30</c:v>
                </c:pt>
                <c:pt idx="5">
                  <c:v>30.7</c:v>
                </c:pt>
                <c:pt idx="6">
                  <c:v>31</c:v>
                </c:pt>
              </c:numCache>
            </c:numRef>
          </c:val>
        </c:ser>
        <c:dLbls>
          <c:showVal val="1"/>
        </c:dLbls>
        <c:axId val="81739136"/>
        <c:axId val="82130048"/>
      </c:barChart>
      <c:catAx>
        <c:axId val="81739136"/>
        <c:scaling>
          <c:orientation val="maxMin"/>
        </c:scaling>
        <c:axPos val="l"/>
        <c:tickLblPos val="nextTo"/>
        <c:crossAx val="82130048"/>
        <c:crosses val="autoZero"/>
        <c:auto val="1"/>
        <c:lblAlgn val="ctr"/>
        <c:lblOffset val="100"/>
      </c:catAx>
      <c:valAx>
        <c:axId val="82130048"/>
        <c:scaling>
          <c:orientation val="minMax"/>
        </c:scaling>
        <c:axPos val="b"/>
        <c:numFmt formatCode="0" sourceLinked="0"/>
        <c:tickLblPos val="nextTo"/>
        <c:crossAx val="81739136"/>
        <c:crosses val="max"/>
        <c:crossBetween val="between"/>
      </c:valAx>
    </c:plotArea>
    <c:plotVisOnly val="1"/>
  </c:chart>
  <c:txPr>
    <a:bodyPr/>
    <a:lstStyle/>
    <a:p>
      <a:pPr>
        <a:defRPr sz="1400">
          <a:latin typeface="Arial" pitchFamily="34" charset="0"/>
          <a:cs typeface="Arial" pitchFamily="34" charset="0"/>
        </a:defRPr>
      </a:pPr>
      <a:endParaRPr lang="ru-RU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7"/>
  <c:chart>
    <c:autoTitleDeleted val="1"/>
    <c:plotArea>
      <c:layout>
        <c:manualLayout>
          <c:layoutTarget val="inner"/>
          <c:xMode val="edge"/>
          <c:yMode val="edge"/>
          <c:x val="0.16576716005718653"/>
          <c:y val="0.27701837801854606"/>
          <c:w val="0.71910509465643102"/>
          <c:h val="0.5444892385316249"/>
        </c:manualLayout>
      </c:layout>
      <c:barChart>
        <c:barDir val="bar"/>
        <c:grouping val="clustered"/>
        <c:ser>
          <c:idx val="0"/>
          <c:order val="0"/>
          <c:tx>
            <c:strRef>
              <c:f>Лист2!$A$4</c:f>
              <c:strCache>
                <c:ptCount val="1"/>
                <c:pt idx="0">
                  <c:v>Социальная база 2</c:v>
                </c:pt>
              </c:strCache>
            </c:strRef>
          </c:tx>
          <c:spPr>
            <a:solidFill>
              <a:srgbClr val="FF0066"/>
            </a:solidFill>
          </c:spPr>
          <c:dLbls>
            <c:showVal val="1"/>
          </c:dLbls>
          <c:cat>
            <c:strRef>
              <c:f>Лист2!$B$1:$H$1</c:f>
              <c:strCache>
                <c:ptCount val="7"/>
                <c:pt idx="0">
                  <c:v>Россия</c:v>
                </c:pt>
                <c:pt idx="1">
                  <c:v>Армения</c:v>
                </c:pt>
                <c:pt idx="2">
                  <c:v>Болгария</c:v>
                </c:pt>
                <c:pt idx="3">
                  <c:v>Словения</c:v>
                </c:pt>
                <c:pt idx="4">
                  <c:v>Турция</c:v>
                </c:pt>
                <c:pt idx="5">
                  <c:v>Мексика</c:v>
                </c:pt>
                <c:pt idx="6">
                  <c:v>Замбия</c:v>
                </c:pt>
              </c:strCache>
            </c:strRef>
          </c:cat>
          <c:val>
            <c:numRef>
              <c:f>Лист2!$B$4:$H$4</c:f>
              <c:numCache>
                <c:formatCode>0.0</c:formatCode>
                <c:ptCount val="7"/>
                <c:pt idx="0">
                  <c:v>15.4</c:v>
                </c:pt>
                <c:pt idx="1">
                  <c:v>14.8</c:v>
                </c:pt>
                <c:pt idx="2">
                  <c:v>14.6</c:v>
                </c:pt>
                <c:pt idx="3">
                  <c:v>21.3</c:v>
                </c:pt>
                <c:pt idx="4">
                  <c:v>11.5</c:v>
                </c:pt>
                <c:pt idx="5">
                  <c:v>34.4</c:v>
                </c:pt>
                <c:pt idx="6">
                  <c:v>28.6</c:v>
                </c:pt>
              </c:numCache>
            </c:numRef>
          </c:val>
        </c:ser>
        <c:dLbls>
          <c:showVal val="1"/>
        </c:dLbls>
        <c:axId val="83471360"/>
        <c:axId val="84087936"/>
      </c:barChart>
      <c:catAx>
        <c:axId val="83471360"/>
        <c:scaling>
          <c:orientation val="maxMin"/>
        </c:scaling>
        <c:axPos val="l"/>
        <c:tickLblPos val="nextTo"/>
        <c:crossAx val="84087936"/>
        <c:crosses val="autoZero"/>
        <c:auto val="1"/>
        <c:lblAlgn val="ctr"/>
        <c:lblOffset val="100"/>
      </c:catAx>
      <c:valAx>
        <c:axId val="84087936"/>
        <c:scaling>
          <c:orientation val="minMax"/>
        </c:scaling>
        <c:axPos val="b"/>
        <c:numFmt formatCode="0" sourceLinked="0"/>
        <c:tickLblPos val="nextTo"/>
        <c:crossAx val="83471360"/>
        <c:crosses val="max"/>
        <c:crossBetween val="between"/>
        <c:majorUnit val="10"/>
      </c:valAx>
    </c:plotArea>
    <c:plotVisOnly val="1"/>
  </c:chart>
  <c:txPr>
    <a:bodyPr/>
    <a:lstStyle/>
    <a:p>
      <a:pPr>
        <a:defRPr sz="1400">
          <a:latin typeface="Arial" pitchFamily="34" charset="0"/>
          <a:cs typeface="Arial" pitchFamily="34" charset="0"/>
        </a:defRPr>
      </a:pPr>
      <a:endParaRPr lang="ru-RU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plotArea>
      <c:layout>
        <c:manualLayout>
          <c:layoutTarget val="inner"/>
          <c:xMode val="edge"/>
          <c:yMode val="edge"/>
          <c:x val="0.22489092730082208"/>
          <c:y val="0.33160653562960468"/>
          <c:w val="0.67188398873284216"/>
          <c:h val="0.51168989283158239"/>
        </c:manualLayout>
      </c:layout>
      <c:barChart>
        <c:barDir val="bar"/>
        <c:grouping val="clustered"/>
        <c:ser>
          <c:idx val="0"/>
          <c:order val="0"/>
          <c:tx>
            <c:strRef>
              <c:f>Лист2!$A$6</c:f>
              <c:strCache>
                <c:ptCount val="1"/>
                <c:pt idx="0">
                  <c:v>Членство в политических организациях 1</c:v>
                </c:pt>
              </c:strCache>
            </c:strRef>
          </c:tx>
          <c:spPr>
            <a:solidFill>
              <a:srgbClr val="6600FF"/>
            </a:solidFill>
          </c:spPr>
          <c:dLbls>
            <c:showVal val="1"/>
          </c:dLbls>
          <c:cat>
            <c:strRef>
              <c:f>Лист2!$B$1:$H$1</c:f>
              <c:strCache>
                <c:ptCount val="7"/>
                <c:pt idx="0">
                  <c:v>Россия</c:v>
                </c:pt>
                <c:pt idx="1">
                  <c:v>Армения</c:v>
                </c:pt>
                <c:pt idx="2">
                  <c:v>Болгария</c:v>
                </c:pt>
                <c:pt idx="3">
                  <c:v>Словения</c:v>
                </c:pt>
                <c:pt idx="4">
                  <c:v>Турция</c:v>
                </c:pt>
                <c:pt idx="5">
                  <c:v>Мексика</c:v>
                </c:pt>
                <c:pt idx="6">
                  <c:v>Замбия</c:v>
                </c:pt>
              </c:strCache>
            </c:strRef>
          </c:cat>
          <c:val>
            <c:numRef>
              <c:f>Лист2!$B$6:$H$6</c:f>
              <c:numCache>
                <c:formatCode>0.0</c:formatCode>
                <c:ptCount val="7"/>
                <c:pt idx="0">
                  <c:v>7.9</c:v>
                </c:pt>
                <c:pt idx="1">
                  <c:v>8.5</c:v>
                </c:pt>
                <c:pt idx="2">
                  <c:v>11.3</c:v>
                </c:pt>
                <c:pt idx="3">
                  <c:v>21.1</c:v>
                </c:pt>
                <c:pt idx="4">
                  <c:v>5.3</c:v>
                </c:pt>
                <c:pt idx="5">
                  <c:v>29.5</c:v>
                </c:pt>
                <c:pt idx="6">
                  <c:v>29.6</c:v>
                </c:pt>
              </c:numCache>
            </c:numRef>
          </c:val>
        </c:ser>
        <c:dLbls>
          <c:showVal val="1"/>
        </c:dLbls>
        <c:axId val="86149376"/>
        <c:axId val="84505728"/>
      </c:barChart>
      <c:catAx>
        <c:axId val="86149376"/>
        <c:scaling>
          <c:orientation val="maxMin"/>
        </c:scaling>
        <c:axPos val="l"/>
        <c:tickLblPos val="nextTo"/>
        <c:crossAx val="84505728"/>
        <c:crosses val="autoZero"/>
        <c:auto val="1"/>
        <c:lblAlgn val="ctr"/>
        <c:lblOffset val="100"/>
      </c:catAx>
      <c:valAx>
        <c:axId val="84505728"/>
        <c:scaling>
          <c:orientation val="minMax"/>
        </c:scaling>
        <c:axPos val="b"/>
        <c:numFmt formatCode="0" sourceLinked="0"/>
        <c:tickLblPos val="nextTo"/>
        <c:crossAx val="86149376"/>
        <c:crosses val="max"/>
        <c:crossBetween val="between"/>
        <c:majorUnit val="10"/>
      </c:valAx>
    </c:plotArea>
    <c:plotVisOnly val="1"/>
  </c:chart>
  <c:txPr>
    <a:bodyPr/>
    <a:lstStyle/>
    <a:p>
      <a:pPr>
        <a:defRPr sz="1400">
          <a:latin typeface="Arial" pitchFamily="34" charset="0"/>
          <a:cs typeface="Arial" pitchFamily="34" charset="0"/>
        </a:defRPr>
      </a:pPr>
      <a:endParaRPr lang="ru-RU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plotArea>
      <c:layout>
        <c:manualLayout>
          <c:layoutTarget val="inner"/>
          <c:xMode val="edge"/>
          <c:yMode val="edge"/>
          <c:x val="0.24010498382808509"/>
          <c:y val="0.38084406191716041"/>
          <c:w val="0.6008342435988534"/>
          <c:h val="0.47462801576858527"/>
        </c:manualLayout>
      </c:layout>
      <c:barChart>
        <c:barDir val="bar"/>
        <c:grouping val="clustered"/>
        <c:ser>
          <c:idx val="0"/>
          <c:order val="0"/>
          <c:tx>
            <c:strRef>
              <c:f>Лист2!$A$7</c:f>
              <c:strCache>
                <c:ptCount val="1"/>
                <c:pt idx="0">
                  <c:v>Политическое волонтерство 1</c:v>
                </c:pt>
              </c:strCache>
            </c:strRef>
          </c:tx>
          <c:spPr>
            <a:solidFill>
              <a:srgbClr val="6600FF"/>
            </a:solidFill>
          </c:spPr>
          <c:dLbls>
            <c:showVal val="1"/>
          </c:dLbls>
          <c:cat>
            <c:strRef>
              <c:f>Лист2!$B$1:$H$1</c:f>
              <c:strCache>
                <c:ptCount val="7"/>
                <c:pt idx="0">
                  <c:v>Россия</c:v>
                </c:pt>
                <c:pt idx="1">
                  <c:v>Армения</c:v>
                </c:pt>
                <c:pt idx="2">
                  <c:v>Болгария</c:v>
                </c:pt>
                <c:pt idx="3">
                  <c:v>Словения</c:v>
                </c:pt>
                <c:pt idx="4">
                  <c:v>Турция</c:v>
                </c:pt>
                <c:pt idx="5">
                  <c:v>Мексика</c:v>
                </c:pt>
                <c:pt idx="6">
                  <c:v>Замбия</c:v>
                </c:pt>
              </c:strCache>
            </c:strRef>
          </c:cat>
          <c:val>
            <c:numRef>
              <c:f>Лист2!$B$7:$H$7</c:f>
              <c:numCache>
                <c:formatCode>0.0</c:formatCode>
                <c:ptCount val="7"/>
                <c:pt idx="0">
                  <c:v>2.9</c:v>
                </c:pt>
                <c:pt idx="1">
                  <c:v>9.5</c:v>
                </c:pt>
                <c:pt idx="2">
                  <c:v>7.6</c:v>
                </c:pt>
                <c:pt idx="3">
                  <c:v>12.2</c:v>
                </c:pt>
                <c:pt idx="4">
                  <c:v>4.2</c:v>
                </c:pt>
                <c:pt idx="5">
                  <c:v>14.1</c:v>
                </c:pt>
                <c:pt idx="6">
                  <c:v>31.8</c:v>
                </c:pt>
              </c:numCache>
            </c:numRef>
          </c:val>
        </c:ser>
        <c:dLbls>
          <c:showVal val="1"/>
        </c:dLbls>
        <c:axId val="84526208"/>
        <c:axId val="86157184"/>
      </c:barChart>
      <c:catAx>
        <c:axId val="84526208"/>
        <c:scaling>
          <c:orientation val="maxMin"/>
        </c:scaling>
        <c:axPos val="l"/>
        <c:tickLblPos val="nextTo"/>
        <c:crossAx val="86157184"/>
        <c:crosses val="autoZero"/>
        <c:auto val="1"/>
        <c:lblAlgn val="ctr"/>
        <c:lblOffset val="100"/>
      </c:catAx>
      <c:valAx>
        <c:axId val="86157184"/>
        <c:scaling>
          <c:orientation val="minMax"/>
        </c:scaling>
        <c:axPos val="b"/>
        <c:numFmt formatCode="0" sourceLinked="0"/>
        <c:tickLblPos val="nextTo"/>
        <c:crossAx val="84526208"/>
        <c:crosses val="max"/>
        <c:crossBetween val="between"/>
      </c:valAx>
    </c:plotArea>
    <c:plotVisOnly val="1"/>
  </c:chart>
  <c:txPr>
    <a:bodyPr/>
    <a:lstStyle/>
    <a:p>
      <a:pPr>
        <a:defRPr sz="1400">
          <a:latin typeface="Arial" pitchFamily="34" charset="0"/>
          <a:cs typeface="Arial" pitchFamily="34" charset="0"/>
        </a:defRPr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0.03906</cdr:x>
      <cdr:y>0.51242</cdr:y>
    </cdr:from>
    <cdr:to>
      <cdr:x>0.21201</cdr:x>
      <cdr:y>0.6042</cdr:y>
    </cdr:to>
    <cdr:sp macro="" textlink="">
      <cdr:nvSpPr>
        <cdr:cNvPr id="4097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57158" y="2947988"/>
          <a:ext cx="1581455" cy="52802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27432" bIns="0" anchor="t" upright="1"/>
        <a:lstStyle xmlns:a="http://schemas.openxmlformats.org/drawingml/2006/main"/>
        <a:p xmlns:a="http://schemas.openxmlformats.org/drawingml/2006/main">
          <a:pPr algn="ctr" rtl="1">
            <a:defRPr sz="1000"/>
          </a:pPr>
          <a:r>
            <a:rPr lang="ru-RU" sz="1200" b="1" i="0" strike="noStrike" dirty="0">
              <a:solidFill>
                <a:srgbClr val="000000"/>
              </a:solidFill>
              <a:latin typeface="Arial"/>
              <a:cs typeface="Arial"/>
            </a:rPr>
            <a:t>Приверженность ценностям</a:t>
          </a:r>
        </a:p>
      </cdr:txBody>
    </cdr:sp>
  </cdr:relSizeAnchor>
  <cdr:relSizeAnchor xmlns:cdr="http://schemas.openxmlformats.org/drawingml/2006/chartDrawing">
    <cdr:from>
      <cdr:x>0.39062</cdr:x>
      <cdr:y>0.04056</cdr:y>
    </cdr:from>
    <cdr:to>
      <cdr:x>0.57837</cdr:x>
      <cdr:y>0.12833</cdr:y>
    </cdr:to>
    <cdr:sp macro="" textlink="">
      <cdr:nvSpPr>
        <cdr:cNvPr id="4098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571868" y="233344"/>
          <a:ext cx="1716786" cy="5049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27432" bIns="0" anchor="t" upright="1"/>
        <a:lstStyle xmlns:a="http://schemas.openxmlformats.org/drawingml/2006/main"/>
        <a:p xmlns:a="http://schemas.openxmlformats.org/drawingml/2006/main">
          <a:pPr algn="ctr" rtl="1">
            <a:defRPr sz="1000"/>
          </a:pPr>
          <a:r>
            <a:rPr lang="ru-RU" sz="1200" b="1" i="0" strike="noStrike" dirty="0">
              <a:solidFill>
                <a:srgbClr val="000000"/>
              </a:solidFill>
              <a:latin typeface="Arial"/>
              <a:cs typeface="Arial"/>
            </a:rPr>
            <a:t>Общественное участие</a:t>
          </a:r>
          <a:endParaRPr lang="en-US" sz="1200" b="1" i="0" strike="noStrike" dirty="0">
            <a:solidFill>
              <a:srgbClr val="000000"/>
            </a:solidFill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0.36719</cdr:x>
      <cdr:y>0.92219</cdr:y>
    </cdr:from>
    <cdr:to>
      <cdr:x>0.59856</cdr:x>
      <cdr:y>0.95993</cdr:y>
    </cdr:to>
    <cdr:sp macro="" textlink="">
      <cdr:nvSpPr>
        <cdr:cNvPr id="4099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357554" y="5305442"/>
          <a:ext cx="2115648" cy="21712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27432" bIns="0" anchor="t" upright="1"/>
        <a:lstStyle xmlns:a="http://schemas.openxmlformats.org/drawingml/2006/main"/>
        <a:p xmlns:a="http://schemas.openxmlformats.org/drawingml/2006/main">
          <a:pPr algn="ctr" rtl="1">
            <a:defRPr sz="1000"/>
          </a:pPr>
          <a:r>
            <a:rPr lang="ru-RU" sz="1200" b="1" i="0" strike="noStrike" dirty="0">
              <a:solidFill>
                <a:srgbClr val="000000"/>
              </a:solidFill>
              <a:latin typeface="Arial"/>
              <a:cs typeface="Arial"/>
            </a:rPr>
            <a:t>Восприятие воздействия</a:t>
          </a:r>
        </a:p>
        <a:p xmlns:a="http://schemas.openxmlformats.org/drawingml/2006/main">
          <a:pPr algn="ctr" rtl="1">
            <a:defRPr sz="1000"/>
          </a:pPr>
          <a:endParaRPr lang="en-US" sz="1200" b="1" i="0" strike="noStrike" dirty="0">
            <a:solidFill>
              <a:srgbClr val="000000"/>
            </a:solidFill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0.75781</cdr:x>
      <cdr:y>0.5</cdr:y>
    </cdr:from>
    <cdr:to>
      <cdr:x>0.89206</cdr:x>
      <cdr:y>0.58425</cdr:y>
    </cdr:to>
    <cdr:sp macro="" textlink="">
      <cdr:nvSpPr>
        <cdr:cNvPr id="4100" name="Text Box 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929454" y="2876550"/>
          <a:ext cx="1227582" cy="48469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27432" bIns="0" anchor="t" upright="1"/>
        <a:lstStyle xmlns:a="http://schemas.openxmlformats.org/drawingml/2006/main"/>
        <a:p xmlns:a="http://schemas.openxmlformats.org/drawingml/2006/main">
          <a:pPr marL="0" indent="0" algn="ctr" rtl="1">
            <a:defRPr sz="1000"/>
          </a:pPr>
          <a:r>
            <a:rPr lang="ru-RU" sz="1200" b="1" i="0" strike="noStrike" dirty="0">
              <a:solidFill>
                <a:srgbClr val="000000"/>
              </a:solidFill>
              <a:latin typeface="Arial"/>
              <a:ea typeface="+mn-ea"/>
              <a:cs typeface="Arial"/>
            </a:rPr>
            <a:t>Уровень организации</a:t>
          </a:r>
          <a:endParaRPr lang="en-US" sz="1200" b="1" i="0" strike="noStrike" dirty="0">
            <a:solidFill>
              <a:srgbClr val="000000"/>
            </a:solidFill>
            <a:latin typeface="Arial"/>
            <a:ea typeface="+mn-ea"/>
            <a:cs typeface="Arial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0.0082</cdr:x>
      <cdr:y>0.02564</cdr:y>
    </cdr:from>
    <cdr:to>
      <cdr:x>0.98361</cdr:x>
      <cdr:y>0.25641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1438" y="71438"/>
          <a:ext cx="8501122" cy="6429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0.02459</cdr:x>
      <cdr:y>0.02564</cdr:y>
    </cdr:from>
    <cdr:to>
      <cdr:x>0.9918</cdr:x>
      <cdr:y>0.17949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14314" y="71438"/>
          <a:ext cx="8429684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200" b="1" dirty="0" smtClean="0">
              <a:latin typeface="Arial" pitchFamily="34" charset="0"/>
              <a:cs typeface="Arial" pitchFamily="34" charset="0"/>
            </a:rPr>
            <a:t>Менеджмент</a:t>
          </a:r>
          <a:r>
            <a:rPr lang="ru-RU" sz="1200" dirty="0" smtClean="0">
              <a:latin typeface="Arial" pitchFamily="34" charset="0"/>
              <a:cs typeface="Arial" pitchFamily="34" charset="0"/>
            </a:rPr>
            <a:t>: процент </a:t>
          </a:r>
          <a:r>
            <a:rPr lang="ru-RU" sz="1200" dirty="0">
              <a:latin typeface="Arial" pitchFamily="34" charset="0"/>
              <a:cs typeface="Arial" pitchFamily="34" charset="0"/>
            </a:rPr>
            <a:t>организаций, которые имеют совет директоров или другой формализованный коллективный руководящий орган.</a:t>
          </a:r>
        </a:p>
        <a:p xmlns:a="http://schemas.openxmlformats.org/drawingml/2006/main">
          <a:endParaRPr lang="ru-RU" sz="12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0.04032</cdr:x>
      <cdr:y>0.08108</cdr:y>
    </cdr:from>
    <cdr:to>
      <cdr:x>0.99193</cdr:x>
      <cdr:y>0.24324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7158" y="214314"/>
          <a:ext cx="8429684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Times New Roman"/>
            </a:defRPr>
          </a:lvl1pPr>
          <a:lvl2pPr marL="457200" indent="0">
            <a:defRPr sz="1100">
              <a:latin typeface="Times New Roman"/>
            </a:defRPr>
          </a:lvl2pPr>
          <a:lvl3pPr marL="914400" indent="0">
            <a:defRPr sz="1100">
              <a:latin typeface="Times New Roman"/>
            </a:defRPr>
          </a:lvl3pPr>
          <a:lvl4pPr marL="1371600" indent="0">
            <a:defRPr sz="1100">
              <a:latin typeface="Times New Roman"/>
            </a:defRPr>
          </a:lvl4pPr>
          <a:lvl5pPr marL="1828800" indent="0">
            <a:defRPr sz="1100">
              <a:latin typeface="Times New Roman"/>
            </a:defRPr>
          </a:lvl5pPr>
          <a:lvl6pPr marL="2286000" indent="0">
            <a:defRPr sz="1100">
              <a:latin typeface="Times New Roman"/>
            </a:defRPr>
          </a:lvl6pPr>
          <a:lvl7pPr marL="2743200" indent="0">
            <a:defRPr sz="1100">
              <a:latin typeface="Times New Roman"/>
            </a:defRPr>
          </a:lvl7pPr>
          <a:lvl8pPr marL="3200400" indent="0">
            <a:defRPr sz="1100">
              <a:latin typeface="Times New Roman"/>
            </a:defRPr>
          </a:lvl8pPr>
          <a:lvl9pPr marL="3657600" indent="0">
            <a:defRPr sz="1100">
              <a:latin typeface="Times New Roman"/>
            </a:defRPr>
          </a:lvl9pPr>
        </a:lstStyle>
        <a:p xmlns:a="http://schemas.openxmlformats.org/drawingml/2006/main">
          <a:r>
            <a:rPr lang="ru-RU" sz="1200" b="1" dirty="0" smtClean="0">
              <a:latin typeface="Arial" pitchFamily="34" charset="0"/>
              <a:cs typeface="Arial" pitchFamily="34" charset="0"/>
            </a:rPr>
            <a:t>Ресурсные центры: </a:t>
          </a:r>
          <a:r>
            <a:rPr lang="ru-RU" sz="1200" dirty="0" smtClean="0">
              <a:latin typeface="Arial" pitchFamily="34" charset="0"/>
              <a:cs typeface="Arial" pitchFamily="34" charset="0"/>
            </a:rPr>
            <a:t>процент организаций, которые являются формальными членами любой ассоциации, зонтичной организации, ресурсного центра или сети.</a:t>
          </a:r>
        </a:p>
        <a:p xmlns:a="http://schemas.openxmlformats.org/drawingml/2006/main">
          <a:endParaRPr lang="ru-RU" sz="12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0.78125</cdr:x>
      <cdr:y>0.11842</cdr:y>
    </cdr:from>
    <cdr:to>
      <cdr:x>0.80564</cdr:x>
      <cdr:y>0.33627</cdr:y>
    </cdr:to>
    <cdr:sp macro="" textlink="">
      <cdr:nvSpPr>
        <cdr:cNvPr id="2" name="Правая фигурная скобка 1"/>
        <cdr:cNvSpPr/>
      </cdr:nvSpPr>
      <cdr:spPr>
        <a:xfrm xmlns:a="http://schemas.openxmlformats.org/drawingml/2006/main">
          <a:off x="7143768" y="642942"/>
          <a:ext cx="223022" cy="1182770"/>
        </a:xfrm>
        <a:prstGeom xmlns:a="http://schemas.openxmlformats.org/drawingml/2006/main" prst="rightBrace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chemeClr val="accent2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0.82031</cdr:x>
      <cdr:y>0.18421</cdr:y>
    </cdr:from>
    <cdr:to>
      <cdr:x>0.94852</cdr:x>
      <cdr:y>0.30326</cdr:y>
    </cdr:to>
    <cdr:sp macro="" textlink="">
      <cdr:nvSpPr>
        <cdr:cNvPr id="4" name="TextBox 5"/>
        <cdr:cNvSpPr txBox="1"/>
      </cdr:nvSpPr>
      <cdr:spPr>
        <a:xfrm xmlns:a="http://schemas.openxmlformats.org/drawingml/2006/main">
          <a:off x="7500958" y="1000132"/>
          <a:ext cx="1172352" cy="646331"/>
        </a:xfrm>
        <a:prstGeom xmlns:a="http://schemas.openxmlformats.org/drawingml/2006/main" prst="rect">
          <a:avLst/>
        </a:prstGeom>
        <a:solidFill xmlns:a="http://schemas.openxmlformats.org/drawingml/2006/main">
          <a:srgbClr val="99FF99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l" rtl="0" fontAlgn="base">
            <a:spcBef>
              <a:spcPct val="0"/>
            </a:spcBef>
            <a:spcAft>
              <a:spcPct val="0"/>
            </a:spcAft>
          </a:pPr>
          <a:r>
            <a:rPr lang="ru-RU" sz="1200" b="0" kern="1200" dirty="0" smtClean="0">
              <a:solidFill>
                <a:schemeClr val="tx1"/>
              </a:solidFill>
              <a:latin typeface="Arial" pitchFamily="34" charset="0"/>
              <a:ea typeface="+mn-ea"/>
              <a:cs typeface="+mn-cs"/>
            </a:rPr>
            <a:t>Регулирование трудовых отношений</a:t>
          </a:r>
          <a:endParaRPr lang="ru-RU" sz="1200" b="0" kern="1200" dirty="0">
            <a:solidFill>
              <a:schemeClr val="tx1"/>
            </a:solidFill>
            <a:latin typeface="Arial" pitchFamily="34" charset="0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0.62602</cdr:x>
      <cdr:y>0.36763</cdr:y>
    </cdr:from>
    <cdr:to>
      <cdr:x>0.76146</cdr:x>
      <cdr:y>0.48668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724327" y="1995969"/>
          <a:ext cx="1238463" cy="646331"/>
        </a:xfrm>
        <a:prstGeom xmlns:a="http://schemas.openxmlformats.org/drawingml/2006/main" prst="rect">
          <a:avLst/>
        </a:prstGeom>
        <a:solidFill xmlns:a="http://schemas.openxmlformats.org/drawingml/2006/main">
          <a:srgbClr val="99FF99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marL="0" indent="0" algn="l" defTabSz="914400" rtl="0" eaLnBrk="1" fontAlgn="base" latinLnBrk="0" hangingPunct="1">
            <a:spcBef>
              <a:spcPct val="0"/>
            </a:spcBef>
            <a:spcAft>
              <a:spcPct val="0"/>
            </a:spcAft>
          </a:pPr>
          <a:r>
            <a:rPr lang="ru-RU" sz="1200" b="0" kern="1200" dirty="0" smtClean="0">
              <a:solidFill>
                <a:schemeClr val="tx1"/>
              </a:solidFill>
              <a:latin typeface="Arial" pitchFamily="34" charset="0"/>
              <a:ea typeface="+mn-ea"/>
              <a:cs typeface="+mn-cs"/>
            </a:rPr>
            <a:t>Кодекс поведения и прозрачности</a:t>
          </a:r>
          <a:endParaRPr lang="ru-RU" sz="1200" b="0" kern="1200" dirty="0">
            <a:solidFill>
              <a:schemeClr val="tx1"/>
            </a:solidFill>
            <a:latin typeface="Arial" pitchFamily="34" charset="0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0.44531</cdr:x>
      <cdr:y>0.56579</cdr:y>
    </cdr:from>
    <cdr:to>
      <cdr:x>0.50781</cdr:x>
      <cdr:y>0.5921</cdr:y>
    </cdr:to>
    <cdr:sp macro="" textlink="">
      <cdr:nvSpPr>
        <cdr:cNvPr id="8" name="Прямая со стрелкой 7"/>
        <cdr:cNvSpPr/>
      </cdr:nvSpPr>
      <cdr:spPr>
        <a:xfrm xmlns:a="http://schemas.openxmlformats.org/drawingml/2006/main" rot="16200000" flipV="1">
          <a:off x="4286247" y="2857519"/>
          <a:ext cx="142875" cy="571503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accent2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0.58537</cdr:x>
      <cdr:y>0.36763</cdr:y>
    </cdr:from>
    <cdr:to>
      <cdr:x>0.60311</cdr:x>
      <cdr:y>0.47655</cdr:y>
    </cdr:to>
    <cdr:sp macro="" textlink="">
      <cdr:nvSpPr>
        <cdr:cNvPr id="9" name="Правая фигурная скобка 8"/>
        <cdr:cNvSpPr/>
      </cdr:nvSpPr>
      <cdr:spPr>
        <a:xfrm xmlns:a="http://schemas.openxmlformats.org/drawingml/2006/main">
          <a:off x="5143536" y="1928826"/>
          <a:ext cx="155878" cy="571504"/>
        </a:xfrm>
        <a:prstGeom xmlns:a="http://schemas.openxmlformats.org/drawingml/2006/main" prst="rightBrace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chemeClr val="accent2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0.51563</cdr:x>
      <cdr:y>0.52632</cdr:y>
    </cdr:from>
    <cdr:to>
      <cdr:x>0.69365</cdr:x>
      <cdr:y>0.61135</cdr:y>
    </cdr:to>
    <cdr:sp macro="" textlink="">
      <cdr:nvSpPr>
        <cdr:cNvPr id="10" name="TextBox 5"/>
        <cdr:cNvSpPr txBox="1"/>
      </cdr:nvSpPr>
      <cdr:spPr>
        <a:xfrm xmlns:a="http://schemas.openxmlformats.org/drawingml/2006/main">
          <a:off x="4714876" y="2857520"/>
          <a:ext cx="1627815" cy="461665"/>
        </a:xfrm>
        <a:prstGeom xmlns:a="http://schemas.openxmlformats.org/drawingml/2006/main" prst="rect">
          <a:avLst/>
        </a:prstGeom>
        <a:solidFill xmlns:a="http://schemas.openxmlformats.org/drawingml/2006/main">
          <a:srgbClr val="99FF99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marL="0" indent="0" algn="l" defTabSz="914400" rtl="0" eaLnBrk="1" fontAlgn="base" latinLnBrk="0" hangingPunct="1">
            <a:spcBef>
              <a:spcPct val="0"/>
            </a:spcBef>
            <a:spcAft>
              <a:spcPct val="0"/>
            </a:spcAft>
          </a:pPr>
          <a:r>
            <a:rPr lang="ru-RU" sz="1200" b="0" kern="1200" dirty="0" smtClean="0">
              <a:solidFill>
                <a:schemeClr val="tx1"/>
              </a:solidFill>
              <a:latin typeface="Arial" pitchFamily="34" charset="0"/>
              <a:ea typeface="+mn-ea"/>
              <a:cs typeface="+mn-cs"/>
            </a:rPr>
            <a:t>Стандарты охраны окружающей среды</a:t>
          </a:r>
          <a:endParaRPr lang="ru-RU" sz="1200" b="0" kern="1200" dirty="0">
            <a:solidFill>
              <a:schemeClr val="tx1"/>
            </a:solidFill>
            <a:latin typeface="Arial" pitchFamily="34" charset="0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0.78049</cdr:x>
      <cdr:y>0.62633</cdr:y>
    </cdr:from>
    <cdr:to>
      <cdr:x>0.80917</cdr:x>
      <cdr:y>0.91226</cdr:y>
    </cdr:to>
    <cdr:sp macro="" textlink="">
      <cdr:nvSpPr>
        <cdr:cNvPr id="11" name="Правая фигурная скобка 10"/>
        <cdr:cNvSpPr/>
      </cdr:nvSpPr>
      <cdr:spPr>
        <a:xfrm xmlns:a="http://schemas.openxmlformats.org/drawingml/2006/main">
          <a:off x="6858048" y="3286148"/>
          <a:ext cx="252000" cy="1500198"/>
        </a:xfrm>
        <a:prstGeom xmlns:a="http://schemas.openxmlformats.org/drawingml/2006/main" prst="rightBrace">
          <a:avLst/>
        </a:prstGeom>
        <a:ln xmlns:a="http://schemas.openxmlformats.org/drawingml/2006/main"/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0.82031</cdr:x>
      <cdr:y>0.68421</cdr:y>
    </cdr:from>
    <cdr:to>
      <cdr:x>0.94532</cdr:x>
      <cdr:y>0.87128</cdr:y>
    </cdr:to>
    <cdr:sp macro="" textlink="">
      <cdr:nvSpPr>
        <cdr:cNvPr id="12" name="TextBox 5"/>
        <cdr:cNvSpPr txBox="1"/>
      </cdr:nvSpPr>
      <cdr:spPr>
        <a:xfrm xmlns:a="http://schemas.openxmlformats.org/drawingml/2006/main">
          <a:off x="7500958" y="3714776"/>
          <a:ext cx="1143008" cy="1015663"/>
        </a:xfrm>
        <a:prstGeom xmlns:a="http://schemas.openxmlformats.org/drawingml/2006/main" prst="rect">
          <a:avLst/>
        </a:prstGeom>
        <a:solidFill xmlns:a="http://schemas.openxmlformats.org/drawingml/2006/main">
          <a:srgbClr val="99FF99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200" dirty="0" smtClean="0">
              <a:latin typeface="Arial" pitchFamily="34" charset="0"/>
              <a:cs typeface="Arial" pitchFamily="34" charset="0"/>
            </a:rPr>
            <a:t>Восприятие ценностей в гражданском обществе в целом</a:t>
          </a:r>
          <a:endParaRPr lang="ru-RU" sz="12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0.96721</cdr:x>
      <cdr:y>0.14286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0"/>
          <a:ext cx="8429684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Times New Roman"/>
            </a:defRPr>
          </a:lvl1pPr>
          <a:lvl2pPr marL="457200" indent="0">
            <a:defRPr sz="1100">
              <a:latin typeface="Times New Roman"/>
            </a:defRPr>
          </a:lvl2pPr>
          <a:lvl3pPr marL="914400" indent="0">
            <a:defRPr sz="1100">
              <a:latin typeface="Times New Roman"/>
            </a:defRPr>
          </a:lvl3pPr>
          <a:lvl4pPr marL="1371600" indent="0">
            <a:defRPr sz="1100">
              <a:latin typeface="Times New Roman"/>
            </a:defRPr>
          </a:lvl4pPr>
          <a:lvl5pPr marL="1828800" indent="0">
            <a:defRPr sz="1100">
              <a:latin typeface="Times New Roman"/>
            </a:defRPr>
          </a:lvl5pPr>
          <a:lvl6pPr marL="2286000" indent="0">
            <a:defRPr sz="1100">
              <a:latin typeface="Times New Roman"/>
            </a:defRPr>
          </a:lvl6pPr>
          <a:lvl7pPr marL="2743200" indent="0">
            <a:defRPr sz="1100">
              <a:latin typeface="Times New Roman"/>
            </a:defRPr>
          </a:lvl7pPr>
          <a:lvl8pPr marL="3200400" indent="0">
            <a:defRPr sz="1100">
              <a:latin typeface="Times New Roman"/>
            </a:defRPr>
          </a:lvl8pPr>
          <a:lvl9pPr marL="3657600" indent="0">
            <a:defRPr sz="1100">
              <a:latin typeface="Times New Roman"/>
            </a:defRPr>
          </a:lvl9pPr>
        </a:lstStyle>
        <a:p xmlns:a="http://schemas.openxmlformats.org/drawingml/2006/main">
          <a:r>
            <a:rPr lang="ru-RU" sz="1200" b="1" dirty="0" smtClean="0">
              <a:latin typeface="Arial" pitchFamily="34" charset="0"/>
              <a:cs typeface="Arial" pitchFamily="34" charset="0"/>
            </a:rPr>
            <a:t>Принятие решений: </a:t>
          </a:r>
          <a:r>
            <a:rPr lang="ru-RU" sz="1200" dirty="0" smtClean="0">
              <a:latin typeface="Arial" pitchFamily="34" charset="0"/>
              <a:cs typeface="Arial" pitchFamily="34" charset="0"/>
            </a:rPr>
            <a:t>процент организаций, которые сами практикуют демократический принцип приятия решений. </a:t>
          </a:r>
          <a:endParaRPr lang="ru-RU" sz="1200" dirty="0">
            <a:latin typeface="Arial" pitchFamily="34" charset="0"/>
            <a:cs typeface="Arial" pitchFamily="34" charset="0"/>
          </a:endParaRPr>
        </a:p>
        <a:p xmlns:a="http://schemas.openxmlformats.org/drawingml/2006/main">
          <a:endParaRPr lang="ru-RU" sz="12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0.03225</cdr:x>
      <cdr:y>0.05</cdr:y>
    </cdr:from>
    <cdr:to>
      <cdr:x>0.98387</cdr:x>
      <cdr:y>0.2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5720" y="142876"/>
          <a:ext cx="8429684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Times New Roman"/>
            </a:defRPr>
          </a:lvl1pPr>
          <a:lvl2pPr marL="457200" indent="0">
            <a:defRPr sz="1100">
              <a:latin typeface="Times New Roman"/>
            </a:defRPr>
          </a:lvl2pPr>
          <a:lvl3pPr marL="914400" indent="0">
            <a:defRPr sz="1100">
              <a:latin typeface="Times New Roman"/>
            </a:defRPr>
          </a:lvl3pPr>
          <a:lvl4pPr marL="1371600" indent="0">
            <a:defRPr sz="1100">
              <a:latin typeface="Times New Roman"/>
            </a:defRPr>
          </a:lvl4pPr>
          <a:lvl5pPr marL="1828800" indent="0">
            <a:defRPr sz="1100">
              <a:latin typeface="Times New Roman"/>
            </a:defRPr>
          </a:lvl5pPr>
          <a:lvl6pPr marL="2286000" indent="0">
            <a:defRPr sz="1100">
              <a:latin typeface="Times New Roman"/>
            </a:defRPr>
          </a:lvl6pPr>
          <a:lvl7pPr marL="2743200" indent="0">
            <a:defRPr sz="1100">
              <a:latin typeface="Times New Roman"/>
            </a:defRPr>
          </a:lvl7pPr>
          <a:lvl8pPr marL="3200400" indent="0">
            <a:defRPr sz="1100">
              <a:latin typeface="Times New Roman"/>
            </a:defRPr>
          </a:lvl8pPr>
          <a:lvl9pPr marL="3657600" indent="0">
            <a:defRPr sz="1100">
              <a:latin typeface="Times New Roman"/>
            </a:defRPr>
          </a:lvl9pPr>
        </a:lstStyle>
        <a:p xmlns:a="http://schemas.openxmlformats.org/drawingml/2006/main">
          <a:r>
            <a:rPr lang="ru-RU" sz="1200" b="1" dirty="0" smtClean="0">
              <a:latin typeface="Arial" pitchFamily="34" charset="0"/>
              <a:cs typeface="Arial" pitchFamily="34" charset="0"/>
            </a:rPr>
            <a:t>Равные возможности: </a:t>
          </a:r>
          <a:r>
            <a:rPr lang="ru-RU" sz="1200" dirty="0" smtClean="0">
              <a:latin typeface="Arial" pitchFamily="34" charset="0"/>
              <a:cs typeface="Arial" pitchFamily="34" charset="0"/>
            </a:rPr>
            <a:t>процент организаций, которые имеют собственную документированную и действующую политику равных возможностей и/или равной оплаты за равный труд женщин.</a:t>
          </a:r>
        </a:p>
        <a:p xmlns:a="http://schemas.openxmlformats.org/drawingml/2006/main">
          <a:endParaRPr lang="ru-RU" sz="12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0.96721</cdr:x>
      <cdr:y>0.14286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0"/>
          <a:ext cx="8429684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Times New Roman"/>
            </a:defRPr>
          </a:lvl1pPr>
          <a:lvl2pPr marL="457200" indent="0">
            <a:defRPr sz="1100">
              <a:latin typeface="Times New Roman"/>
            </a:defRPr>
          </a:lvl2pPr>
          <a:lvl3pPr marL="914400" indent="0">
            <a:defRPr sz="1100">
              <a:latin typeface="Times New Roman"/>
            </a:defRPr>
          </a:lvl3pPr>
          <a:lvl4pPr marL="1371600" indent="0">
            <a:defRPr sz="1100">
              <a:latin typeface="Times New Roman"/>
            </a:defRPr>
          </a:lvl4pPr>
          <a:lvl5pPr marL="1828800" indent="0">
            <a:defRPr sz="1100">
              <a:latin typeface="Times New Roman"/>
            </a:defRPr>
          </a:lvl5pPr>
          <a:lvl6pPr marL="2286000" indent="0">
            <a:defRPr sz="1100">
              <a:latin typeface="Times New Roman"/>
            </a:defRPr>
          </a:lvl6pPr>
          <a:lvl7pPr marL="2743200" indent="0">
            <a:defRPr sz="1100">
              <a:latin typeface="Times New Roman"/>
            </a:defRPr>
          </a:lvl7pPr>
          <a:lvl8pPr marL="3200400" indent="0">
            <a:defRPr sz="1100">
              <a:latin typeface="Times New Roman"/>
            </a:defRPr>
          </a:lvl8pPr>
          <a:lvl9pPr marL="3657600" indent="0">
            <a:defRPr sz="1100">
              <a:latin typeface="Times New Roman"/>
            </a:defRPr>
          </a:lvl9pPr>
        </a:lstStyle>
        <a:p xmlns:a="http://schemas.openxmlformats.org/drawingml/2006/main">
          <a:r>
            <a:rPr lang="ru-RU" sz="1200" b="1" dirty="0" smtClean="0">
              <a:latin typeface="Arial" pitchFamily="34" charset="0"/>
              <a:cs typeface="Arial" pitchFamily="34" charset="0"/>
            </a:rPr>
            <a:t>Членство в профсоюзах: </a:t>
          </a:r>
          <a:r>
            <a:rPr lang="ru-RU" sz="1200" dirty="0" smtClean="0">
              <a:latin typeface="Arial" pitchFamily="34" charset="0"/>
              <a:cs typeface="Arial" pitchFamily="34" charset="0"/>
            </a:rPr>
            <a:t>процент оплачиваемых сотрудников в организациях гражданского общества, которые являются членами профсоюзов.</a:t>
          </a:r>
        </a:p>
        <a:p xmlns:a="http://schemas.openxmlformats.org/drawingml/2006/main">
          <a:endParaRPr lang="ru-RU" sz="12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0.03225</cdr:x>
      <cdr:y>0.075</cdr:y>
    </cdr:from>
    <cdr:to>
      <cdr:x>0.98387</cdr:x>
      <cdr:y>0.225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5720" y="214314"/>
          <a:ext cx="8429746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Times New Roman"/>
            </a:defRPr>
          </a:lvl1pPr>
          <a:lvl2pPr marL="457200" indent="0">
            <a:defRPr sz="1100">
              <a:latin typeface="Times New Roman"/>
            </a:defRPr>
          </a:lvl2pPr>
          <a:lvl3pPr marL="914400" indent="0">
            <a:defRPr sz="1100">
              <a:latin typeface="Times New Roman"/>
            </a:defRPr>
          </a:lvl3pPr>
          <a:lvl4pPr marL="1371600" indent="0">
            <a:defRPr sz="1100">
              <a:latin typeface="Times New Roman"/>
            </a:defRPr>
          </a:lvl4pPr>
          <a:lvl5pPr marL="1828800" indent="0">
            <a:defRPr sz="1100">
              <a:latin typeface="Times New Roman"/>
            </a:defRPr>
          </a:lvl5pPr>
          <a:lvl6pPr marL="2286000" indent="0">
            <a:defRPr sz="1100">
              <a:latin typeface="Times New Roman"/>
            </a:defRPr>
          </a:lvl6pPr>
          <a:lvl7pPr marL="2743200" indent="0">
            <a:defRPr sz="1100">
              <a:latin typeface="Times New Roman"/>
            </a:defRPr>
          </a:lvl7pPr>
          <a:lvl8pPr marL="3200400" indent="0">
            <a:defRPr sz="1100">
              <a:latin typeface="Times New Roman"/>
            </a:defRPr>
          </a:lvl8pPr>
          <a:lvl9pPr marL="3657600" indent="0">
            <a:defRPr sz="1100">
              <a:latin typeface="Times New Roman"/>
            </a:defRPr>
          </a:lvl9pPr>
        </a:lstStyle>
        <a:p xmlns:a="http://schemas.openxmlformats.org/drawingml/2006/main">
          <a:r>
            <a:rPr lang="ru-RU" sz="1200" b="1" dirty="0" smtClean="0">
              <a:latin typeface="Arial" pitchFamily="34" charset="0"/>
              <a:cs typeface="Arial" pitchFamily="34" charset="0"/>
            </a:rPr>
            <a:t>Прозрачность: </a:t>
          </a:r>
          <a:r>
            <a:rPr lang="ru-RU" sz="1200" dirty="0" smtClean="0">
              <a:latin typeface="Arial" pitchFamily="34" charset="0"/>
              <a:cs typeface="Arial" pitchFamily="34" charset="0"/>
            </a:rPr>
            <a:t>процент организаций, которые раскрывают собственную информацию финансового характера.</a:t>
          </a:r>
          <a:endParaRPr lang="ru-RU" sz="12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0.67549</cdr:x>
      <cdr:y>0.1358</cdr:y>
    </cdr:from>
    <cdr:to>
      <cdr:x>0.68809</cdr:x>
      <cdr:y>0.2108</cdr:y>
    </cdr:to>
    <cdr:sp macro="" textlink="">
      <cdr:nvSpPr>
        <cdr:cNvPr id="2" name="Правая фигурная скобка 1"/>
        <cdr:cNvSpPr/>
      </cdr:nvSpPr>
      <cdr:spPr>
        <a:xfrm xmlns:a="http://schemas.openxmlformats.org/drawingml/2006/main">
          <a:off x="7286644" y="785818"/>
          <a:ext cx="135918" cy="433986"/>
        </a:xfrm>
        <a:prstGeom xmlns:a="http://schemas.openxmlformats.org/drawingml/2006/main" prst="rightBrace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FF33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0.69536</cdr:x>
      <cdr:y>0.11111</cdr:y>
    </cdr:from>
    <cdr:to>
      <cdr:x>0.80369</cdr:x>
      <cdr:y>0.23497</cdr:y>
    </cdr:to>
    <cdr:sp macro="" textlink="">
      <cdr:nvSpPr>
        <cdr:cNvPr id="4" name="TextBox 5"/>
        <cdr:cNvSpPr txBox="1"/>
      </cdr:nvSpPr>
      <cdr:spPr>
        <a:xfrm xmlns:a="http://schemas.openxmlformats.org/drawingml/2006/main">
          <a:off x="7500958" y="642942"/>
          <a:ext cx="1168570" cy="716713"/>
        </a:xfrm>
        <a:prstGeom xmlns:a="http://schemas.openxmlformats.org/drawingml/2006/main" prst="rect">
          <a:avLst/>
        </a:prstGeom>
        <a:solidFill xmlns:a="http://schemas.openxmlformats.org/drawingml/2006/main">
          <a:srgbClr val="FF9966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l" rtl="0" fontAlgn="base">
            <a:spcBef>
              <a:spcPct val="0"/>
            </a:spcBef>
            <a:spcAft>
              <a:spcPct val="0"/>
            </a:spcAft>
          </a:pPr>
          <a:r>
            <a:rPr lang="ru-RU" sz="1000" b="0" kern="1200" dirty="0" smtClean="0">
              <a:solidFill>
                <a:schemeClr val="tx1"/>
              </a:solidFill>
              <a:latin typeface="Arial" pitchFamily="34" charset="0"/>
              <a:ea typeface="+mn-ea"/>
              <a:cs typeface="+mn-cs"/>
            </a:rPr>
            <a:t>Социальное воздействие (внутреннее восприятие) </a:t>
          </a:r>
          <a:endParaRPr lang="ru-RU" sz="1000" b="0" kern="1200" dirty="0">
            <a:solidFill>
              <a:schemeClr val="tx1"/>
            </a:solidFill>
            <a:latin typeface="Arial" pitchFamily="34" charset="0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0.70198</cdr:x>
      <cdr:y>0.24691</cdr:y>
    </cdr:from>
    <cdr:to>
      <cdr:x>0.82698</cdr:x>
      <cdr:y>0.37077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7572396" y="1428760"/>
          <a:ext cx="1348392" cy="716714"/>
        </a:xfrm>
        <a:prstGeom xmlns:a="http://schemas.openxmlformats.org/drawingml/2006/main" prst="rect">
          <a:avLst/>
        </a:prstGeom>
        <a:solidFill xmlns:a="http://schemas.openxmlformats.org/drawingml/2006/main">
          <a:srgbClr val="FF9966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marL="0" indent="0" algn="l" defTabSz="914400" rtl="0" eaLnBrk="1" fontAlgn="base" latinLnBrk="0" hangingPunct="1">
            <a:spcBef>
              <a:spcPct val="0"/>
            </a:spcBef>
            <a:spcAft>
              <a:spcPct val="0"/>
            </a:spcAft>
          </a:pPr>
          <a:r>
            <a:rPr lang="ru-RU" sz="1000" b="0" kern="1200" dirty="0" smtClean="0">
              <a:solidFill>
                <a:schemeClr val="tx1"/>
              </a:solidFill>
              <a:latin typeface="Arial" pitchFamily="34" charset="0"/>
              <a:ea typeface="+mn-ea"/>
              <a:cs typeface="+mn-cs"/>
            </a:rPr>
            <a:t>Политическое воздействие (внутреннее восприятие) </a:t>
          </a:r>
          <a:endParaRPr lang="ru-RU" sz="1000" b="0" kern="1200" dirty="0">
            <a:solidFill>
              <a:schemeClr val="tx1"/>
            </a:solidFill>
            <a:latin typeface="Arial" pitchFamily="34" charset="0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0.67549</cdr:x>
      <cdr:y>0.24691</cdr:y>
    </cdr:from>
    <cdr:to>
      <cdr:x>0.69323</cdr:x>
      <cdr:y>0.38307</cdr:y>
    </cdr:to>
    <cdr:sp macro="" textlink="">
      <cdr:nvSpPr>
        <cdr:cNvPr id="9" name="Правая фигурная скобка 8"/>
        <cdr:cNvSpPr/>
      </cdr:nvSpPr>
      <cdr:spPr>
        <a:xfrm xmlns:a="http://schemas.openxmlformats.org/drawingml/2006/main">
          <a:off x="7286644" y="1428760"/>
          <a:ext cx="191364" cy="787886"/>
        </a:xfrm>
        <a:prstGeom xmlns:a="http://schemas.openxmlformats.org/drawingml/2006/main" prst="rightBrace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FF33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0.63576</cdr:x>
      <cdr:y>0.40741</cdr:y>
    </cdr:from>
    <cdr:to>
      <cdr:x>0.83576</cdr:x>
      <cdr:y>0.47742</cdr:y>
    </cdr:to>
    <cdr:sp macro="" textlink="">
      <cdr:nvSpPr>
        <cdr:cNvPr id="10" name="TextBox 5"/>
        <cdr:cNvSpPr txBox="1"/>
      </cdr:nvSpPr>
      <cdr:spPr>
        <a:xfrm xmlns:a="http://schemas.openxmlformats.org/drawingml/2006/main">
          <a:off x="6858016" y="2357454"/>
          <a:ext cx="2157428" cy="405111"/>
        </a:xfrm>
        <a:prstGeom xmlns:a="http://schemas.openxmlformats.org/drawingml/2006/main" prst="rect">
          <a:avLst/>
        </a:prstGeom>
        <a:solidFill xmlns:a="http://schemas.openxmlformats.org/drawingml/2006/main">
          <a:srgbClr val="FF9966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marL="0" indent="0" algn="l" defTabSz="914400" rtl="0" eaLnBrk="1" fontAlgn="base" latinLnBrk="0" hangingPunct="1">
            <a:spcBef>
              <a:spcPct val="0"/>
            </a:spcBef>
            <a:spcAft>
              <a:spcPct val="0"/>
            </a:spcAft>
          </a:pPr>
          <a:r>
            <a:rPr lang="ru-RU" sz="1000" b="0" kern="1200" dirty="0" smtClean="0">
              <a:solidFill>
                <a:schemeClr val="tx1"/>
              </a:solidFill>
              <a:latin typeface="Arial" pitchFamily="34" charset="0"/>
              <a:ea typeface="+mn-ea"/>
              <a:cs typeface="+mn-cs"/>
            </a:rPr>
            <a:t>Отклик /реагирование (внешнее восприятие) </a:t>
          </a:r>
          <a:endParaRPr lang="ru-RU" sz="1000" b="0" kern="1200" dirty="0">
            <a:solidFill>
              <a:schemeClr val="tx1"/>
            </a:solidFill>
            <a:latin typeface="Arial" pitchFamily="34" charset="0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0.60927</cdr:x>
      <cdr:y>0.40741</cdr:y>
    </cdr:from>
    <cdr:to>
      <cdr:x>0.63027</cdr:x>
      <cdr:y>0.4893</cdr:y>
    </cdr:to>
    <cdr:sp macro="" textlink="">
      <cdr:nvSpPr>
        <cdr:cNvPr id="11" name="Правая фигурная скобка 10"/>
        <cdr:cNvSpPr/>
      </cdr:nvSpPr>
      <cdr:spPr>
        <a:xfrm xmlns:a="http://schemas.openxmlformats.org/drawingml/2006/main">
          <a:off x="6572264" y="2357454"/>
          <a:ext cx="226529" cy="473855"/>
        </a:xfrm>
        <a:prstGeom xmlns:a="http://schemas.openxmlformats.org/drawingml/2006/main" prst="rightBrace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FF33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0.649</cdr:x>
      <cdr:y>0.53086</cdr:y>
    </cdr:from>
    <cdr:to>
      <cdr:x>0.82119</cdr:x>
      <cdr:y>0.6278</cdr:y>
    </cdr:to>
    <cdr:sp macro="" textlink="">
      <cdr:nvSpPr>
        <cdr:cNvPr id="12" name="TextBox 5"/>
        <cdr:cNvSpPr txBox="1"/>
      </cdr:nvSpPr>
      <cdr:spPr>
        <a:xfrm xmlns:a="http://schemas.openxmlformats.org/drawingml/2006/main">
          <a:off x="7000893" y="3071834"/>
          <a:ext cx="1857387" cy="560941"/>
        </a:xfrm>
        <a:prstGeom xmlns:a="http://schemas.openxmlformats.org/drawingml/2006/main" prst="rect">
          <a:avLst/>
        </a:prstGeom>
        <a:solidFill xmlns:a="http://schemas.openxmlformats.org/drawingml/2006/main">
          <a:srgbClr val="FF9966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marL="0" indent="0" algn="l" defTabSz="914400" rtl="0" eaLnBrk="1" fontAlgn="base" latinLnBrk="0" hangingPunct="1">
            <a:spcBef>
              <a:spcPct val="0"/>
            </a:spcBef>
            <a:spcAft>
              <a:spcPct val="0"/>
            </a:spcAft>
          </a:pPr>
          <a:r>
            <a:rPr lang="ru-RU" sz="1000" b="0" kern="1200" dirty="0" smtClean="0">
              <a:solidFill>
                <a:schemeClr val="tx1"/>
              </a:solidFill>
              <a:latin typeface="Arial" pitchFamily="34" charset="0"/>
              <a:ea typeface="+mn-ea"/>
              <a:cs typeface="+mn-cs"/>
            </a:rPr>
            <a:t>Социальное/общественное воздействие (внешнее восприятие) </a:t>
          </a:r>
          <a:endParaRPr lang="ru-RU" sz="1000" b="0" kern="1200" dirty="0">
            <a:solidFill>
              <a:schemeClr val="tx1"/>
            </a:solidFill>
            <a:latin typeface="Arial" pitchFamily="34" charset="0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0.63102</cdr:x>
      <cdr:y>0.65432</cdr:y>
    </cdr:from>
    <cdr:to>
      <cdr:x>0.81457</cdr:x>
      <cdr:y>0.72433</cdr:y>
    </cdr:to>
    <cdr:sp macro="" textlink="">
      <cdr:nvSpPr>
        <cdr:cNvPr id="14" name="TextBox 5"/>
        <cdr:cNvSpPr txBox="1"/>
      </cdr:nvSpPr>
      <cdr:spPr>
        <a:xfrm xmlns:a="http://schemas.openxmlformats.org/drawingml/2006/main">
          <a:off x="6806859" y="3786214"/>
          <a:ext cx="1979983" cy="405111"/>
        </a:xfrm>
        <a:prstGeom xmlns:a="http://schemas.openxmlformats.org/drawingml/2006/main" prst="rect">
          <a:avLst/>
        </a:prstGeom>
        <a:solidFill xmlns:a="http://schemas.openxmlformats.org/drawingml/2006/main">
          <a:srgbClr val="FF9966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marL="0" indent="0" algn="l" defTabSz="914400" rtl="0" eaLnBrk="1" fontAlgn="base" latinLnBrk="0" hangingPunct="1">
            <a:spcBef>
              <a:spcPct val="0"/>
            </a:spcBef>
            <a:spcAft>
              <a:spcPct val="0"/>
            </a:spcAft>
          </a:pPr>
          <a:r>
            <a:rPr lang="ru-RU" sz="1000" b="0" kern="1200" dirty="0" smtClean="0">
              <a:solidFill>
                <a:schemeClr val="tx1"/>
              </a:solidFill>
              <a:latin typeface="Arial" pitchFamily="34" charset="0"/>
              <a:ea typeface="+mn-ea"/>
              <a:cs typeface="+mn-cs"/>
            </a:rPr>
            <a:t>Политическое воздействие (внешнее восприятие) </a:t>
          </a:r>
          <a:endParaRPr lang="ru-RU" sz="1000" b="0" kern="1200" dirty="0">
            <a:solidFill>
              <a:schemeClr val="tx1"/>
            </a:solidFill>
            <a:latin typeface="Arial" pitchFamily="34" charset="0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0.47682</cdr:x>
      <cdr:y>0.81481</cdr:y>
    </cdr:from>
    <cdr:to>
      <cdr:x>0.63516</cdr:x>
      <cdr:y>0.88482</cdr:y>
    </cdr:to>
    <cdr:sp macro="" textlink="">
      <cdr:nvSpPr>
        <cdr:cNvPr id="13" name="TextBox 5"/>
        <cdr:cNvSpPr txBox="1"/>
      </cdr:nvSpPr>
      <cdr:spPr>
        <a:xfrm xmlns:a="http://schemas.openxmlformats.org/drawingml/2006/main">
          <a:off x="5143504" y="4714908"/>
          <a:ext cx="1708036" cy="405112"/>
        </a:xfrm>
        <a:prstGeom xmlns:a="http://schemas.openxmlformats.org/drawingml/2006/main" prst="rect">
          <a:avLst/>
        </a:prstGeom>
        <a:solidFill xmlns:a="http://schemas.openxmlformats.org/drawingml/2006/main">
          <a:srgbClr val="FF9966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Times New Roman"/>
            </a:defRPr>
          </a:lvl1pPr>
          <a:lvl2pPr marL="457200" indent="0">
            <a:defRPr sz="1100">
              <a:latin typeface="Times New Roman"/>
            </a:defRPr>
          </a:lvl2pPr>
          <a:lvl3pPr marL="914400" indent="0">
            <a:defRPr sz="1100">
              <a:latin typeface="Times New Roman"/>
            </a:defRPr>
          </a:lvl3pPr>
          <a:lvl4pPr marL="1371600" indent="0">
            <a:defRPr sz="1100">
              <a:latin typeface="Times New Roman"/>
            </a:defRPr>
          </a:lvl4pPr>
          <a:lvl5pPr marL="1828800" indent="0">
            <a:defRPr sz="1100">
              <a:latin typeface="Times New Roman"/>
            </a:defRPr>
          </a:lvl5pPr>
          <a:lvl6pPr marL="2286000" indent="0">
            <a:defRPr sz="1100">
              <a:latin typeface="Times New Roman"/>
            </a:defRPr>
          </a:lvl6pPr>
          <a:lvl7pPr marL="2743200" indent="0">
            <a:defRPr sz="1100">
              <a:latin typeface="Times New Roman"/>
            </a:defRPr>
          </a:lvl7pPr>
          <a:lvl8pPr marL="3200400" indent="0">
            <a:defRPr sz="1100">
              <a:latin typeface="Times New Roman"/>
            </a:defRPr>
          </a:lvl8pPr>
          <a:lvl9pPr marL="3657600" indent="0">
            <a:defRPr sz="1100">
              <a:latin typeface="Times New Roman"/>
            </a:defRPr>
          </a:lvl9pPr>
        </a:lstStyle>
        <a:p xmlns:a="http://schemas.openxmlformats.org/drawingml/2006/main">
          <a:pPr marL="0" indent="0" algn="l" defTabSz="914400" rtl="0" eaLnBrk="1" fontAlgn="base" latinLnBrk="0" hangingPunct="1">
            <a:spcBef>
              <a:spcPct val="0"/>
            </a:spcBef>
            <a:spcAft>
              <a:spcPct val="0"/>
            </a:spcAft>
          </a:pPr>
          <a:r>
            <a:rPr lang="ru-RU" sz="1000" b="0" kern="1200" dirty="0" smtClean="0">
              <a:solidFill>
                <a:schemeClr val="tx1"/>
              </a:solidFill>
              <a:latin typeface="Arial" pitchFamily="34" charset="0"/>
              <a:ea typeface="+mn-ea"/>
              <a:cs typeface="+mn-cs"/>
            </a:rPr>
            <a:t>Воздействие ГО на мироощущение</a:t>
          </a:r>
        </a:p>
      </cdr:txBody>
    </cdr:sp>
  </cdr:relSizeAnchor>
  <cdr:relSizeAnchor xmlns:cdr="http://schemas.openxmlformats.org/drawingml/2006/chartDrawing">
    <cdr:from>
      <cdr:x>0.62251</cdr:x>
      <cdr:y>0.53086</cdr:y>
    </cdr:from>
    <cdr:to>
      <cdr:x>0.63511</cdr:x>
      <cdr:y>0.61275</cdr:y>
    </cdr:to>
    <cdr:sp macro="" textlink="">
      <cdr:nvSpPr>
        <cdr:cNvPr id="15" name="Правая фигурная скобка 14"/>
        <cdr:cNvSpPr/>
      </cdr:nvSpPr>
      <cdr:spPr bwMode="auto">
        <a:xfrm xmlns:a="http://schemas.openxmlformats.org/drawingml/2006/main">
          <a:off x="6715140" y="3071834"/>
          <a:ext cx="135918" cy="473855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rgbClr val="FF3300"/>
          </a:solidFill>
          <a:headEnd type="none" w="med" len="med"/>
          <a:tailEnd type="none" w="med" len="med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0.61589</cdr:x>
      <cdr:y>0.65432</cdr:y>
    </cdr:from>
    <cdr:to>
      <cdr:x>0.62849</cdr:x>
      <cdr:y>0.72991</cdr:y>
    </cdr:to>
    <cdr:sp macro="" textlink="">
      <cdr:nvSpPr>
        <cdr:cNvPr id="17" name="Правая фигурная скобка 16"/>
        <cdr:cNvSpPr/>
      </cdr:nvSpPr>
      <cdr:spPr bwMode="auto">
        <a:xfrm xmlns:a="http://schemas.openxmlformats.org/drawingml/2006/main">
          <a:off x="6643702" y="3786214"/>
          <a:ext cx="135918" cy="437400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rgbClr val="FF3300"/>
          </a:solidFill>
          <a:headEnd type="none" w="med" len="med"/>
          <a:tailEnd type="none" w="med" len="med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0.45695</cdr:x>
      <cdr:y>0.77778</cdr:y>
    </cdr:from>
    <cdr:to>
      <cdr:x>0.46955</cdr:x>
      <cdr:y>0.92778</cdr:y>
    </cdr:to>
    <cdr:sp macro="" textlink="">
      <cdr:nvSpPr>
        <cdr:cNvPr id="18" name="Правая фигурная скобка 17"/>
        <cdr:cNvSpPr/>
      </cdr:nvSpPr>
      <cdr:spPr bwMode="auto">
        <a:xfrm xmlns:a="http://schemas.openxmlformats.org/drawingml/2006/main">
          <a:off x="4929190" y="4500594"/>
          <a:ext cx="135918" cy="867972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rgbClr val="FF3300"/>
          </a:solidFill>
          <a:headEnd type="none" w="med" len="med"/>
          <a:tailEnd type="none" w="med" len="med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0.96721</cdr:x>
      <cdr:y>0.14286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0"/>
          <a:ext cx="8429684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Times New Roman"/>
            </a:defRPr>
          </a:lvl1pPr>
          <a:lvl2pPr marL="457200" indent="0">
            <a:defRPr sz="1100">
              <a:latin typeface="Times New Roman"/>
            </a:defRPr>
          </a:lvl2pPr>
          <a:lvl3pPr marL="914400" indent="0">
            <a:defRPr sz="1100">
              <a:latin typeface="Times New Roman"/>
            </a:defRPr>
          </a:lvl3pPr>
          <a:lvl4pPr marL="1371600" indent="0">
            <a:defRPr sz="1100">
              <a:latin typeface="Times New Roman"/>
            </a:defRPr>
          </a:lvl4pPr>
          <a:lvl5pPr marL="1828800" indent="0">
            <a:defRPr sz="1100">
              <a:latin typeface="Times New Roman"/>
            </a:defRPr>
          </a:lvl5pPr>
          <a:lvl6pPr marL="2286000" indent="0">
            <a:defRPr sz="1100">
              <a:latin typeface="Times New Roman"/>
            </a:defRPr>
          </a:lvl6pPr>
          <a:lvl7pPr marL="2743200" indent="0">
            <a:defRPr sz="1100">
              <a:latin typeface="Times New Roman"/>
            </a:defRPr>
          </a:lvl7pPr>
          <a:lvl8pPr marL="3200400" indent="0">
            <a:defRPr sz="1100">
              <a:latin typeface="Times New Roman"/>
            </a:defRPr>
          </a:lvl8pPr>
          <a:lvl9pPr marL="3657600" indent="0">
            <a:defRPr sz="1100">
              <a:latin typeface="Times New Roman"/>
            </a:defRPr>
          </a:lvl9pPr>
        </a:lstStyle>
        <a:p xmlns:a="http://schemas.openxmlformats.org/drawingml/2006/main">
          <a:r>
            <a:rPr lang="ru-RU" sz="1200" b="1" dirty="0" err="1" smtClean="0">
              <a:latin typeface="Arial" pitchFamily="34" charset="0"/>
              <a:cs typeface="Arial" pitchFamily="34" charset="0"/>
            </a:rPr>
            <a:t>Общесоциальное</a:t>
          </a:r>
          <a:r>
            <a:rPr lang="ru-RU" sz="1200" b="1" dirty="0" smtClean="0">
              <a:latin typeface="Arial" pitchFamily="34" charset="0"/>
              <a:cs typeface="Arial" pitchFamily="34" charset="0"/>
            </a:rPr>
            <a:t> воздействие: </a:t>
          </a:r>
          <a:r>
            <a:rPr lang="ru-RU" sz="1200" dirty="0" err="1" smtClean="0">
              <a:latin typeface="Arial" pitchFamily="34" charset="0"/>
              <a:cs typeface="Arial" pitchFamily="34" charset="0"/>
            </a:rPr>
            <a:t>самовосприятие</a:t>
          </a:r>
          <a:r>
            <a:rPr lang="ru-RU" sz="1200" dirty="0" smtClean="0">
              <a:latin typeface="Arial" pitchFamily="34" charset="0"/>
              <a:cs typeface="Arial" pitchFamily="34" charset="0"/>
            </a:rPr>
            <a:t> воздействия гражданского общества </a:t>
          </a:r>
          <a:r>
            <a:rPr lang="ru-RU" sz="1200" dirty="0" smtClean="0">
              <a:latin typeface="Arial" pitchFamily="34" charset="0"/>
              <a:cs typeface="Arial" pitchFamily="34" charset="0"/>
            </a:rPr>
            <a:t>на </a:t>
          </a:r>
          <a:r>
            <a:rPr lang="ru-RU" sz="1200" dirty="0" smtClean="0">
              <a:latin typeface="Arial" pitchFamily="34" charset="0"/>
              <a:cs typeface="Arial" pitchFamily="34" charset="0"/>
            </a:rPr>
            <a:t>общество в целом.</a:t>
          </a:r>
          <a:endParaRPr lang="ru-RU" sz="12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0.03225</cdr:x>
      <cdr:y>0.075</cdr:y>
    </cdr:from>
    <cdr:to>
      <cdr:x>0.98387</cdr:x>
      <cdr:y>0.225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5720" y="214314"/>
          <a:ext cx="8429746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Times New Roman"/>
            </a:defRPr>
          </a:lvl1pPr>
          <a:lvl2pPr marL="457200" indent="0">
            <a:defRPr sz="1100">
              <a:latin typeface="Times New Roman"/>
            </a:defRPr>
          </a:lvl2pPr>
          <a:lvl3pPr marL="914400" indent="0">
            <a:defRPr sz="1100">
              <a:latin typeface="Times New Roman"/>
            </a:defRPr>
          </a:lvl3pPr>
          <a:lvl4pPr marL="1371600" indent="0">
            <a:defRPr sz="1100">
              <a:latin typeface="Times New Roman"/>
            </a:defRPr>
          </a:lvl4pPr>
          <a:lvl5pPr marL="1828800" indent="0">
            <a:defRPr sz="1100">
              <a:latin typeface="Times New Roman"/>
            </a:defRPr>
          </a:lvl5pPr>
          <a:lvl6pPr marL="2286000" indent="0">
            <a:defRPr sz="1100">
              <a:latin typeface="Times New Roman"/>
            </a:defRPr>
          </a:lvl6pPr>
          <a:lvl7pPr marL="2743200" indent="0">
            <a:defRPr sz="1100">
              <a:latin typeface="Times New Roman"/>
            </a:defRPr>
          </a:lvl7pPr>
          <a:lvl8pPr marL="3200400" indent="0">
            <a:defRPr sz="1100">
              <a:latin typeface="Times New Roman"/>
            </a:defRPr>
          </a:lvl8pPr>
          <a:lvl9pPr marL="3657600" indent="0">
            <a:defRPr sz="1100">
              <a:latin typeface="Times New Roman"/>
            </a:defRPr>
          </a:lvl9pPr>
        </a:lstStyle>
        <a:p xmlns:a="http://schemas.openxmlformats.org/drawingml/2006/main">
          <a:pPr algn="just"/>
          <a:r>
            <a:rPr lang="ru-RU" sz="1200" b="1" dirty="0" smtClean="0">
              <a:latin typeface="Arial" pitchFamily="34" charset="0"/>
              <a:cs typeface="Arial" pitchFamily="34" charset="0"/>
            </a:rPr>
            <a:t>Общеполитическое воздействие: </a:t>
          </a:r>
          <a:r>
            <a:rPr lang="ru-RU" sz="1200" dirty="0" err="1" smtClean="0">
              <a:latin typeface="Arial" pitchFamily="34" charset="0"/>
              <a:cs typeface="Arial" pitchFamily="34" charset="0"/>
            </a:rPr>
            <a:t>самовосприятие</a:t>
          </a:r>
          <a:r>
            <a:rPr lang="ru-RU" sz="1200" dirty="0" smtClean="0">
              <a:latin typeface="Arial" pitchFamily="34" charset="0"/>
              <a:cs typeface="Arial" pitchFamily="34" charset="0"/>
            </a:rPr>
            <a:t> воздействия гражданского общества </a:t>
          </a:r>
          <a:r>
            <a:rPr lang="ru-RU" sz="1200" dirty="0" smtClean="0">
              <a:latin typeface="Arial" pitchFamily="34" charset="0"/>
              <a:cs typeface="Arial" pitchFamily="34" charset="0"/>
            </a:rPr>
            <a:t>на </a:t>
          </a:r>
          <a:r>
            <a:rPr lang="ru-RU" sz="1200" dirty="0" smtClean="0">
              <a:latin typeface="Arial" pitchFamily="34" charset="0"/>
              <a:cs typeface="Arial" pitchFamily="34" charset="0"/>
            </a:rPr>
            <a:t>процесс выработки и </a:t>
          </a:r>
          <a:r>
            <a:rPr lang="ru-RU" sz="1200" dirty="0" smtClean="0">
              <a:latin typeface="Arial" pitchFamily="34" charset="0"/>
              <a:cs typeface="Arial" pitchFamily="34" charset="0"/>
            </a:rPr>
            <a:t>принятия </a:t>
          </a:r>
          <a:r>
            <a:rPr lang="ru-RU" sz="1200" dirty="0" smtClean="0">
              <a:latin typeface="Arial" pitchFamily="34" charset="0"/>
              <a:cs typeface="Arial" pitchFamily="34" charset="0"/>
            </a:rPr>
            <a:t>политических решений. </a:t>
          </a:r>
        </a:p>
        <a:p xmlns:a="http://schemas.openxmlformats.org/drawingml/2006/main">
          <a:pPr algn="just"/>
          <a:endParaRPr lang="ru-RU" sz="12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0.85</cdr:x>
      <cdr:y>0.21785</cdr:y>
    </cdr:from>
    <cdr:to>
      <cdr:x>0.871</cdr:x>
      <cdr:y>0.35401</cdr:y>
    </cdr:to>
    <cdr:sp macro="" textlink="">
      <cdr:nvSpPr>
        <cdr:cNvPr id="2" name="Правая фигурная скобка 1"/>
        <cdr:cNvSpPr/>
      </cdr:nvSpPr>
      <cdr:spPr>
        <a:xfrm xmlns:a="http://schemas.openxmlformats.org/drawingml/2006/main">
          <a:off x="7286676" y="1143008"/>
          <a:ext cx="180000" cy="714392"/>
        </a:xfrm>
        <a:prstGeom xmlns:a="http://schemas.openxmlformats.org/drawingml/2006/main" prst="rightBrace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FF0066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0.87179</cdr:x>
      <cdr:y>0.23147</cdr:y>
    </cdr:from>
    <cdr:to>
      <cdr:x>1</cdr:x>
      <cdr:y>0.35052</cdr:y>
    </cdr:to>
    <cdr:sp macro="" textlink="">
      <cdr:nvSpPr>
        <cdr:cNvPr id="4" name="TextBox 5"/>
        <cdr:cNvSpPr txBox="1"/>
      </cdr:nvSpPr>
      <cdr:spPr>
        <a:xfrm xmlns:a="http://schemas.openxmlformats.org/drawingml/2006/main">
          <a:off x="7784839" y="1256717"/>
          <a:ext cx="1144879" cy="646331"/>
        </a:xfrm>
        <a:prstGeom xmlns:a="http://schemas.openxmlformats.org/drawingml/2006/main" prst="rect">
          <a:avLst/>
        </a:prstGeom>
        <a:solidFill xmlns:a="http://schemas.openxmlformats.org/drawingml/2006/main">
          <a:srgbClr val="FF6699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marL="0" indent="0"/>
          <a:r>
            <a:rPr lang="ru-RU" sz="1200" dirty="0" smtClean="0">
              <a:latin typeface="Calibri"/>
              <a:ea typeface="+mn-ea"/>
              <a:cs typeface="+mn-cs"/>
            </a:rPr>
            <a:t>Глубина</a:t>
          </a:r>
          <a:r>
            <a:rPr lang="ru-RU" sz="1000" dirty="0" smtClean="0">
              <a:latin typeface="Calibri"/>
              <a:ea typeface="+mn-ea"/>
              <a:cs typeface="+mn-cs"/>
            </a:rPr>
            <a:t> </a:t>
          </a:r>
          <a:r>
            <a:rPr lang="ru-RU" sz="1200" dirty="0" smtClean="0">
              <a:latin typeface="Arial" pitchFamily="34" charset="0"/>
              <a:cs typeface="Arial" pitchFamily="34" charset="0"/>
            </a:rPr>
            <a:t>общественного</a:t>
          </a:r>
          <a:r>
            <a:rPr lang="ru-RU" sz="1000" dirty="0" smtClean="0">
              <a:latin typeface="Calibri"/>
              <a:ea typeface="+mn-ea"/>
              <a:cs typeface="+mn-cs"/>
            </a:rPr>
            <a:t> </a:t>
          </a:r>
          <a:r>
            <a:rPr lang="ru-RU" sz="1200" dirty="0" smtClean="0">
              <a:latin typeface="Calibri"/>
              <a:ea typeface="+mn-ea"/>
              <a:cs typeface="+mn-cs"/>
            </a:rPr>
            <a:t>участия</a:t>
          </a:r>
          <a:r>
            <a:rPr lang="ru-RU" sz="1000" dirty="0" smtClean="0">
              <a:latin typeface="Calibri"/>
              <a:ea typeface="+mn-ea"/>
              <a:cs typeface="+mn-cs"/>
            </a:rPr>
            <a:t> </a:t>
          </a:r>
          <a:endParaRPr lang="ru-RU" sz="1000" dirty="0">
            <a:latin typeface="Calibri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0.84</cdr:x>
      <cdr:y>0.49017</cdr:y>
    </cdr:from>
    <cdr:to>
      <cdr:x>0.9913</cdr:x>
      <cdr:y>0.60922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7500958" y="2661274"/>
          <a:ext cx="1351071" cy="646357"/>
        </a:xfrm>
        <a:prstGeom xmlns:a="http://schemas.openxmlformats.org/drawingml/2006/main" prst="rect">
          <a:avLst/>
        </a:prstGeom>
        <a:solidFill xmlns:a="http://schemas.openxmlformats.org/drawingml/2006/main">
          <a:srgbClr val="FF6699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200" dirty="0" smtClean="0">
              <a:latin typeface="Arial" pitchFamily="34" charset="0"/>
              <a:cs typeface="Arial" pitchFamily="34" charset="0"/>
            </a:rPr>
            <a:t>Разнообразие общественного участия </a:t>
          </a:r>
          <a:endParaRPr lang="ru-RU" sz="12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0.81982</cdr:x>
      <cdr:y>0.4357</cdr:y>
    </cdr:from>
    <cdr:to>
      <cdr:x>0.85586</cdr:x>
      <cdr:y>0.50378</cdr:y>
    </cdr:to>
    <cdr:sp macro="" textlink="">
      <cdr:nvSpPr>
        <cdr:cNvPr id="8" name="Прямая со стрелкой 7"/>
        <cdr:cNvSpPr/>
      </cdr:nvSpPr>
      <cdr:spPr>
        <a:xfrm xmlns:a="http://schemas.openxmlformats.org/drawingml/2006/main" rot="16200000" flipV="1">
          <a:off x="6500858" y="2286015"/>
          <a:ext cx="285753" cy="357191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FF0066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0.48696</cdr:x>
      <cdr:y>0.50378</cdr:y>
    </cdr:from>
    <cdr:to>
      <cdr:x>0.50796</cdr:x>
      <cdr:y>0.63994</cdr:y>
    </cdr:to>
    <cdr:sp macro="" textlink="">
      <cdr:nvSpPr>
        <cdr:cNvPr id="9" name="Правая фигурная скобка 8"/>
        <cdr:cNvSpPr/>
      </cdr:nvSpPr>
      <cdr:spPr>
        <a:xfrm xmlns:a="http://schemas.openxmlformats.org/drawingml/2006/main">
          <a:off x="4174493" y="2643188"/>
          <a:ext cx="180000" cy="714392"/>
        </a:xfrm>
        <a:prstGeom xmlns:a="http://schemas.openxmlformats.org/drawingml/2006/main" prst="rightBrace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FF0066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0.51304</cdr:x>
      <cdr:y>0.5174</cdr:y>
    </cdr:from>
    <cdr:to>
      <cdr:x>0.656</cdr:x>
      <cdr:y>0.63645</cdr:y>
    </cdr:to>
    <cdr:sp macro="" textlink="">
      <cdr:nvSpPr>
        <cdr:cNvPr id="10" name="TextBox 5"/>
        <cdr:cNvSpPr txBox="1"/>
      </cdr:nvSpPr>
      <cdr:spPr>
        <a:xfrm xmlns:a="http://schemas.openxmlformats.org/drawingml/2006/main">
          <a:off x="4581302" y="2809114"/>
          <a:ext cx="1276581" cy="646356"/>
        </a:xfrm>
        <a:prstGeom xmlns:a="http://schemas.openxmlformats.org/drawingml/2006/main" prst="rect">
          <a:avLst/>
        </a:prstGeom>
        <a:solidFill xmlns:a="http://schemas.openxmlformats.org/drawingml/2006/main">
          <a:srgbClr val="FF6699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200" dirty="0" smtClean="0">
              <a:latin typeface="Arial" pitchFamily="34" charset="0"/>
              <a:cs typeface="Arial" pitchFamily="34" charset="0"/>
            </a:rPr>
            <a:t>Широта политического участия </a:t>
          </a:r>
          <a:endParaRPr lang="ru-RU" sz="12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0.48696</cdr:x>
      <cdr:y>0.68079</cdr:y>
    </cdr:from>
    <cdr:to>
      <cdr:x>0.50796</cdr:x>
      <cdr:y>0.81695</cdr:y>
    </cdr:to>
    <cdr:sp macro="" textlink="">
      <cdr:nvSpPr>
        <cdr:cNvPr id="11" name="Правая фигурная скобка 10"/>
        <cdr:cNvSpPr/>
      </cdr:nvSpPr>
      <cdr:spPr>
        <a:xfrm xmlns:a="http://schemas.openxmlformats.org/drawingml/2006/main">
          <a:off x="4174493" y="3571908"/>
          <a:ext cx="180000" cy="714392"/>
        </a:xfrm>
        <a:prstGeom xmlns:a="http://schemas.openxmlformats.org/drawingml/2006/main" prst="rightBrace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FF0066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0.52174</cdr:x>
      <cdr:y>0.6944</cdr:y>
    </cdr:from>
    <cdr:to>
      <cdr:x>0.66588</cdr:x>
      <cdr:y>0.81345</cdr:y>
    </cdr:to>
    <cdr:sp macro="" textlink="">
      <cdr:nvSpPr>
        <cdr:cNvPr id="12" name="TextBox 5"/>
        <cdr:cNvSpPr txBox="1"/>
      </cdr:nvSpPr>
      <cdr:spPr>
        <a:xfrm xmlns:a="http://schemas.openxmlformats.org/drawingml/2006/main">
          <a:off x="4658991" y="3770098"/>
          <a:ext cx="1287130" cy="646331"/>
        </a:xfrm>
        <a:prstGeom xmlns:a="http://schemas.openxmlformats.org/drawingml/2006/main" prst="rect">
          <a:avLst/>
        </a:prstGeom>
        <a:solidFill xmlns:a="http://schemas.openxmlformats.org/drawingml/2006/main">
          <a:srgbClr val="FF6699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marL="0" indent="0"/>
          <a:r>
            <a:rPr lang="ru-RU" sz="1200" dirty="0" smtClean="0">
              <a:latin typeface="Arial" pitchFamily="34" charset="0"/>
              <a:ea typeface="+mn-ea"/>
              <a:cs typeface="Arial" pitchFamily="34" charset="0"/>
            </a:rPr>
            <a:t>Глубина политического участия </a:t>
          </a:r>
          <a:endParaRPr lang="ru-RU" sz="1200" dirty="0">
            <a:latin typeface="Arial" pitchFamily="34" charset="0"/>
            <a:ea typeface="+mn-ea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0.8</cdr:x>
      <cdr:y>0.7761</cdr:y>
    </cdr:from>
    <cdr:to>
      <cdr:x>0.94415</cdr:x>
      <cdr:y>0.89515</cdr:y>
    </cdr:to>
    <cdr:sp macro="" textlink="">
      <cdr:nvSpPr>
        <cdr:cNvPr id="14" name="TextBox 5"/>
        <cdr:cNvSpPr txBox="1"/>
      </cdr:nvSpPr>
      <cdr:spPr>
        <a:xfrm xmlns:a="http://schemas.openxmlformats.org/drawingml/2006/main">
          <a:off x="7143774" y="4213670"/>
          <a:ext cx="1287219" cy="646331"/>
        </a:xfrm>
        <a:prstGeom xmlns:a="http://schemas.openxmlformats.org/drawingml/2006/main" prst="rect">
          <a:avLst/>
        </a:prstGeom>
        <a:solidFill xmlns:a="http://schemas.openxmlformats.org/drawingml/2006/main">
          <a:srgbClr val="FF6699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200" dirty="0" smtClean="0">
              <a:latin typeface="Arial" pitchFamily="34" charset="0"/>
              <a:cs typeface="Arial" pitchFamily="34" charset="0"/>
            </a:rPr>
            <a:t>Разнообразие политического участия </a:t>
          </a:r>
          <a:endParaRPr lang="ru-RU" sz="12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0.73874</cdr:x>
      <cdr:y>0.84418</cdr:y>
    </cdr:from>
    <cdr:to>
      <cdr:x>0.8018</cdr:x>
      <cdr:y>0.87141</cdr:y>
    </cdr:to>
    <cdr:sp macro="" textlink="">
      <cdr:nvSpPr>
        <cdr:cNvPr id="16" name="Прямая со стрелкой 15"/>
        <cdr:cNvSpPr/>
      </cdr:nvSpPr>
      <cdr:spPr>
        <a:xfrm xmlns:a="http://schemas.openxmlformats.org/drawingml/2006/main" rot="10800000" flipV="1">
          <a:off x="5857915" y="4429156"/>
          <a:ext cx="500067" cy="142877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FF0066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20.xml><?xml version="1.0" encoding="utf-8"?>
<c:userShapes xmlns:c="http://schemas.openxmlformats.org/drawingml/2006/chart">
  <cdr:relSizeAnchor xmlns:cdr="http://schemas.openxmlformats.org/drawingml/2006/chartDrawing">
    <cdr:from>
      <cdr:x>0.70833</cdr:x>
      <cdr:y>0.31316</cdr:y>
    </cdr:from>
    <cdr:to>
      <cdr:x>0.72933</cdr:x>
      <cdr:y>0.64251</cdr:y>
    </cdr:to>
    <cdr:sp macro="" textlink="">
      <cdr:nvSpPr>
        <cdr:cNvPr id="2" name="Правая фигурная скобка 1"/>
        <cdr:cNvSpPr/>
      </cdr:nvSpPr>
      <cdr:spPr>
        <a:xfrm xmlns:a="http://schemas.openxmlformats.org/drawingml/2006/main">
          <a:off x="6072230" y="1643074"/>
          <a:ext cx="180000" cy="1728000"/>
        </a:xfrm>
        <a:prstGeom xmlns:a="http://schemas.openxmlformats.org/drawingml/2006/main" prst="rightBrace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chemeClr val="accent2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0.74167</cdr:x>
      <cdr:y>0.4357</cdr:y>
    </cdr:from>
    <cdr:to>
      <cdr:x>0.872</cdr:x>
      <cdr:y>0.5532</cdr:y>
    </cdr:to>
    <cdr:sp macro="" textlink="">
      <cdr:nvSpPr>
        <cdr:cNvPr id="4" name="TextBox 5"/>
        <cdr:cNvSpPr txBox="1"/>
      </cdr:nvSpPr>
      <cdr:spPr>
        <a:xfrm xmlns:a="http://schemas.openxmlformats.org/drawingml/2006/main">
          <a:off x="6622905" y="2396667"/>
          <a:ext cx="1163806" cy="646331"/>
        </a:xfrm>
        <a:prstGeom xmlns:a="http://schemas.openxmlformats.org/drawingml/2006/main" prst="rect">
          <a:avLst/>
        </a:prstGeom>
        <a:solidFill xmlns:a="http://schemas.openxmlformats.org/drawingml/2006/main">
          <a:srgbClr val="66FFFF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ru-RU" sz="1200" dirty="0" err="1" smtClean="0">
              <a:latin typeface="Arial" pitchFamily="34" charset="0"/>
              <a:cs typeface="Arial" pitchFamily="34" charset="0"/>
            </a:rPr>
            <a:t>Социо-политический</a:t>
          </a:r>
          <a:r>
            <a:rPr lang="ru-RU" sz="1200" dirty="0" smtClean="0">
              <a:latin typeface="Arial" pitchFamily="34" charset="0"/>
              <a:cs typeface="Arial" pitchFamily="34" charset="0"/>
            </a:rPr>
            <a:t> контекст </a:t>
          </a:r>
          <a:endParaRPr lang="ru-RU" sz="1200" dirty="0">
            <a:latin typeface="Arial" pitchFamily="34" charset="0"/>
            <a:ea typeface="+mn-ea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0.825</cdr:x>
      <cdr:y>0.73525</cdr:y>
    </cdr:from>
    <cdr:to>
      <cdr:x>0.98333</cdr:x>
      <cdr:y>0.85844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7072362" y="3857644"/>
          <a:ext cx="1357293" cy="646331"/>
        </a:xfrm>
        <a:prstGeom xmlns:a="http://schemas.openxmlformats.org/drawingml/2006/main" prst="rect">
          <a:avLst/>
        </a:prstGeom>
        <a:solidFill xmlns:a="http://schemas.openxmlformats.org/drawingml/2006/main">
          <a:srgbClr val="66FFFF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200" dirty="0" err="1" smtClean="0">
              <a:latin typeface="Arial" pitchFamily="34" charset="0"/>
              <a:cs typeface="Arial" pitchFamily="34" charset="0"/>
            </a:rPr>
            <a:t>Социо-культурные</a:t>
          </a:r>
          <a:r>
            <a:rPr lang="ru-RU" sz="1200" dirty="0" smtClean="0">
              <a:latin typeface="Arial" pitchFamily="34" charset="0"/>
              <a:cs typeface="Arial" pitchFamily="34" charset="0"/>
            </a:rPr>
            <a:t> контекст </a:t>
          </a:r>
          <a:endParaRPr lang="ru-RU" sz="12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0.8</cdr:x>
      <cdr:y>0.68079</cdr:y>
    </cdr:from>
    <cdr:to>
      <cdr:x>0.81802</cdr:x>
      <cdr:y>0.87977</cdr:y>
    </cdr:to>
    <cdr:sp macro="" textlink="">
      <cdr:nvSpPr>
        <cdr:cNvPr id="11" name="Правая фигурная скобка 10"/>
        <cdr:cNvSpPr/>
      </cdr:nvSpPr>
      <cdr:spPr>
        <a:xfrm xmlns:a="http://schemas.openxmlformats.org/drawingml/2006/main">
          <a:off x="6858048" y="3571900"/>
          <a:ext cx="154477" cy="1044000"/>
        </a:xfrm>
        <a:prstGeom xmlns:a="http://schemas.openxmlformats.org/drawingml/2006/main" prst="rightBrace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chemeClr val="accent2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</c:userShapes>
</file>

<file path=ppt/drawings/drawing2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0.96721</cdr:x>
      <cdr:y>0.14286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0"/>
          <a:ext cx="8429684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Times New Roman"/>
            </a:defRPr>
          </a:lvl1pPr>
          <a:lvl2pPr marL="457200" indent="0">
            <a:defRPr sz="1100">
              <a:latin typeface="Times New Roman"/>
            </a:defRPr>
          </a:lvl2pPr>
          <a:lvl3pPr marL="914400" indent="0">
            <a:defRPr sz="1100">
              <a:latin typeface="Times New Roman"/>
            </a:defRPr>
          </a:lvl3pPr>
          <a:lvl4pPr marL="1371600" indent="0">
            <a:defRPr sz="1100">
              <a:latin typeface="Times New Roman"/>
            </a:defRPr>
          </a:lvl4pPr>
          <a:lvl5pPr marL="1828800" indent="0">
            <a:defRPr sz="1100">
              <a:latin typeface="Times New Roman"/>
            </a:defRPr>
          </a:lvl5pPr>
          <a:lvl6pPr marL="2286000" indent="0">
            <a:defRPr sz="1100">
              <a:latin typeface="Times New Roman"/>
            </a:defRPr>
          </a:lvl6pPr>
          <a:lvl7pPr marL="2743200" indent="0">
            <a:defRPr sz="1100">
              <a:latin typeface="Times New Roman"/>
            </a:defRPr>
          </a:lvl7pPr>
          <a:lvl8pPr marL="3200400" indent="0">
            <a:defRPr sz="1100">
              <a:latin typeface="Times New Roman"/>
            </a:defRPr>
          </a:lvl8pPr>
          <a:lvl9pPr marL="3657600" indent="0">
            <a:defRPr sz="1100">
              <a:latin typeface="Times New Roman"/>
            </a:defRPr>
          </a:lvl9pPr>
        </a:lstStyle>
        <a:p xmlns:a="http://schemas.openxmlformats.org/drawingml/2006/main">
          <a:r>
            <a:rPr lang="ru-RU" sz="1200" b="1" dirty="0" smtClean="0">
              <a:latin typeface="Arial" pitchFamily="34" charset="0"/>
              <a:cs typeface="Arial" pitchFamily="34" charset="0"/>
            </a:rPr>
            <a:t>Доверие: </a:t>
          </a:r>
          <a:r>
            <a:rPr lang="ru-RU" sz="1200" dirty="0" smtClean="0">
              <a:latin typeface="Arial" pitchFamily="34" charset="0"/>
              <a:cs typeface="Arial" pitchFamily="34" charset="0"/>
            </a:rPr>
            <a:t>доля населения, полагающая, что большинству людей можно </a:t>
          </a:r>
          <a:r>
            <a:rPr lang="ru-RU" sz="1200" dirty="0" smtClean="0">
              <a:latin typeface="Arial" pitchFamily="34" charset="0"/>
              <a:cs typeface="Arial" pitchFamily="34" charset="0"/>
            </a:rPr>
            <a:t>доверять.</a:t>
          </a:r>
          <a:endParaRPr lang="ru-RU" sz="12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22.xml><?xml version="1.0" encoding="utf-8"?>
<c:userShapes xmlns:c="http://schemas.openxmlformats.org/drawingml/2006/chart">
  <cdr:relSizeAnchor xmlns:cdr="http://schemas.openxmlformats.org/drawingml/2006/chartDrawing">
    <cdr:from>
      <cdr:x>0.02419</cdr:x>
      <cdr:y>0.025</cdr:y>
    </cdr:from>
    <cdr:to>
      <cdr:x>0.97581</cdr:x>
      <cdr:y>0.175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4282" y="71438"/>
          <a:ext cx="8429746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Times New Roman"/>
            </a:defRPr>
          </a:lvl1pPr>
          <a:lvl2pPr marL="457200" indent="0">
            <a:defRPr sz="1100">
              <a:latin typeface="Times New Roman"/>
            </a:defRPr>
          </a:lvl2pPr>
          <a:lvl3pPr marL="914400" indent="0">
            <a:defRPr sz="1100">
              <a:latin typeface="Times New Roman"/>
            </a:defRPr>
          </a:lvl3pPr>
          <a:lvl4pPr marL="1371600" indent="0">
            <a:defRPr sz="1100">
              <a:latin typeface="Times New Roman"/>
            </a:defRPr>
          </a:lvl4pPr>
          <a:lvl5pPr marL="1828800" indent="0">
            <a:defRPr sz="1100">
              <a:latin typeface="Times New Roman"/>
            </a:defRPr>
          </a:lvl5pPr>
          <a:lvl6pPr marL="2286000" indent="0">
            <a:defRPr sz="1100">
              <a:latin typeface="Times New Roman"/>
            </a:defRPr>
          </a:lvl6pPr>
          <a:lvl7pPr marL="2743200" indent="0">
            <a:defRPr sz="1100">
              <a:latin typeface="Times New Roman"/>
            </a:defRPr>
          </a:lvl7pPr>
          <a:lvl8pPr marL="3200400" indent="0">
            <a:defRPr sz="1100">
              <a:latin typeface="Times New Roman"/>
            </a:defRPr>
          </a:lvl8pPr>
          <a:lvl9pPr marL="3657600" indent="0">
            <a:defRPr sz="1100">
              <a:latin typeface="Times New Roman"/>
            </a:defRPr>
          </a:lvl9pPr>
        </a:lstStyle>
        <a:p xmlns:a="http://schemas.openxmlformats.org/drawingml/2006/main">
          <a:pPr algn="just"/>
          <a:r>
            <a:rPr lang="ru-RU" sz="1200" b="1" dirty="0" smtClean="0">
              <a:latin typeface="Arial" pitchFamily="34" charset="0"/>
              <a:cs typeface="Arial" pitchFamily="34" charset="0"/>
            </a:rPr>
            <a:t>Толерантность: </a:t>
          </a:r>
          <a:r>
            <a:rPr lang="ru-RU" sz="1200" dirty="0" smtClean="0">
              <a:latin typeface="Arial" pitchFamily="34" charset="0"/>
              <a:cs typeface="Arial" pitchFamily="34" charset="0"/>
            </a:rPr>
            <a:t>средний уровень толерантности среди населения, в отношении конкретных социальных групп  – людей другой расы или принадлежащих к иной этнической группе; людей, исповедующие иную религию; иммигрантов или иностранных рабочих; ВИЧ-инфицированных или больных СПИД; гомосексуалистов.</a:t>
          </a:r>
        </a:p>
        <a:p xmlns:a="http://schemas.openxmlformats.org/drawingml/2006/main">
          <a:pPr algn="just"/>
          <a:endParaRPr lang="ru-RU" sz="12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0.275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0"/>
          <a:ext cx="8429684" cy="7858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algn="just" rtl="0"/>
          <a:r>
            <a:rPr lang="ru-RU" sz="1200" b="1" dirty="0" smtClean="0">
              <a:latin typeface="Arial" pitchFamily="34" charset="0"/>
              <a:cs typeface="Arial" pitchFamily="34" charset="0"/>
            </a:rPr>
            <a:t>Социальная база 1</a:t>
          </a:r>
          <a:r>
            <a:rPr lang="ru-RU" sz="1200" b="0" dirty="0" smtClean="0">
              <a:latin typeface="Arial" pitchFamily="34" charset="0"/>
              <a:cs typeface="Arial" pitchFamily="34" charset="0"/>
            </a:rPr>
            <a:t>: доля активных членов организаций гражданского общества, таких как религиозные организации, </a:t>
          </a:r>
        </a:p>
        <a:p xmlns:a="http://schemas.openxmlformats.org/drawingml/2006/main">
          <a:pPr algn="just" rtl="0"/>
          <a:r>
            <a:rPr lang="ru-RU" sz="1200" b="0" dirty="0" smtClean="0">
              <a:latin typeface="Arial" pitchFamily="34" charset="0"/>
              <a:cs typeface="Arial" pitchFamily="34" charset="0"/>
            </a:rPr>
            <a:t>спортивные и рекреационные организации, художественные, музыкальные и образовательные организации, </a:t>
          </a:r>
        </a:p>
        <a:p xmlns:a="http://schemas.openxmlformats.org/drawingml/2006/main">
          <a:pPr algn="just" rtl="0"/>
          <a:r>
            <a:rPr lang="ru-RU" sz="1200" dirty="0">
              <a:latin typeface="Arial" pitchFamily="34" charset="0"/>
              <a:cs typeface="Arial" pitchFamily="34" charset="0"/>
            </a:rPr>
            <a:t>б</a:t>
          </a:r>
          <a:r>
            <a:rPr lang="ru-RU" sz="1200" b="0" dirty="0" smtClean="0">
              <a:latin typeface="Arial" pitchFamily="34" charset="0"/>
              <a:cs typeface="Arial" pitchFamily="34" charset="0"/>
            </a:rPr>
            <a:t>лаготворительные организации и фонды.</a:t>
          </a:r>
        </a:p>
        <a:p xmlns:a="http://schemas.openxmlformats.org/drawingml/2006/main">
          <a:pPr algn="just"/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0.99159</cdr:x>
      <cdr:y>0.28205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0"/>
          <a:ext cx="8429684" cy="7858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imes New Roman"/>
            </a:defRPr>
          </a:lvl1pPr>
          <a:lvl2pPr marL="457200" indent="0">
            <a:defRPr sz="1100">
              <a:latin typeface="Times New Roman"/>
            </a:defRPr>
          </a:lvl2pPr>
          <a:lvl3pPr marL="914400" indent="0">
            <a:defRPr sz="1100">
              <a:latin typeface="Times New Roman"/>
            </a:defRPr>
          </a:lvl3pPr>
          <a:lvl4pPr marL="1371600" indent="0">
            <a:defRPr sz="1100">
              <a:latin typeface="Times New Roman"/>
            </a:defRPr>
          </a:lvl4pPr>
          <a:lvl5pPr marL="1828800" indent="0">
            <a:defRPr sz="1100">
              <a:latin typeface="Times New Roman"/>
            </a:defRPr>
          </a:lvl5pPr>
          <a:lvl6pPr marL="2286000" indent="0">
            <a:defRPr sz="1100">
              <a:latin typeface="Times New Roman"/>
            </a:defRPr>
          </a:lvl6pPr>
          <a:lvl7pPr marL="2743200" indent="0">
            <a:defRPr sz="1100">
              <a:latin typeface="Times New Roman"/>
            </a:defRPr>
          </a:lvl7pPr>
          <a:lvl8pPr marL="3200400" indent="0">
            <a:defRPr sz="1100">
              <a:latin typeface="Times New Roman"/>
            </a:defRPr>
          </a:lvl8pPr>
          <a:lvl9pPr marL="3657600" indent="0">
            <a:defRPr sz="1100">
              <a:latin typeface="Times New Roman"/>
            </a:defRPr>
          </a:lvl9pPr>
        </a:lstStyle>
        <a:p xmlns:a="http://schemas.openxmlformats.org/drawingml/2006/main">
          <a:pPr algn="just" rtl="0"/>
          <a:r>
            <a:rPr lang="ru-RU" sz="1200" b="1" dirty="0" err="1" smtClean="0">
              <a:latin typeface="Arial" pitchFamily="34" charset="0"/>
              <a:cs typeface="Arial" pitchFamily="34" charset="0"/>
            </a:rPr>
            <a:t>Волонтерство</a:t>
          </a:r>
          <a:r>
            <a:rPr lang="ru-RU" sz="1200" b="1" dirty="0" smtClean="0">
              <a:latin typeface="Arial" pitchFamily="34" charset="0"/>
              <a:cs typeface="Arial" pitchFamily="34" charset="0"/>
            </a:rPr>
            <a:t> в обществе 1</a:t>
          </a:r>
          <a:r>
            <a:rPr lang="ru-RU" sz="1200" b="0" dirty="0" smtClean="0">
              <a:latin typeface="Arial" pitchFamily="34" charset="0"/>
              <a:cs typeface="Arial" pitchFamily="34" charset="0"/>
            </a:rPr>
            <a:t>: процент граждан, </a:t>
          </a:r>
          <a:r>
            <a:rPr lang="ru-RU" sz="1200" dirty="0" smtClean="0">
              <a:latin typeface="Arial" pitchFamily="34" charset="0"/>
              <a:cs typeface="Arial" pitchFamily="34" charset="0"/>
            </a:rPr>
            <a:t>которые выполняют добровольческую работу, по крайней мере, </a:t>
          </a:r>
        </a:p>
        <a:p xmlns:a="http://schemas.openxmlformats.org/drawingml/2006/main">
          <a:pPr algn="just" rtl="0"/>
          <a:r>
            <a:rPr lang="ru-RU" sz="1200" dirty="0" smtClean="0">
              <a:latin typeface="Arial" pitchFamily="34" charset="0"/>
              <a:cs typeface="Arial" pitchFamily="34" charset="0"/>
            </a:rPr>
            <a:t>для одной общественной организации</a:t>
          </a:r>
          <a:r>
            <a:rPr lang="ru-RU" sz="1200" b="0" dirty="0" smtClean="0">
              <a:latin typeface="Arial" pitchFamily="34" charset="0"/>
              <a:cs typeface="Arial" pitchFamily="34" charset="0"/>
            </a:rPr>
            <a:t>, таких как религиозные организации, спортивные и рекреационные организации, </a:t>
          </a:r>
        </a:p>
        <a:p xmlns:a="http://schemas.openxmlformats.org/drawingml/2006/main">
          <a:pPr algn="just" rtl="0"/>
          <a:r>
            <a:rPr lang="ru-RU" sz="1200" b="0" dirty="0" smtClean="0">
              <a:latin typeface="Arial" pitchFamily="34" charset="0"/>
              <a:cs typeface="Arial" pitchFamily="34" charset="0"/>
            </a:rPr>
            <a:t>художественные, музыкальные и образовательные организации, </a:t>
          </a:r>
          <a:r>
            <a:rPr lang="ru-RU" sz="1200" dirty="0" smtClean="0">
              <a:latin typeface="Arial" pitchFamily="34" charset="0"/>
              <a:cs typeface="Arial" pitchFamily="34" charset="0"/>
            </a:rPr>
            <a:t>б</a:t>
          </a:r>
          <a:r>
            <a:rPr lang="ru-RU" sz="1200" b="0" dirty="0" smtClean="0">
              <a:latin typeface="Arial" pitchFamily="34" charset="0"/>
              <a:cs typeface="Arial" pitchFamily="34" charset="0"/>
            </a:rPr>
            <a:t>лаготворительные организации и фонды.</a:t>
          </a:r>
        </a:p>
        <a:p xmlns:a="http://schemas.openxmlformats.org/drawingml/2006/main">
          <a:pPr algn="just"/>
          <a:endParaRPr lang="ru-RU" sz="11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0.08889</cdr:y>
    </cdr:from>
    <cdr:to>
      <cdr:x>0.95082</cdr:x>
      <cdr:y>0.33333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0" y="285752"/>
          <a:ext cx="8286808" cy="7858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Times New Roman"/>
            </a:defRPr>
          </a:lvl1pPr>
          <a:lvl2pPr marL="457200" indent="0">
            <a:defRPr sz="1100">
              <a:latin typeface="Times New Roman"/>
            </a:defRPr>
          </a:lvl2pPr>
          <a:lvl3pPr marL="914400" indent="0">
            <a:defRPr sz="1100">
              <a:latin typeface="Times New Roman"/>
            </a:defRPr>
          </a:lvl3pPr>
          <a:lvl4pPr marL="1371600" indent="0">
            <a:defRPr sz="1100">
              <a:latin typeface="Times New Roman"/>
            </a:defRPr>
          </a:lvl4pPr>
          <a:lvl5pPr marL="1828800" indent="0">
            <a:defRPr sz="1100">
              <a:latin typeface="Times New Roman"/>
            </a:defRPr>
          </a:lvl5pPr>
          <a:lvl6pPr marL="2286000" indent="0">
            <a:defRPr sz="1100">
              <a:latin typeface="Times New Roman"/>
            </a:defRPr>
          </a:lvl6pPr>
          <a:lvl7pPr marL="2743200" indent="0">
            <a:defRPr sz="1100">
              <a:latin typeface="Times New Roman"/>
            </a:defRPr>
          </a:lvl7pPr>
          <a:lvl8pPr marL="3200400" indent="0">
            <a:defRPr sz="1100">
              <a:latin typeface="Times New Roman"/>
            </a:defRPr>
          </a:lvl8pPr>
          <a:lvl9pPr marL="3657600" indent="0">
            <a:defRPr sz="1100">
              <a:latin typeface="Times New Roman"/>
            </a:defRPr>
          </a:lvl9pPr>
        </a:lstStyle>
        <a:p xmlns:a="http://schemas.openxmlformats.org/drawingml/2006/main">
          <a:pPr algn="just" rtl="0"/>
          <a:r>
            <a:rPr lang="ru-RU" sz="1200" b="1" dirty="0" err="1" smtClean="0">
              <a:latin typeface="Arial" pitchFamily="34" charset="0"/>
              <a:cs typeface="Arial" pitchFamily="34" charset="0"/>
            </a:rPr>
            <a:t>Волонтерство</a:t>
          </a:r>
          <a:r>
            <a:rPr lang="ru-RU" sz="1200" b="1" dirty="0" smtClean="0">
              <a:latin typeface="Arial" pitchFamily="34" charset="0"/>
              <a:cs typeface="Arial" pitchFamily="34" charset="0"/>
            </a:rPr>
            <a:t> в обществе 2</a:t>
          </a:r>
          <a:r>
            <a:rPr lang="ru-RU" sz="1200" dirty="0" smtClean="0">
              <a:latin typeface="Arial" pitchFamily="34" charset="0"/>
              <a:cs typeface="Arial" pitchFamily="34" charset="0"/>
            </a:rPr>
            <a:t>: </a:t>
          </a:r>
          <a:r>
            <a:rPr lang="ru-RU" sz="1200" b="0" dirty="0" smtClean="0">
              <a:latin typeface="Arial" pitchFamily="34" charset="0"/>
              <a:cs typeface="Arial" pitchFamily="34" charset="0"/>
            </a:rPr>
            <a:t>доля граждан (из числа </a:t>
          </a:r>
          <a:r>
            <a:rPr lang="ru-RU" sz="1200" b="0" dirty="0" smtClean="0">
              <a:latin typeface="Arial" pitchFamily="34" charset="0"/>
              <a:cs typeface="Arial" pitchFamily="34" charset="0"/>
            </a:rPr>
            <a:t>волонтеров </a:t>
          </a:r>
          <a:r>
            <a:rPr lang="ru-RU" sz="1200" b="0" dirty="0" smtClean="0">
              <a:latin typeface="Arial" pitchFamily="34" charset="0"/>
              <a:cs typeface="Arial" pitchFamily="34" charset="0"/>
            </a:rPr>
            <a:t>в обществе 1), </a:t>
          </a:r>
          <a:r>
            <a:rPr lang="ru-RU" sz="1200" dirty="0" smtClean="0">
              <a:latin typeface="Arial" pitchFamily="34" charset="0"/>
              <a:cs typeface="Arial" pitchFamily="34" charset="0"/>
            </a:rPr>
            <a:t>выполняющих добровольческую работу </a:t>
          </a:r>
          <a:r>
            <a:rPr lang="ru-RU" sz="1200" b="0" dirty="0" smtClean="0">
              <a:latin typeface="Arial" pitchFamily="34" charset="0"/>
              <a:cs typeface="Arial" pitchFamily="34" charset="0"/>
            </a:rPr>
            <a:t> более, чем для одной организации гражданского общества, </a:t>
          </a:r>
          <a:r>
            <a:rPr lang="ru-RU" sz="1200" b="0" dirty="0" smtClean="0">
              <a:latin typeface="Arial" pitchFamily="34" charset="0"/>
              <a:cs typeface="Arial" pitchFamily="34" charset="0"/>
            </a:rPr>
            <a:t>таких как </a:t>
          </a:r>
          <a:r>
            <a:rPr lang="ru-RU" sz="1200" b="0" dirty="0" smtClean="0">
              <a:latin typeface="Arial" pitchFamily="34" charset="0"/>
              <a:cs typeface="Arial" pitchFamily="34" charset="0"/>
            </a:rPr>
            <a:t>религиозные организации, спортивные и рекреационные организации, художественные, музыкальные и образовательные организации, </a:t>
          </a:r>
          <a:r>
            <a:rPr lang="ru-RU" sz="1200" dirty="0" smtClean="0">
              <a:latin typeface="Arial" pitchFamily="34" charset="0"/>
              <a:cs typeface="Arial" pitchFamily="34" charset="0"/>
            </a:rPr>
            <a:t>б</a:t>
          </a:r>
          <a:r>
            <a:rPr lang="ru-RU" sz="1200" b="0" dirty="0" smtClean="0">
              <a:latin typeface="Arial" pitchFamily="34" charset="0"/>
              <a:cs typeface="Arial" pitchFamily="34" charset="0"/>
            </a:rPr>
            <a:t>лаготворительные организации и фонды.</a:t>
          </a:r>
        </a:p>
        <a:p xmlns:a="http://schemas.openxmlformats.org/drawingml/2006/main">
          <a:pPr algn="just"/>
          <a:endParaRPr lang="ru-RU" sz="1200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0.27027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0" y="0"/>
          <a:ext cx="8643998" cy="695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just" rtl="0"/>
          <a:r>
            <a:rPr lang="ru-RU" sz="1200" b="1" dirty="0" smtClean="0">
              <a:latin typeface="Arial" pitchFamily="34" charset="0"/>
              <a:cs typeface="Arial" pitchFamily="34" charset="0"/>
            </a:rPr>
            <a:t>Социальная база 2</a:t>
          </a:r>
          <a:r>
            <a:rPr lang="ru-RU" sz="1200" dirty="0" smtClean="0">
              <a:latin typeface="Arial" pitchFamily="34" charset="0"/>
              <a:cs typeface="Arial" pitchFamily="34" charset="0"/>
            </a:rPr>
            <a:t>: </a:t>
          </a:r>
          <a:r>
            <a:rPr lang="ru-RU" sz="1200" b="0" dirty="0" smtClean="0">
              <a:latin typeface="Arial" pitchFamily="34" charset="0"/>
              <a:cs typeface="Arial" pitchFamily="34" charset="0"/>
            </a:rPr>
            <a:t>доля </a:t>
          </a:r>
          <a:r>
            <a:rPr lang="ru-RU" sz="1200" b="0" dirty="0" smtClean="0">
              <a:latin typeface="Arial" pitchFamily="34" charset="0"/>
              <a:cs typeface="Arial" pitchFamily="34" charset="0"/>
            </a:rPr>
            <a:t>граждан (</a:t>
          </a:r>
          <a:r>
            <a:rPr lang="ru-RU" sz="1200" b="0" dirty="0" smtClean="0">
              <a:latin typeface="Arial" pitchFamily="34" charset="0"/>
              <a:cs typeface="Arial" pitchFamily="34" charset="0"/>
            </a:rPr>
            <a:t>из числа социальной базы 1), принимающих участие в деятельности более, чем одной организации гражданского общества, таких как религиозные организации, спортивные и рекреационные организации, художественные, музыкальные и образовательные организации, </a:t>
          </a:r>
          <a:r>
            <a:rPr lang="ru-RU" sz="1200" dirty="0" smtClean="0">
              <a:latin typeface="Arial" pitchFamily="34" charset="0"/>
              <a:cs typeface="Arial" pitchFamily="34" charset="0"/>
            </a:rPr>
            <a:t>б</a:t>
          </a:r>
          <a:r>
            <a:rPr lang="ru-RU" sz="1200" b="0" dirty="0" smtClean="0">
              <a:latin typeface="Arial" pitchFamily="34" charset="0"/>
              <a:cs typeface="Arial" pitchFamily="34" charset="0"/>
            </a:rPr>
            <a:t>лаготворительные организации и фонды.</a:t>
          </a:r>
        </a:p>
        <a:p xmlns:a="http://schemas.openxmlformats.org/drawingml/2006/main">
          <a:pPr algn="just"/>
          <a:endParaRPr lang="ru-RU" sz="1200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0.33333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0"/>
          <a:ext cx="8858312" cy="9286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Times New Roman"/>
            </a:defRPr>
          </a:lvl1pPr>
          <a:lvl2pPr marL="457200" indent="0">
            <a:defRPr sz="1100">
              <a:latin typeface="Times New Roman"/>
            </a:defRPr>
          </a:lvl2pPr>
          <a:lvl3pPr marL="914400" indent="0">
            <a:defRPr sz="1100">
              <a:latin typeface="Times New Roman"/>
            </a:defRPr>
          </a:lvl3pPr>
          <a:lvl4pPr marL="1371600" indent="0">
            <a:defRPr sz="1100">
              <a:latin typeface="Times New Roman"/>
            </a:defRPr>
          </a:lvl4pPr>
          <a:lvl5pPr marL="1828800" indent="0">
            <a:defRPr sz="1100">
              <a:latin typeface="Times New Roman"/>
            </a:defRPr>
          </a:lvl5pPr>
          <a:lvl6pPr marL="2286000" indent="0">
            <a:defRPr sz="1100">
              <a:latin typeface="Times New Roman"/>
            </a:defRPr>
          </a:lvl6pPr>
          <a:lvl7pPr marL="2743200" indent="0">
            <a:defRPr sz="1100">
              <a:latin typeface="Times New Roman"/>
            </a:defRPr>
          </a:lvl7pPr>
          <a:lvl8pPr marL="3200400" indent="0">
            <a:defRPr sz="1100">
              <a:latin typeface="Times New Roman"/>
            </a:defRPr>
          </a:lvl8pPr>
          <a:lvl9pPr marL="3657600" indent="0">
            <a:defRPr sz="1100">
              <a:latin typeface="Times New Roman"/>
            </a:defRPr>
          </a:lvl9pPr>
        </a:lstStyle>
        <a:p xmlns:a="http://schemas.openxmlformats.org/drawingml/2006/main">
          <a:pPr algn="ctr" rtl="0"/>
          <a:r>
            <a:rPr lang="ru-RU" sz="1200" b="1" dirty="0" smtClean="0">
              <a:latin typeface="Arial" pitchFamily="34" charset="0"/>
              <a:cs typeface="Arial" pitchFamily="34" charset="0"/>
            </a:rPr>
            <a:t>Членство в организациях политической направленности 1</a:t>
          </a:r>
          <a:r>
            <a:rPr lang="ru-RU" sz="1200" dirty="0" smtClean="0">
              <a:latin typeface="Arial" pitchFamily="34" charset="0"/>
              <a:cs typeface="Arial" pitchFamily="34" charset="0"/>
            </a:rPr>
            <a:t>: процент граждан, которые являются активными членами организаций, осуществляющих деятельность по защите и продвижению прав граждан (таких как профсоюзы, политические партии, экологические организации, профессиональные объединения, потребительские общества, гуманитарные и благотворительные организации)</a:t>
          </a:r>
        </a:p>
        <a:p xmlns:a="http://schemas.openxmlformats.org/drawingml/2006/main">
          <a:pPr algn="ctr" rtl="0"/>
          <a:endParaRPr lang="ru-RU" sz="1200" b="0" dirty="0" smtClean="0">
            <a:latin typeface="Arial" pitchFamily="34" charset="0"/>
            <a:cs typeface="Arial" pitchFamily="34" charset="0"/>
          </a:endParaRPr>
        </a:p>
        <a:p xmlns:a="http://schemas.openxmlformats.org/drawingml/2006/main">
          <a:endParaRPr lang="ru-RU" sz="12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</cdr:x>
      <cdr:y>0.04762</cdr:y>
    </cdr:from>
    <cdr:to>
      <cdr:x>1</cdr:x>
      <cdr:y>0.35714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142876"/>
          <a:ext cx="8643998" cy="9286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Times New Roman"/>
            </a:defRPr>
          </a:lvl1pPr>
          <a:lvl2pPr marL="457200" indent="0">
            <a:defRPr sz="1100">
              <a:latin typeface="Times New Roman"/>
            </a:defRPr>
          </a:lvl2pPr>
          <a:lvl3pPr marL="914400" indent="0">
            <a:defRPr sz="1100">
              <a:latin typeface="Times New Roman"/>
            </a:defRPr>
          </a:lvl3pPr>
          <a:lvl4pPr marL="1371600" indent="0">
            <a:defRPr sz="1100">
              <a:latin typeface="Times New Roman"/>
            </a:defRPr>
          </a:lvl4pPr>
          <a:lvl5pPr marL="1828800" indent="0">
            <a:defRPr sz="1100">
              <a:latin typeface="Times New Roman"/>
            </a:defRPr>
          </a:lvl5pPr>
          <a:lvl6pPr marL="2286000" indent="0">
            <a:defRPr sz="1100">
              <a:latin typeface="Times New Roman"/>
            </a:defRPr>
          </a:lvl6pPr>
          <a:lvl7pPr marL="2743200" indent="0">
            <a:defRPr sz="1100">
              <a:latin typeface="Times New Roman"/>
            </a:defRPr>
          </a:lvl7pPr>
          <a:lvl8pPr marL="3200400" indent="0">
            <a:defRPr sz="1100">
              <a:latin typeface="Times New Roman"/>
            </a:defRPr>
          </a:lvl8pPr>
          <a:lvl9pPr marL="3657600" indent="0">
            <a:defRPr sz="1100">
              <a:latin typeface="Times New Roman"/>
            </a:defRPr>
          </a:lvl9pPr>
        </a:lstStyle>
        <a:p xmlns:a="http://schemas.openxmlformats.org/drawingml/2006/main">
          <a:pPr algn="ctr" rtl="0"/>
          <a:r>
            <a:rPr lang="ru-RU" sz="1200" b="1" dirty="0" err="1" smtClean="0">
              <a:latin typeface="Arial" pitchFamily="34" charset="0"/>
              <a:cs typeface="Arial" pitchFamily="34" charset="0"/>
            </a:rPr>
            <a:t>Волонтерство</a:t>
          </a:r>
          <a:r>
            <a:rPr lang="ru-RU" sz="1200" b="1" dirty="0" smtClean="0">
              <a:latin typeface="Arial" pitchFamily="34" charset="0"/>
              <a:cs typeface="Arial" pitchFamily="34" charset="0"/>
            </a:rPr>
            <a:t> в организациях политической направленности 1</a:t>
          </a:r>
          <a:r>
            <a:rPr lang="ru-RU" sz="1200" dirty="0" smtClean="0">
              <a:latin typeface="Arial" pitchFamily="34" charset="0"/>
              <a:cs typeface="Arial" pitchFamily="34" charset="0"/>
            </a:rPr>
            <a:t>: процент граждан, которые выполняют волонтерскую (добровольческую) работу, по крайней мере, для одной организации, осуществляющей деятельность по защите и продвижению прав граждан (таких как профсоюзы, политические партии, экологические организации, профессиональные объединения, потребительские общества, гуманитарные и благотворительные организации)</a:t>
          </a:r>
        </a:p>
        <a:p xmlns:a="http://schemas.openxmlformats.org/drawingml/2006/main">
          <a:pPr algn="ctr" rtl="0"/>
          <a:endParaRPr lang="ru-RU" sz="1200" b="0" dirty="0" smtClean="0">
            <a:latin typeface="Arial" pitchFamily="34" charset="0"/>
            <a:cs typeface="Arial" pitchFamily="34" charset="0"/>
          </a:endParaRPr>
        </a:p>
        <a:p xmlns:a="http://schemas.openxmlformats.org/drawingml/2006/main">
          <a:endParaRPr lang="ru-RU" sz="12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0.69167</cdr:x>
      <cdr:y>0.31316</cdr:y>
    </cdr:from>
    <cdr:to>
      <cdr:x>0.71667</cdr:x>
      <cdr:y>0.44932</cdr:y>
    </cdr:to>
    <cdr:sp macro="" textlink="">
      <cdr:nvSpPr>
        <cdr:cNvPr id="2" name="Правая фигурная скобка 1"/>
        <cdr:cNvSpPr/>
      </cdr:nvSpPr>
      <cdr:spPr>
        <a:xfrm xmlns:a="http://schemas.openxmlformats.org/drawingml/2006/main">
          <a:off x="5929354" y="1643074"/>
          <a:ext cx="214314" cy="714392"/>
        </a:xfrm>
        <a:prstGeom xmlns:a="http://schemas.openxmlformats.org/drawingml/2006/main" prst="rightBrace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chemeClr val="accent2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0.58333</cdr:x>
      <cdr:y>0.14977</cdr:y>
    </cdr:from>
    <cdr:to>
      <cdr:x>0.75</cdr:x>
      <cdr:y>0.20257</cdr:y>
    </cdr:to>
    <cdr:sp macro="" textlink="">
      <cdr:nvSpPr>
        <cdr:cNvPr id="4" name="TextBox 5"/>
        <cdr:cNvSpPr txBox="1"/>
      </cdr:nvSpPr>
      <cdr:spPr>
        <a:xfrm xmlns:a="http://schemas.openxmlformats.org/drawingml/2006/main">
          <a:off x="5000660" y="785818"/>
          <a:ext cx="1428789" cy="276999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40000"/>
            <a:lumOff val="60000"/>
          </a:schemeClr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ru-RU" sz="1200" dirty="0" smtClean="0">
              <a:solidFill>
                <a:schemeClr val="tx1"/>
              </a:solidFill>
              <a:latin typeface="Arial" pitchFamily="34" charset="0"/>
            </a:rPr>
            <a:t>Инфраструктура</a:t>
          </a:r>
          <a:r>
            <a:rPr lang="ru-RU" sz="1200" dirty="0" smtClean="0"/>
            <a:t> </a:t>
          </a:r>
          <a:endParaRPr lang="ru-RU" sz="1200" dirty="0">
            <a:latin typeface="Calibri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0.725</cdr:x>
      <cdr:y>0.34039</cdr:y>
    </cdr:from>
    <cdr:to>
      <cdr:x>0.875</cdr:x>
      <cdr:y>0.42838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6215106" y="1785928"/>
          <a:ext cx="1285884" cy="461665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40000"/>
            <a:lumOff val="60000"/>
          </a:schemeClr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l" rtl="0" fontAlgn="base">
            <a:spcBef>
              <a:spcPct val="0"/>
            </a:spcBef>
            <a:spcAft>
              <a:spcPct val="0"/>
            </a:spcAft>
          </a:pPr>
          <a:r>
            <a:rPr lang="ru-RU" sz="1200" b="0" kern="1200" dirty="0" smtClean="0">
              <a:solidFill>
                <a:schemeClr val="tx1"/>
              </a:solidFill>
              <a:latin typeface="Arial" pitchFamily="34" charset="0"/>
              <a:ea typeface="+mn-ea"/>
              <a:cs typeface="+mn-cs"/>
            </a:rPr>
            <a:t>Коммуникация внутри сектора </a:t>
          </a:r>
          <a:endParaRPr lang="ru-RU" sz="1200" b="0" kern="1200" dirty="0">
            <a:solidFill>
              <a:schemeClr val="tx1"/>
            </a:solidFill>
            <a:latin typeface="Arial" pitchFamily="34" charset="0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0.81667</cdr:x>
      <cdr:y>0.08169</cdr:y>
    </cdr:from>
    <cdr:to>
      <cdr:x>0.85271</cdr:x>
      <cdr:y>0.14977</cdr:y>
    </cdr:to>
    <cdr:sp macro="" textlink="">
      <cdr:nvSpPr>
        <cdr:cNvPr id="8" name="Прямая со стрелкой 7"/>
        <cdr:cNvSpPr/>
      </cdr:nvSpPr>
      <cdr:spPr>
        <a:xfrm xmlns:a="http://schemas.openxmlformats.org/drawingml/2006/main" rot="16200000" flipV="1">
          <a:off x="6976804" y="452748"/>
          <a:ext cx="357196" cy="308956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accent2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0.56667</cdr:x>
      <cdr:y>0.5174</cdr:y>
    </cdr:from>
    <cdr:to>
      <cdr:x>0.71667</cdr:x>
      <cdr:y>0.60539</cdr:y>
    </cdr:to>
    <cdr:sp macro="" textlink="">
      <cdr:nvSpPr>
        <cdr:cNvPr id="10" name="TextBox 5"/>
        <cdr:cNvSpPr txBox="1"/>
      </cdr:nvSpPr>
      <cdr:spPr>
        <a:xfrm xmlns:a="http://schemas.openxmlformats.org/drawingml/2006/main">
          <a:off x="4857812" y="2714648"/>
          <a:ext cx="1285855" cy="46165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40000"/>
            <a:lumOff val="60000"/>
          </a:schemeClr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marL="0" indent="0" algn="l" rtl="0" fontAlgn="base">
            <a:spcBef>
              <a:spcPct val="0"/>
            </a:spcBef>
            <a:spcAft>
              <a:spcPct val="0"/>
            </a:spcAft>
          </a:pPr>
          <a:r>
            <a:rPr lang="ru-RU" sz="1200" b="0" kern="1200" dirty="0" smtClean="0">
              <a:solidFill>
                <a:schemeClr val="tx1"/>
              </a:solidFill>
              <a:latin typeface="Arial" pitchFamily="34" charset="0"/>
              <a:ea typeface="+mn-ea"/>
              <a:cs typeface="+mn-cs"/>
            </a:rPr>
            <a:t>Человеческие ресурсы </a:t>
          </a:r>
          <a:endParaRPr lang="ru-RU" sz="1200" b="0" kern="1200" dirty="0">
            <a:solidFill>
              <a:schemeClr val="tx1"/>
            </a:solidFill>
            <a:latin typeface="Arial" pitchFamily="34" charset="0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0.83333</cdr:x>
      <cdr:y>0.65356</cdr:y>
    </cdr:from>
    <cdr:to>
      <cdr:x>0.85</cdr:x>
      <cdr:y>0.78972</cdr:y>
    </cdr:to>
    <cdr:sp macro="" textlink="">
      <cdr:nvSpPr>
        <cdr:cNvPr id="11" name="Правая фигурная скобка 10"/>
        <cdr:cNvSpPr/>
      </cdr:nvSpPr>
      <cdr:spPr>
        <a:xfrm xmlns:a="http://schemas.openxmlformats.org/drawingml/2006/main">
          <a:off x="7143800" y="3429024"/>
          <a:ext cx="142905" cy="714392"/>
        </a:xfrm>
        <a:prstGeom xmlns:a="http://schemas.openxmlformats.org/drawingml/2006/main" prst="rightBrace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chemeClr val="accent2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0.85833</cdr:x>
      <cdr:y>0.66717</cdr:y>
    </cdr:from>
    <cdr:to>
      <cdr:x>1</cdr:x>
      <cdr:y>0.79036</cdr:y>
    </cdr:to>
    <cdr:sp macro="" textlink="">
      <cdr:nvSpPr>
        <cdr:cNvPr id="12" name="TextBox 5"/>
        <cdr:cNvSpPr txBox="1"/>
      </cdr:nvSpPr>
      <cdr:spPr>
        <a:xfrm xmlns:a="http://schemas.openxmlformats.org/drawingml/2006/main">
          <a:off x="7358114" y="3500462"/>
          <a:ext cx="1214475" cy="646331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40000"/>
            <a:lumOff val="60000"/>
          </a:schemeClr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marL="0" indent="0" algn="l" rtl="0" fontAlgn="base">
            <a:spcBef>
              <a:spcPct val="0"/>
            </a:spcBef>
            <a:spcAft>
              <a:spcPct val="0"/>
            </a:spcAft>
          </a:pPr>
          <a:r>
            <a:rPr lang="ru-RU" sz="1200" b="0" kern="1200" dirty="0" smtClean="0">
              <a:solidFill>
                <a:schemeClr val="tx1"/>
              </a:solidFill>
              <a:latin typeface="Arial" pitchFamily="34" charset="0"/>
              <a:ea typeface="+mn-ea"/>
              <a:cs typeface="+mn-cs"/>
            </a:rPr>
            <a:t>Финансовые и технические ресурсы </a:t>
          </a:r>
          <a:endParaRPr lang="ru-RU" sz="1200" b="0" kern="1200" dirty="0">
            <a:solidFill>
              <a:schemeClr val="tx1"/>
            </a:solidFill>
            <a:latin typeface="Arial" pitchFamily="34" charset="0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0.575</cdr:x>
      <cdr:y>0.83056</cdr:y>
    </cdr:from>
    <cdr:to>
      <cdr:x>0.74167</cdr:x>
      <cdr:y>0.91855</cdr:y>
    </cdr:to>
    <cdr:sp macro="" textlink="">
      <cdr:nvSpPr>
        <cdr:cNvPr id="14" name="TextBox 5"/>
        <cdr:cNvSpPr txBox="1"/>
      </cdr:nvSpPr>
      <cdr:spPr>
        <a:xfrm xmlns:a="http://schemas.openxmlformats.org/drawingml/2006/main">
          <a:off x="4929222" y="4357707"/>
          <a:ext cx="1428760" cy="46165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40000"/>
            <a:lumOff val="60000"/>
          </a:schemeClr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marL="0" indent="0" algn="l" rtl="0" fontAlgn="base">
            <a:spcBef>
              <a:spcPct val="0"/>
            </a:spcBef>
            <a:spcAft>
              <a:spcPct val="0"/>
            </a:spcAft>
          </a:pPr>
          <a:r>
            <a:rPr lang="ru-RU" sz="1200" b="0" kern="1200" dirty="0" smtClean="0">
              <a:solidFill>
                <a:schemeClr val="tx1"/>
              </a:solidFill>
              <a:latin typeface="Arial" pitchFamily="34" charset="0"/>
              <a:ea typeface="+mn-ea"/>
              <a:cs typeface="+mn-cs"/>
            </a:rPr>
            <a:t>Международные связи </a:t>
          </a:r>
          <a:endParaRPr lang="ru-RU" sz="1200" b="0" kern="1200" dirty="0">
            <a:solidFill>
              <a:schemeClr val="tx1"/>
            </a:solidFill>
            <a:latin typeface="Arial" pitchFamily="34" charset="0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0.48333</cdr:x>
      <cdr:y>0.85779</cdr:y>
    </cdr:from>
    <cdr:to>
      <cdr:x>0.56666</cdr:x>
      <cdr:y>0.8714</cdr:y>
    </cdr:to>
    <cdr:sp macro="" textlink="">
      <cdr:nvSpPr>
        <cdr:cNvPr id="16" name="Прямая со стрелкой 15"/>
        <cdr:cNvSpPr/>
      </cdr:nvSpPr>
      <cdr:spPr>
        <a:xfrm xmlns:a="http://schemas.openxmlformats.org/drawingml/2006/main" rot="10800000" flipV="1">
          <a:off x="4143404" y="4500594"/>
          <a:ext cx="714351" cy="71407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accent2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0.51667</cdr:x>
      <cdr:y>0.16339</cdr:y>
    </cdr:from>
    <cdr:to>
      <cdr:x>0.575</cdr:x>
      <cdr:y>0.17701</cdr:y>
    </cdr:to>
    <cdr:sp macro="" textlink="">
      <cdr:nvSpPr>
        <cdr:cNvPr id="15" name="Прямая со стрелкой 14"/>
        <cdr:cNvSpPr/>
      </cdr:nvSpPr>
      <cdr:spPr bwMode="auto">
        <a:xfrm xmlns:a="http://schemas.openxmlformats.org/drawingml/2006/main" rot="10800000" flipV="1">
          <a:off x="4429154" y="857256"/>
          <a:ext cx="500067" cy="71438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none" w="med" len="med"/>
          <a:tailEnd type="arrow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0.49167</cdr:x>
      <cdr:y>0.57186</cdr:y>
    </cdr:from>
    <cdr:to>
      <cdr:x>0.55833</cdr:x>
      <cdr:y>0.58548</cdr:y>
    </cdr:to>
    <cdr:sp macro="" textlink="">
      <cdr:nvSpPr>
        <cdr:cNvPr id="18" name="Прямая со стрелкой 17"/>
        <cdr:cNvSpPr/>
      </cdr:nvSpPr>
      <cdr:spPr bwMode="auto">
        <a:xfrm xmlns:a="http://schemas.openxmlformats.org/drawingml/2006/main" rot="10800000">
          <a:off x="4214842" y="3000396"/>
          <a:ext cx="571504" cy="71438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none" w="med" len="med"/>
          <a:tailEnd type="arrow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effectLst/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effectLst/>
                <a:latin typeface="+mn-lt"/>
              </a:defRPr>
            </a:lvl1pPr>
          </a:lstStyle>
          <a:p>
            <a:pPr>
              <a:defRPr/>
            </a:pPr>
            <a:fld id="{3CAABEB4-9362-4211-8580-75D8A770CEFD}" type="datetimeFigureOut">
              <a:rPr lang="ru-RU"/>
              <a:pPr>
                <a:defRPr/>
              </a:pPr>
              <a:t>11.12.2009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effectLst/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effectLst/>
                <a:latin typeface="+mn-lt"/>
              </a:defRPr>
            </a:lvl1pPr>
          </a:lstStyle>
          <a:p>
            <a:pPr>
              <a:defRPr/>
            </a:pPr>
            <a:fld id="{A0FDBF05-9D0B-4228-9AB0-0F810057B7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effectLst/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effectLst/>
                <a:latin typeface="+mn-lt"/>
              </a:defRPr>
            </a:lvl1pPr>
          </a:lstStyle>
          <a:p>
            <a:pPr>
              <a:defRPr/>
            </a:pPr>
            <a:fld id="{F949D3F0-D9D4-40EC-8335-C12FEE9EBB1D}" type="datetimeFigureOut">
              <a:rPr lang="ru-RU"/>
              <a:pPr>
                <a:defRPr/>
              </a:pPr>
              <a:t>11.12.2009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effectLst/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effectLst/>
                <a:latin typeface="+mn-lt"/>
              </a:defRPr>
            </a:lvl1pPr>
          </a:lstStyle>
          <a:p>
            <a:pPr>
              <a:defRPr/>
            </a:pPr>
            <a:fld id="{E091FEBA-858A-4748-962C-9567301134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 txBox="1">
            <a:spLocks noGrp="1" noChangeArrowheads="1"/>
          </p:cNvSpPr>
          <p:nvPr/>
        </p:nvSpPr>
        <p:spPr bwMode="auto">
          <a:xfrm>
            <a:off x="3777607" y="9431814"/>
            <a:ext cx="2889938" cy="49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86" tIns="45992" rIns="91986" bIns="45992" anchor="b"/>
          <a:lstStyle/>
          <a:p>
            <a:pPr algn="r" defTabSz="919163"/>
            <a:fld id="{899AD141-3CAF-49BF-9381-07F80F674079}" type="slidenum">
              <a:rPr lang="ru-RU" sz="1200" b="0"/>
              <a:pPr algn="r" defTabSz="919163"/>
              <a:t>2</a:t>
            </a:fld>
            <a:endParaRPr lang="ru-RU" sz="1200" b="0"/>
          </a:p>
        </p:txBody>
      </p:sp>
      <p:sp>
        <p:nvSpPr>
          <p:cNvPr id="27651" name="Rectangle 7"/>
          <p:cNvSpPr txBox="1">
            <a:spLocks noGrp="1" noChangeArrowheads="1"/>
          </p:cNvSpPr>
          <p:nvPr/>
        </p:nvSpPr>
        <p:spPr bwMode="auto">
          <a:xfrm>
            <a:off x="3777607" y="9431814"/>
            <a:ext cx="2889938" cy="49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86" tIns="45992" rIns="91986" bIns="45992" anchor="b"/>
          <a:lstStyle/>
          <a:p>
            <a:pPr algn="r" defTabSz="919163"/>
            <a:fld id="{946B32AE-5C98-40F6-AB5D-AF68B083B4EC}" type="slidenum">
              <a:rPr lang="ru-RU" sz="1200" b="0"/>
              <a:pPr algn="r" defTabSz="919163"/>
              <a:t>2</a:t>
            </a:fld>
            <a:endParaRPr lang="ru-RU" sz="1200" b="0"/>
          </a:p>
        </p:txBody>
      </p:sp>
      <p:sp>
        <p:nvSpPr>
          <p:cNvPr id="2765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989" tIns="45994" rIns="91989" bIns="45994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27654" name="Номер слайда 3"/>
          <p:cNvSpPr txBox="1">
            <a:spLocks noGrp="1"/>
          </p:cNvSpPr>
          <p:nvPr/>
        </p:nvSpPr>
        <p:spPr bwMode="auto">
          <a:xfrm>
            <a:off x="3777607" y="9431814"/>
            <a:ext cx="2889938" cy="49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89" tIns="45994" rIns="91989" bIns="45994" anchor="b"/>
          <a:lstStyle/>
          <a:p>
            <a:pPr algn="r" defTabSz="919163"/>
            <a:fld id="{07704852-DD5A-432E-A529-1A6256C77A14}" type="slidenum">
              <a:rPr lang="ru-RU" sz="1200" b="0">
                <a:latin typeface="Calibri" pitchFamily="34" charset="0"/>
              </a:rPr>
              <a:pPr algn="r" defTabSz="919163"/>
              <a:t>2</a:t>
            </a:fld>
            <a:endParaRPr lang="ru-RU" sz="1200" b="0">
              <a:latin typeface="Calibri" pitchFamily="34" charset="0"/>
            </a:endParaRPr>
          </a:p>
        </p:txBody>
      </p:sp>
      <p:sp>
        <p:nvSpPr>
          <p:cNvPr id="27655" name="Footer Placeholder 5"/>
          <p:cNvSpPr txBox="1">
            <a:spLocks noGrp="1"/>
          </p:cNvSpPr>
          <p:nvPr/>
        </p:nvSpPr>
        <p:spPr bwMode="auto">
          <a:xfrm>
            <a:off x="0" y="9431814"/>
            <a:ext cx="2889938" cy="49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89" tIns="45994" rIns="91989" bIns="45994" anchor="b"/>
          <a:lstStyle/>
          <a:p>
            <a:pPr defTabSz="919163"/>
            <a:r>
              <a:rPr lang="en-US" sz="1200" b="0"/>
              <a:t>I</a:t>
            </a:r>
            <a:endParaRPr lang="ru-RU" sz="1200" b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 txBox="1">
            <a:spLocks noGrp="1" noChangeArrowheads="1"/>
          </p:cNvSpPr>
          <p:nvPr/>
        </p:nvSpPr>
        <p:spPr bwMode="auto">
          <a:xfrm>
            <a:off x="3777607" y="9431814"/>
            <a:ext cx="2889938" cy="49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86" tIns="45992" rIns="91986" bIns="45992" anchor="b"/>
          <a:lstStyle/>
          <a:p>
            <a:pPr algn="r" defTabSz="919163"/>
            <a:fld id="{623AF336-1B18-4816-80FC-2B95B26A7983}" type="slidenum">
              <a:rPr lang="ru-RU" sz="1200" b="0"/>
              <a:pPr algn="r" defTabSz="919163"/>
              <a:t>7</a:t>
            </a:fld>
            <a:endParaRPr lang="ru-RU" sz="1200" b="0"/>
          </a:p>
        </p:txBody>
      </p:sp>
      <p:sp>
        <p:nvSpPr>
          <p:cNvPr id="33795" name="Rectangle 7"/>
          <p:cNvSpPr txBox="1">
            <a:spLocks noGrp="1" noChangeArrowheads="1"/>
          </p:cNvSpPr>
          <p:nvPr/>
        </p:nvSpPr>
        <p:spPr bwMode="auto">
          <a:xfrm>
            <a:off x="3777607" y="9431814"/>
            <a:ext cx="2889938" cy="49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86" tIns="45992" rIns="91986" bIns="45992" anchor="b"/>
          <a:lstStyle/>
          <a:p>
            <a:pPr algn="r" defTabSz="919163"/>
            <a:fld id="{776D5992-FB76-48FA-9108-FFF7A904337B}" type="slidenum">
              <a:rPr lang="ru-RU" sz="1200" b="0"/>
              <a:pPr algn="r" defTabSz="919163"/>
              <a:t>7</a:t>
            </a:fld>
            <a:endParaRPr lang="ru-RU" sz="1200" b="0"/>
          </a:p>
        </p:txBody>
      </p:sp>
      <p:sp>
        <p:nvSpPr>
          <p:cNvPr id="3379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989" tIns="45994" rIns="91989" bIns="45994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33798" name="Номер слайда 3"/>
          <p:cNvSpPr txBox="1">
            <a:spLocks noGrp="1"/>
          </p:cNvSpPr>
          <p:nvPr/>
        </p:nvSpPr>
        <p:spPr bwMode="auto">
          <a:xfrm>
            <a:off x="3777607" y="9431814"/>
            <a:ext cx="2889938" cy="49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89" tIns="45994" rIns="91989" bIns="45994" anchor="b"/>
          <a:lstStyle/>
          <a:p>
            <a:pPr algn="r" defTabSz="919163"/>
            <a:fld id="{ED1F18CA-FD03-48B6-8E0C-4A6CB0B7105F}" type="slidenum">
              <a:rPr lang="ru-RU" sz="1200" b="0">
                <a:latin typeface="Calibri" pitchFamily="34" charset="0"/>
              </a:rPr>
              <a:pPr algn="r" defTabSz="919163"/>
              <a:t>7</a:t>
            </a:fld>
            <a:endParaRPr lang="ru-RU" sz="1200" b="0">
              <a:latin typeface="Calibri" pitchFamily="34" charset="0"/>
            </a:endParaRPr>
          </a:p>
        </p:txBody>
      </p:sp>
      <p:sp>
        <p:nvSpPr>
          <p:cNvPr id="33799" name="Footer Placeholder 5"/>
          <p:cNvSpPr txBox="1">
            <a:spLocks noGrp="1"/>
          </p:cNvSpPr>
          <p:nvPr/>
        </p:nvSpPr>
        <p:spPr bwMode="auto">
          <a:xfrm>
            <a:off x="0" y="9431814"/>
            <a:ext cx="2889938" cy="49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89" tIns="45994" rIns="91989" bIns="45994" anchor="b"/>
          <a:lstStyle/>
          <a:p>
            <a:pPr defTabSz="919163"/>
            <a:r>
              <a:rPr lang="en-US" sz="1200" b="0"/>
              <a:t>I</a:t>
            </a:r>
            <a:endParaRPr lang="ru-RU" sz="1200" b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 txBox="1">
            <a:spLocks noGrp="1" noChangeArrowheads="1"/>
          </p:cNvSpPr>
          <p:nvPr/>
        </p:nvSpPr>
        <p:spPr bwMode="auto">
          <a:xfrm>
            <a:off x="3777607" y="9431814"/>
            <a:ext cx="2889938" cy="49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86" tIns="45992" rIns="91986" bIns="45992" anchor="b"/>
          <a:lstStyle/>
          <a:p>
            <a:pPr algn="r" defTabSz="919163"/>
            <a:fld id="{FD38AFD1-9727-4A69-9822-6827A38AA99E}" type="slidenum">
              <a:rPr lang="ru-RU" sz="1200" b="0"/>
              <a:pPr algn="r" defTabSz="919163"/>
              <a:t>10</a:t>
            </a:fld>
            <a:endParaRPr lang="ru-RU" sz="1200" b="0"/>
          </a:p>
        </p:txBody>
      </p:sp>
      <p:sp>
        <p:nvSpPr>
          <p:cNvPr id="35843" name="Rectangle 7"/>
          <p:cNvSpPr txBox="1">
            <a:spLocks noGrp="1" noChangeArrowheads="1"/>
          </p:cNvSpPr>
          <p:nvPr/>
        </p:nvSpPr>
        <p:spPr bwMode="auto">
          <a:xfrm>
            <a:off x="3777607" y="9431814"/>
            <a:ext cx="2889938" cy="49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86" tIns="45992" rIns="91986" bIns="45992" anchor="b"/>
          <a:lstStyle/>
          <a:p>
            <a:pPr algn="r" defTabSz="919163"/>
            <a:fld id="{18D4032E-A171-47F9-9111-BFDF4C132217}" type="slidenum">
              <a:rPr lang="ru-RU" sz="1200" b="0"/>
              <a:pPr algn="r" defTabSz="919163"/>
              <a:t>10</a:t>
            </a:fld>
            <a:endParaRPr lang="ru-RU" sz="1200" b="0"/>
          </a:p>
        </p:txBody>
      </p:sp>
      <p:sp>
        <p:nvSpPr>
          <p:cNvPr id="3584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989" tIns="45994" rIns="91989" bIns="45994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35846" name="Номер слайда 3"/>
          <p:cNvSpPr txBox="1">
            <a:spLocks noGrp="1"/>
          </p:cNvSpPr>
          <p:nvPr/>
        </p:nvSpPr>
        <p:spPr bwMode="auto">
          <a:xfrm>
            <a:off x="3777607" y="9431814"/>
            <a:ext cx="2889938" cy="49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89" tIns="45994" rIns="91989" bIns="45994" anchor="b"/>
          <a:lstStyle/>
          <a:p>
            <a:pPr algn="r" defTabSz="919163"/>
            <a:fld id="{299F7542-D2AB-46D9-B4E3-4F1C1F8FD2D9}" type="slidenum">
              <a:rPr lang="ru-RU" sz="1200" b="0">
                <a:latin typeface="Calibri" pitchFamily="34" charset="0"/>
              </a:rPr>
              <a:pPr algn="r" defTabSz="919163"/>
              <a:t>10</a:t>
            </a:fld>
            <a:endParaRPr lang="ru-RU" sz="1200" b="0">
              <a:latin typeface="Calibri" pitchFamily="34" charset="0"/>
            </a:endParaRPr>
          </a:p>
        </p:txBody>
      </p:sp>
      <p:sp>
        <p:nvSpPr>
          <p:cNvPr id="35847" name="Footer Placeholder 5"/>
          <p:cNvSpPr txBox="1">
            <a:spLocks noGrp="1"/>
          </p:cNvSpPr>
          <p:nvPr/>
        </p:nvSpPr>
        <p:spPr bwMode="auto">
          <a:xfrm>
            <a:off x="0" y="9431814"/>
            <a:ext cx="2889938" cy="49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89" tIns="45994" rIns="91989" bIns="45994" anchor="b"/>
          <a:lstStyle/>
          <a:p>
            <a:pPr defTabSz="919163"/>
            <a:r>
              <a:rPr lang="en-US" sz="1200" b="0"/>
              <a:t>I</a:t>
            </a:r>
            <a:endParaRPr lang="ru-RU" sz="1200" b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 txBox="1">
            <a:spLocks noGrp="1" noChangeArrowheads="1"/>
          </p:cNvSpPr>
          <p:nvPr/>
        </p:nvSpPr>
        <p:spPr bwMode="auto">
          <a:xfrm>
            <a:off x="3777607" y="9431814"/>
            <a:ext cx="2889938" cy="49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86" tIns="45992" rIns="91986" bIns="45992" anchor="b"/>
          <a:lstStyle/>
          <a:p>
            <a:pPr algn="r" defTabSz="919163"/>
            <a:fld id="{FD38AFD1-9727-4A69-9822-6827A38AA99E}" type="slidenum">
              <a:rPr lang="ru-RU" sz="1200" b="0"/>
              <a:pPr algn="r" defTabSz="919163"/>
              <a:t>11</a:t>
            </a:fld>
            <a:endParaRPr lang="ru-RU" sz="1200" b="0"/>
          </a:p>
        </p:txBody>
      </p:sp>
      <p:sp>
        <p:nvSpPr>
          <p:cNvPr id="35843" name="Rectangle 7"/>
          <p:cNvSpPr txBox="1">
            <a:spLocks noGrp="1" noChangeArrowheads="1"/>
          </p:cNvSpPr>
          <p:nvPr/>
        </p:nvSpPr>
        <p:spPr bwMode="auto">
          <a:xfrm>
            <a:off x="3777607" y="9431814"/>
            <a:ext cx="2889938" cy="49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86" tIns="45992" rIns="91986" bIns="45992" anchor="b"/>
          <a:lstStyle/>
          <a:p>
            <a:pPr algn="r" defTabSz="919163"/>
            <a:fld id="{18D4032E-A171-47F9-9111-BFDF4C132217}" type="slidenum">
              <a:rPr lang="ru-RU" sz="1200" b="0"/>
              <a:pPr algn="r" defTabSz="919163"/>
              <a:t>11</a:t>
            </a:fld>
            <a:endParaRPr lang="ru-RU" sz="1200" b="0"/>
          </a:p>
        </p:txBody>
      </p:sp>
      <p:sp>
        <p:nvSpPr>
          <p:cNvPr id="3584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989" tIns="45994" rIns="91989" bIns="45994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35846" name="Номер слайда 3"/>
          <p:cNvSpPr txBox="1">
            <a:spLocks noGrp="1"/>
          </p:cNvSpPr>
          <p:nvPr/>
        </p:nvSpPr>
        <p:spPr bwMode="auto">
          <a:xfrm>
            <a:off x="3777607" y="9431814"/>
            <a:ext cx="2889938" cy="49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89" tIns="45994" rIns="91989" bIns="45994" anchor="b"/>
          <a:lstStyle/>
          <a:p>
            <a:pPr algn="r" defTabSz="919163"/>
            <a:fld id="{299F7542-D2AB-46D9-B4E3-4F1C1F8FD2D9}" type="slidenum">
              <a:rPr lang="ru-RU" sz="1200" b="0">
                <a:latin typeface="Calibri" pitchFamily="34" charset="0"/>
              </a:rPr>
              <a:pPr algn="r" defTabSz="919163"/>
              <a:t>11</a:t>
            </a:fld>
            <a:endParaRPr lang="ru-RU" sz="1200" b="0">
              <a:latin typeface="Calibri" pitchFamily="34" charset="0"/>
            </a:endParaRPr>
          </a:p>
        </p:txBody>
      </p:sp>
      <p:sp>
        <p:nvSpPr>
          <p:cNvPr id="35847" name="Footer Placeholder 5"/>
          <p:cNvSpPr txBox="1">
            <a:spLocks noGrp="1"/>
          </p:cNvSpPr>
          <p:nvPr/>
        </p:nvSpPr>
        <p:spPr bwMode="auto">
          <a:xfrm>
            <a:off x="0" y="9431814"/>
            <a:ext cx="2889938" cy="49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89" tIns="45994" rIns="91989" bIns="45994" anchor="b"/>
          <a:lstStyle/>
          <a:p>
            <a:pPr defTabSz="919163"/>
            <a:r>
              <a:rPr lang="en-US" sz="1200" b="0"/>
              <a:t>I</a:t>
            </a:r>
            <a:endParaRPr lang="ru-RU" sz="1200" b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 txBox="1">
            <a:spLocks noGrp="1" noChangeArrowheads="1"/>
          </p:cNvSpPr>
          <p:nvPr/>
        </p:nvSpPr>
        <p:spPr bwMode="auto">
          <a:xfrm>
            <a:off x="3777607" y="9431814"/>
            <a:ext cx="2889938" cy="49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86" tIns="45992" rIns="91986" bIns="45992" anchor="b"/>
          <a:lstStyle/>
          <a:p>
            <a:pPr algn="r" defTabSz="919163"/>
            <a:fld id="{FD38AFD1-9727-4A69-9822-6827A38AA99E}" type="slidenum">
              <a:rPr lang="ru-RU" sz="1200" b="0"/>
              <a:pPr algn="r" defTabSz="919163"/>
              <a:t>12</a:t>
            </a:fld>
            <a:endParaRPr lang="ru-RU" sz="1200" b="0"/>
          </a:p>
        </p:txBody>
      </p:sp>
      <p:sp>
        <p:nvSpPr>
          <p:cNvPr id="35843" name="Rectangle 7"/>
          <p:cNvSpPr txBox="1">
            <a:spLocks noGrp="1" noChangeArrowheads="1"/>
          </p:cNvSpPr>
          <p:nvPr/>
        </p:nvSpPr>
        <p:spPr bwMode="auto">
          <a:xfrm>
            <a:off x="3777607" y="9431814"/>
            <a:ext cx="2889938" cy="49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86" tIns="45992" rIns="91986" bIns="45992" anchor="b"/>
          <a:lstStyle/>
          <a:p>
            <a:pPr algn="r" defTabSz="919163"/>
            <a:fld id="{18D4032E-A171-47F9-9111-BFDF4C132217}" type="slidenum">
              <a:rPr lang="ru-RU" sz="1200" b="0"/>
              <a:pPr algn="r" defTabSz="919163"/>
              <a:t>12</a:t>
            </a:fld>
            <a:endParaRPr lang="ru-RU" sz="1200" b="0"/>
          </a:p>
        </p:txBody>
      </p:sp>
      <p:sp>
        <p:nvSpPr>
          <p:cNvPr id="3584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989" tIns="45994" rIns="91989" bIns="45994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35846" name="Номер слайда 3"/>
          <p:cNvSpPr txBox="1">
            <a:spLocks noGrp="1"/>
          </p:cNvSpPr>
          <p:nvPr/>
        </p:nvSpPr>
        <p:spPr bwMode="auto">
          <a:xfrm>
            <a:off x="3777607" y="9431814"/>
            <a:ext cx="2889938" cy="49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89" tIns="45994" rIns="91989" bIns="45994" anchor="b"/>
          <a:lstStyle/>
          <a:p>
            <a:pPr algn="r" defTabSz="919163"/>
            <a:fld id="{299F7542-D2AB-46D9-B4E3-4F1C1F8FD2D9}" type="slidenum">
              <a:rPr lang="ru-RU" sz="1200" b="0">
                <a:latin typeface="Calibri" pitchFamily="34" charset="0"/>
              </a:rPr>
              <a:pPr algn="r" defTabSz="919163"/>
              <a:t>12</a:t>
            </a:fld>
            <a:endParaRPr lang="ru-RU" sz="1200" b="0">
              <a:latin typeface="Calibri" pitchFamily="34" charset="0"/>
            </a:endParaRPr>
          </a:p>
        </p:txBody>
      </p:sp>
      <p:sp>
        <p:nvSpPr>
          <p:cNvPr id="35847" name="Footer Placeholder 5"/>
          <p:cNvSpPr txBox="1">
            <a:spLocks noGrp="1"/>
          </p:cNvSpPr>
          <p:nvPr/>
        </p:nvSpPr>
        <p:spPr bwMode="auto">
          <a:xfrm>
            <a:off x="0" y="9431814"/>
            <a:ext cx="2889938" cy="49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89" tIns="45994" rIns="91989" bIns="45994" anchor="b"/>
          <a:lstStyle/>
          <a:p>
            <a:pPr defTabSz="919163"/>
            <a:r>
              <a:rPr lang="en-US" sz="1200" b="0"/>
              <a:t>I</a:t>
            </a:r>
            <a:endParaRPr lang="ru-RU" sz="1200" b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0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9D9FE00-6D2D-45EC-B47D-3149FE2FBB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0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2322AA1-500D-4CE6-BE06-04DA7EFBF2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0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D878C8-FB3D-4B53-938C-00695B72F7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0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3BCD2ED-2E7E-40A6-9CDE-5207F750B7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0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DBB4D8-B2A4-4058-B4D6-CE2435686B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0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01B9279-96A6-49FC-AAA9-3C830A6910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0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F5F7266-8131-4458-99F9-ED1D6EDB4F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0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734E78F-3AC1-46E7-BC4C-F7967AA499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0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B5EBAB5-CDB8-4FED-85EB-658ACD3688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0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CBD1336-7D54-49E7-98EE-442F0E4CD8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0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FFD286C-F198-4D6D-9E69-3A1726E6D2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0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E63179-7556-4D1F-A2F1-64F6528EC0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" name="Rectangle 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32138" y="6519863"/>
            <a:ext cx="6011862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1" smtClean="0">
                <a:effectLst/>
                <a:ea typeface="HYGothic-Extra"/>
                <a:cs typeface="Arial" pitchFamily="34" charset="0"/>
              </a:defRPr>
            </a:lvl1pPr>
          </a:lstStyle>
          <a:p>
            <a:pPr>
              <a:defRPr/>
            </a:pPr>
            <a:fld id="{DBC21221-A24D-4D4A-8723-1AD7E82487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17092" name="Rectangle 1028"/>
          <p:cNvSpPr>
            <a:spLocks noChangeArrowheads="1"/>
          </p:cNvSpPr>
          <p:nvPr/>
        </p:nvSpPr>
        <p:spPr bwMode="auto">
          <a:xfrm>
            <a:off x="323850" y="6524625"/>
            <a:ext cx="46053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i="1" dirty="0" smtClean="0">
                <a:solidFill>
                  <a:srgbClr val="000099"/>
                </a:solidFill>
              </a:rPr>
              <a:t>Подготовлено </a:t>
            </a:r>
            <a:r>
              <a:rPr lang="ru-RU" sz="1200" i="1" dirty="0" err="1" smtClean="0">
                <a:solidFill>
                  <a:srgbClr val="000099"/>
                </a:solidFill>
              </a:rPr>
              <a:t>ГРАНС-Центром</a:t>
            </a:r>
            <a:r>
              <a:rPr lang="en-US" sz="1200" i="1" dirty="0" smtClean="0">
                <a:solidFill>
                  <a:srgbClr val="000099"/>
                </a:solidFill>
              </a:rPr>
              <a:t>.</a:t>
            </a:r>
            <a:r>
              <a:rPr lang="ru-RU" sz="1200" i="1" baseline="0" dirty="0" smtClean="0">
                <a:solidFill>
                  <a:srgbClr val="000099"/>
                </a:solidFill>
              </a:rPr>
              <a:t> Москва </a:t>
            </a:r>
            <a:r>
              <a:rPr lang="en-US" sz="1200" i="1" baseline="0" dirty="0" smtClean="0">
                <a:solidFill>
                  <a:srgbClr val="000099"/>
                </a:solidFill>
              </a:rPr>
              <a:t>XII-</a:t>
            </a:r>
            <a:r>
              <a:rPr lang="ru-RU" sz="1200" dirty="0" smtClean="0">
                <a:solidFill>
                  <a:srgbClr val="000099"/>
                </a:solidFill>
              </a:rPr>
              <a:t>2009</a:t>
            </a:r>
            <a:endParaRPr lang="ru-RU" sz="1200" dirty="0">
              <a:solidFill>
                <a:srgbClr val="000099"/>
              </a:solidFill>
            </a:endParaRPr>
          </a:p>
        </p:txBody>
      </p:sp>
      <p:pic>
        <p:nvPicPr>
          <p:cNvPr id="1028" name="Picture 1030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20650" y="6543675"/>
            <a:ext cx="2079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ransition spd="slow">
    <p:circl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2.xml"/><Relationship Id="rId5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zurdev.org/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mefi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0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1267917-678B-4C6B-9157-7C1642D24362}" type="slidenum">
              <a:rPr lang="ru-RU"/>
              <a:pPr/>
              <a:t>1</a:t>
            </a:fld>
            <a:endParaRPr lang="ru-RU" dirty="0"/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0" y="1304925"/>
            <a:ext cx="9144000" cy="5780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</a:pPr>
            <a:endParaRPr lang="en-US" sz="2400" b="0" dirty="0" smtClean="0">
              <a:solidFill>
                <a:srgbClr val="000066"/>
              </a:solidFill>
              <a:latin typeface="Arial Black" pitchFamily="34" charset="0"/>
            </a:endParaRPr>
          </a:p>
          <a:p>
            <a:pPr algn="ctr">
              <a:lnSpc>
                <a:spcPct val="150000"/>
              </a:lnSpc>
              <a:spcBef>
                <a:spcPct val="50000"/>
              </a:spcBef>
              <a:spcAft>
                <a:spcPts val="500"/>
              </a:spcAft>
            </a:pPr>
            <a:r>
              <a:rPr lang="ru-RU" sz="2400" b="0" dirty="0" smtClean="0">
                <a:solidFill>
                  <a:srgbClr val="000066"/>
                </a:solidFill>
                <a:latin typeface="Arial Black" pitchFamily="34" charset="0"/>
              </a:rPr>
              <a:t>Индекс </a:t>
            </a:r>
            <a:r>
              <a:rPr lang="ru-RU" sz="2400" b="0" dirty="0" smtClean="0">
                <a:solidFill>
                  <a:srgbClr val="000066"/>
                </a:solidFill>
                <a:latin typeface="Arial Black" pitchFamily="34" charset="0"/>
              </a:rPr>
              <a:t>гражданского </a:t>
            </a:r>
            <a:r>
              <a:rPr lang="ru-RU" sz="2400" b="0" dirty="0" smtClean="0">
                <a:solidFill>
                  <a:srgbClr val="000066"/>
                </a:solidFill>
                <a:latin typeface="Arial Black" pitchFamily="34" charset="0"/>
              </a:rPr>
              <a:t>общества </a:t>
            </a:r>
            <a:r>
              <a:rPr lang="en-US" sz="2400" b="0" dirty="0" smtClean="0">
                <a:solidFill>
                  <a:srgbClr val="000066"/>
                </a:solidFill>
                <a:latin typeface="Arial Black" pitchFamily="34" charset="0"/>
              </a:rPr>
              <a:t>CIVICUS</a:t>
            </a:r>
            <a:br>
              <a:rPr lang="en-US" sz="2400" b="0" dirty="0" smtClean="0">
                <a:solidFill>
                  <a:srgbClr val="000066"/>
                </a:solidFill>
                <a:latin typeface="Arial Black" pitchFamily="34" charset="0"/>
              </a:rPr>
            </a:br>
            <a:r>
              <a:rPr lang="ru-RU" sz="2400" b="0" dirty="0" smtClean="0">
                <a:solidFill>
                  <a:srgbClr val="000066"/>
                </a:solidFill>
                <a:latin typeface="Arial Black" pitchFamily="34" charset="0"/>
              </a:rPr>
              <a:t>в </a:t>
            </a:r>
            <a:r>
              <a:rPr lang="ru-RU" sz="2400" b="0" dirty="0" smtClean="0">
                <a:solidFill>
                  <a:srgbClr val="000066"/>
                </a:solidFill>
                <a:latin typeface="Arial Black" pitchFamily="34" charset="0"/>
              </a:rPr>
              <a:t>России: </a:t>
            </a:r>
            <a:r>
              <a:rPr lang="ru-RU" sz="2400" b="0" dirty="0" smtClean="0">
                <a:solidFill>
                  <a:srgbClr val="000066"/>
                </a:solidFill>
                <a:latin typeface="Arial Black" pitchFamily="34" charset="0"/>
              </a:rPr>
              <a:t>результаты </a:t>
            </a:r>
            <a:r>
              <a:rPr lang="ru-RU" sz="2400" b="0" dirty="0" smtClean="0">
                <a:solidFill>
                  <a:srgbClr val="000066"/>
                </a:solidFill>
                <a:latin typeface="Arial Black" pitchFamily="34" charset="0"/>
              </a:rPr>
              <a:t>исследования</a:t>
            </a:r>
          </a:p>
          <a:p>
            <a:pPr algn="ctr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</a:pPr>
            <a:endParaRPr lang="ru-RU" sz="2400" b="0" dirty="0">
              <a:solidFill>
                <a:srgbClr val="000066"/>
              </a:solidFill>
              <a:latin typeface="Arial Black" pitchFamily="34" charset="0"/>
            </a:endParaRPr>
          </a:p>
          <a:p>
            <a:pPr algn="ctr">
              <a:lnSpc>
                <a:spcPct val="150000"/>
              </a:lnSpc>
              <a:spcBef>
                <a:spcPts val="0"/>
              </a:spcBef>
              <a:spcAft>
                <a:spcPct val="110000"/>
              </a:spcAft>
            </a:pPr>
            <a:r>
              <a:rPr lang="ru-RU" sz="2400" b="0" dirty="0" smtClean="0">
                <a:solidFill>
                  <a:srgbClr val="000066"/>
                </a:solidFill>
                <a:latin typeface="Arial Black" pitchFamily="34" charset="0"/>
              </a:rPr>
              <a:t>И.</a:t>
            </a:r>
            <a:r>
              <a:rPr lang="en-US" sz="2400" b="0" dirty="0" smtClean="0">
                <a:solidFill>
                  <a:srgbClr val="000066"/>
                </a:solidFill>
                <a:latin typeface="Arial Black" pitchFamily="34" charset="0"/>
              </a:rPr>
              <a:t> </a:t>
            </a:r>
            <a:r>
              <a:rPr lang="ru-RU" sz="2400" b="0" dirty="0" smtClean="0">
                <a:solidFill>
                  <a:srgbClr val="000066"/>
                </a:solidFill>
                <a:latin typeface="Arial Black" pitchFamily="34" charset="0"/>
              </a:rPr>
              <a:t>В.</a:t>
            </a:r>
            <a:r>
              <a:rPr lang="en-US" sz="2400" b="0" dirty="0" smtClean="0">
                <a:solidFill>
                  <a:srgbClr val="000066"/>
                </a:solidFill>
                <a:latin typeface="Arial Black" pitchFamily="34" charset="0"/>
              </a:rPr>
              <a:t> </a:t>
            </a:r>
            <a:r>
              <a:rPr lang="ru-RU" sz="2400" b="0" dirty="0" err="1" smtClean="0">
                <a:solidFill>
                  <a:srgbClr val="000066"/>
                </a:solidFill>
                <a:latin typeface="Arial Black" pitchFamily="34" charset="0"/>
              </a:rPr>
              <a:t>Мерсиянова</a:t>
            </a:r>
            <a:r>
              <a:rPr lang="ru-RU" sz="2400" b="0" dirty="0">
                <a:solidFill>
                  <a:srgbClr val="000066"/>
                </a:solidFill>
                <a:latin typeface="Arial Black" pitchFamily="34" charset="0"/>
              </a:rPr>
              <a:t/>
            </a:r>
            <a:br>
              <a:rPr lang="ru-RU" sz="2400" b="0" dirty="0">
                <a:solidFill>
                  <a:srgbClr val="000066"/>
                </a:solidFill>
                <a:latin typeface="Arial Black" pitchFamily="34" charset="0"/>
              </a:rPr>
            </a:br>
            <a:r>
              <a:rPr lang="ru-RU" sz="1600" b="0" i="1" dirty="0" smtClean="0">
                <a:solidFill>
                  <a:srgbClr val="000066"/>
                </a:solidFill>
                <a:cs typeface="Arial" pitchFamily="34" charset="0"/>
              </a:rPr>
              <a:t>кандидат социологических наук</a:t>
            </a:r>
            <a:r>
              <a:rPr lang="en-US" sz="1600" b="0" i="1" dirty="0" smtClean="0">
                <a:solidFill>
                  <a:srgbClr val="000066"/>
                </a:solidFill>
                <a:cs typeface="Arial" pitchFamily="34" charset="0"/>
              </a:rPr>
              <a:t/>
            </a:r>
            <a:br>
              <a:rPr lang="en-US" sz="1600" b="0" i="1" dirty="0" smtClean="0">
                <a:solidFill>
                  <a:srgbClr val="000066"/>
                </a:solidFill>
                <a:cs typeface="Arial" pitchFamily="34" charset="0"/>
              </a:rPr>
            </a:br>
            <a:r>
              <a:rPr lang="ru-RU" sz="1600" b="0" i="1" dirty="0" smtClean="0">
                <a:solidFill>
                  <a:srgbClr val="000066"/>
                </a:solidFill>
                <a:cs typeface="Arial" pitchFamily="34" charset="0"/>
              </a:rPr>
              <a:t>директор </a:t>
            </a:r>
            <a:r>
              <a:rPr lang="ru-RU" sz="1600" b="0" i="1" dirty="0">
                <a:solidFill>
                  <a:srgbClr val="000066"/>
                </a:solidFill>
                <a:cs typeface="Arial" pitchFamily="34" charset="0"/>
              </a:rPr>
              <a:t>Центра исследований гражданского общества</a:t>
            </a:r>
            <a:br>
              <a:rPr lang="ru-RU" sz="1600" b="0" i="1" dirty="0">
                <a:solidFill>
                  <a:srgbClr val="000066"/>
                </a:solidFill>
                <a:cs typeface="Arial" pitchFamily="34" charset="0"/>
              </a:rPr>
            </a:br>
            <a:r>
              <a:rPr lang="ru-RU" sz="1600" b="0" i="1" dirty="0">
                <a:solidFill>
                  <a:srgbClr val="000066"/>
                </a:solidFill>
                <a:cs typeface="Arial" pitchFamily="34" charset="0"/>
              </a:rPr>
              <a:t>и некоммерческого сектора ГУ-ВШЭ</a:t>
            </a:r>
          </a:p>
          <a:p>
            <a:pPr algn="ctr">
              <a:lnSpc>
                <a:spcPct val="150000"/>
              </a:lnSpc>
              <a:spcBef>
                <a:spcPct val="50000"/>
              </a:spcBef>
              <a:spcAft>
                <a:spcPct val="110000"/>
              </a:spcAft>
            </a:pPr>
            <a:endParaRPr lang="ru-RU" sz="2000" b="0" dirty="0">
              <a:solidFill>
                <a:srgbClr val="000066"/>
              </a:solidFill>
            </a:endParaRPr>
          </a:p>
        </p:txBody>
      </p:sp>
      <p:sp>
        <p:nvSpPr>
          <p:cNvPr id="293892" name="Line 7"/>
          <p:cNvSpPr>
            <a:spLocks noChangeShapeType="1"/>
          </p:cNvSpPr>
          <p:nvPr/>
        </p:nvSpPr>
        <p:spPr bwMode="auto">
          <a:xfrm>
            <a:off x="0" y="6381750"/>
            <a:ext cx="91440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755650" y="69850"/>
            <a:ext cx="74406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dist"/>
            <a:r>
              <a:rPr lang="ru-RU" sz="1600">
                <a:solidFill>
                  <a:srgbClr val="000099"/>
                </a:solidFill>
                <a:cs typeface="Arial" pitchFamily="34" charset="0"/>
              </a:rPr>
              <a:t>ГОСУДАРСТВЕННЫЙ УНИВЕРСИТЕТ – ВЫСШАЯ ШКОЛА ЭКОНОМИКИ</a:t>
            </a:r>
          </a:p>
          <a:p>
            <a:pPr algn="dist"/>
            <a:r>
              <a:rPr lang="ru-RU" sz="1200">
                <a:solidFill>
                  <a:srgbClr val="000099"/>
                </a:solidFill>
                <a:cs typeface="Arial" pitchFamily="34" charset="0"/>
              </a:rPr>
              <a:t>ЦЕНТР ИССЛЕДОВАНИЙ ГРАЖДАНСКОГО ОБЩЕСТВА И НЕКОММЕРЧЕСКОГО СЕКТОРА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692150"/>
            <a:ext cx="9144000" cy="144463"/>
            <a:chOff x="0" y="391"/>
            <a:chExt cx="5760" cy="91"/>
          </a:xfrm>
        </p:grpSpPr>
        <p:sp>
          <p:nvSpPr>
            <p:cNvPr id="14347" name="Rectangle 4"/>
            <p:cNvSpPr>
              <a:spLocks noChangeArrowheads="1"/>
            </p:cNvSpPr>
            <p:nvPr/>
          </p:nvSpPr>
          <p:spPr bwMode="auto">
            <a:xfrm flipV="1">
              <a:off x="0" y="391"/>
              <a:ext cx="5760" cy="48"/>
            </a:xfrm>
            <a:prstGeom prst="rect">
              <a:avLst/>
            </a:prstGeom>
            <a:gradFill rotWithShape="0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latinLnBrk="1">
                <a:lnSpc>
                  <a:spcPct val="140000"/>
                </a:lnSpc>
              </a:pPr>
              <a:endParaRPr kumimoji="1" lang="ru-RU" sz="2000" b="0" i="1">
                <a:solidFill>
                  <a:schemeClr val="bg1"/>
                </a:solidFill>
                <a:latin typeface="HY헤드라인M"/>
                <a:ea typeface="HY헤드라인M"/>
                <a:cs typeface="Arial" pitchFamily="34" charset="0"/>
              </a:endParaRPr>
            </a:p>
          </p:txBody>
        </p:sp>
        <p:sp>
          <p:nvSpPr>
            <p:cNvPr id="14348" name="Rectangle 5"/>
            <p:cNvSpPr>
              <a:spLocks noChangeArrowheads="1"/>
            </p:cNvSpPr>
            <p:nvPr/>
          </p:nvSpPr>
          <p:spPr bwMode="auto">
            <a:xfrm>
              <a:off x="0" y="471"/>
              <a:ext cx="5760" cy="11"/>
            </a:xfrm>
            <a:prstGeom prst="rect">
              <a:avLst/>
            </a:prstGeom>
            <a:gradFill rotWithShape="0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1">
                <a:lnSpc>
                  <a:spcPct val="140000"/>
                </a:lnSpc>
              </a:pPr>
              <a:endParaRPr kumimoji="1" lang="ru-RU" sz="2000" b="0" i="1">
                <a:solidFill>
                  <a:schemeClr val="bg1"/>
                </a:solidFill>
                <a:latin typeface="HY헤드라인M"/>
                <a:ea typeface="HY헤드라인M"/>
                <a:cs typeface="Arial" pitchFamily="34" charset="0"/>
              </a:endParaRPr>
            </a:p>
          </p:txBody>
        </p:sp>
      </p:grpSp>
      <p:pic>
        <p:nvPicPr>
          <p:cNvPr id="14344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72475" y="88900"/>
            <a:ext cx="52228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5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252" y="99654"/>
            <a:ext cx="432000" cy="430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3899" name="Rectangle 11"/>
          <p:cNvSpPr>
            <a:spLocks noChangeArrowheads="1"/>
          </p:cNvSpPr>
          <p:nvPr/>
        </p:nvSpPr>
        <p:spPr bwMode="auto">
          <a:xfrm>
            <a:off x="28575" y="6486525"/>
            <a:ext cx="4114797" cy="3333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340" name="Rectangle 6"/>
          <p:cNvSpPr>
            <a:spLocks noChangeArrowheads="1"/>
          </p:cNvSpPr>
          <p:nvPr/>
        </p:nvSpPr>
        <p:spPr bwMode="auto">
          <a:xfrm>
            <a:off x="0" y="6429396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0" dirty="0">
                <a:solidFill>
                  <a:srgbClr val="000066"/>
                </a:solidFill>
              </a:rPr>
              <a:t>Москва, </a:t>
            </a:r>
            <a:r>
              <a:rPr lang="en-US" sz="1400" b="0" dirty="0" smtClean="0">
                <a:solidFill>
                  <a:srgbClr val="000066"/>
                </a:solidFill>
              </a:rPr>
              <a:t>11 </a:t>
            </a:r>
            <a:r>
              <a:rPr lang="ru-RU" sz="1400" b="0" dirty="0" smtClean="0">
                <a:solidFill>
                  <a:srgbClr val="000066"/>
                </a:solidFill>
              </a:rPr>
              <a:t>декабря 2009 </a:t>
            </a:r>
            <a:r>
              <a:rPr lang="ru-RU" sz="1400" b="0" dirty="0">
                <a:solidFill>
                  <a:srgbClr val="000066"/>
                </a:solidFill>
              </a:rPr>
              <a:t>г.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0" y="104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ko-KR" sz="2400" b="1" dirty="0">
                <a:solidFill>
                  <a:srgbClr val="A50021"/>
                </a:solidFill>
              </a:rPr>
              <a:t>Результат исследования в России</a:t>
            </a:r>
          </a:p>
        </p:txBody>
      </p:sp>
      <p:sp>
        <p:nvSpPr>
          <p:cNvPr id="374788" name="Line 9"/>
          <p:cNvSpPr>
            <a:spLocks noChangeShapeType="1"/>
          </p:cNvSpPr>
          <p:nvPr/>
        </p:nvSpPr>
        <p:spPr bwMode="auto">
          <a:xfrm>
            <a:off x="0" y="6381750"/>
            <a:ext cx="91440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571500"/>
            <a:ext cx="9144000" cy="144463"/>
            <a:chOff x="0" y="391"/>
            <a:chExt cx="5760" cy="91"/>
          </a:xfrm>
        </p:grpSpPr>
        <p:sp>
          <p:nvSpPr>
            <p:cNvPr id="23559" name="Rectangle 4"/>
            <p:cNvSpPr>
              <a:spLocks noChangeArrowheads="1"/>
            </p:cNvSpPr>
            <p:nvPr/>
          </p:nvSpPr>
          <p:spPr bwMode="auto">
            <a:xfrm flipV="1">
              <a:off x="0" y="391"/>
              <a:ext cx="5760" cy="48"/>
            </a:xfrm>
            <a:prstGeom prst="rect">
              <a:avLst/>
            </a:prstGeom>
            <a:gradFill rotWithShape="0">
              <a:gsLst>
                <a:gs pos="0">
                  <a:srgbClr val="A50021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latinLnBrk="1">
                <a:lnSpc>
                  <a:spcPct val="140000"/>
                </a:lnSpc>
              </a:pPr>
              <a:endParaRPr kumimoji="1" lang="en-US" sz="2000" b="0" i="1">
                <a:solidFill>
                  <a:schemeClr val="bg1"/>
                </a:solidFill>
                <a:latin typeface="HY헤드라인M"/>
                <a:ea typeface="HY헤드라인M"/>
                <a:cs typeface="Arial" pitchFamily="34" charset="0"/>
              </a:endParaRPr>
            </a:p>
          </p:txBody>
        </p:sp>
        <p:sp>
          <p:nvSpPr>
            <p:cNvPr id="23560" name="Rectangle 5"/>
            <p:cNvSpPr>
              <a:spLocks noChangeArrowheads="1"/>
            </p:cNvSpPr>
            <p:nvPr/>
          </p:nvSpPr>
          <p:spPr bwMode="auto">
            <a:xfrm>
              <a:off x="0" y="471"/>
              <a:ext cx="5760" cy="11"/>
            </a:xfrm>
            <a:prstGeom prst="rect">
              <a:avLst/>
            </a:prstGeom>
            <a:gradFill rotWithShape="0">
              <a:gsLst>
                <a:gs pos="0">
                  <a:srgbClr val="A50021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1">
                <a:lnSpc>
                  <a:spcPct val="140000"/>
                </a:lnSpc>
              </a:pPr>
              <a:endParaRPr kumimoji="1" lang="en-US" sz="2000" b="0" i="1">
                <a:solidFill>
                  <a:schemeClr val="bg1"/>
                </a:solidFill>
                <a:latin typeface="HY헤드라인M"/>
                <a:ea typeface="HY헤드라인M"/>
                <a:cs typeface="Arial" pitchFamily="34" charset="0"/>
              </a:endParaRPr>
            </a:p>
          </p:txBody>
        </p:sp>
      </p:grpSp>
      <p:sp>
        <p:nvSpPr>
          <p:cNvPr id="9" name="Rectangle 0"/>
          <p:cNvSpPr txBox="1">
            <a:spLocks noGrp="1" noChangeArrowheads="1"/>
          </p:cNvSpPr>
          <p:nvPr/>
        </p:nvSpPr>
        <p:spPr bwMode="auto">
          <a:xfrm>
            <a:off x="3132138" y="6519863"/>
            <a:ext cx="6011862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743298ED-74F4-4314-AA79-AFE0D063055C}" type="slidenum">
              <a:rPr lang="ru-RU" sz="1200" i="1">
                <a:ea typeface="HYGothic-Extra"/>
                <a:cs typeface="Arial" pitchFamily="34" charset="0"/>
              </a:rPr>
              <a:pPr algn="r"/>
              <a:t>10</a:t>
            </a:fld>
            <a:endParaRPr lang="ru-RU" sz="1200" i="1" dirty="0">
              <a:ea typeface="HYGothic-Extra"/>
              <a:cs typeface="Arial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0650" y="6543675"/>
            <a:ext cx="207963" cy="215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aphicFrame>
        <p:nvGraphicFramePr>
          <p:cNvPr id="10" name="Диаграмма 9"/>
          <p:cNvGraphicFramePr>
            <a:graphicFrameLocks noGrp="1"/>
          </p:cNvGraphicFramePr>
          <p:nvPr/>
        </p:nvGraphicFramePr>
        <p:xfrm>
          <a:off x="0" y="552450"/>
          <a:ext cx="9144000" cy="5753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8693" name="Picture 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1714488"/>
            <a:ext cx="3071834" cy="302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8692" name="Picture 4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64000" y="3500438"/>
            <a:ext cx="2880000" cy="28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0" y="104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ko-KR" sz="2400" b="1" dirty="0">
                <a:solidFill>
                  <a:srgbClr val="A50021"/>
                </a:solidFill>
              </a:rPr>
              <a:t>Результат исследования в </a:t>
            </a:r>
            <a:r>
              <a:rPr lang="ru-RU" altLang="ko-KR" sz="2400" b="1" dirty="0" smtClean="0">
                <a:solidFill>
                  <a:srgbClr val="A50021"/>
                </a:solidFill>
              </a:rPr>
              <a:t>разных странах</a:t>
            </a:r>
            <a:endParaRPr lang="ru-RU" altLang="ko-KR" sz="2400" b="1" dirty="0">
              <a:solidFill>
                <a:srgbClr val="A50021"/>
              </a:solidFill>
            </a:endParaRPr>
          </a:p>
        </p:txBody>
      </p:sp>
      <p:sp>
        <p:nvSpPr>
          <p:cNvPr id="374788" name="Line 9"/>
          <p:cNvSpPr>
            <a:spLocks noChangeShapeType="1"/>
          </p:cNvSpPr>
          <p:nvPr/>
        </p:nvSpPr>
        <p:spPr bwMode="auto">
          <a:xfrm>
            <a:off x="0" y="6381750"/>
            <a:ext cx="91440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571500"/>
            <a:ext cx="9144000" cy="144463"/>
            <a:chOff x="0" y="391"/>
            <a:chExt cx="5760" cy="91"/>
          </a:xfrm>
        </p:grpSpPr>
        <p:sp>
          <p:nvSpPr>
            <p:cNvPr id="23559" name="Rectangle 4"/>
            <p:cNvSpPr>
              <a:spLocks noChangeArrowheads="1"/>
            </p:cNvSpPr>
            <p:nvPr/>
          </p:nvSpPr>
          <p:spPr bwMode="auto">
            <a:xfrm flipV="1">
              <a:off x="0" y="391"/>
              <a:ext cx="5760" cy="48"/>
            </a:xfrm>
            <a:prstGeom prst="rect">
              <a:avLst/>
            </a:prstGeom>
            <a:gradFill rotWithShape="0">
              <a:gsLst>
                <a:gs pos="0">
                  <a:srgbClr val="A50021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latinLnBrk="1">
                <a:lnSpc>
                  <a:spcPct val="140000"/>
                </a:lnSpc>
              </a:pPr>
              <a:endParaRPr kumimoji="1" lang="en-US" sz="2000" b="0" i="1">
                <a:solidFill>
                  <a:schemeClr val="bg1"/>
                </a:solidFill>
                <a:latin typeface="HY헤드라인M"/>
                <a:ea typeface="HY헤드라인M"/>
                <a:cs typeface="Arial" pitchFamily="34" charset="0"/>
              </a:endParaRPr>
            </a:p>
          </p:txBody>
        </p:sp>
        <p:sp>
          <p:nvSpPr>
            <p:cNvPr id="23560" name="Rectangle 5"/>
            <p:cNvSpPr>
              <a:spLocks noChangeArrowheads="1"/>
            </p:cNvSpPr>
            <p:nvPr/>
          </p:nvSpPr>
          <p:spPr bwMode="auto">
            <a:xfrm>
              <a:off x="0" y="471"/>
              <a:ext cx="5760" cy="11"/>
            </a:xfrm>
            <a:prstGeom prst="rect">
              <a:avLst/>
            </a:prstGeom>
            <a:gradFill rotWithShape="0">
              <a:gsLst>
                <a:gs pos="0">
                  <a:srgbClr val="A50021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1">
                <a:lnSpc>
                  <a:spcPct val="140000"/>
                </a:lnSpc>
              </a:pPr>
              <a:endParaRPr kumimoji="1" lang="en-US" sz="2000" b="0" i="1">
                <a:solidFill>
                  <a:schemeClr val="bg1"/>
                </a:solidFill>
                <a:latin typeface="HY헤드라인M"/>
                <a:ea typeface="HY헤드라인M"/>
                <a:cs typeface="Arial" pitchFamily="34" charset="0"/>
              </a:endParaRPr>
            </a:p>
          </p:txBody>
        </p:sp>
      </p:grpSp>
      <p:sp>
        <p:nvSpPr>
          <p:cNvPr id="9" name="Rectangle 0"/>
          <p:cNvSpPr txBox="1">
            <a:spLocks noGrp="1" noChangeArrowheads="1"/>
          </p:cNvSpPr>
          <p:nvPr/>
        </p:nvSpPr>
        <p:spPr bwMode="auto">
          <a:xfrm>
            <a:off x="3132138" y="6519863"/>
            <a:ext cx="6011862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743298ED-74F4-4314-AA79-AFE0D063055C}" type="slidenum">
              <a:rPr lang="ru-RU" sz="1200" i="1">
                <a:ea typeface="HYGothic-Extra"/>
                <a:cs typeface="Arial" pitchFamily="34" charset="0"/>
              </a:rPr>
              <a:pPr algn="r"/>
              <a:t>11</a:t>
            </a:fld>
            <a:endParaRPr lang="ru-RU" sz="1200" i="1" dirty="0">
              <a:ea typeface="HYGothic-Extra"/>
              <a:cs typeface="Arial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0650" y="6543675"/>
            <a:ext cx="207963" cy="215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7143768" y="4500570"/>
            <a:ext cx="14287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Болгария</a:t>
            </a:r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4071934" y="2786058"/>
            <a:ext cx="12144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Россия</a:t>
            </a:r>
          </a:p>
        </p:txBody>
      </p:sp>
      <p:pic>
        <p:nvPicPr>
          <p:cNvPr id="498695" name="Picture 7"/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714356"/>
            <a:ext cx="2880000" cy="28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2"/>
          <p:cNvSpPr>
            <a:spLocks noChangeArrowheads="1"/>
          </p:cNvSpPr>
          <p:nvPr/>
        </p:nvSpPr>
        <p:spPr bwMode="auto">
          <a:xfrm>
            <a:off x="857224" y="1714488"/>
            <a:ext cx="150019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Словения</a:t>
            </a:r>
          </a:p>
        </p:txBody>
      </p:sp>
      <p:pic>
        <p:nvPicPr>
          <p:cNvPr id="498696" name="Picture 8"/>
          <p:cNvPicPr>
            <a:picLocks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3500438"/>
            <a:ext cx="2880000" cy="28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Rectangle 2"/>
          <p:cNvSpPr>
            <a:spLocks noChangeArrowheads="1"/>
          </p:cNvSpPr>
          <p:nvPr/>
        </p:nvSpPr>
        <p:spPr bwMode="auto">
          <a:xfrm>
            <a:off x="714348" y="4572008"/>
            <a:ext cx="150019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cs typeface="Arial" pitchFamily="34" charset="0"/>
              </a:rPr>
              <a:t>Армения</a:t>
            </a: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0" y="104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ko-KR" sz="2400" b="1" dirty="0">
                <a:solidFill>
                  <a:srgbClr val="A50021"/>
                </a:solidFill>
              </a:rPr>
              <a:t>Результат исследования в </a:t>
            </a:r>
            <a:r>
              <a:rPr lang="ru-RU" altLang="ko-KR" sz="2400" b="1" dirty="0" smtClean="0">
                <a:solidFill>
                  <a:srgbClr val="A50021"/>
                </a:solidFill>
              </a:rPr>
              <a:t>разных странах</a:t>
            </a:r>
            <a:endParaRPr lang="ru-RU" altLang="ko-KR" sz="2400" b="1" dirty="0">
              <a:solidFill>
                <a:srgbClr val="A50021"/>
              </a:solidFill>
            </a:endParaRPr>
          </a:p>
        </p:txBody>
      </p:sp>
      <p:sp>
        <p:nvSpPr>
          <p:cNvPr id="374788" name="Line 9"/>
          <p:cNvSpPr>
            <a:spLocks noChangeShapeType="1"/>
          </p:cNvSpPr>
          <p:nvPr/>
        </p:nvSpPr>
        <p:spPr bwMode="auto">
          <a:xfrm>
            <a:off x="0" y="6381750"/>
            <a:ext cx="91440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571500"/>
            <a:ext cx="9144000" cy="144463"/>
            <a:chOff x="0" y="391"/>
            <a:chExt cx="5760" cy="91"/>
          </a:xfrm>
        </p:grpSpPr>
        <p:sp>
          <p:nvSpPr>
            <p:cNvPr id="23559" name="Rectangle 4"/>
            <p:cNvSpPr>
              <a:spLocks noChangeArrowheads="1"/>
            </p:cNvSpPr>
            <p:nvPr/>
          </p:nvSpPr>
          <p:spPr bwMode="auto">
            <a:xfrm flipV="1">
              <a:off x="0" y="391"/>
              <a:ext cx="5760" cy="48"/>
            </a:xfrm>
            <a:prstGeom prst="rect">
              <a:avLst/>
            </a:prstGeom>
            <a:gradFill rotWithShape="0">
              <a:gsLst>
                <a:gs pos="0">
                  <a:srgbClr val="A50021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latinLnBrk="1">
                <a:lnSpc>
                  <a:spcPct val="140000"/>
                </a:lnSpc>
              </a:pPr>
              <a:endParaRPr kumimoji="1" lang="en-US" sz="2000" b="0" i="1">
                <a:solidFill>
                  <a:schemeClr val="bg1"/>
                </a:solidFill>
                <a:latin typeface="HY헤드라인M"/>
                <a:ea typeface="HY헤드라인M"/>
                <a:cs typeface="Arial" pitchFamily="34" charset="0"/>
              </a:endParaRPr>
            </a:p>
          </p:txBody>
        </p:sp>
        <p:sp>
          <p:nvSpPr>
            <p:cNvPr id="23560" name="Rectangle 5"/>
            <p:cNvSpPr>
              <a:spLocks noChangeArrowheads="1"/>
            </p:cNvSpPr>
            <p:nvPr/>
          </p:nvSpPr>
          <p:spPr bwMode="auto">
            <a:xfrm>
              <a:off x="0" y="471"/>
              <a:ext cx="5760" cy="11"/>
            </a:xfrm>
            <a:prstGeom prst="rect">
              <a:avLst/>
            </a:prstGeom>
            <a:gradFill rotWithShape="0">
              <a:gsLst>
                <a:gs pos="0">
                  <a:srgbClr val="A50021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1">
                <a:lnSpc>
                  <a:spcPct val="140000"/>
                </a:lnSpc>
              </a:pPr>
              <a:endParaRPr kumimoji="1" lang="en-US" sz="2000" b="0" i="1">
                <a:solidFill>
                  <a:schemeClr val="bg1"/>
                </a:solidFill>
                <a:latin typeface="HY헤드라인M"/>
                <a:ea typeface="HY헤드라인M"/>
                <a:cs typeface="Arial" pitchFamily="34" charset="0"/>
              </a:endParaRPr>
            </a:p>
          </p:txBody>
        </p:sp>
      </p:grpSp>
      <p:sp>
        <p:nvSpPr>
          <p:cNvPr id="9" name="Rectangle 0"/>
          <p:cNvSpPr txBox="1">
            <a:spLocks noGrp="1" noChangeArrowheads="1"/>
          </p:cNvSpPr>
          <p:nvPr/>
        </p:nvSpPr>
        <p:spPr bwMode="auto">
          <a:xfrm>
            <a:off x="3132138" y="6519863"/>
            <a:ext cx="6011862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743298ED-74F4-4314-AA79-AFE0D063055C}" type="slidenum">
              <a:rPr lang="ru-RU" sz="1200" i="1">
                <a:ea typeface="HYGothic-Extra"/>
                <a:cs typeface="Arial" pitchFamily="34" charset="0"/>
              </a:rPr>
              <a:pPr algn="r"/>
              <a:t>12</a:t>
            </a:fld>
            <a:endParaRPr lang="ru-RU" sz="1200" i="1" dirty="0">
              <a:ea typeface="HYGothic-Extra"/>
              <a:cs typeface="Arial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0650" y="6543675"/>
            <a:ext cx="207963" cy="215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498693" name="Picture 5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71802" y="1857364"/>
            <a:ext cx="2880000" cy="28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8694" name="Picture 6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64000" y="714356"/>
            <a:ext cx="2880000" cy="28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3929058" y="2928934"/>
            <a:ext cx="12144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Россия</a:t>
            </a: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7286644" y="1714488"/>
            <a:ext cx="11430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Турция</a:t>
            </a:r>
          </a:p>
        </p:txBody>
      </p:sp>
      <p:sp>
        <p:nvSpPr>
          <p:cNvPr id="20" name="Rectangle 2"/>
          <p:cNvSpPr>
            <a:spLocks noChangeArrowheads="1"/>
          </p:cNvSpPr>
          <p:nvPr/>
        </p:nvSpPr>
        <p:spPr bwMode="auto">
          <a:xfrm>
            <a:off x="1071538" y="4286256"/>
            <a:ext cx="11430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cs typeface="Arial" pitchFamily="34" charset="0"/>
              </a:rPr>
              <a:t>Замбия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aphicFrame>
        <p:nvGraphicFramePr>
          <p:cNvPr id="24" name="Диаграмма 23"/>
          <p:cNvGraphicFramePr>
            <a:graphicFrameLocks noGrp="1"/>
          </p:cNvGraphicFramePr>
          <p:nvPr/>
        </p:nvGraphicFramePr>
        <p:xfrm>
          <a:off x="0" y="3214686"/>
          <a:ext cx="3357585" cy="3143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0" y="857232"/>
          <a:ext cx="8929718" cy="5429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авая фигурная скобка 4"/>
          <p:cNvSpPr/>
          <p:nvPr/>
        </p:nvSpPr>
        <p:spPr>
          <a:xfrm>
            <a:off x="5357818" y="928670"/>
            <a:ext cx="180000" cy="792000"/>
          </a:xfrm>
          <a:prstGeom prst="rightBrace">
            <a:avLst/>
          </a:prstGeom>
          <a:ln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643570" y="1000108"/>
            <a:ext cx="1500198" cy="646331"/>
          </a:xfrm>
          <a:prstGeom prst="rect">
            <a:avLst/>
          </a:prstGeom>
          <a:solidFill>
            <a:srgbClr val="FF6699"/>
          </a:solidFill>
        </p:spPr>
        <p:txBody>
          <a:bodyPr wrap="square" rtlCol="0">
            <a:spAutoFit/>
          </a:bodyPr>
          <a:lstStyle/>
          <a:p>
            <a:r>
              <a:rPr lang="ru-RU" sz="1200" b="0" dirty="0" smtClean="0"/>
              <a:t>Широта общественного</a:t>
            </a:r>
            <a:r>
              <a:rPr lang="ru-RU" sz="1000" b="0" dirty="0" smtClean="0"/>
              <a:t> </a:t>
            </a:r>
            <a:r>
              <a:rPr lang="ru-RU" sz="1200" b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участия</a:t>
            </a:r>
            <a:r>
              <a:rPr lang="ru-RU" sz="1000" b="0" dirty="0" smtClean="0"/>
              <a:t> </a:t>
            </a:r>
            <a:endParaRPr lang="ru-RU" sz="1000" b="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571480"/>
            <a:ext cx="9144000" cy="144463"/>
            <a:chOff x="0" y="391"/>
            <a:chExt cx="5760" cy="91"/>
          </a:xfrm>
        </p:grpSpPr>
        <p:sp>
          <p:nvSpPr>
            <p:cNvPr id="9" name="Rectangle 4"/>
            <p:cNvSpPr>
              <a:spLocks noChangeArrowheads="1"/>
            </p:cNvSpPr>
            <p:nvPr/>
          </p:nvSpPr>
          <p:spPr bwMode="auto">
            <a:xfrm flipV="1">
              <a:off x="0" y="391"/>
              <a:ext cx="5760" cy="48"/>
            </a:xfrm>
            <a:prstGeom prst="rect">
              <a:avLst/>
            </a:prstGeom>
            <a:gradFill rotWithShape="0">
              <a:gsLst>
                <a:gs pos="0">
                  <a:srgbClr val="A50021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latinLnBrk="1">
                <a:lnSpc>
                  <a:spcPct val="140000"/>
                </a:lnSpc>
              </a:pPr>
              <a:endParaRPr kumimoji="1" lang="en-US" sz="2000" b="0" i="1">
                <a:solidFill>
                  <a:schemeClr val="bg1"/>
                </a:solidFill>
                <a:latin typeface="HY헤드라인M"/>
                <a:ea typeface="HY헤드라인M"/>
                <a:cs typeface="Arial" pitchFamily="34" charset="0"/>
              </a:endParaRPr>
            </a:p>
          </p:txBody>
        </p:sp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0" y="471"/>
              <a:ext cx="5760" cy="11"/>
            </a:xfrm>
            <a:prstGeom prst="rect">
              <a:avLst/>
            </a:prstGeom>
            <a:gradFill rotWithShape="0">
              <a:gsLst>
                <a:gs pos="0">
                  <a:srgbClr val="A50021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1">
                <a:lnSpc>
                  <a:spcPct val="140000"/>
                </a:lnSpc>
              </a:pPr>
              <a:endParaRPr kumimoji="1" lang="en-US" sz="2000" b="0" i="1">
                <a:solidFill>
                  <a:schemeClr val="bg1"/>
                </a:solidFill>
                <a:latin typeface="HY헤드라인M"/>
                <a:ea typeface="HY헤드라인M"/>
                <a:cs typeface="Arial" pitchFamily="34" charset="0"/>
              </a:endParaRPr>
            </a:p>
          </p:txBody>
        </p:sp>
      </p:grp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0" y="6381750"/>
            <a:ext cx="91440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214546" y="142852"/>
            <a:ext cx="55007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A50021"/>
                </a:solidFill>
              </a:rPr>
              <a:t>Измерение 1: общественное участие (в %) </a:t>
            </a:r>
            <a:endParaRPr lang="ru-RU" dirty="0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571480"/>
            <a:ext cx="9144000" cy="144463"/>
            <a:chOff x="0" y="391"/>
            <a:chExt cx="5760" cy="91"/>
          </a:xfrm>
        </p:grpSpPr>
        <p:sp>
          <p:nvSpPr>
            <p:cNvPr id="9" name="Rectangle 4"/>
            <p:cNvSpPr>
              <a:spLocks noChangeArrowheads="1"/>
            </p:cNvSpPr>
            <p:nvPr/>
          </p:nvSpPr>
          <p:spPr bwMode="auto">
            <a:xfrm flipV="1">
              <a:off x="0" y="391"/>
              <a:ext cx="5760" cy="48"/>
            </a:xfrm>
            <a:prstGeom prst="rect">
              <a:avLst/>
            </a:prstGeom>
            <a:gradFill rotWithShape="0">
              <a:gsLst>
                <a:gs pos="0">
                  <a:srgbClr val="A50021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latinLnBrk="1">
                <a:lnSpc>
                  <a:spcPct val="140000"/>
                </a:lnSpc>
              </a:pPr>
              <a:endParaRPr kumimoji="1" lang="en-US" sz="2000" b="0" i="1">
                <a:solidFill>
                  <a:schemeClr val="bg1"/>
                </a:solidFill>
                <a:latin typeface="HY헤드라인M"/>
                <a:ea typeface="HY헤드라인M"/>
                <a:cs typeface="Arial" pitchFamily="34" charset="0"/>
              </a:endParaRPr>
            </a:p>
          </p:txBody>
        </p:sp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0" y="471"/>
              <a:ext cx="5760" cy="11"/>
            </a:xfrm>
            <a:prstGeom prst="rect">
              <a:avLst/>
            </a:prstGeom>
            <a:gradFill rotWithShape="0">
              <a:gsLst>
                <a:gs pos="0">
                  <a:srgbClr val="A50021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1">
                <a:lnSpc>
                  <a:spcPct val="140000"/>
                </a:lnSpc>
              </a:pPr>
              <a:endParaRPr kumimoji="1" lang="en-US" sz="2000" b="0" i="1">
                <a:solidFill>
                  <a:schemeClr val="bg1"/>
                </a:solidFill>
                <a:latin typeface="HY헤드라인M"/>
                <a:ea typeface="HY헤드라인M"/>
                <a:cs typeface="Arial" pitchFamily="34" charset="0"/>
              </a:endParaRPr>
            </a:p>
          </p:txBody>
        </p:sp>
      </p:grp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0" y="6500834"/>
            <a:ext cx="91440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214546" y="142852"/>
            <a:ext cx="55007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A50021"/>
                </a:solidFill>
              </a:rPr>
              <a:t>Измерение 1: общественное участие (в %) </a:t>
            </a:r>
            <a:endParaRPr lang="ru-RU" dirty="0">
              <a:solidFill>
                <a:srgbClr val="A50021"/>
              </a:solidFill>
            </a:endParaRPr>
          </a:p>
        </p:txBody>
      </p:sp>
      <p:graphicFrame>
        <p:nvGraphicFramePr>
          <p:cNvPr id="15" name="Диаграмма 14"/>
          <p:cNvGraphicFramePr/>
          <p:nvPr/>
        </p:nvGraphicFramePr>
        <p:xfrm>
          <a:off x="214282" y="785794"/>
          <a:ext cx="8429684" cy="2857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Диаграмма 15"/>
          <p:cNvGraphicFramePr/>
          <p:nvPr/>
        </p:nvGraphicFramePr>
        <p:xfrm>
          <a:off x="357158" y="3500438"/>
          <a:ext cx="8501154" cy="2786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571480"/>
            <a:ext cx="9144000" cy="144463"/>
            <a:chOff x="0" y="391"/>
            <a:chExt cx="5760" cy="91"/>
          </a:xfrm>
        </p:grpSpPr>
        <p:sp>
          <p:nvSpPr>
            <p:cNvPr id="9" name="Rectangle 4"/>
            <p:cNvSpPr>
              <a:spLocks noChangeArrowheads="1"/>
            </p:cNvSpPr>
            <p:nvPr/>
          </p:nvSpPr>
          <p:spPr bwMode="auto">
            <a:xfrm flipV="1">
              <a:off x="0" y="391"/>
              <a:ext cx="5760" cy="48"/>
            </a:xfrm>
            <a:prstGeom prst="rect">
              <a:avLst/>
            </a:prstGeom>
            <a:gradFill rotWithShape="0">
              <a:gsLst>
                <a:gs pos="0">
                  <a:srgbClr val="A50021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latinLnBrk="1">
                <a:lnSpc>
                  <a:spcPct val="140000"/>
                </a:lnSpc>
              </a:pPr>
              <a:endParaRPr kumimoji="1" lang="en-US" sz="2000" b="0" i="1">
                <a:solidFill>
                  <a:schemeClr val="bg1"/>
                </a:solidFill>
                <a:latin typeface="HY헤드라인M"/>
                <a:ea typeface="HY헤드라인M"/>
                <a:cs typeface="Arial" pitchFamily="34" charset="0"/>
              </a:endParaRPr>
            </a:p>
          </p:txBody>
        </p:sp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0" y="471"/>
              <a:ext cx="5760" cy="11"/>
            </a:xfrm>
            <a:prstGeom prst="rect">
              <a:avLst/>
            </a:prstGeom>
            <a:gradFill rotWithShape="0">
              <a:gsLst>
                <a:gs pos="0">
                  <a:srgbClr val="A50021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1">
                <a:lnSpc>
                  <a:spcPct val="140000"/>
                </a:lnSpc>
              </a:pPr>
              <a:endParaRPr kumimoji="1" lang="en-US" sz="2000" b="0" i="1">
                <a:solidFill>
                  <a:schemeClr val="bg1"/>
                </a:solidFill>
                <a:latin typeface="HY헤드라인M"/>
                <a:ea typeface="HY헤드라인M"/>
                <a:cs typeface="Arial" pitchFamily="34" charset="0"/>
              </a:endParaRPr>
            </a:p>
          </p:txBody>
        </p:sp>
      </p:grp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0" y="6381750"/>
            <a:ext cx="91440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214546" y="142852"/>
            <a:ext cx="55007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A50021"/>
                </a:solidFill>
              </a:rPr>
              <a:t>Измерение 1: общественное участие (в %) </a:t>
            </a:r>
            <a:endParaRPr lang="ru-RU" dirty="0">
              <a:solidFill>
                <a:srgbClr val="A50021"/>
              </a:solidFill>
            </a:endParaRPr>
          </a:p>
        </p:txBody>
      </p:sp>
      <p:graphicFrame>
        <p:nvGraphicFramePr>
          <p:cNvPr id="16" name="Диаграмма 15"/>
          <p:cNvGraphicFramePr/>
          <p:nvPr/>
        </p:nvGraphicFramePr>
        <p:xfrm>
          <a:off x="285720" y="3143248"/>
          <a:ext cx="8715436" cy="3214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Диаграмма 11"/>
          <p:cNvGraphicFramePr/>
          <p:nvPr/>
        </p:nvGraphicFramePr>
        <p:xfrm>
          <a:off x="0" y="857232"/>
          <a:ext cx="9001156" cy="2571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571480"/>
            <a:ext cx="9144000" cy="144463"/>
            <a:chOff x="0" y="391"/>
            <a:chExt cx="5760" cy="91"/>
          </a:xfrm>
        </p:grpSpPr>
        <p:sp>
          <p:nvSpPr>
            <p:cNvPr id="9" name="Rectangle 4"/>
            <p:cNvSpPr>
              <a:spLocks noChangeArrowheads="1"/>
            </p:cNvSpPr>
            <p:nvPr/>
          </p:nvSpPr>
          <p:spPr bwMode="auto">
            <a:xfrm flipV="1">
              <a:off x="0" y="391"/>
              <a:ext cx="5760" cy="48"/>
            </a:xfrm>
            <a:prstGeom prst="rect">
              <a:avLst/>
            </a:prstGeom>
            <a:gradFill rotWithShape="0">
              <a:gsLst>
                <a:gs pos="0">
                  <a:srgbClr val="A50021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latinLnBrk="1">
                <a:lnSpc>
                  <a:spcPct val="140000"/>
                </a:lnSpc>
              </a:pPr>
              <a:endParaRPr kumimoji="1" lang="en-US" sz="2000" b="0" i="1">
                <a:solidFill>
                  <a:schemeClr val="bg1"/>
                </a:solidFill>
                <a:latin typeface="HY헤드라인M"/>
                <a:ea typeface="HY헤드라인M"/>
                <a:cs typeface="Arial" pitchFamily="34" charset="0"/>
              </a:endParaRPr>
            </a:p>
          </p:txBody>
        </p:sp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0" y="471"/>
              <a:ext cx="5760" cy="11"/>
            </a:xfrm>
            <a:prstGeom prst="rect">
              <a:avLst/>
            </a:prstGeom>
            <a:gradFill rotWithShape="0">
              <a:gsLst>
                <a:gs pos="0">
                  <a:srgbClr val="A50021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1">
                <a:lnSpc>
                  <a:spcPct val="140000"/>
                </a:lnSpc>
              </a:pPr>
              <a:endParaRPr kumimoji="1" lang="en-US" sz="2000" b="0" i="1">
                <a:solidFill>
                  <a:schemeClr val="bg1"/>
                </a:solidFill>
                <a:latin typeface="HY헤드라인M"/>
                <a:ea typeface="HY헤드라인M"/>
                <a:cs typeface="Arial" pitchFamily="34" charset="0"/>
              </a:endParaRPr>
            </a:p>
          </p:txBody>
        </p:sp>
      </p:grp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0" y="6381750"/>
            <a:ext cx="91440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214546" y="142852"/>
            <a:ext cx="55007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A50021"/>
                </a:solidFill>
              </a:rPr>
              <a:t>Измерение 1: общественное участие (в %) </a:t>
            </a:r>
            <a:endParaRPr lang="ru-RU" dirty="0">
              <a:solidFill>
                <a:srgbClr val="A50021"/>
              </a:solidFill>
            </a:endParaRPr>
          </a:p>
        </p:txBody>
      </p:sp>
      <p:graphicFrame>
        <p:nvGraphicFramePr>
          <p:cNvPr id="17" name="Диаграмма 16"/>
          <p:cNvGraphicFramePr/>
          <p:nvPr/>
        </p:nvGraphicFramePr>
        <p:xfrm>
          <a:off x="0" y="714356"/>
          <a:ext cx="8858312" cy="2786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Диаграмма 17"/>
          <p:cNvGraphicFramePr/>
          <p:nvPr/>
        </p:nvGraphicFramePr>
        <p:xfrm>
          <a:off x="0" y="3357562"/>
          <a:ext cx="8643998" cy="3000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357158" y="857232"/>
          <a:ext cx="8572560" cy="5246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358082" y="1643050"/>
            <a:ext cx="1357354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200" b="0" dirty="0" smtClean="0"/>
              <a:t>Управление внутри ГО</a:t>
            </a:r>
            <a:r>
              <a:rPr lang="ru-RU" sz="1200" dirty="0" smtClean="0"/>
              <a:t> </a:t>
            </a:r>
            <a:endParaRPr lang="ru-RU" sz="1200" b="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571480"/>
            <a:ext cx="9144000" cy="144463"/>
            <a:chOff x="0" y="391"/>
            <a:chExt cx="5760" cy="91"/>
          </a:xfrm>
        </p:grpSpPr>
        <p:sp>
          <p:nvSpPr>
            <p:cNvPr id="9" name="Rectangle 4"/>
            <p:cNvSpPr>
              <a:spLocks noChangeArrowheads="1"/>
            </p:cNvSpPr>
            <p:nvPr/>
          </p:nvSpPr>
          <p:spPr bwMode="auto">
            <a:xfrm flipV="1">
              <a:off x="0" y="391"/>
              <a:ext cx="5760" cy="48"/>
            </a:xfrm>
            <a:prstGeom prst="rect">
              <a:avLst/>
            </a:prstGeom>
            <a:gradFill rotWithShape="0">
              <a:gsLst>
                <a:gs pos="0">
                  <a:srgbClr val="A50021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latinLnBrk="1">
                <a:lnSpc>
                  <a:spcPct val="140000"/>
                </a:lnSpc>
              </a:pPr>
              <a:endParaRPr kumimoji="1" lang="en-US" sz="2000" b="0" i="1">
                <a:solidFill>
                  <a:schemeClr val="bg1"/>
                </a:solidFill>
                <a:latin typeface="HY헤드라인M"/>
                <a:ea typeface="HY헤드라인M"/>
                <a:cs typeface="Arial" pitchFamily="34" charset="0"/>
              </a:endParaRPr>
            </a:p>
          </p:txBody>
        </p:sp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0" y="471"/>
              <a:ext cx="5760" cy="11"/>
            </a:xfrm>
            <a:prstGeom prst="rect">
              <a:avLst/>
            </a:prstGeom>
            <a:gradFill rotWithShape="0">
              <a:gsLst>
                <a:gs pos="0">
                  <a:srgbClr val="A50021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1">
                <a:lnSpc>
                  <a:spcPct val="140000"/>
                </a:lnSpc>
              </a:pPr>
              <a:endParaRPr kumimoji="1" lang="en-US" sz="2000" b="0" i="1">
                <a:solidFill>
                  <a:schemeClr val="bg1"/>
                </a:solidFill>
                <a:latin typeface="HY헤드라인M"/>
                <a:ea typeface="HY헤드라인M"/>
                <a:cs typeface="Arial" pitchFamily="34" charset="0"/>
              </a:endParaRPr>
            </a:p>
          </p:txBody>
        </p:sp>
      </p:grp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0" y="6381750"/>
            <a:ext cx="91440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214546" y="142852"/>
            <a:ext cx="50006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A50021"/>
                </a:solidFill>
              </a:rPr>
              <a:t>Измерение 2: уровень организации  (в %)</a:t>
            </a:r>
            <a:endParaRPr lang="ru-RU" dirty="0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571480"/>
            <a:ext cx="9144000" cy="144463"/>
            <a:chOff x="0" y="391"/>
            <a:chExt cx="5760" cy="91"/>
          </a:xfrm>
        </p:grpSpPr>
        <p:sp>
          <p:nvSpPr>
            <p:cNvPr id="9" name="Rectangle 4"/>
            <p:cNvSpPr>
              <a:spLocks noChangeArrowheads="1"/>
            </p:cNvSpPr>
            <p:nvPr/>
          </p:nvSpPr>
          <p:spPr bwMode="auto">
            <a:xfrm flipV="1">
              <a:off x="0" y="391"/>
              <a:ext cx="5760" cy="48"/>
            </a:xfrm>
            <a:prstGeom prst="rect">
              <a:avLst/>
            </a:prstGeom>
            <a:gradFill rotWithShape="0">
              <a:gsLst>
                <a:gs pos="0">
                  <a:srgbClr val="A50021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latinLnBrk="1">
                <a:lnSpc>
                  <a:spcPct val="140000"/>
                </a:lnSpc>
              </a:pPr>
              <a:endParaRPr kumimoji="1" lang="en-US" sz="2000" b="0" i="1">
                <a:solidFill>
                  <a:schemeClr val="bg1"/>
                </a:solidFill>
                <a:latin typeface="HY헤드라인M"/>
                <a:ea typeface="HY헤드라인M"/>
                <a:cs typeface="Arial" pitchFamily="34" charset="0"/>
              </a:endParaRPr>
            </a:p>
          </p:txBody>
        </p:sp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0" y="471"/>
              <a:ext cx="5760" cy="11"/>
            </a:xfrm>
            <a:prstGeom prst="rect">
              <a:avLst/>
            </a:prstGeom>
            <a:gradFill rotWithShape="0">
              <a:gsLst>
                <a:gs pos="0">
                  <a:srgbClr val="A50021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1">
                <a:lnSpc>
                  <a:spcPct val="140000"/>
                </a:lnSpc>
              </a:pPr>
              <a:endParaRPr kumimoji="1" lang="en-US" sz="2000" b="0" i="1">
                <a:solidFill>
                  <a:schemeClr val="bg1"/>
                </a:solidFill>
                <a:latin typeface="HY헤드라인M"/>
                <a:ea typeface="HY헤드라인M"/>
                <a:cs typeface="Arial" pitchFamily="34" charset="0"/>
              </a:endParaRPr>
            </a:p>
          </p:txBody>
        </p:sp>
      </p:grp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0" y="6381750"/>
            <a:ext cx="91440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6" name="Диаграмма 15"/>
          <p:cNvGraphicFramePr/>
          <p:nvPr/>
        </p:nvGraphicFramePr>
        <p:xfrm>
          <a:off x="214282" y="857232"/>
          <a:ext cx="8715436" cy="2786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Диаграмма 16"/>
          <p:cNvGraphicFramePr/>
          <p:nvPr/>
        </p:nvGraphicFramePr>
        <p:xfrm>
          <a:off x="0" y="3429000"/>
          <a:ext cx="8858312" cy="2643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2214546" y="142852"/>
            <a:ext cx="50006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A50021"/>
                </a:solidFill>
              </a:rPr>
              <a:t>Измерение 2: уровень организации  (в %)</a:t>
            </a:r>
            <a:endParaRPr lang="ru-RU" dirty="0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0" y="857232"/>
          <a:ext cx="9144000" cy="5429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358082" y="714356"/>
            <a:ext cx="1643042" cy="830997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r>
              <a:rPr lang="ru-RU" sz="1200" b="0" dirty="0" smtClean="0"/>
              <a:t>Управление, основанное на принципах демократического принятия решений</a:t>
            </a:r>
            <a:endParaRPr lang="ru-RU" sz="1200" b="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571480"/>
            <a:ext cx="9144000" cy="144463"/>
            <a:chOff x="0" y="391"/>
            <a:chExt cx="5760" cy="91"/>
          </a:xfrm>
        </p:grpSpPr>
        <p:sp>
          <p:nvSpPr>
            <p:cNvPr id="9" name="Rectangle 4"/>
            <p:cNvSpPr>
              <a:spLocks noChangeArrowheads="1"/>
            </p:cNvSpPr>
            <p:nvPr/>
          </p:nvSpPr>
          <p:spPr bwMode="auto">
            <a:xfrm flipV="1">
              <a:off x="0" y="391"/>
              <a:ext cx="5760" cy="48"/>
            </a:xfrm>
            <a:prstGeom prst="rect">
              <a:avLst/>
            </a:prstGeom>
            <a:gradFill rotWithShape="0">
              <a:gsLst>
                <a:gs pos="0">
                  <a:srgbClr val="A50021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latinLnBrk="1">
                <a:lnSpc>
                  <a:spcPct val="140000"/>
                </a:lnSpc>
              </a:pPr>
              <a:endParaRPr kumimoji="1" lang="en-US" sz="2000" b="0" i="1">
                <a:solidFill>
                  <a:schemeClr val="bg1"/>
                </a:solidFill>
                <a:latin typeface="HY헤드라인M"/>
                <a:ea typeface="HY헤드라인M"/>
                <a:cs typeface="Arial" pitchFamily="34" charset="0"/>
              </a:endParaRPr>
            </a:p>
          </p:txBody>
        </p:sp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0" y="471"/>
              <a:ext cx="5760" cy="11"/>
            </a:xfrm>
            <a:prstGeom prst="rect">
              <a:avLst/>
            </a:prstGeom>
            <a:gradFill rotWithShape="0">
              <a:gsLst>
                <a:gs pos="0">
                  <a:srgbClr val="A50021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1">
                <a:lnSpc>
                  <a:spcPct val="140000"/>
                </a:lnSpc>
              </a:pPr>
              <a:endParaRPr kumimoji="1" lang="en-US" sz="2000" b="0" i="1">
                <a:solidFill>
                  <a:schemeClr val="bg1"/>
                </a:solidFill>
                <a:latin typeface="HY헤드라인M"/>
                <a:ea typeface="HY헤드라인M"/>
                <a:cs typeface="Arial" pitchFamily="34" charset="0"/>
              </a:endParaRPr>
            </a:p>
          </p:txBody>
        </p:sp>
      </p:grp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0" y="6381750"/>
            <a:ext cx="91440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14546" y="142852"/>
            <a:ext cx="57864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A50021"/>
                </a:solidFill>
              </a:rPr>
              <a:t>Измерение 3: приверженность ценностям (в %)</a:t>
            </a:r>
            <a:endParaRPr lang="ru-RU" dirty="0">
              <a:solidFill>
                <a:srgbClr val="A50021"/>
              </a:solidFill>
            </a:endParaRPr>
          </a:p>
        </p:txBody>
      </p:sp>
      <p:cxnSp>
        <p:nvCxnSpPr>
          <p:cNvPr id="16" name="Прямая со стрелкой 15"/>
          <p:cNvCxnSpPr/>
          <p:nvPr/>
        </p:nvCxnSpPr>
        <p:spPr bwMode="auto">
          <a:xfrm rot="10800000" flipV="1">
            <a:off x="6500826" y="928670"/>
            <a:ext cx="857256" cy="7143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0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2CDF229-DCC1-47CD-BCE8-7806603BBEDA}" type="slidenum">
              <a:rPr lang="ru-RU"/>
              <a:pPr/>
              <a:t>2</a:t>
            </a:fld>
            <a:endParaRPr lang="ru-RU"/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0" y="104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ko-KR" sz="2400" dirty="0">
                <a:solidFill>
                  <a:srgbClr val="A50021"/>
                </a:solidFill>
              </a:rPr>
              <a:t>ЗАРУБЕЖНЫЙ ПАРТНЕР</a:t>
            </a:r>
          </a:p>
        </p:txBody>
      </p:sp>
      <p:sp>
        <p:nvSpPr>
          <p:cNvPr id="15364" name="Rectangle 12"/>
          <p:cNvSpPr>
            <a:spLocks noChangeArrowheads="1"/>
          </p:cNvSpPr>
          <p:nvPr/>
        </p:nvSpPr>
        <p:spPr bwMode="auto">
          <a:xfrm>
            <a:off x="357159" y="785795"/>
            <a:ext cx="8429684" cy="54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ct val="100000"/>
              </a:spcAft>
              <a:buFont typeface="Wingdings" pitchFamily="2" charset="2"/>
              <a:buNone/>
            </a:pPr>
            <a:r>
              <a:rPr lang="ru-RU" dirty="0" smtClean="0">
                <a:solidFill>
                  <a:srgbClr val="000066"/>
                </a:solidFill>
              </a:rPr>
              <a:t>Всемирный альянс за гражданское участие</a:t>
            </a:r>
            <a:r>
              <a:rPr lang="en-US" b="0" dirty="0" smtClean="0">
                <a:solidFill>
                  <a:srgbClr val="000066"/>
                </a:solidFill>
              </a:rPr>
              <a:t> - </a:t>
            </a:r>
            <a:r>
              <a:rPr lang="ru-RU" b="0" dirty="0" smtClean="0">
                <a:solidFill>
                  <a:srgbClr val="000066"/>
                </a:solidFill>
              </a:rPr>
              <a:t>международная НПО со штаб-квартирой в Йоханнесбурге, ЮАР, объединяющая более 450 организаций и активистов из 110 стран мира</a:t>
            </a:r>
            <a:r>
              <a:rPr lang="en-US" b="0" dirty="0" smtClean="0">
                <a:solidFill>
                  <a:srgbClr val="000066"/>
                </a:solidFill>
              </a:rPr>
              <a:t>.</a:t>
            </a:r>
          </a:p>
          <a:p>
            <a:pPr>
              <a:spcAft>
                <a:spcPct val="100000"/>
              </a:spcAft>
              <a:buFont typeface="Wingdings" pitchFamily="2" charset="2"/>
              <a:buNone/>
            </a:pPr>
            <a:endParaRPr lang="ru-RU" b="0" dirty="0">
              <a:solidFill>
                <a:srgbClr val="000066"/>
              </a:solidFill>
            </a:endParaRPr>
          </a:p>
          <a:p>
            <a:pPr>
              <a:spcAft>
                <a:spcPct val="100000"/>
              </a:spcAft>
            </a:pPr>
            <a:r>
              <a:rPr lang="en-US" dirty="0" smtClean="0">
                <a:solidFill>
                  <a:srgbClr val="000066"/>
                </a:solidFill>
              </a:rPr>
              <a:t>       </a:t>
            </a:r>
            <a:endParaRPr lang="ru-RU" b="0" dirty="0">
              <a:solidFill>
                <a:srgbClr val="000066"/>
              </a:solidFill>
            </a:endParaRPr>
          </a:p>
          <a:p>
            <a:pPr>
              <a:spcAft>
                <a:spcPct val="100000"/>
              </a:spcAft>
              <a:buFont typeface="Wingdings" pitchFamily="2" charset="2"/>
              <a:buNone/>
            </a:pPr>
            <a:r>
              <a:rPr lang="ru-RU" b="0" dirty="0">
                <a:solidFill>
                  <a:srgbClr val="000066"/>
                </a:solidFill>
              </a:rPr>
              <a:t>     </a:t>
            </a:r>
            <a:r>
              <a:rPr lang="en-US" b="0" dirty="0" smtClean="0">
                <a:solidFill>
                  <a:srgbClr val="000066"/>
                </a:solidFill>
              </a:rPr>
              <a:t>		</a:t>
            </a:r>
            <a:endParaRPr lang="en-US" b="0" i="1" dirty="0" smtClean="0">
              <a:solidFill>
                <a:srgbClr val="000066"/>
              </a:solidFill>
            </a:endParaRPr>
          </a:p>
          <a:p>
            <a:pPr>
              <a:spcAft>
                <a:spcPct val="100000"/>
              </a:spcAft>
              <a:buFont typeface="Wingdings" pitchFamily="2" charset="2"/>
              <a:buNone/>
            </a:pPr>
            <a:endParaRPr lang="ru-RU" b="0" dirty="0">
              <a:solidFill>
                <a:srgbClr val="000066"/>
              </a:solidFill>
            </a:endParaRPr>
          </a:p>
          <a:p>
            <a:pPr>
              <a:spcAft>
                <a:spcPct val="100000"/>
              </a:spcAft>
              <a:buFont typeface="Wingdings" pitchFamily="2" charset="2"/>
              <a:buNone/>
            </a:pPr>
            <a:endParaRPr lang="ru-RU" b="0" dirty="0">
              <a:solidFill>
                <a:srgbClr val="000066"/>
              </a:solidFill>
            </a:endParaRPr>
          </a:p>
          <a:p>
            <a:pPr>
              <a:spcAft>
                <a:spcPct val="100000"/>
              </a:spcAft>
              <a:buFont typeface="Wingdings" pitchFamily="2" charset="2"/>
              <a:buChar char="ü"/>
            </a:pPr>
            <a:r>
              <a:rPr lang="en-US" b="0" dirty="0" smtClean="0">
                <a:solidFill>
                  <a:srgbClr val="000066"/>
                </a:solidFill>
              </a:rPr>
              <a:t>  </a:t>
            </a:r>
            <a:r>
              <a:rPr lang="ru-RU" b="0" dirty="0" smtClean="0">
                <a:solidFill>
                  <a:srgbClr val="000066"/>
                </a:solidFill>
              </a:rPr>
              <a:t>Подписано </a:t>
            </a:r>
            <a:r>
              <a:rPr lang="ru-RU" b="0" dirty="0">
                <a:solidFill>
                  <a:srgbClr val="000066"/>
                </a:solidFill>
              </a:rPr>
              <a:t>соглашение о сотрудничестве между </a:t>
            </a:r>
            <a:r>
              <a:rPr lang="ru-RU" b="0" dirty="0" err="1">
                <a:solidFill>
                  <a:srgbClr val="000066"/>
                </a:solidFill>
              </a:rPr>
              <a:t>ГРАНС-центром</a:t>
            </a:r>
            <a:r>
              <a:rPr lang="ru-RU" b="0" dirty="0">
                <a:solidFill>
                  <a:srgbClr val="000066"/>
                </a:solidFill>
              </a:rPr>
              <a:t> и </a:t>
            </a:r>
            <a:r>
              <a:rPr lang="en-US" b="0" dirty="0" smtClean="0">
                <a:solidFill>
                  <a:srgbClr val="000066"/>
                </a:solidFill>
              </a:rPr>
              <a:t>CIVICUS.</a:t>
            </a:r>
            <a:endParaRPr lang="ru-RU" b="0" dirty="0" smtClean="0">
              <a:solidFill>
                <a:srgbClr val="000066"/>
              </a:solidFill>
            </a:endParaRPr>
          </a:p>
          <a:p>
            <a:pPr>
              <a:spcAft>
                <a:spcPct val="100000"/>
              </a:spcAft>
              <a:buFont typeface="Wingdings" pitchFamily="2" charset="2"/>
              <a:buChar char="ü"/>
            </a:pPr>
            <a:r>
              <a:rPr lang="en-US" b="0" dirty="0" smtClean="0">
                <a:solidFill>
                  <a:srgbClr val="000066"/>
                </a:solidFill>
              </a:rPr>
              <a:t>  </a:t>
            </a:r>
            <a:r>
              <a:rPr lang="ru-RU" b="0" dirty="0" err="1" smtClean="0">
                <a:solidFill>
                  <a:srgbClr val="000066"/>
                </a:solidFill>
              </a:rPr>
              <a:t>ГРАНС-центр</a:t>
            </a:r>
            <a:r>
              <a:rPr lang="ru-RU" b="0" dirty="0" smtClean="0">
                <a:solidFill>
                  <a:srgbClr val="000066"/>
                </a:solidFill>
              </a:rPr>
              <a:t> является членом </a:t>
            </a:r>
            <a:r>
              <a:rPr lang="en-US" b="0" dirty="0" smtClean="0">
                <a:solidFill>
                  <a:srgbClr val="000066"/>
                </a:solidFill>
              </a:rPr>
              <a:t>CIVICUS</a:t>
            </a:r>
            <a:r>
              <a:rPr lang="ru-RU" b="0" dirty="0" smtClean="0">
                <a:solidFill>
                  <a:srgbClr val="000066"/>
                </a:solidFill>
              </a:rPr>
              <a:t>.</a:t>
            </a:r>
            <a:endParaRPr lang="en-US" b="0" dirty="0" smtClean="0">
              <a:solidFill>
                <a:srgbClr val="000066"/>
              </a:solidFill>
            </a:endParaRPr>
          </a:p>
        </p:txBody>
      </p:sp>
      <p:sp>
        <p:nvSpPr>
          <p:cNvPr id="340997" name="Line 9"/>
          <p:cNvSpPr>
            <a:spLocks noChangeShapeType="1"/>
          </p:cNvSpPr>
          <p:nvPr/>
        </p:nvSpPr>
        <p:spPr bwMode="auto">
          <a:xfrm>
            <a:off x="0" y="6381750"/>
            <a:ext cx="91440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571500"/>
            <a:ext cx="9144000" cy="144463"/>
            <a:chOff x="0" y="391"/>
            <a:chExt cx="5760" cy="91"/>
          </a:xfrm>
        </p:grpSpPr>
        <p:sp>
          <p:nvSpPr>
            <p:cNvPr id="15369" name="Rectangle 4"/>
            <p:cNvSpPr>
              <a:spLocks noChangeArrowheads="1"/>
            </p:cNvSpPr>
            <p:nvPr/>
          </p:nvSpPr>
          <p:spPr bwMode="auto">
            <a:xfrm flipV="1">
              <a:off x="0" y="391"/>
              <a:ext cx="5760" cy="48"/>
            </a:xfrm>
            <a:prstGeom prst="rect">
              <a:avLst/>
            </a:prstGeom>
            <a:gradFill rotWithShape="0">
              <a:gsLst>
                <a:gs pos="0">
                  <a:srgbClr val="A50021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latinLnBrk="1">
                <a:lnSpc>
                  <a:spcPct val="140000"/>
                </a:lnSpc>
              </a:pPr>
              <a:endParaRPr kumimoji="1" lang="en-US" sz="2000" b="0" i="1">
                <a:solidFill>
                  <a:schemeClr val="bg1"/>
                </a:solidFill>
                <a:latin typeface="HY헤드라인M"/>
                <a:ea typeface="HY헤드라인M"/>
                <a:cs typeface="Arial" pitchFamily="34" charset="0"/>
              </a:endParaRPr>
            </a:p>
          </p:txBody>
        </p:sp>
        <p:sp>
          <p:nvSpPr>
            <p:cNvPr id="15370" name="Rectangle 5"/>
            <p:cNvSpPr>
              <a:spLocks noChangeArrowheads="1"/>
            </p:cNvSpPr>
            <p:nvPr/>
          </p:nvSpPr>
          <p:spPr bwMode="auto">
            <a:xfrm>
              <a:off x="0" y="471"/>
              <a:ext cx="5760" cy="11"/>
            </a:xfrm>
            <a:prstGeom prst="rect">
              <a:avLst/>
            </a:prstGeom>
            <a:gradFill rotWithShape="0">
              <a:gsLst>
                <a:gs pos="0">
                  <a:srgbClr val="A50021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1">
                <a:lnSpc>
                  <a:spcPct val="140000"/>
                </a:lnSpc>
              </a:pPr>
              <a:endParaRPr kumimoji="1" lang="en-US" sz="2000" b="0" i="1">
                <a:solidFill>
                  <a:schemeClr val="bg1"/>
                </a:solidFill>
                <a:latin typeface="HY헤드라인M"/>
                <a:ea typeface="HY헤드라인M"/>
                <a:cs typeface="Arial" pitchFamily="34" charset="0"/>
              </a:endParaRPr>
            </a:p>
          </p:txBody>
        </p:sp>
      </p:grpSp>
      <p:pic>
        <p:nvPicPr>
          <p:cNvPr id="22530" name="Picture 2" descr="http://profile.ak.fbcdn.net/object3/1629/87/n46774183314_188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2143116"/>
            <a:ext cx="2643206" cy="2696066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357158" y="2285992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2800" dirty="0" smtClean="0">
                <a:solidFill>
                  <a:srgbClr val="000066"/>
                </a:solidFill>
              </a:rPr>
              <a:t>World Alliance </a:t>
            </a:r>
          </a:p>
          <a:p>
            <a:pPr algn="ctr">
              <a:spcAft>
                <a:spcPts val="0"/>
              </a:spcAft>
            </a:pPr>
            <a:r>
              <a:rPr lang="en-US" sz="2800" dirty="0" smtClean="0">
                <a:solidFill>
                  <a:srgbClr val="000066"/>
                </a:solidFill>
              </a:rPr>
              <a:t>for </a:t>
            </a:r>
          </a:p>
          <a:p>
            <a:pPr algn="ctr">
              <a:spcAft>
                <a:spcPts val="0"/>
              </a:spcAft>
            </a:pPr>
            <a:r>
              <a:rPr lang="en-US" sz="2800" dirty="0" smtClean="0">
                <a:solidFill>
                  <a:srgbClr val="000066"/>
                </a:solidFill>
              </a:rPr>
              <a:t>Citizen Participation</a:t>
            </a:r>
            <a:r>
              <a:rPr lang="ru-RU" sz="2800" b="0" dirty="0" smtClean="0">
                <a:solidFill>
                  <a:srgbClr val="000066"/>
                </a:solidFill>
              </a:rPr>
              <a:t> </a:t>
            </a:r>
            <a:endParaRPr lang="en-US" sz="2800" b="0" dirty="0" smtClean="0">
              <a:solidFill>
                <a:srgbClr val="000066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428728" y="4000504"/>
            <a:ext cx="24032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0" i="1" dirty="0" smtClean="0">
                <a:solidFill>
                  <a:srgbClr val="000066"/>
                </a:solidFill>
              </a:rPr>
              <a:t>http://www.</a:t>
            </a:r>
            <a:r>
              <a:rPr lang="en-US" b="0" i="1" dirty="0" smtClean="0">
                <a:solidFill>
                  <a:srgbClr val="000066"/>
                </a:solidFill>
              </a:rPr>
              <a:t>civicus.org</a:t>
            </a:r>
            <a:endParaRPr lang="en-US" dirty="0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571480"/>
            <a:ext cx="9144000" cy="144463"/>
            <a:chOff x="0" y="391"/>
            <a:chExt cx="5760" cy="91"/>
          </a:xfrm>
        </p:grpSpPr>
        <p:sp>
          <p:nvSpPr>
            <p:cNvPr id="9" name="Rectangle 4"/>
            <p:cNvSpPr>
              <a:spLocks noChangeArrowheads="1"/>
            </p:cNvSpPr>
            <p:nvPr/>
          </p:nvSpPr>
          <p:spPr bwMode="auto">
            <a:xfrm flipV="1">
              <a:off x="0" y="391"/>
              <a:ext cx="5760" cy="48"/>
            </a:xfrm>
            <a:prstGeom prst="rect">
              <a:avLst/>
            </a:prstGeom>
            <a:gradFill rotWithShape="0">
              <a:gsLst>
                <a:gs pos="0">
                  <a:srgbClr val="A50021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latinLnBrk="1">
                <a:lnSpc>
                  <a:spcPct val="140000"/>
                </a:lnSpc>
              </a:pPr>
              <a:endParaRPr kumimoji="1" lang="en-US" sz="2000" b="0" i="1">
                <a:solidFill>
                  <a:schemeClr val="bg1"/>
                </a:solidFill>
                <a:latin typeface="HY헤드라인M"/>
                <a:ea typeface="HY헤드라인M"/>
                <a:cs typeface="Arial" pitchFamily="34" charset="0"/>
              </a:endParaRPr>
            </a:p>
          </p:txBody>
        </p:sp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0" y="471"/>
              <a:ext cx="5760" cy="11"/>
            </a:xfrm>
            <a:prstGeom prst="rect">
              <a:avLst/>
            </a:prstGeom>
            <a:gradFill rotWithShape="0">
              <a:gsLst>
                <a:gs pos="0">
                  <a:srgbClr val="A50021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1">
                <a:lnSpc>
                  <a:spcPct val="140000"/>
                </a:lnSpc>
              </a:pPr>
              <a:endParaRPr kumimoji="1" lang="en-US" sz="2000" b="0" i="1">
                <a:solidFill>
                  <a:schemeClr val="bg1"/>
                </a:solidFill>
                <a:latin typeface="HY헤드라인M"/>
                <a:ea typeface="HY헤드라인M"/>
                <a:cs typeface="Arial" pitchFamily="34" charset="0"/>
              </a:endParaRPr>
            </a:p>
          </p:txBody>
        </p:sp>
      </p:grp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0" y="6381750"/>
            <a:ext cx="91440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6" name="Диаграмма 15"/>
          <p:cNvGraphicFramePr/>
          <p:nvPr/>
        </p:nvGraphicFramePr>
        <p:xfrm>
          <a:off x="214282" y="857232"/>
          <a:ext cx="8715436" cy="3000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Диаграмма 16"/>
          <p:cNvGraphicFramePr/>
          <p:nvPr/>
        </p:nvGraphicFramePr>
        <p:xfrm>
          <a:off x="0" y="3500438"/>
          <a:ext cx="8858312" cy="2857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2214546" y="142852"/>
            <a:ext cx="57864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A50021"/>
                </a:solidFill>
              </a:rPr>
              <a:t>Измерение 3: приверженность ценностям (в %)</a:t>
            </a:r>
            <a:endParaRPr lang="ru-RU" dirty="0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571480"/>
            <a:ext cx="9144000" cy="144463"/>
            <a:chOff x="0" y="391"/>
            <a:chExt cx="5760" cy="91"/>
          </a:xfrm>
        </p:grpSpPr>
        <p:sp>
          <p:nvSpPr>
            <p:cNvPr id="9" name="Rectangle 4"/>
            <p:cNvSpPr>
              <a:spLocks noChangeArrowheads="1"/>
            </p:cNvSpPr>
            <p:nvPr/>
          </p:nvSpPr>
          <p:spPr bwMode="auto">
            <a:xfrm flipV="1">
              <a:off x="0" y="391"/>
              <a:ext cx="5760" cy="48"/>
            </a:xfrm>
            <a:prstGeom prst="rect">
              <a:avLst/>
            </a:prstGeom>
            <a:gradFill rotWithShape="0">
              <a:gsLst>
                <a:gs pos="0">
                  <a:srgbClr val="A50021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latinLnBrk="1">
                <a:lnSpc>
                  <a:spcPct val="140000"/>
                </a:lnSpc>
              </a:pPr>
              <a:endParaRPr kumimoji="1" lang="en-US" sz="2000" b="0" i="1">
                <a:solidFill>
                  <a:schemeClr val="bg1"/>
                </a:solidFill>
                <a:latin typeface="HY헤드라인M"/>
                <a:ea typeface="HY헤드라인M"/>
                <a:cs typeface="Arial" pitchFamily="34" charset="0"/>
              </a:endParaRPr>
            </a:p>
          </p:txBody>
        </p:sp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0" y="471"/>
              <a:ext cx="5760" cy="11"/>
            </a:xfrm>
            <a:prstGeom prst="rect">
              <a:avLst/>
            </a:prstGeom>
            <a:gradFill rotWithShape="0">
              <a:gsLst>
                <a:gs pos="0">
                  <a:srgbClr val="A50021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1">
                <a:lnSpc>
                  <a:spcPct val="140000"/>
                </a:lnSpc>
              </a:pPr>
              <a:endParaRPr kumimoji="1" lang="en-US" sz="2000" b="0" i="1">
                <a:solidFill>
                  <a:schemeClr val="bg1"/>
                </a:solidFill>
                <a:latin typeface="HY헤드라인M"/>
                <a:ea typeface="HY헤드라인M"/>
                <a:cs typeface="Arial" pitchFamily="34" charset="0"/>
              </a:endParaRPr>
            </a:p>
          </p:txBody>
        </p:sp>
      </p:grp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0" y="6381750"/>
            <a:ext cx="91440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6" name="Диаграмма 15"/>
          <p:cNvGraphicFramePr/>
          <p:nvPr/>
        </p:nvGraphicFramePr>
        <p:xfrm>
          <a:off x="142844" y="785794"/>
          <a:ext cx="8715436" cy="3000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Диаграмма 16"/>
          <p:cNvGraphicFramePr/>
          <p:nvPr/>
        </p:nvGraphicFramePr>
        <p:xfrm>
          <a:off x="0" y="3500438"/>
          <a:ext cx="8858312" cy="2857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2214546" y="142852"/>
            <a:ext cx="57864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A50021"/>
                </a:solidFill>
              </a:rPr>
              <a:t>Измерение 3: приверженность ценностям (в %)</a:t>
            </a:r>
            <a:endParaRPr lang="ru-RU" dirty="0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0" y="785794"/>
          <a:ext cx="10787138" cy="5786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авая фигурная скобка 4"/>
          <p:cNvSpPr/>
          <p:nvPr/>
        </p:nvSpPr>
        <p:spPr>
          <a:xfrm>
            <a:off x="6215074" y="928670"/>
            <a:ext cx="108000" cy="500066"/>
          </a:xfrm>
          <a:prstGeom prst="rightBrac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500826" y="857232"/>
            <a:ext cx="1857388" cy="553998"/>
          </a:xfrm>
          <a:prstGeom prst="rect">
            <a:avLst/>
          </a:prstGeom>
          <a:solidFill>
            <a:srgbClr val="FF9966"/>
          </a:solidFill>
        </p:spPr>
        <p:txBody>
          <a:bodyPr wrap="square" rtlCol="0">
            <a:spAutoFit/>
          </a:bodyPr>
          <a:lstStyle/>
          <a:p>
            <a:r>
              <a:rPr lang="ru-RU" sz="1000" b="0" dirty="0" smtClean="0"/>
              <a:t>Отклик /реагирование на общественные проблемы (внутренне восприятие)</a:t>
            </a:r>
            <a:r>
              <a:rPr lang="ru-RU" sz="1000" dirty="0" smtClean="0"/>
              <a:t> </a:t>
            </a:r>
            <a:endParaRPr lang="ru-RU" sz="1000" b="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571480"/>
            <a:ext cx="9144000" cy="144463"/>
            <a:chOff x="0" y="391"/>
            <a:chExt cx="5760" cy="91"/>
          </a:xfrm>
        </p:grpSpPr>
        <p:sp>
          <p:nvSpPr>
            <p:cNvPr id="9" name="Rectangle 4"/>
            <p:cNvSpPr>
              <a:spLocks noChangeArrowheads="1"/>
            </p:cNvSpPr>
            <p:nvPr/>
          </p:nvSpPr>
          <p:spPr bwMode="auto">
            <a:xfrm flipV="1">
              <a:off x="0" y="391"/>
              <a:ext cx="5760" cy="48"/>
            </a:xfrm>
            <a:prstGeom prst="rect">
              <a:avLst/>
            </a:prstGeom>
            <a:gradFill rotWithShape="0">
              <a:gsLst>
                <a:gs pos="0">
                  <a:srgbClr val="A50021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latinLnBrk="1">
                <a:lnSpc>
                  <a:spcPct val="140000"/>
                </a:lnSpc>
              </a:pPr>
              <a:endParaRPr kumimoji="1" lang="en-US" sz="2000" b="0" i="1">
                <a:solidFill>
                  <a:schemeClr val="bg1"/>
                </a:solidFill>
                <a:latin typeface="HY헤드라인M"/>
                <a:ea typeface="HY헤드라인M"/>
                <a:cs typeface="Arial" pitchFamily="34" charset="0"/>
              </a:endParaRPr>
            </a:p>
          </p:txBody>
        </p:sp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0" y="471"/>
              <a:ext cx="5760" cy="11"/>
            </a:xfrm>
            <a:prstGeom prst="rect">
              <a:avLst/>
            </a:prstGeom>
            <a:gradFill rotWithShape="0">
              <a:gsLst>
                <a:gs pos="0">
                  <a:srgbClr val="A50021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1">
                <a:lnSpc>
                  <a:spcPct val="140000"/>
                </a:lnSpc>
              </a:pPr>
              <a:endParaRPr kumimoji="1" lang="en-US" sz="2000" b="0" i="1">
                <a:solidFill>
                  <a:schemeClr val="bg1"/>
                </a:solidFill>
                <a:latin typeface="HY헤드라인M"/>
                <a:ea typeface="HY헤드라인M"/>
                <a:cs typeface="Arial" pitchFamily="34" charset="0"/>
              </a:endParaRPr>
            </a:p>
          </p:txBody>
        </p:sp>
      </p:grp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0" y="6500834"/>
            <a:ext cx="91440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214546" y="142852"/>
            <a:ext cx="57864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A50021"/>
                </a:solidFill>
              </a:rPr>
              <a:t>Измерение 4: восприятие воздействия (в %)</a:t>
            </a:r>
            <a:endParaRPr lang="ru-RU" dirty="0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571480"/>
            <a:ext cx="9144000" cy="144463"/>
            <a:chOff x="0" y="391"/>
            <a:chExt cx="5760" cy="91"/>
          </a:xfrm>
        </p:grpSpPr>
        <p:sp>
          <p:nvSpPr>
            <p:cNvPr id="9" name="Rectangle 4"/>
            <p:cNvSpPr>
              <a:spLocks noChangeArrowheads="1"/>
            </p:cNvSpPr>
            <p:nvPr/>
          </p:nvSpPr>
          <p:spPr bwMode="auto">
            <a:xfrm flipV="1">
              <a:off x="0" y="391"/>
              <a:ext cx="5760" cy="48"/>
            </a:xfrm>
            <a:prstGeom prst="rect">
              <a:avLst/>
            </a:prstGeom>
            <a:gradFill rotWithShape="0">
              <a:gsLst>
                <a:gs pos="0">
                  <a:srgbClr val="A50021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latinLnBrk="1">
                <a:lnSpc>
                  <a:spcPct val="140000"/>
                </a:lnSpc>
              </a:pPr>
              <a:endParaRPr kumimoji="1" lang="en-US" sz="2000" b="0" i="1">
                <a:solidFill>
                  <a:schemeClr val="bg1"/>
                </a:solidFill>
                <a:latin typeface="HY헤드라인M"/>
                <a:ea typeface="HY헤드라인M"/>
                <a:cs typeface="Arial" pitchFamily="34" charset="0"/>
              </a:endParaRPr>
            </a:p>
          </p:txBody>
        </p:sp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0" y="471"/>
              <a:ext cx="5760" cy="11"/>
            </a:xfrm>
            <a:prstGeom prst="rect">
              <a:avLst/>
            </a:prstGeom>
            <a:gradFill rotWithShape="0">
              <a:gsLst>
                <a:gs pos="0">
                  <a:srgbClr val="A50021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1">
                <a:lnSpc>
                  <a:spcPct val="140000"/>
                </a:lnSpc>
              </a:pPr>
              <a:endParaRPr kumimoji="1" lang="en-US" sz="2000" b="0" i="1">
                <a:solidFill>
                  <a:schemeClr val="bg1"/>
                </a:solidFill>
                <a:latin typeface="HY헤드라인M"/>
                <a:ea typeface="HY헤드라인M"/>
                <a:cs typeface="Arial" pitchFamily="34" charset="0"/>
              </a:endParaRPr>
            </a:p>
          </p:txBody>
        </p:sp>
      </p:grp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0" y="6381750"/>
            <a:ext cx="91440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6" name="Диаграмма 15"/>
          <p:cNvGraphicFramePr/>
          <p:nvPr/>
        </p:nvGraphicFramePr>
        <p:xfrm>
          <a:off x="142844" y="785794"/>
          <a:ext cx="8715436" cy="3000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Диаграмма 16"/>
          <p:cNvGraphicFramePr/>
          <p:nvPr/>
        </p:nvGraphicFramePr>
        <p:xfrm>
          <a:off x="0" y="3500438"/>
          <a:ext cx="8858312" cy="2857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2214546" y="142852"/>
            <a:ext cx="57864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A50021"/>
                </a:solidFill>
              </a:rPr>
              <a:t>Измерение 3: приверженность ценностям (в %)</a:t>
            </a:r>
            <a:endParaRPr lang="ru-RU" dirty="0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0" y="857232"/>
          <a:ext cx="8929718" cy="550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авая фигурная скобка 4"/>
          <p:cNvSpPr/>
          <p:nvPr/>
        </p:nvSpPr>
        <p:spPr>
          <a:xfrm>
            <a:off x="7858148" y="857232"/>
            <a:ext cx="180000" cy="1285884"/>
          </a:xfrm>
          <a:prstGeom prst="rightBrac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8001024" y="1142984"/>
            <a:ext cx="1000100" cy="830997"/>
          </a:xfrm>
          <a:prstGeom prst="rect">
            <a:avLst/>
          </a:prstGeom>
          <a:solidFill>
            <a:srgbClr val="66FFFF"/>
          </a:solidFill>
        </p:spPr>
        <p:txBody>
          <a:bodyPr wrap="square" rtlCol="0">
            <a:spAutoFit/>
          </a:bodyPr>
          <a:lstStyle/>
          <a:p>
            <a:r>
              <a:rPr lang="ru-RU" sz="1200" b="0" dirty="0" err="1" smtClean="0"/>
              <a:t>Социо-экономический</a:t>
            </a:r>
            <a:r>
              <a:rPr lang="ru-RU" sz="1200" b="0" dirty="0" smtClean="0"/>
              <a:t> контекст</a:t>
            </a:r>
            <a:r>
              <a:rPr lang="ru-RU" sz="1200" dirty="0" smtClean="0"/>
              <a:t> </a:t>
            </a:r>
            <a:endParaRPr lang="ru-RU" sz="1200" b="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571480"/>
            <a:ext cx="9144000" cy="144463"/>
            <a:chOff x="0" y="391"/>
            <a:chExt cx="5760" cy="91"/>
          </a:xfrm>
        </p:grpSpPr>
        <p:sp>
          <p:nvSpPr>
            <p:cNvPr id="9" name="Rectangle 4"/>
            <p:cNvSpPr>
              <a:spLocks noChangeArrowheads="1"/>
            </p:cNvSpPr>
            <p:nvPr/>
          </p:nvSpPr>
          <p:spPr bwMode="auto">
            <a:xfrm flipV="1">
              <a:off x="0" y="391"/>
              <a:ext cx="5760" cy="48"/>
            </a:xfrm>
            <a:prstGeom prst="rect">
              <a:avLst/>
            </a:prstGeom>
            <a:gradFill rotWithShape="0">
              <a:gsLst>
                <a:gs pos="0">
                  <a:srgbClr val="A50021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latinLnBrk="1">
                <a:lnSpc>
                  <a:spcPct val="140000"/>
                </a:lnSpc>
              </a:pPr>
              <a:endParaRPr kumimoji="1" lang="en-US" sz="2000" b="0" i="1">
                <a:solidFill>
                  <a:schemeClr val="bg1"/>
                </a:solidFill>
                <a:latin typeface="HY헤드라인M"/>
                <a:ea typeface="HY헤드라인M"/>
                <a:cs typeface="Arial" pitchFamily="34" charset="0"/>
              </a:endParaRPr>
            </a:p>
          </p:txBody>
        </p:sp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0" y="471"/>
              <a:ext cx="5760" cy="11"/>
            </a:xfrm>
            <a:prstGeom prst="rect">
              <a:avLst/>
            </a:prstGeom>
            <a:gradFill rotWithShape="0">
              <a:gsLst>
                <a:gs pos="0">
                  <a:srgbClr val="A50021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1">
                <a:lnSpc>
                  <a:spcPct val="140000"/>
                </a:lnSpc>
              </a:pPr>
              <a:endParaRPr kumimoji="1" lang="en-US" sz="2000" b="0" i="1">
                <a:solidFill>
                  <a:schemeClr val="bg1"/>
                </a:solidFill>
                <a:latin typeface="HY헤드라인M"/>
                <a:ea typeface="HY헤드라인M"/>
                <a:cs typeface="Arial" pitchFamily="34" charset="0"/>
              </a:endParaRPr>
            </a:p>
          </p:txBody>
        </p:sp>
      </p:grp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0" y="6381750"/>
            <a:ext cx="91440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214546" y="142852"/>
            <a:ext cx="57864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A50021"/>
                </a:solidFill>
              </a:rPr>
              <a:t>Измерение контекста 5: внешняя среда(в %)</a:t>
            </a:r>
            <a:endParaRPr lang="ru-RU" dirty="0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571480"/>
            <a:ext cx="9144000" cy="144463"/>
            <a:chOff x="0" y="391"/>
            <a:chExt cx="5760" cy="91"/>
          </a:xfrm>
        </p:grpSpPr>
        <p:sp>
          <p:nvSpPr>
            <p:cNvPr id="9" name="Rectangle 4"/>
            <p:cNvSpPr>
              <a:spLocks noChangeArrowheads="1"/>
            </p:cNvSpPr>
            <p:nvPr/>
          </p:nvSpPr>
          <p:spPr bwMode="auto">
            <a:xfrm flipV="1">
              <a:off x="0" y="391"/>
              <a:ext cx="5760" cy="48"/>
            </a:xfrm>
            <a:prstGeom prst="rect">
              <a:avLst/>
            </a:prstGeom>
            <a:gradFill rotWithShape="0">
              <a:gsLst>
                <a:gs pos="0">
                  <a:srgbClr val="A50021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latinLnBrk="1">
                <a:lnSpc>
                  <a:spcPct val="140000"/>
                </a:lnSpc>
              </a:pPr>
              <a:endParaRPr kumimoji="1" lang="en-US" sz="2000" b="0" i="1">
                <a:solidFill>
                  <a:schemeClr val="bg1"/>
                </a:solidFill>
                <a:latin typeface="HY헤드라인M"/>
                <a:ea typeface="HY헤드라인M"/>
                <a:cs typeface="Arial" pitchFamily="34" charset="0"/>
              </a:endParaRPr>
            </a:p>
          </p:txBody>
        </p:sp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0" y="471"/>
              <a:ext cx="5760" cy="11"/>
            </a:xfrm>
            <a:prstGeom prst="rect">
              <a:avLst/>
            </a:prstGeom>
            <a:gradFill rotWithShape="0">
              <a:gsLst>
                <a:gs pos="0">
                  <a:srgbClr val="A50021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1">
                <a:lnSpc>
                  <a:spcPct val="140000"/>
                </a:lnSpc>
              </a:pPr>
              <a:endParaRPr kumimoji="1" lang="en-US" sz="2000" b="0" i="1">
                <a:solidFill>
                  <a:schemeClr val="bg1"/>
                </a:solidFill>
                <a:latin typeface="HY헤드라인M"/>
                <a:ea typeface="HY헤드라인M"/>
                <a:cs typeface="Arial" pitchFamily="34" charset="0"/>
              </a:endParaRPr>
            </a:p>
          </p:txBody>
        </p:sp>
      </p:grp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0" y="6381750"/>
            <a:ext cx="91440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6" name="Диаграмма 15"/>
          <p:cNvGraphicFramePr/>
          <p:nvPr/>
        </p:nvGraphicFramePr>
        <p:xfrm>
          <a:off x="142844" y="785794"/>
          <a:ext cx="8715436" cy="2643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Диаграмма 16"/>
          <p:cNvGraphicFramePr/>
          <p:nvPr/>
        </p:nvGraphicFramePr>
        <p:xfrm>
          <a:off x="0" y="3429000"/>
          <a:ext cx="8858312" cy="292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2214546" y="142852"/>
            <a:ext cx="57864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A50021"/>
                </a:solidFill>
              </a:rPr>
              <a:t>Измерение 3: приверженность ценностям (в %)</a:t>
            </a:r>
            <a:endParaRPr lang="ru-RU" dirty="0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Text Box 2"/>
          <p:cNvSpPr txBox="1">
            <a:spLocks noChangeArrowheads="1"/>
          </p:cNvSpPr>
          <p:nvPr/>
        </p:nvSpPr>
        <p:spPr bwMode="auto">
          <a:xfrm>
            <a:off x="0" y="44450"/>
            <a:ext cx="91440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altLang="ko-KR" sz="2200" b="1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92162" name="Line 3"/>
          <p:cNvSpPr>
            <a:spLocks noChangeShapeType="1"/>
          </p:cNvSpPr>
          <p:nvPr/>
        </p:nvSpPr>
        <p:spPr bwMode="auto">
          <a:xfrm>
            <a:off x="0" y="6381750"/>
            <a:ext cx="91440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547688"/>
            <a:ext cx="9144000" cy="144462"/>
            <a:chOff x="0" y="391"/>
            <a:chExt cx="5760" cy="91"/>
          </a:xfrm>
        </p:grpSpPr>
        <p:sp>
          <p:nvSpPr>
            <p:cNvPr id="92166" name="Rectangle 5"/>
            <p:cNvSpPr>
              <a:spLocks noChangeArrowheads="1"/>
            </p:cNvSpPr>
            <p:nvPr/>
          </p:nvSpPr>
          <p:spPr bwMode="auto">
            <a:xfrm flipV="1">
              <a:off x="0" y="391"/>
              <a:ext cx="5760" cy="48"/>
            </a:xfrm>
            <a:prstGeom prst="rect">
              <a:avLst/>
            </a:prstGeom>
            <a:gradFill rotWithShape="0">
              <a:gsLst>
                <a:gs pos="0">
                  <a:srgbClr val="A50021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latinLnBrk="1">
                <a:lnSpc>
                  <a:spcPct val="140000"/>
                </a:lnSpc>
              </a:pPr>
              <a:endParaRPr kumimoji="1" lang="en-US" sz="2000" b="1" i="1">
                <a:solidFill>
                  <a:schemeClr val="bg1"/>
                </a:solidFill>
                <a:latin typeface="HY헤드라인M"/>
                <a:ea typeface="HY헤드라인M"/>
                <a:cs typeface="HY헤드라인M"/>
              </a:endParaRPr>
            </a:p>
          </p:txBody>
        </p:sp>
        <p:sp>
          <p:nvSpPr>
            <p:cNvPr id="92167" name="Rectangle 6"/>
            <p:cNvSpPr>
              <a:spLocks noChangeArrowheads="1"/>
            </p:cNvSpPr>
            <p:nvPr/>
          </p:nvSpPr>
          <p:spPr bwMode="auto">
            <a:xfrm>
              <a:off x="0" y="471"/>
              <a:ext cx="5760" cy="11"/>
            </a:xfrm>
            <a:prstGeom prst="rect">
              <a:avLst/>
            </a:prstGeom>
            <a:gradFill rotWithShape="0">
              <a:gsLst>
                <a:gs pos="0">
                  <a:srgbClr val="A50021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1">
                <a:lnSpc>
                  <a:spcPct val="140000"/>
                </a:lnSpc>
              </a:pPr>
              <a:endParaRPr kumimoji="1" lang="en-US" sz="2000" b="1" i="1">
                <a:solidFill>
                  <a:schemeClr val="bg1"/>
                </a:solidFill>
                <a:latin typeface="HY헤드라인M"/>
                <a:ea typeface="HY헤드라인M"/>
                <a:cs typeface="HY헤드라인M"/>
              </a:endParaRPr>
            </a:p>
          </p:txBody>
        </p:sp>
      </p:grpSp>
      <p:sp>
        <p:nvSpPr>
          <p:cNvPr id="92164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285750" y="857250"/>
            <a:ext cx="8643938" cy="5380038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30000"/>
              </a:spcBef>
              <a:buFontTx/>
              <a:buNone/>
            </a:pPr>
            <a:endParaRPr lang="ru-RU" sz="2200" b="1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FontTx/>
              <a:buNone/>
            </a:pPr>
            <a:endParaRPr lang="ru-RU" sz="2200" b="1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FontTx/>
              <a:buNone/>
            </a:pPr>
            <a:endParaRPr lang="ru-RU" sz="2200" b="1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FontTx/>
              <a:buNone/>
            </a:pPr>
            <a:endParaRPr lang="ru-RU" sz="2200" b="1" dirty="0" smtClean="0"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spcBef>
                <a:spcPct val="30000"/>
              </a:spcBef>
              <a:buFontTx/>
              <a:buNone/>
            </a:pPr>
            <a:r>
              <a:rPr lang="ru-RU" sz="3600" b="1" i="1" dirty="0" smtClean="0">
                <a:solidFill>
                  <a:srgbClr val="A50021"/>
                </a:solidFill>
                <a:latin typeface="Arial" charset="0"/>
              </a:rPr>
              <a:t>Благодарю за внимание!</a:t>
            </a:r>
          </a:p>
          <a:p>
            <a:pPr algn="ctr" eaLnBrk="1" hangingPunct="1">
              <a:lnSpc>
                <a:spcPct val="80000"/>
              </a:lnSpc>
              <a:spcBef>
                <a:spcPct val="30000"/>
              </a:spcBef>
              <a:buFontTx/>
              <a:buNone/>
            </a:pPr>
            <a:endParaRPr lang="ru-RU" sz="3600" b="1" i="1" dirty="0" smtClean="0">
              <a:solidFill>
                <a:srgbClr val="8E3432"/>
              </a:solidFill>
              <a:latin typeface="Arial" charset="0"/>
            </a:endParaRPr>
          </a:p>
          <a:p>
            <a:pPr algn="ctr">
              <a:buFont typeface="Arial" charset="0"/>
              <a:buNone/>
            </a:pPr>
            <a:r>
              <a:rPr lang="ru-RU" sz="2800" b="1" dirty="0" smtClean="0">
                <a:solidFill>
                  <a:srgbClr val="000066"/>
                </a:solidFill>
              </a:rPr>
              <a:t>Центр исследований гражданского общества и некоммерческого сектора ГУ-ВШЭ</a:t>
            </a:r>
            <a:br>
              <a:rPr lang="ru-RU" sz="2800" b="1" dirty="0" smtClean="0">
                <a:solidFill>
                  <a:srgbClr val="000066"/>
                </a:solidFill>
              </a:rPr>
            </a:br>
            <a:r>
              <a:rPr lang="en-US" sz="2800" b="1" dirty="0" smtClean="0">
                <a:solidFill>
                  <a:srgbClr val="000066"/>
                </a:solidFill>
              </a:rPr>
              <a:t>go@hse.ru</a:t>
            </a:r>
            <a:endParaRPr lang="ru-RU" sz="2800" b="1" i="1" dirty="0" smtClean="0">
              <a:solidFill>
                <a:schemeClr val="accent2"/>
              </a:solidFill>
              <a:latin typeface="Arial" charset="0"/>
            </a:endParaRPr>
          </a:p>
          <a:p>
            <a:pPr algn="ctr">
              <a:buFont typeface="Arial" charset="0"/>
              <a:buNone/>
            </a:pPr>
            <a:endParaRPr lang="ru-RU" sz="2800" b="1" dirty="0" smtClean="0">
              <a:solidFill>
                <a:srgbClr val="000066"/>
              </a:solidFill>
            </a:endParaRPr>
          </a:p>
          <a:p>
            <a:pPr algn="ctr">
              <a:buFont typeface="Arial" charset="0"/>
              <a:buNone/>
            </a:pPr>
            <a:r>
              <a:rPr lang="en-US" sz="2800" b="1" dirty="0" smtClean="0">
                <a:solidFill>
                  <a:srgbClr val="5353FF"/>
                </a:solidFill>
              </a:rPr>
              <a:t>http://grans.hse.ru</a:t>
            </a:r>
            <a:endParaRPr lang="ru-RU" sz="2800" b="1" i="1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2165" name="Rectangle 0"/>
          <p:cNvSpPr txBox="1">
            <a:spLocks noGrp="1" noChangeArrowheads="1"/>
          </p:cNvSpPr>
          <p:nvPr/>
        </p:nvSpPr>
        <p:spPr bwMode="auto">
          <a:xfrm>
            <a:off x="3132138" y="6519863"/>
            <a:ext cx="6011862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AA331EAF-2499-4CF4-A4D6-AA7CCF240C26}" type="slidenum">
              <a:rPr lang="ru-RU" sz="1200" i="1">
                <a:ea typeface="HYGothic-Extra"/>
                <a:cs typeface="HYGothic-Extra"/>
              </a:rPr>
              <a:pPr algn="r"/>
              <a:t>26</a:t>
            </a:fld>
            <a:endParaRPr lang="ru-RU" sz="1200" i="1">
              <a:ea typeface="HYGothic-Extra"/>
              <a:cs typeface="HYGothic-Extra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fld id="{E3B60F75-B3B1-4874-BAA2-C121968A89EA}" type="slidenum">
              <a:rPr lang="ru-RU"/>
              <a:pPr/>
              <a:t>3</a:t>
            </a:fld>
            <a:endParaRPr lang="ru-RU"/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142844" y="1000108"/>
            <a:ext cx="4435506" cy="5076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60000" indent="-360000">
              <a:lnSpc>
                <a:spcPct val="90000"/>
              </a:lnSpc>
              <a:buFont typeface="Wingdings" pitchFamily="2" charset="2"/>
              <a:buChar char="Ø"/>
            </a:pPr>
            <a:r>
              <a:rPr lang="ru-RU" sz="1600" b="1" u="sng" dirty="0" err="1" smtClean="0">
                <a:solidFill>
                  <a:srgbClr val="000066"/>
                </a:solidFill>
                <a:latin typeface="Arial" pitchFamily="34" charset="0"/>
              </a:rPr>
              <a:t>Albania</a:t>
            </a:r>
            <a:r>
              <a:rPr lang="ru-RU" sz="1600" dirty="0" smtClean="0">
                <a:solidFill>
                  <a:srgbClr val="000066"/>
                </a:solidFill>
                <a:latin typeface="Arial" pitchFamily="34" charset="0"/>
              </a:rPr>
              <a:t>: </a:t>
            </a:r>
            <a:r>
              <a:rPr lang="en-US" sz="1600" dirty="0" smtClean="0">
                <a:solidFill>
                  <a:srgbClr val="000066"/>
                </a:solidFill>
                <a:latin typeface="Arial" pitchFamily="34" charset="0"/>
              </a:rPr>
              <a:t>Institute for Democracy and Mediation (IDM)</a:t>
            </a:r>
            <a:endParaRPr lang="ru-RU" sz="1600" dirty="0" smtClean="0">
              <a:solidFill>
                <a:srgbClr val="000066"/>
              </a:solidFill>
              <a:latin typeface="Arial" pitchFamily="34" charset="0"/>
            </a:endParaRPr>
          </a:p>
          <a:p>
            <a:pPr marL="360000" indent="-360000">
              <a:lnSpc>
                <a:spcPct val="90000"/>
              </a:lnSpc>
              <a:buFont typeface="Wingdings" pitchFamily="2" charset="2"/>
              <a:buChar char="Ø"/>
            </a:pPr>
            <a:r>
              <a:rPr lang="ru-RU" sz="1600" dirty="0" err="1" smtClean="0">
                <a:solidFill>
                  <a:srgbClr val="000066"/>
                </a:solidFill>
                <a:latin typeface="Arial" pitchFamily="34" charset="0"/>
              </a:rPr>
              <a:t>Argentina</a:t>
            </a:r>
            <a:r>
              <a:rPr lang="ru-RU" sz="1600" dirty="0" smtClean="0">
                <a:solidFill>
                  <a:srgbClr val="000066"/>
                </a:solidFill>
                <a:latin typeface="Arial" pitchFamily="34" charset="0"/>
              </a:rPr>
              <a:t>: </a:t>
            </a:r>
            <a:r>
              <a:rPr lang="en-US" sz="1600" dirty="0" smtClean="0">
                <a:solidFill>
                  <a:srgbClr val="000066"/>
                </a:solidFill>
                <a:latin typeface="Arial" pitchFamily="34" charset="0"/>
              </a:rPr>
              <a:t>GADIS</a:t>
            </a:r>
            <a:r>
              <a:rPr lang="ru-RU" sz="1600" dirty="0" smtClean="0">
                <a:solidFill>
                  <a:srgbClr val="000066"/>
                </a:solidFill>
                <a:latin typeface="Arial" pitchFamily="34" charset="0"/>
              </a:rPr>
              <a:t>/</a:t>
            </a:r>
            <a:r>
              <a:rPr lang="en-US" sz="1600" dirty="0" smtClean="0">
                <a:solidFill>
                  <a:srgbClr val="000066"/>
                </a:solidFill>
                <a:latin typeface="Arial" pitchFamily="34" charset="0"/>
              </a:rPr>
              <a:t>UCA</a:t>
            </a:r>
            <a:endParaRPr lang="ru-RU" sz="1600" dirty="0" smtClean="0">
              <a:solidFill>
                <a:srgbClr val="000066"/>
              </a:solidFill>
              <a:latin typeface="Arial" pitchFamily="34" charset="0"/>
            </a:endParaRPr>
          </a:p>
          <a:p>
            <a:pPr marL="360000" indent="-360000">
              <a:lnSpc>
                <a:spcPct val="90000"/>
              </a:lnSpc>
              <a:buFont typeface="Wingdings" pitchFamily="2" charset="2"/>
              <a:buChar char="Ø"/>
            </a:pPr>
            <a:r>
              <a:rPr lang="ru-RU" sz="1600" b="1" u="sng" dirty="0" err="1" smtClean="0">
                <a:solidFill>
                  <a:srgbClr val="000066"/>
                </a:solidFill>
                <a:latin typeface="Arial" pitchFamily="34" charset="0"/>
              </a:rPr>
              <a:t>Armenia</a:t>
            </a:r>
            <a:r>
              <a:rPr lang="ru-RU" sz="1600" dirty="0" smtClean="0">
                <a:solidFill>
                  <a:srgbClr val="000066"/>
                </a:solidFill>
                <a:latin typeface="Arial" pitchFamily="34" charset="0"/>
              </a:rPr>
              <a:t>: </a:t>
            </a:r>
            <a:r>
              <a:rPr lang="en-US" sz="1600" dirty="0" smtClean="0">
                <a:solidFill>
                  <a:srgbClr val="000066"/>
                </a:solidFill>
                <a:latin typeface="Arial" pitchFamily="34" charset="0"/>
              </a:rPr>
              <a:t>Counterpart International/USAID Civic Advocacy Support </a:t>
            </a:r>
            <a:r>
              <a:rPr lang="en-US" sz="1600" dirty="0" err="1" smtClean="0">
                <a:solidFill>
                  <a:srgbClr val="000066"/>
                </a:solidFill>
                <a:latin typeface="Arial" pitchFamily="34" charset="0"/>
              </a:rPr>
              <a:t>Programme</a:t>
            </a:r>
            <a:r>
              <a:rPr lang="en-US" sz="1600" dirty="0" smtClean="0">
                <a:solidFill>
                  <a:srgbClr val="000066"/>
                </a:solidFill>
                <a:latin typeface="Arial" pitchFamily="34" charset="0"/>
              </a:rPr>
              <a:t> (CASP)</a:t>
            </a:r>
            <a:endParaRPr lang="ru-RU" sz="1600" dirty="0" smtClean="0">
              <a:solidFill>
                <a:srgbClr val="000066"/>
              </a:solidFill>
              <a:latin typeface="Arial" pitchFamily="34" charset="0"/>
            </a:endParaRPr>
          </a:p>
          <a:p>
            <a:pPr marL="360000" indent="-360000">
              <a:lnSpc>
                <a:spcPct val="90000"/>
              </a:lnSpc>
              <a:buFont typeface="Wingdings" pitchFamily="2" charset="2"/>
              <a:buChar char="Ø"/>
            </a:pPr>
            <a:r>
              <a:rPr lang="ru-RU" sz="1600" b="1" u="sng" dirty="0" err="1" smtClean="0">
                <a:solidFill>
                  <a:srgbClr val="000066"/>
                </a:solidFill>
                <a:latin typeface="Arial" pitchFamily="34" charset="0"/>
              </a:rPr>
              <a:t>Azerbaijan</a:t>
            </a:r>
            <a:r>
              <a:rPr lang="ru-RU" sz="1600" dirty="0" smtClean="0">
                <a:solidFill>
                  <a:srgbClr val="000066"/>
                </a:solidFill>
                <a:latin typeface="Arial" pitchFamily="34" charset="0"/>
              </a:rPr>
              <a:t>: </a:t>
            </a:r>
            <a:r>
              <a:rPr lang="en-US" sz="1600" dirty="0" smtClean="0">
                <a:solidFill>
                  <a:srgbClr val="000066"/>
                </a:solidFill>
                <a:latin typeface="Arial" pitchFamily="34" charset="0"/>
              </a:rPr>
              <a:t>Civil Society Coalition of </a:t>
            </a:r>
            <a:r>
              <a:rPr lang="en-US" sz="1600" dirty="0" err="1" smtClean="0">
                <a:solidFill>
                  <a:srgbClr val="000066"/>
                </a:solidFill>
                <a:latin typeface="Arial" pitchFamily="34" charset="0"/>
              </a:rPr>
              <a:t>Azerbajiani</a:t>
            </a:r>
            <a:r>
              <a:rPr lang="en-US" sz="1600" dirty="0" smtClean="0">
                <a:solidFill>
                  <a:srgbClr val="000066"/>
                </a:solidFill>
                <a:latin typeface="Arial" pitchFamily="34" charset="0"/>
              </a:rPr>
              <a:t> NGOs</a:t>
            </a:r>
            <a:r>
              <a:rPr lang="ru-RU" sz="1600" dirty="0" smtClean="0">
                <a:solidFill>
                  <a:srgbClr val="000066"/>
                </a:solidFill>
                <a:latin typeface="Arial" pitchFamily="34" charset="0"/>
              </a:rPr>
              <a:t> </a:t>
            </a:r>
            <a:r>
              <a:rPr lang="ru-RU" sz="1600" dirty="0" err="1" smtClean="0">
                <a:solidFill>
                  <a:srgbClr val="000066"/>
                </a:solidFill>
                <a:latin typeface="Arial" pitchFamily="34" charset="0"/>
              </a:rPr>
              <a:t>and</a:t>
            </a:r>
            <a:r>
              <a:rPr lang="ru-RU" sz="1600" dirty="0" smtClean="0">
                <a:solidFill>
                  <a:srgbClr val="000066"/>
                </a:solidFill>
                <a:latin typeface="Arial" pitchFamily="34" charset="0"/>
              </a:rPr>
              <a:t> </a:t>
            </a:r>
            <a:r>
              <a:rPr lang="ru-RU" sz="1600" dirty="0" err="1" smtClean="0">
                <a:solidFill>
                  <a:srgbClr val="000066"/>
                </a:solidFill>
                <a:latin typeface="Arial" pitchFamily="34" charset="0"/>
              </a:rPr>
              <a:t>International</a:t>
            </a:r>
            <a:r>
              <a:rPr lang="ru-RU" sz="1600" dirty="0" smtClean="0">
                <a:solidFill>
                  <a:srgbClr val="000066"/>
                </a:solidFill>
                <a:latin typeface="Arial" pitchFamily="34" charset="0"/>
              </a:rPr>
              <a:t> </a:t>
            </a:r>
            <a:r>
              <a:rPr lang="ru-RU" sz="1600" dirty="0" err="1" smtClean="0">
                <a:solidFill>
                  <a:srgbClr val="000066"/>
                </a:solidFill>
                <a:latin typeface="Arial" pitchFamily="34" charset="0"/>
              </a:rPr>
              <a:t>Center</a:t>
            </a:r>
            <a:r>
              <a:rPr lang="ru-RU" sz="1600" dirty="0" smtClean="0">
                <a:solidFill>
                  <a:srgbClr val="000066"/>
                </a:solidFill>
                <a:latin typeface="Arial" pitchFamily="34" charset="0"/>
              </a:rPr>
              <a:t> </a:t>
            </a:r>
            <a:r>
              <a:rPr lang="ru-RU" sz="1600" dirty="0" err="1" smtClean="0">
                <a:solidFill>
                  <a:srgbClr val="000066"/>
                </a:solidFill>
                <a:latin typeface="Arial" pitchFamily="34" charset="0"/>
              </a:rPr>
              <a:t>for</a:t>
            </a:r>
            <a:r>
              <a:rPr lang="ru-RU" sz="1600" dirty="0" smtClean="0">
                <a:solidFill>
                  <a:srgbClr val="000066"/>
                </a:solidFill>
                <a:latin typeface="Arial" pitchFamily="34" charset="0"/>
              </a:rPr>
              <a:t> </a:t>
            </a:r>
            <a:r>
              <a:rPr lang="ru-RU" sz="1600" dirty="0" err="1" smtClean="0">
                <a:solidFill>
                  <a:srgbClr val="000066"/>
                </a:solidFill>
                <a:latin typeface="Arial" pitchFamily="34" charset="0"/>
              </a:rPr>
              <a:t>Social</a:t>
            </a:r>
            <a:r>
              <a:rPr lang="ru-RU" sz="1600" dirty="0" smtClean="0">
                <a:solidFill>
                  <a:srgbClr val="000066"/>
                </a:solidFill>
                <a:latin typeface="Arial" pitchFamily="34" charset="0"/>
              </a:rPr>
              <a:t> </a:t>
            </a:r>
            <a:r>
              <a:rPr lang="ru-RU" sz="1600" dirty="0" err="1" smtClean="0">
                <a:solidFill>
                  <a:srgbClr val="000066"/>
                </a:solidFill>
                <a:latin typeface="Arial" pitchFamily="34" charset="0"/>
              </a:rPr>
              <a:t>Research</a:t>
            </a:r>
            <a:r>
              <a:rPr lang="ru-RU" sz="1600" dirty="0" smtClean="0">
                <a:solidFill>
                  <a:srgbClr val="000066"/>
                </a:solidFill>
                <a:latin typeface="Arial" pitchFamily="34" charset="0"/>
              </a:rPr>
              <a:t> (ICSR)</a:t>
            </a:r>
          </a:p>
          <a:p>
            <a:pPr marL="360000" indent="-360000">
              <a:lnSpc>
                <a:spcPct val="90000"/>
              </a:lnSpc>
              <a:buFont typeface="Wingdings" pitchFamily="2" charset="2"/>
              <a:buChar char="Ø"/>
            </a:pPr>
            <a:r>
              <a:rPr lang="ru-RU" sz="1600" dirty="0" err="1" smtClean="0">
                <a:solidFill>
                  <a:srgbClr val="000066"/>
                </a:solidFill>
                <a:latin typeface="Arial" pitchFamily="34" charset="0"/>
              </a:rPr>
              <a:t>Bahrain</a:t>
            </a:r>
            <a:r>
              <a:rPr lang="ru-RU" sz="1600" dirty="0" smtClean="0">
                <a:solidFill>
                  <a:srgbClr val="000066"/>
                </a:solidFill>
                <a:latin typeface="Arial" pitchFamily="34" charset="0"/>
              </a:rPr>
              <a:t>: </a:t>
            </a:r>
            <a:r>
              <a:rPr lang="en-US" sz="1600" dirty="0" smtClean="0">
                <a:solidFill>
                  <a:srgbClr val="000066"/>
                </a:solidFill>
                <a:latin typeface="Arial" pitchFamily="34" charset="0"/>
              </a:rPr>
              <a:t>Bahrain Human Rights Society</a:t>
            </a:r>
            <a:endParaRPr lang="ru-RU" sz="1600" dirty="0" smtClean="0">
              <a:solidFill>
                <a:srgbClr val="000066"/>
              </a:solidFill>
              <a:latin typeface="Arial" pitchFamily="34" charset="0"/>
            </a:endParaRPr>
          </a:p>
          <a:p>
            <a:pPr marL="360000" indent="-360000">
              <a:lnSpc>
                <a:spcPct val="90000"/>
              </a:lnSpc>
              <a:buFont typeface="Wingdings" pitchFamily="2" charset="2"/>
              <a:buChar char="Ø"/>
            </a:pPr>
            <a:r>
              <a:rPr lang="ru-RU" sz="1600" b="1" u="sng" dirty="0" err="1" smtClean="0">
                <a:solidFill>
                  <a:srgbClr val="000066"/>
                </a:solidFill>
                <a:latin typeface="Arial" pitchFamily="34" charset="0"/>
              </a:rPr>
              <a:t>Belarus</a:t>
            </a:r>
            <a:r>
              <a:rPr lang="ru-RU" sz="1600" dirty="0" smtClean="0">
                <a:solidFill>
                  <a:srgbClr val="000066"/>
                </a:solidFill>
                <a:latin typeface="Arial" pitchFamily="34" charset="0"/>
              </a:rPr>
              <a:t>: </a:t>
            </a:r>
            <a:r>
              <a:rPr lang="en-US" sz="1600" dirty="0" smtClean="0">
                <a:solidFill>
                  <a:srgbClr val="000066"/>
                </a:solidFill>
                <a:latin typeface="Arial" pitchFamily="34" charset="0"/>
              </a:rPr>
              <a:t>Support Center for Associations and Foundation (SCAF)</a:t>
            </a:r>
            <a:endParaRPr lang="ru-RU" sz="1600" dirty="0" smtClean="0">
              <a:solidFill>
                <a:srgbClr val="000066"/>
              </a:solidFill>
              <a:latin typeface="Arial" pitchFamily="34" charset="0"/>
            </a:endParaRPr>
          </a:p>
          <a:p>
            <a:pPr marL="360000" indent="-360000">
              <a:lnSpc>
                <a:spcPct val="90000"/>
              </a:lnSpc>
              <a:buFont typeface="Wingdings" pitchFamily="2" charset="2"/>
              <a:buChar char="Ø"/>
            </a:pPr>
            <a:r>
              <a:rPr lang="ru-RU" sz="1600" dirty="0" err="1" smtClean="0">
                <a:solidFill>
                  <a:srgbClr val="000066"/>
                </a:solidFill>
                <a:latin typeface="Arial" pitchFamily="34" charset="0"/>
              </a:rPr>
              <a:t>Benin</a:t>
            </a:r>
            <a:r>
              <a:rPr lang="ru-RU" sz="1600" dirty="0" smtClean="0">
                <a:solidFill>
                  <a:srgbClr val="000066"/>
                </a:solidFill>
                <a:latin typeface="Arial" pitchFamily="34" charset="0"/>
              </a:rPr>
              <a:t>: </a:t>
            </a:r>
            <a:r>
              <a:rPr lang="en-US" sz="1600" dirty="0" smtClean="0">
                <a:solidFill>
                  <a:srgbClr val="000066"/>
                </a:solidFill>
                <a:latin typeface="Arial" pitchFamily="34" charset="0"/>
              </a:rPr>
              <a:t>CFRONG</a:t>
            </a:r>
            <a:endParaRPr lang="ru-RU" sz="1600" dirty="0" smtClean="0">
              <a:solidFill>
                <a:srgbClr val="000066"/>
              </a:solidFill>
              <a:latin typeface="Arial" pitchFamily="34" charset="0"/>
            </a:endParaRPr>
          </a:p>
          <a:p>
            <a:pPr marL="360000" indent="-360000">
              <a:lnSpc>
                <a:spcPct val="90000"/>
              </a:lnSpc>
              <a:buFont typeface="Wingdings" pitchFamily="2" charset="2"/>
              <a:buChar char="Ø"/>
            </a:pPr>
            <a:r>
              <a:rPr lang="ru-RU" sz="1600" b="1" u="sng" dirty="0" err="1" smtClean="0">
                <a:solidFill>
                  <a:srgbClr val="000066"/>
                </a:solidFill>
                <a:latin typeface="Arial" pitchFamily="34" charset="0"/>
              </a:rPr>
              <a:t>Bulgaria</a:t>
            </a:r>
            <a:r>
              <a:rPr lang="ru-RU" sz="1600" dirty="0" smtClean="0">
                <a:solidFill>
                  <a:srgbClr val="000066"/>
                </a:solidFill>
                <a:latin typeface="Arial" pitchFamily="34" charset="0"/>
              </a:rPr>
              <a:t>: </a:t>
            </a:r>
            <a:r>
              <a:rPr lang="en-US" sz="1600" dirty="0" smtClean="0">
                <a:solidFill>
                  <a:srgbClr val="000066"/>
                </a:solidFill>
                <a:latin typeface="Arial" pitchFamily="34" charset="0"/>
              </a:rPr>
              <a:t>Open Society Institute</a:t>
            </a:r>
            <a:endParaRPr lang="ru-RU" sz="1600" dirty="0" smtClean="0">
              <a:solidFill>
                <a:srgbClr val="000066"/>
              </a:solidFill>
              <a:latin typeface="Arial" pitchFamily="34" charset="0"/>
            </a:endParaRPr>
          </a:p>
          <a:p>
            <a:pPr marL="360000" indent="-360000">
              <a:lnSpc>
                <a:spcPct val="90000"/>
              </a:lnSpc>
              <a:buFont typeface="Wingdings" pitchFamily="2" charset="2"/>
              <a:buChar char="Ø"/>
            </a:pPr>
            <a:r>
              <a:rPr lang="ru-RU" sz="1600" dirty="0" err="1" smtClean="0">
                <a:solidFill>
                  <a:srgbClr val="000066"/>
                </a:solidFill>
                <a:latin typeface="Arial" pitchFamily="34" charset="0"/>
              </a:rPr>
              <a:t>Burkina</a:t>
            </a:r>
            <a:r>
              <a:rPr lang="ru-RU" sz="1600" dirty="0" smtClean="0">
                <a:solidFill>
                  <a:srgbClr val="000066"/>
                </a:solidFill>
                <a:latin typeface="Arial" pitchFamily="34" charset="0"/>
              </a:rPr>
              <a:t> </a:t>
            </a:r>
            <a:r>
              <a:rPr lang="ru-RU" sz="1600" dirty="0" err="1" smtClean="0">
                <a:solidFill>
                  <a:srgbClr val="000066"/>
                </a:solidFill>
                <a:latin typeface="Arial" pitchFamily="34" charset="0"/>
              </a:rPr>
              <a:t>Faso</a:t>
            </a:r>
            <a:r>
              <a:rPr lang="ru-RU" sz="1600" dirty="0" smtClean="0">
                <a:solidFill>
                  <a:srgbClr val="000066"/>
                </a:solidFill>
                <a:latin typeface="Arial" pitchFamily="34" charset="0"/>
              </a:rPr>
              <a:t>: </a:t>
            </a:r>
            <a:r>
              <a:rPr lang="en-US" sz="1600" dirty="0" smtClean="0">
                <a:solidFill>
                  <a:srgbClr val="000066"/>
                </a:solidFill>
                <a:latin typeface="Arial" pitchFamily="34" charset="0"/>
              </a:rPr>
              <a:t>GERDDES</a:t>
            </a:r>
            <a:endParaRPr lang="ru-RU" sz="1600" dirty="0" smtClean="0">
              <a:solidFill>
                <a:srgbClr val="000066"/>
              </a:solidFill>
              <a:latin typeface="Arial" pitchFamily="34" charset="0"/>
            </a:endParaRPr>
          </a:p>
          <a:p>
            <a:pPr marL="360000" indent="-360000">
              <a:lnSpc>
                <a:spcPct val="90000"/>
              </a:lnSpc>
              <a:buFont typeface="Wingdings" pitchFamily="2" charset="2"/>
              <a:buChar char="Ø"/>
            </a:pPr>
            <a:r>
              <a:rPr lang="ru-RU" sz="1600" dirty="0" err="1" smtClean="0">
                <a:solidFill>
                  <a:srgbClr val="000066"/>
                </a:solidFill>
                <a:latin typeface="Arial" pitchFamily="34" charset="0"/>
              </a:rPr>
              <a:t>Cameroon</a:t>
            </a:r>
            <a:r>
              <a:rPr lang="ru-RU" sz="1600" dirty="0" smtClean="0">
                <a:solidFill>
                  <a:srgbClr val="000066"/>
                </a:solidFill>
                <a:latin typeface="Arial" pitchFamily="34" charset="0"/>
              </a:rPr>
              <a:t>: </a:t>
            </a:r>
            <a:r>
              <a:rPr lang="en-US" sz="1600" dirty="0" smtClean="0">
                <a:solidFill>
                  <a:srgbClr val="000066"/>
                </a:solidFill>
                <a:latin typeface="Arial" pitchFamily="34" charset="0"/>
              </a:rPr>
              <a:t>CEFAN</a:t>
            </a:r>
            <a:endParaRPr lang="ru-RU" sz="1600" dirty="0" smtClean="0">
              <a:solidFill>
                <a:srgbClr val="000066"/>
              </a:solidFill>
              <a:latin typeface="Arial" pitchFamily="34" charset="0"/>
            </a:endParaRPr>
          </a:p>
          <a:p>
            <a:pPr marL="360000" indent="-360000">
              <a:lnSpc>
                <a:spcPct val="90000"/>
              </a:lnSpc>
              <a:buFont typeface="Wingdings" pitchFamily="2" charset="2"/>
              <a:buChar char="Ø"/>
            </a:pPr>
            <a:r>
              <a:rPr lang="ru-RU" sz="1600" dirty="0" err="1" smtClean="0">
                <a:solidFill>
                  <a:srgbClr val="000066"/>
                </a:solidFill>
                <a:latin typeface="Arial" pitchFamily="34" charset="0"/>
              </a:rPr>
              <a:t>Canada</a:t>
            </a:r>
            <a:r>
              <a:rPr lang="ru-RU" sz="1600" dirty="0" smtClean="0">
                <a:solidFill>
                  <a:srgbClr val="000066"/>
                </a:solidFill>
                <a:latin typeface="Arial" pitchFamily="34" charset="0"/>
              </a:rPr>
              <a:t> (</a:t>
            </a:r>
            <a:r>
              <a:rPr lang="ru-RU" sz="1600" dirty="0" err="1" smtClean="0">
                <a:solidFill>
                  <a:srgbClr val="000066"/>
                </a:solidFill>
                <a:latin typeface="Arial" pitchFamily="34" charset="0"/>
              </a:rPr>
              <a:t>Quebec</a:t>
            </a:r>
            <a:r>
              <a:rPr lang="ru-RU" sz="1600" dirty="0" smtClean="0">
                <a:solidFill>
                  <a:srgbClr val="000066"/>
                </a:solidFill>
                <a:latin typeface="Arial" pitchFamily="34" charset="0"/>
              </a:rPr>
              <a:t>): </a:t>
            </a:r>
            <a:r>
              <a:rPr lang="en-US" sz="1600" dirty="0" err="1" smtClean="0">
                <a:solidFill>
                  <a:srgbClr val="000066"/>
                </a:solidFill>
                <a:latin typeface="Arial" pitchFamily="34" charset="0"/>
              </a:rPr>
              <a:t>Institut</a:t>
            </a:r>
            <a:r>
              <a:rPr lang="en-US" sz="1600" dirty="0" smtClean="0">
                <a:solidFill>
                  <a:srgbClr val="000066"/>
                </a:solidFill>
                <a:latin typeface="Arial" pitchFamily="34" charset="0"/>
              </a:rPr>
              <a:t> du Nouveau Monde</a:t>
            </a:r>
            <a:endParaRPr lang="ru-RU" sz="1600" dirty="0" smtClean="0">
              <a:solidFill>
                <a:srgbClr val="000066"/>
              </a:solidFill>
              <a:latin typeface="Arial" pitchFamily="34" charset="0"/>
            </a:endParaRPr>
          </a:p>
          <a:p>
            <a:pPr marL="360000" indent="-360000">
              <a:lnSpc>
                <a:spcPct val="90000"/>
              </a:lnSpc>
              <a:buFont typeface="Wingdings" pitchFamily="2" charset="2"/>
              <a:buChar char="Ø"/>
            </a:pPr>
            <a:r>
              <a:rPr lang="ru-RU" sz="1600" dirty="0" err="1" smtClean="0">
                <a:solidFill>
                  <a:srgbClr val="000066"/>
                </a:solidFill>
                <a:latin typeface="Arial" pitchFamily="34" charset="0"/>
              </a:rPr>
              <a:t>Chile</a:t>
            </a:r>
            <a:r>
              <a:rPr lang="ru-RU" sz="1600" dirty="0" smtClean="0">
                <a:solidFill>
                  <a:srgbClr val="000066"/>
                </a:solidFill>
                <a:latin typeface="Arial" pitchFamily="34" charset="0"/>
              </a:rPr>
              <a:t>: </a:t>
            </a:r>
            <a:r>
              <a:rPr lang="en-US" sz="1600" dirty="0" err="1" smtClean="0">
                <a:solidFill>
                  <a:srgbClr val="000066"/>
                </a:solidFill>
                <a:latin typeface="Arial" pitchFamily="34" charset="0"/>
              </a:rPr>
              <a:t>Fundacion</a:t>
            </a:r>
            <a:r>
              <a:rPr lang="en-US" sz="1600" dirty="0" smtClean="0">
                <a:solidFill>
                  <a:srgbClr val="000066"/>
                </a:solidFill>
                <a:latin typeface="Arial" pitchFamily="34" charset="0"/>
              </a:rPr>
              <a:t> SOLES</a:t>
            </a:r>
            <a:endParaRPr lang="ru-RU" sz="1600" dirty="0" smtClean="0">
              <a:solidFill>
                <a:srgbClr val="000066"/>
              </a:solidFill>
              <a:latin typeface="Arial" pitchFamily="34" charset="0"/>
            </a:endParaRPr>
          </a:p>
          <a:p>
            <a:pPr marL="360000" indent="-360000">
              <a:lnSpc>
                <a:spcPct val="90000"/>
              </a:lnSpc>
              <a:buFont typeface="Wingdings" pitchFamily="2" charset="2"/>
              <a:buChar char="Ø"/>
            </a:pPr>
            <a:r>
              <a:rPr lang="ru-RU" sz="1600" dirty="0" err="1" smtClean="0">
                <a:solidFill>
                  <a:srgbClr val="000066"/>
                </a:solidFill>
                <a:latin typeface="Arial" pitchFamily="34" charset="0"/>
              </a:rPr>
              <a:t>Congo</a:t>
            </a:r>
            <a:r>
              <a:rPr lang="ru-RU" sz="1600" dirty="0" smtClean="0">
                <a:solidFill>
                  <a:srgbClr val="000066"/>
                </a:solidFill>
                <a:latin typeface="Arial" pitchFamily="34" charset="0"/>
              </a:rPr>
              <a:t> </a:t>
            </a:r>
            <a:r>
              <a:rPr lang="ru-RU" sz="1600" dirty="0" err="1" smtClean="0">
                <a:solidFill>
                  <a:srgbClr val="000066"/>
                </a:solidFill>
                <a:latin typeface="Arial" pitchFamily="34" charset="0"/>
              </a:rPr>
              <a:t>Brazzaville</a:t>
            </a:r>
            <a:r>
              <a:rPr lang="ru-RU" sz="1600" dirty="0" smtClean="0">
                <a:solidFill>
                  <a:srgbClr val="000066"/>
                </a:solidFill>
                <a:latin typeface="Arial" pitchFamily="34" charset="0"/>
              </a:rPr>
              <a:t>: </a:t>
            </a:r>
            <a:r>
              <a:rPr lang="en-US" sz="1600" dirty="0" smtClean="0">
                <a:solidFill>
                  <a:srgbClr val="000066"/>
                </a:solidFill>
                <a:latin typeface="Arial" pitchFamily="34" charset="0"/>
              </a:rPr>
              <a:t>AZUR Development</a:t>
            </a:r>
            <a:endParaRPr lang="ru-RU" sz="1600" dirty="0" smtClean="0">
              <a:solidFill>
                <a:srgbClr val="000066"/>
              </a:solidFill>
              <a:latin typeface="Arial" pitchFamily="34" charset="0"/>
              <a:hlinkClick r:id="rId2"/>
            </a:endParaRPr>
          </a:p>
          <a:p>
            <a:pPr marL="360000" indent="-360000">
              <a:lnSpc>
                <a:spcPct val="90000"/>
              </a:lnSpc>
              <a:buFont typeface="Wingdings" pitchFamily="2" charset="2"/>
              <a:buChar char="Ø"/>
            </a:pPr>
            <a:r>
              <a:rPr lang="ru-RU" sz="1600" b="1" u="sng" dirty="0" err="1" smtClean="0">
                <a:solidFill>
                  <a:srgbClr val="000066"/>
                </a:solidFill>
                <a:latin typeface="Arial" pitchFamily="34" charset="0"/>
              </a:rPr>
              <a:t>Croatia</a:t>
            </a:r>
            <a:r>
              <a:rPr lang="ru-RU" sz="1600" dirty="0" smtClean="0">
                <a:solidFill>
                  <a:srgbClr val="000066"/>
                </a:solidFill>
                <a:latin typeface="Arial" pitchFamily="34" charset="0"/>
              </a:rPr>
              <a:t>: </a:t>
            </a:r>
            <a:r>
              <a:rPr lang="en-US" sz="1600" dirty="0" err="1" smtClean="0">
                <a:solidFill>
                  <a:srgbClr val="000066"/>
                </a:solidFill>
                <a:latin typeface="Arial" pitchFamily="34" charset="0"/>
              </a:rPr>
              <a:t>Ceraneo</a:t>
            </a:r>
            <a:endParaRPr lang="ru-RU" sz="1600" dirty="0" smtClean="0"/>
          </a:p>
        </p:txBody>
      </p:sp>
      <p:sp>
        <p:nvSpPr>
          <p:cNvPr id="361480" name="Rectangle 8"/>
          <p:cNvSpPr>
            <a:spLocks noChangeArrowheads="1"/>
          </p:cNvSpPr>
          <p:nvPr/>
        </p:nvSpPr>
        <p:spPr bwMode="auto">
          <a:xfrm>
            <a:off x="0" y="142852"/>
            <a:ext cx="9144000" cy="428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ru-RU" sz="2400" dirty="0">
                <a:solidFill>
                  <a:srgbClr val="A50021"/>
                </a:solidFill>
                <a:cs typeface="Arial" pitchFamily="34" charset="0"/>
              </a:rPr>
              <a:t>Информация о реализации проекта в мире, 2008-2010 (2)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642918"/>
            <a:ext cx="9144000" cy="144462"/>
            <a:chOff x="0" y="391"/>
            <a:chExt cx="5760" cy="91"/>
          </a:xfrm>
        </p:grpSpPr>
        <p:sp>
          <p:nvSpPr>
            <p:cNvPr id="361482" name="Rectangle 4"/>
            <p:cNvSpPr>
              <a:spLocks noChangeArrowheads="1"/>
            </p:cNvSpPr>
            <p:nvPr/>
          </p:nvSpPr>
          <p:spPr bwMode="auto">
            <a:xfrm flipV="1">
              <a:off x="0" y="391"/>
              <a:ext cx="5760" cy="48"/>
            </a:xfrm>
            <a:prstGeom prst="rect">
              <a:avLst/>
            </a:prstGeom>
            <a:gradFill rotWithShape="0">
              <a:gsLst>
                <a:gs pos="0">
                  <a:srgbClr val="A50021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latinLnBrk="1">
                <a:lnSpc>
                  <a:spcPct val="140000"/>
                </a:lnSpc>
              </a:pPr>
              <a:endParaRPr kumimoji="1" lang="en-US" sz="2000" b="0" i="1">
                <a:solidFill>
                  <a:schemeClr val="bg1"/>
                </a:solidFill>
                <a:latin typeface="HY헤드라인M"/>
                <a:ea typeface="HY헤드라인M"/>
                <a:cs typeface="Arial" pitchFamily="34" charset="0"/>
              </a:endParaRPr>
            </a:p>
          </p:txBody>
        </p:sp>
        <p:sp>
          <p:nvSpPr>
            <p:cNvPr id="361483" name="Rectangle 5"/>
            <p:cNvSpPr>
              <a:spLocks noChangeArrowheads="1"/>
            </p:cNvSpPr>
            <p:nvPr/>
          </p:nvSpPr>
          <p:spPr bwMode="auto">
            <a:xfrm>
              <a:off x="0" y="471"/>
              <a:ext cx="5760" cy="11"/>
            </a:xfrm>
            <a:prstGeom prst="rect">
              <a:avLst/>
            </a:prstGeom>
            <a:gradFill rotWithShape="0">
              <a:gsLst>
                <a:gs pos="0">
                  <a:srgbClr val="A50021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1">
                <a:lnSpc>
                  <a:spcPct val="140000"/>
                </a:lnSpc>
              </a:pPr>
              <a:endParaRPr kumimoji="1" lang="en-US" sz="2000" b="0" i="1">
                <a:solidFill>
                  <a:schemeClr val="bg1"/>
                </a:solidFill>
                <a:latin typeface="HY헤드라인M"/>
                <a:ea typeface="HY헤드라인M"/>
                <a:cs typeface="Arial" pitchFamily="34" charset="0"/>
              </a:endParaRPr>
            </a:p>
          </p:txBody>
        </p:sp>
      </p:grpSp>
      <p:sp>
        <p:nvSpPr>
          <p:cNvPr id="361485" name="Text Box 13"/>
          <p:cNvSpPr txBox="1">
            <a:spLocks noChangeArrowheads="1"/>
          </p:cNvSpPr>
          <p:nvPr/>
        </p:nvSpPr>
        <p:spPr bwMode="auto">
          <a:xfrm>
            <a:off x="4572000" y="913665"/>
            <a:ext cx="4357718" cy="5336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ru-RU" sz="1600" b="0" dirty="0" err="1" smtClean="0">
                <a:solidFill>
                  <a:srgbClr val="000066"/>
                </a:solidFill>
              </a:rPr>
              <a:t>Cyprus</a:t>
            </a:r>
            <a:r>
              <a:rPr lang="ru-RU" sz="1600" b="0" dirty="0" smtClean="0">
                <a:solidFill>
                  <a:srgbClr val="000066"/>
                </a:solidFill>
              </a:rPr>
              <a:t>:</a:t>
            </a:r>
            <a:r>
              <a:rPr lang="en-US" sz="1600" b="0" dirty="0" smtClean="0">
                <a:solidFill>
                  <a:srgbClr val="000066"/>
                </a:solidFill>
              </a:rPr>
              <a:t> The</a:t>
            </a:r>
            <a:r>
              <a:rPr lang="ru-RU" sz="1600" b="0" dirty="0" smtClean="0">
                <a:solidFill>
                  <a:srgbClr val="000066"/>
                </a:solidFill>
              </a:rPr>
              <a:t> </a:t>
            </a:r>
            <a:r>
              <a:rPr lang="en-US" sz="1600" b="0" dirty="0" smtClean="0">
                <a:solidFill>
                  <a:srgbClr val="000066"/>
                </a:solidFill>
              </a:rPr>
              <a:t>Management Center of the Mediterranean</a:t>
            </a:r>
            <a:r>
              <a:rPr lang="ru-RU" sz="1600" b="0" dirty="0" smtClean="0">
                <a:solidFill>
                  <a:srgbClr val="000066"/>
                </a:solidFill>
              </a:rPr>
              <a:t> </a:t>
            </a:r>
            <a:r>
              <a:rPr lang="ru-RU" sz="1600" b="0" dirty="0" err="1" smtClean="0">
                <a:solidFill>
                  <a:srgbClr val="000066"/>
                </a:solidFill>
              </a:rPr>
              <a:t>and</a:t>
            </a:r>
            <a:r>
              <a:rPr lang="ru-RU" sz="1600" b="0" dirty="0" smtClean="0">
                <a:solidFill>
                  <a:srgbClr val="000066"/>
                </a:solidFill>
              </a:rPr>
              <a:t> </a:t>
            </a:r>
            <a:r>
              <a:rPr lang="en-US" sz="1600" b="0" dirty="0" smtClean="0">
                <a:solidFill>
                  <a:srgbClr val="000066"/>
                </a:solidFill>
              </a:rPr>
              <a:t>NGO Support Center </a:t>
            </a:r>
            <a:endParaRPr lang="ru-RU" sz="1600" b="0" dirty="0" smtClean="0">
              <a:solidFill>
                <a:srgbClr val="000066"/>
              </a:solidFill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ru-RU" sz="1600" b="0" dirty="0" err="1" smtClean="0">
                <a:solidFill>
                  <a:srgbClr val="000066"/>
                </a:solidFill>
              </a:rPr>
              <a:t>Djibouti</a:t>
            </a:r>
            <a:r>
              <a:rPr lang="ru-RU" sz="1600" b="0" dirty="0">
                <a:solidFill>
                  <a:srgbClr val="000066"/>
                </a:solidFill>
              </a:rPr>
              <a:t>: </a:t>
            </a:r>
            <a:r>
              <a:rPr lang="en-US" sz="1600" b="0" dirty="0">
                <a:solidFill>
                  <a:srgbClr val="000066"/>
                </a:solidFill>
              </a:rPr>
              <a:t>Centre de </a:t>
            </a:r>
            <a:r>
              <a:rPr lang="en-US" sz="1600" b="0" dirty="0" err="1">
                <a:solidFill>
                  <a:srgbClr val="000066"/>
                </a:solidFill>
              </a:rPr>
              <a:t>Rechereche</a:t>
            </a:r>
            <a:r>
              <a:rPr lang="en-US" sz="1600" b="0" dirty="0">
                <a:solidFill>
                  <a:srgbClr val="000066"/>
                </a:solidFill>
              </a:rPr>
              <a:t> de </a:t>
            </a:r>
            <a:r>
              <a:rPr lang="en-US" sz="1600" b="0" dirty="0" err="1">
                <a:solidFill>
                  <a:srgbClr val="000066"/>
                </a:solidFill>
              </a:rPr>
              <a:t>L’Universite</a:t>
            </a:r>
            <a:r>
              <a:rPr lang="en-US" sz="1600" b="0" dirty="0">
                <a:solidFill>
                  <a:srgbClr val="000066"/>
                </a:solidFill>
              </a:rPr>
              <a:t> de </a:t>
            </a:r>
            <a:r>
              <a:rPr lang="en-US" sz="1600" b="0" dirty="0" err="1">
                <a:solidFill>
                  <a:srgbClr val="000066"/>
                </a:solidFill>
              </a:rPr>
              <a:t>Diibouti</a:t>
            </a:r>
            <a:r>
              <a:rPr lang="en-US" sz="1600" b="0" dirty="0">
                <a:solidFill>
                  <a:srgbClr val="000066"/>
                </a:solidFill>
              </a:rPr>
              <a:t> (CRUD)</a:t>
            </a:r>
            <a:endParaRPr lang="ru-RU" sz="1600" b="0" dirty="0">
              <a:solidFill>
                <a:srgbClr val="000066"/>
              </a:solidFill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ru-RU" sz="1600" b="0" dirty="0" err="1" smtClean="0">
                <a:solidFill>
                  <a:srgbClr val="000066"/>
                </a:solidFill>
              </a:rPr>
              <a:t>Dominican</a:t>
            </a:r>
            <a:r>
              <a:rPr lang="ru-RU" sz="1600" b="0" dirty="0" smtClean="0">
                <a:solidFill>
                  <a:srgbClr val="000066"/>
                </a:solidFill>
              </a:rPr>
              <a:t> </a:t>
            </a:r>
            <a:r>
              <a:rPr lang="ru-RU" sz="1600" b="0" dirty="0" err="1" smtClean="0">
                <a:solidFill>
                  <a:srgbClr val="000066"/>
                </a:solidFill>
              </a:rPr>
              <a:t>Republic</a:t>
            </a:r>
            <a:r>
              <a:rPr lang="ru-RU" sz="1600" b="0" dirty="0" smtClean="0">
                <a:solidFill>
                  <a:srgbClr val="000066"/>
                </a:solidFill>
              </a:rPr>
              <a:t>: </a:t>
            </a:r>
            <a:r>
              <a:rPr lang="en-US" sz="1600" b="0" dirty="0" err="1" smtClean="0">
                <a:solidFill>
                  <a:srgbClr val="000066"/>
                </a:solidFill>
              </a:rPr>
              <a:t>Alianza</a:t>
            </a:r>
            <a:r>
              <a:rPr lang="en-US" sz="1600" b="0" dirty="0" smtClean="0">
                <a:solidFill>
                  <a:srgbClr val="000066"/>
                </a:solidFill>
              </a:rPr>
              <a:t> ONG</a:t>
            </a:r>
            <a:endParaRPr lang="ru-RU" sz="1600" b="0" dirty="0" smtClean="0">
              <a:solidFill>
                <a:srgbClr val="000066"/>
              </a:solidFill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ru-RU" sz="1600" b="0" dirty="0" err="1" smtClean="0">
                <a:solidFill>
                  <a:srgbClr val="000066"/>
                </a:solidFill>
              </a:rPr>
              <a:t>Democratic</a:t>
            </a:r>
            <a:r>
              <a:rPr lang="ru-RU" sz="1600" b="0" dirty="0" smtClean="0">
                <a:solidFill>
                  <a:srgbClr val="000066"/>
                </a:solidFill>
              </a:rPr>
              <a:t> </a:t>
            </a:r>
            <a:r>
              <a:rPr lang="ru-RU" sz="1600" b="0" dirty="0" err="1" smtClean="0">
                <a:solidFill>
                  <a:srgbClr val="000066"/>
                </a:solidFill>
              </a:rPr>
              <a:t>Republic</a:t>
            </a:r>
            <a:r>
              <a:rPr lang="ru-RU" sz="1600" b="0" dirty="0" smtClean="0">
                <a:solidFill>
                  <a:srgbClr val="000066"/>
                </a:solidFill>
              </a:rPr>
              <a:t> </a:t>
            </a:r>
            <a:r>
              <a:rPr lang="ru-RU" sz="1600" b="0" dirty="0" err="1" smtClean="0">
                <a:solidFill>
                  <a:srgbClr val="000066"/>
                </a:solidFill>
              </a:rPr>
              <a:t>of</a:t>
            </a:r>
            <a:r>
              <a:rPr lang="ru-RU" sz="1600" b="0" dirty="0" smtClean="0">
                <a:solidFill>
                  <a:srgbClr val="000066"/>
                </a:solidFill>
              </a:rPr>
              <a:t> </a:t>
            </a:r>
            <a:r>
              <a:rPr lang="ru-RU" sz="1600" b="0" dirty="0" err="1" smtClean="0">
                <a:solidFill>
                  <a:srgbClr val="000066"/>
                </a:solidFill>
              </a:rPr>
              <a:t>Congo</a:t>
            </a:r>
            <a:r>
              <a:rPr lang="ru-RU" sz="1600" b="0" dirty="0" smtClean="0">
                <a:solidFill>
                  <a:srgbClr val="000066"/>
                </a:solidFill>
              </a:rPr>
              <a:t>: </a:t>
            </a:r>
            <a:r>
              <a:rPr lang="ru-RU" sz="1600" b="0" dirty="0" err="1" smtClean="0">
                <a:solidFill>
                  <a:srgbClr val="000066"/>
                </a:solidFill>
              </a:rPr>
              <a:t>Réseau</a:t>
            </a:r>
            <a:r>
              <a:rPr lang="ru-RU" sz="1600" b="0" dirty="0" smtClean="0">
                <a:solidFill>
                  <a:srgbClr val="000066"/>
                </a:solidFill>
              </a:rPr>
              <a:t> PRODDES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ru-RU" sz="1600" b="0" dirty="0" err="1" smtClean="0">
                <a:solidFill>
                  <a:srgbClr val="000066"/>
                </a:solidFill>
              </a:rPr>
              <a:t>Ethiopia</a:t>
            </a:r>
            <a:r>
              <a:rPr lang="ru-RU" sz="1600" b="0" dirty="0" smtClean="0">
                <a:solidFill>
                  <a:srgbClr val="000066"/>
                </a:solidFill>
              </a:rPr>
              <a:t>: </a:t>
            </a:r>
            <a:r>
              <a:rPr lang="en-US" sz="1600" b="0" dirty="0" smtClean="0">
                <a:solidFill>
                  <a:srgbClr val="000066"/>
                </a:solidFill>
              </a:rPr>
              <a:t>Organization for Social Justice in Ethiopia (OSJE)</a:t>
            </a:r>
            <a:endParaRPr lang="ru-RU" sz="1600" b="0" dirty="0" smtClean="0">
              <a:solidFill>
                <a:srgbClr val="000066"/>
              </a:solidFill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ru-RU" sz="1600" b="0" dirty="0" err="1" smtClean="0">
                <a:solidFill>
                  <a:srgbClr val="000066"/>
                </a:solidFill>
              </a:rPr>
              <a:t>Fiji</a:t>
            </a:r>
            <a:r>
              <a:rPr lang="ru-RU" sz="1600" b="0" dirty="0">
                <a:solidFill>
                  <a:srgbClr val="000066"/>
                </a:solidFill>
              </a:rPr>
              <a:t>: </a:t>
            </a:r>
            <a:r>
              <a:rPr lang="en-US" sz="1600" b="0" dirty="0">
                <a:solidFill>
                  <a:srgbClr val="000066"/>
                </a:solidFill>
              </a:rPr>
              <a:t>Fiji Council of Social Services</a:t>
            </a:r>
            <a:endParaRPr lang="ru-RU" sz="1600" b="0" dirty="0">
              <a:solidFill>
                <a:srgbClr val="000066"/>
              </a:solidFill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ru-RU" sz="1600" u="sng" dirty="0" err="1">
                <a:solidFill>
                  <a:srgbClr val="000066"/>
                </a:solidFill>
              </a:rPr>
              <a:t>Georgia</a:t>
            </a:r>
            <a:r>
              <a:rPr lang="ru-RU" sz="1600" u="sng" dirty="0">
                <a:solidFill>
                  <a:srgbClr val="000066"/>
                </a:solidFill>
              </a:rPr>
              <a:t>:</a:t>
            </a:r>
            <a:r>
              <a:rPr lang="ru-RU" sz="1600" b="0" dirty="0">
                <a:solidFill>
                  <a:srgbClr val="000066"/>
                </a:solidFill>
              </a:rPr>
              <a:t> </a:t>
            </a:r>
            <a:r>
              <a:rPr lang="en-US" sz="1600" b="0" dirty="0">
                <a:solidFill>
                  <a:srgbClr val="000066"/>
                </a:solidFill>
              </a:rPr>
              <a:t>Caucasus Institute for Peace, Democracy Development (CIPDD) </a:t>
            </a:r>
            <a:br>
              <a:rPr lang="en-US" sz="1600" b="0" dirty="0">
                <a:solidFill>
                  <a:srgbClr val="000066"/>
                </a:solidFill>
              </a:rPr>
            </a:br>
            <a:r>
              <a:rPr lang="ru-RU" sz="1600" b="0" dirty="0" err="1">
                <a:solidFill>
                  <a:srgbClr val="000066"/>
                </a:solidFill>
              </a:rPr>
              <a:t>Ghana</a:t>
            </a:r>
            <a:r>
              <a:rPr lang="ru-RU" sz="1600" b="0" dirty="0">
                <a:solidFill>
                  <a:srgbClr val="000066"/>
                </a:solidFill>
              </a:rPr>
              <a:t>:</a:t>
            </a:r>
            <a:r>
              <a:rPr lang="en-US" sz="1600" b="0" dirty="0">
                <a:solidFill>
                  <a:srgbClr val="000066"/>
                </a:solidFill>
              </a:rPr>
              <a:t> HEDGE</a:t>
            </a:r>
            <a:endParaRPr lang="ru-RU" sz="1600" b="0" dirty="0">
              <a:solidFill>
                <a:srgbClr val="000066"/>
              </a:solidFill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ru-RU" sz="1600" b="0" dirty="0" err="1">
                <a:solidFill>
                  <a:srgbClr val="000066"/>
                </a:solidFill>
              </a:rPr>
              <a:t>Guatemala</a:t>
            </a:r>
            <a:r>
              <a:rPr lang="ru-RU" sz="1600" b="0" dirty="0">
                <a:solidFill>
                  <a:srgbClr val="000066"/>
                </a:solidFill>
              </a:rPr>
              <a:t>: </a:t>
            </a:r>
            <a:r>
              <a:rPr lang="ru-RU" sz="1600" b="0" dirty="0" err="1">
                <a:solidFill>
                  <a:srgbClr val="000066"/>
                </a:solidFill>
              </a:rPr>
              <a:t>Luciernaga</a:t>
            </a:r>
            <a:r>
              <a:rPr lang="ru-RU" sz="1600" b="0" dirty="0">
                <a:solidFill>
                  <a:srgbClr val="000066"/>
                </a:solidFill>
              </a:rPr>
              <a:t> </a:t>
            </a:r>
            <a:r>
              <a:rPr lang="ru-RU" sz="1600" b="0" dirty="0" err="1">
                <a:solidFill>
                  <a:srgbClr val="000066"/>
                </a:solidFill>
              </a:rPr>
              <a:t>and</a:t>
            </a:r>
            <a:r>
              <a:rPr lang="en-US" sz="1600" b="0" dirty="0">
                <a:solidFill>
                  <a:srgbClr val="000066"/>
                </a:solidFill>
              </a:rPr>
              <a:t> </a:t>
            </a:r>
            <a:r>
              <a:rPr lang="en-US" sz="1600" b="0" dirty="0" err="1">
                <a:solidFill>
                  <a:srgbClr val="000066"/>
                </a:solidFill>
              </a:rPr>
              <a:t>Tzuk</a:t>
            </a:r>
            <a:r>
              <a:rPr lang="en-US" sz="1600" b="0" dirty="0">
                <a:solidFill>
                  <a:srgbClr val="000066"/>
                </a:solidFill>
              </a:rPr>
              <a:t> Kim Pop</a:t>
            </a:r>
            <a:r>
              <a:rPr lang="ru-RU" sz="1600" b="0" dirty="0">
                <a:solidFill>
                  <a:srgbClr val="000066"/>
                </a:solidFill>
              </a:rPr>
              <a:t> 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ru-RU" sz="1600" b="0" dirty="0" err="1">
                <a:solidFill>
                  <a:srgbClr val="000066"/>
                </a:solidFill>
              </a:rPr>
              <a:t>Italy</a:t>
            </a:r>
            <a:r>
              <a:rPr lang="ru-RU" sz="1600" b="0" dirty="0">
                <a:solidFill>
                  <a:srgbClr val="000066"/>
                </a:solidFill>
              </a:rPr>
              <a:t>:</a:t>
            </a:r>
            <a:r>
              <a:rPr lang="en-US" sz="1600" b="0" dirty="0">
                <a:solidFill>
                  <a:srgbClr val="000066"/>
                </a:solidFill>
              </a:rPr>
              <a:t> </a:t>
            </a:r>
            <a:r>
              <a:rPr lang="en-US" sz="1600" b="0" dirty="0" err="1">
                <a:solidFill>
                  <a:srgbClr val="000066"/>
                </a:solidFill>
              </a:rPr>
              <a:t>Cittadinanza</a:t>
            </a:r>
            <a:r>
              <a:rPr lang="en-US" sz="1600" b="0" dirty="0">
                <a:solidFill>
                  <a:srgbClr val="000066"/>
                </a:solidFill>
              </a:rPr>
              <a:t> </a:t>
            </a:r>
            <a:r>
              <a:rPr lang="en-US" sz="1600" b="0" dirty="0" err="1">
                <a:solidFill>
                  <a:srgbClr val="000066"/>
                </a:solidFill>
              </a:rPr>
              <a:t>Attiva</a:t>
            </a:r>
            <a:endParaRPr lang="ru-RU" sz="1600" b="0" dirty="0">
              <a:solidFill>
                <a:srgbClr val="000066"/>
              </a:solidFill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ru-RU" sz="1600" b="0" dirty="0" err="1">
                <a:solidFill>
                  <a:srgbClr val="000066"/>
                </a:solidFill>
              </a:rPr>
              <a:t>Japan</a:t>
            </a:r>
            <a:r>
              <a:rPr lang="ru-RU" sz="1600" b="0" dirty="0">
                <a:solidFill>
                  <a:srgbClr val="000066"/>
                </a:solidFill>
              </a:rPr>
              <a:t>: </a:t>
            </a:r>
            <a:r>
              <a:rPr lang="en-US" sz="1600" b="0" dirty="0">
                <a:solidFill>
                  <a:srgbClr val="000066"/>
                </a:solidFill>
              </a:rPr>
              <a:t>CENPRI + OSIPP</a:t>
            </a:r>
            <a:endParaRPr lang="ru-RU" sz="1600" b="0" dirty="0">
              <a:solidFill>
                <a:srgbClr val="000066"/>
              </a:solidFill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ru-RU" sz="1600" b="0" dirty="0" err="1">
                <a:solidFill>
                  <a:srgbClr val="000066"/>
                </a:solidFill>
              </a:rPr>
              <a:t>Jordan</a:t>
            </a:r>
            <a:r>
              <a:rPr lang="ru-RU" sz="1600" b="0" dirty="0">
                <a:solidFill>
                  <a:srgbClr val="000066"/>
                </a:solidFill>
              </a:rPr>
              <a:t>: </a:t>
            </a:r>
            <a:r>
              <a:rPr lang="en-US" sz="1600" b="0" dirty="0">
                <a:solidFill>
                  <a:srgbClr val="000066"/>
                </a:solidFill>
              </a:rPr>
              <a:t>UJRC</a:t>
            </a:r>
            <a:endParaRPr lang="ru-RU" sz="1600" b="0" dirty="0">
              <a:solidFill>
                <a:srgbClr val="000066"/>
              </a:solidFill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ru-RU" sz="1600" u="sng" dirty="0" err="1">
                <a:solidFill>
                  <a:srgbClr val="000066"/>
                </a:solidFill>
              </a:rPr>
              <a:t>Kazakhstan</a:t>
            </a:r>
            <a:r>
              <a:rPr lang="ru-RU" sz="1600" u="sng" dirty="0">
                <a:solidFill>
                  <a:srgbClr val="000066"/>
                </a:solidFill>
              </a:rPr>
              <a:t>:</a:t>
            </a:r>
            <a:r>
              <a:rPr lang="en-US" sz="1600" b="0" dirty="0">
                <a:solidFill>
                  <a:srgbClr val="000066"/>
                </a:solidFill>
              </a:rPr>
              <a:t> Public Policy Research Center (PPRC) </a:t>
            </a:r>
            <a:endParaRPr lang="ru-RU" sz="1600" b="0" dirty="0">
              <a:solidFill>
                <a:srgbClr val="000066"/>
              </a:solidFill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ru-RU" sz="1600" u="sng" dirty="0" err="1" smtClean="0">
                <a:solidFill>
                  <a:srgbClr val="000066"/>
                </a:solidFill>
              </a:rPr>
              <a:t>Kosovo</a:t>
            </a:r>
            <a:r>
              <a:rPr lang="ru-RU" sz="1600" u="sng" dirty="0" smtClean="0">
                <a:solidFill>
                  <a:srgbClr val="000066"/>
                </a:solidFill>
              </a:rPr>
              <a:t>:</a:t>
            </a:r>
            <a:r>
              <a:rPr lang="ru-RU" sz="1600" b="0" dirty="0" smtClean="0">
                <a:solidFill>
                  <a:srgbClr val="000066"/>
                </a:solidFill>
              </a:rPr>
              <a:t> </a:t>
            </a:r>
            <a:r>
              <a:rPr lang="en-US" sz="1600" b="0" dirty="0" err="1" smtClean="0">
                <a:solidFill>
                  <a:srgbClr val="000066"/>
                </a:solidFill>
              </a:rPr>
              <a:t>Kosovar</a:t>
            </a:r>
            <a:r>
              <a:rPr lang="en-US" sz="1600" b="0" dirty="0" smtClean="0">
                <a:solidFill>
                  <a:srgbClr val="000066"/>
                </a:solidFill>
              </a:rPr>
              <a:t> Civil Society Foundation</a:t>
            </a:r>
            <a:endParaRPr lang="ru-RU" sz="1600" b="0" dirty="0">
              <a:solidFill>
                <a:srgbClr val="000066"/>
              </a:solidFill>
            </a:endParaRP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0" y="6381750"/>
            <a:ext cx="91440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fld id="{7642A08B-1090-460A-A31F-6BABF453EC87}" type="slidenum">
              <a:rPr lang="ru-RU"/>
              <a:pPr/>
              <a:t>4</a:t>
            </a:fld>
            <a:endParaRPr lang="ru-RU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428604"/>
            <a:ext cx="9144000" cy="144462"/>
            <a:chOff x="0" y="391"/>
            <a:chExt cx="5760" cy="91"/>
          </a:xfrm>
        </p:grpSpPr>
        <p:sp>
          <p:nvSpPr>
            <p:cNvPr id="363525" name="Rectangle 4"/>
            <p:cNvSpPr>
              <a:spLocks noChangeArrowheads="1"/>
            </p:cNvSpPr>
            <p:nvPr/>
          </p:nvSpPr>
          <p:spPr bwMode="auto">
            <a:xfrm flipV="1">
              <a:off x="0" y="391"/>
              <a:ext cx="5760" cy="48"/>
            </a:xfrm>
            <a:prstGeom prst="rect">
              <a:avLst/>
            </a:prstGeom>
            <a:gradFill rotWithShape="0">
              <a:gsLst>
                <a:gs pos="0">
                  <a:srgbClr val="A50021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latinLnBrk="1">
                <a:lnSpc>
                  <a:spcPct val="140000"/>
                </a:lnSpc>
              </a:pPr>
              <a:endParaRPr kumimoji="1" lang="en-US" sz="2000" b="0" i="1">
                <a:solidFill>
                  <a:schemeClr val="bg1"/>
                </a:solidFill>
                <a:latin typeface="HY헤드라인M"/>
                <a:ea typeface="HY헤드라인M"/>
                <a:cs typeface="Arial" pitchFamily="34" charset="0"/>
              </a:endParaRPr>
            </a:p>
          </p:txBody>
        </p:sp>
        <p:sp>
          <p:nvSpPr>
            <p:cNvPr id="363526" name="Rectangle 5"/>
            <p:cNvSpPr>
              <a:spLocks noChangeArrowheads="1"/>
            </p:cNvSpPr>
            <p:nvPr/>
          </p:nvSpPr>
          <p:spPr bwMode="auto">
            <a:xfrm>
              <a:off x="0" y="471"/>
              <a:ext cx="5760" cy="11"/>
            </a:xfrm>
            <a:prstGeom prst="rect">
              <a:avLst/>
            </a:prstGeom>
            <a:gradFill rotWithShape="0">
              <a:gsLst>
                <a:gs pos="0">
                  <a:srgbClr val="A50021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1">
                <a:lnSpc>
                  <a:spcPct val="140000"/>
                </a:lnSpc>
              </a:pPr>
              <a:endParaRPr kumimoji="1" lang="en-US" sz="2000" b="0" i="1">
                <a:solidFill>
                  <a:schemeClr val="bg1"/>
                </a:solidFill>
                <a:latin typeface="HY헤드라인M"/>
                <a:ea typeface="HY헤드라인M"/>
                <a:cs typeface="Arial" pitchFamily="34" charset="0"/>
              </a:endParaRPr>
            </a:p>
          </p:txBody>
        </p:sp>
      </p:grpSp>
      <p:sp>
        <p:nvSpPr>
          <p:cNvPr id="363527" name="Rectangle 7"/>
          <p:cNvSpPr>
            <a:spLocks noChangeArrowheads="1"/>
          </p:cNvSpPr>
          <p:nvPr/>
        </p:nvSpPr>
        <p:spPr bwMode="auto">
          <a:xfrm>
            <a:off x="0" y="0"/>
            <a:ext cx="9144000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ru-RU" sz="2400" dirty="0">
                <a:solidFill>
                  <a:srgbClr val="A50021"/>
                </a:solidFill>
                <a:cs typeface="Arial" pitchFamily="34" charset="0"/>
              </a:rPr>
              <a:t>Информация о реализации проекта в мире, 2008-2010 (3)</a:t>
            </a:r>
          </a:p>
        </p:txBody>
      </p:sp>
      <p:sp>
        <p:nvSpPr>
          <p:cNvPr id="3635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844" y="785794"/>
            <a:ext cx="4106860" cy="5286411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sz="1600" dirty="0" err="1" smtClean="0">
                <a:solidFill>
                  <a:srgbClr val="000066"/>
                </a:solidFill>
                <a:latin typeface="Arial" pitchFamily="34" charset="0"/>
              </a:rPr>
              <a:t>Liberia</a:t>
            </a:r>
            <a:r>
              <a:rPr lang="ru-RU" sz="1600" dirty="0" smtClean="0">
                <a:solidFill>
                  <a:srgbClr val="000066"/>
                </a:solidFill>
                <a:latin typeface="Arial" pitchFamily="34" charset="0"/>
              </a:rPr>
              <a:t>:</a:t>
            </a:r>
            <a:r>
              <a:rPr lang="en-US" sz="1600" dirty="0" smtClean="0">
                <a:solidFill>
                  <a:srgbClr val="000066"/>
                </a:solidFill>
                <a:latin typeface="Arial" pitchFamily="34" charset="0"/>
              </a:rPr>
              <a:t> AGENDA</a:t>
            </a:r>
            <a:endParaRPr lang="ru-RU" sz="1600" dirty="0" smtClean="0">
              <a:solidFill>
                <a:srgbClr val="000066"/>
              </a:solidFill>
              <a:latin typeface="Arial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sz="1600" dirty="0" err="1" smtClean="0">
                <a:solidFill>
                  <a:srgbClr val="000066"/>
                </a:solidFill>
                <a:latin typeface="Arial" pitchFamily="34" charset="0"/>
              </a:rPr>
              <a:t>Macedonia</a:t>
            </a:r>
            <a:r>
              <a:rPr lang="ru-RU" sz="1600" dirty="0" smtClean="0">
                <a:solidFill>
                  <a:srgbClr val="000066"/>
                </a:solidFill>
                <a:latin typeface="Arial" pitchFamily="34" charset="0"/>
              </a:rPr>
              <a:t>:</a:t>
            </a:r>
            <a:r>
              <a:rPr lang="en-US" sz="1600" dirty="0" smtClean="0">
                <a:solidFill>
                  <a:srgbClr val="000066"/>
                </a:solidFill>
                <a:latin typeface="Arial" pitchFamily="34" charset="0"/>
              </a:rPr>
              <a:t> Macedonian Center for International Cooperation (MCIC)</a:t>
            </a:r>
            <a:endParaRPr lang="ru-RU" sz="1600" dirty="0" smtClean="0">
              <a:solidFill>
                <a:srgbClr val="000066"/>
              </a:solidFill>
              <a:latin typeface="Arial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sz="1600" dirty="0" err="1" smtClean="0">
                <a:solidFill>
                  <a:srgbClr val="000066"/>
                </a:solidFill>
                <a:latin typeface="Arial" pitchFamily="34" charset="0"/>
              </a:rPr>
              <a:t>Madagascar</a:t>
            </a:r>
            <a:r>
              <a:rPr lang="ru-RU" sz="1600" dirty="0" smtClean="0">
                <a:solidFill>
                  <a:srgbClr val="000066"/>
                </a:solidFill>
                <a:latin typeface="Arial" pitchFamily="34" charset="0"/>
              </a:rPr>
              <a:t>: MSIS </a:t>
            </a:r>
            <a:r>
              <a:rPr lang="ru-RU" sz="1600" dirty="0" err="1" smtClean="0">
                <a:solidFill>
                  <a:srgbClr val="000066"/>
                </a:solidFill>
                <a:latin typeface="Arial" pitchFamily="34" charset="0"/>
              </a:rPr>
              <a:t>and</a:t>
            </a:r>
            <a:r>
              <a:rPr lang="ru-RU" sz="1600" dirty="0" smtClean="0">
                <a:solidFill>
                  <a:srgbClr val="000066"/>
                </a:solidFill>
                <a:latin typeface="Arial" pitchFamily="34" charset="0"/>
              </a:rPr>
              <a:t> </a:t>
            </a:r>
            <a:r>
              <a:rPr lang="ru-RU" sz="1600" dirty="0" err="1" smtClean="0">
                <a:solidFill>
                  <a:srgbClr val="000066"/>
                </a:solidFill>
                <a:latin typeface="Arial" pitchFamily="34" charset="0"/>
              </a:rPr>
              <a:t>Consortium</a:t>
            </a:r>
            <a:r>
              <a:rPr lang="ru-RU" sz="1600" dirty="0" smtClean="0">
                <a:solidFill>
                  <a:srgbClr val="000066"/>
                </a:solidFill>
                <a:latin typeface="Arial" pitchFamily="34" charset="0"/>
              </a:rPr>
              <a:t> </a:t>
            </a:r>
            <a:r>
              <a:rPr lang="ru-RU" sz="1600" dirty="0" err="1" smtClean="0">
                <a:solidFill>
                  <a:srgbClr val="000066"/>
                </a:solidFill>
                <a:latin typeface="Arial" pitchFamily="34" charset="0"/>
              </a:rPr>
              <a:t>National</a:t>
            </a:r>
            <a:r>
              <a:rPr lang="ru-RU" sz="1600" dirty="0" smtClean="0">
                <a:solidFill>
                  <a:srgbClr val="000066"/>
                </a:solidFill>
                <a:latin typeface="Arial" pitchFamily="34" charset="0"/>
              </a:rPr>
              <a:t> </a:t>
            </a:r>
            <a:r>
              <a:rPr lang="ru-RU" sz="1600" dirty="0" err="1" smtClean="0">
                <a:solidFill>
                  <a:srgbClr val="000066"/>
                </a:solidFill>
                <a:latin typeface="Arial" pitchFamily="34" charset="0"/>
              </a:rPr>
              <a:t>pour</a:t>
            </a:r>
            <a:r>
              <a:rPr lang="ru-RU" sz="1600" dirty="0" smtClean="0">
                <a:solidFill>
                  <a:srgbClr val="000066"/>
                </a:solidFill>
                <a:latin typeface="Arial" pitchFamily="34" charset="0"/>
              </a:rPr>
              <a:t> </a:t>
            </a:r>
            <a:r>
              <a:rPr lang="ru-RU" sz="1600" dirty="0" err="1" smtClean="0">
                <a:solidFill>
                  <a:srgbClr val="000066"/>
                </a:solidFill>
                <a:latin typeface="Arial" pitchFamily="34" charset="0"/>
              </a:rPr>
              <a:t>la</a:t>
            </a:r>
            <a:r>
              <a:rPr lang="ru-RU" sz="1600" dirty="0" smtClean="0">
                <a:solidFill>
                  <a:srgbClr val="000066"/>
                </a:solidFill>
                <a:latin typeface="Arial" pitchFamily="34" charset="0"/>
              </a:rPr>
              <a:t> </a:t>
            </a:r>
            <a:r>
              <a:rPr lang="ru-RU" sz="1600" dirty="0" err="1" smtClean="0">
                <a:solidFill>
                  <a:srgbClr val="000066"/>
                </a:solidFill>
                <a:latin typeface="Arial" pitchFamily="34" charset="0"/>
              </a:rPr>
              <a:t>Participation</a:t>
            </a:r>
            <a:r>
              <a:rPr lang="ru-RU" sz="1600" dirty="0" smtClean="0">
                <a:solidFill>
                  <a:srgbClr val="000066"/>
                </a:solidFill>
                <a:latin typeface="Arial" pitchFamily="34" charset="0"/>
              </a:rPr>
              <a:t> </a:t>
            </a:r>
            <a:r>
              <a:rPr lang="ru-RU" sz="1600" dirty="0" err="1" smtClean="0">
                <a:solidFill>
                  <a:srgbClr val="000066"/>
                </a:solidFill>
                <a:latin typeface="Arial" pitchFamily="34" charset="0"/>
              </a:rPr>
              <a:t>Citoyyenne</a:t>
            </a:r>
            <a:r>
              <a:rPr lang="ru-RU" sz="1600" dirty="0" smtClean="0">
                <a:solidFill>
                  <a:srgbClr val="000066"/>
                </a:solidFill>
                <a:latin typeface="Arial" pitchFamily="34" charset="0"/>
              </a:rPr>
              <a:t> (CNPS)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sz="1600" dirty="0" err="1" smtClean="0">
                <a:solidFill>
                  <a:srgbClr val="000066"/>
                </a:solidFill>
                <a:latin typeface="Arial" pitchFamily="34" charset="0"/>
              </a:rPr>
              <a:t>Mali</a:t>
            </a:r>
            <a:r>
              <a:rPr lang="ru-RU" sz="1600" dirty="0" smtClean="0">
                <a:solidFill>
                  <a:srgbClr val="000066"/>
                </a:solidFill>
                <a:latin typeface="Arial" pitchFamily="34" charset="0"/>
              </a:rPr>
              <a:t>:</a:t>
            </a:r>
            <a:r>
              <a:rPr lang="en-US" sz="1600" dirty="0" smtClean="0">
                <a:solidFill>
                  <a:srgbClr val="000066"/>
                </a:solidFill>
                <a:latin typeface="Arial" pitchFamily="34" charset="0"/>
              </a:rPr>
              <a:t> Federation des </a:t>
            </a:r>
            <a:r>
              <a:rPr lang="en-US" sz="1600" dirty="0" err="1" smtClean="0">
                <a:solidFill>
                  <a:srgbClr val="000066"/>
                </a:solidFill>
                <a:latin typeface="Arial" pitchFamily="34" charset="0"/>
              </a:rPr>
              <a:t>Collectifs</a:t>
            </a:r>
            <a:r>
              <a:rPr lang="en-US" sz="1600" dirty="0" smtClean="0">
                <a:solidFill>
                  <a:srgbClr val="000066"/>
                </a:solidFill>
                <a:latin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66"/>
                </a:solidFill>
                <a:latin typeface="Arial" pitchFamily="34" charset="0"/>
              </a:rPr>
              <a:t>d’ONG</a:t>
            </a:r>
            <a:r>
              <a:rPr lang="en-US" sz="1600" dirty="0" smtClean="0">
                <a:solidFill>
                  <a:srgbClr val="000066"/>
                </a:solidFill>
                <a:latin typeface="Arial" pitchFamily="34" charset="0"/>
              </a:rPr>
              <a:t> (FECONG)</a:t>
            </a:r>
            <a:endParaRPr lang="ru-RU" sz="1600" dirty="0" smtClean="0">
              <a:solidFill>
                <a:srgbClr val="000066"/>
              </a:solidFill>
              <a:latin typeface="Arial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sz="1600" dirty="0" err="1" smtClean="0">
                <a:solidFill>
                  <a:srgbClr val="000066"/>
                </a:solidFill>
                <a:latin typeface="Arial" pitchFamily="34" charset="0"/>
              </a:rPr>
              <a:t>Lebanon</a:t>
            </a:r>
            <a:r>
              <a:rPr lang="ru-RU" sz="1600" dirty="0" smtClean="0">
                <a:solidFill>
                  <a:srgbClr val="000066"/>
                </a:solidFill>
                <a:latin typeface="Arial" pitchFamily="34" charset="0"/>
              </a:rPr>
              <a:t>: </a:t>
            </a:r>
            <a:r>
              <a:rPr lang="en-US" sz="1600" dirty="0" smtClean="0">
                <a:solidFill>
                  <a:srgbClr val="000066"/>
                </a:solidFill>
                <a:latin typeface="Arial" pitchFamily="34" charset="0"/>
              </a:rPr>
              <a:t>International Management and Training Institute (IMTI)</a:t>
            </a:r>
            <a:endParaRPr lang="ru-RU" sz="1600" dirty="0" smtClean="0">
              <a:solidFill>
                <a:srgbClr val="000066"/>
              </a:solidFill>
              <a:latin typeface="Arial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sz="1600" dirty="0" err="1" smtClean="0">
                <a:solidFill>
                  <a:srgbClr val="000066"/>
                </a:solidFill>
                <a:latin typeface="Arial" pitchFamily="34" charset="0"/>
              </a:rPr>
              <a:t>Malta</a:t>
            </a:r>
            <a:r>
              <a:rPr lang="ru-RU" sz="1600" dirty="0" smtClean="0">
                <a:solidFill>
                  <a:srgbClr val="000066"/>
                </a:solidFill>
                <a:latin typeface="Arial" pitchFamily="34" charset="0"/>
              </a:rPr>
              <a:t>:</a:t>
            </a:r>
            <a:r>
              <a:rPr lang="en-US" sz="1600" dirty="0" smtClean="0">
                <a:solidFill>
                  <a:srgbClr val="000066"/>
                </a:solidFill>
                <a:latin typeface="Arial" pitchFamily="34" charset="0"/>
              </a:rPr>
              <a:t> The People for Change Foundation</a:t>
            </a:r>
            <a:endParaRPr lang="ru-RU" sz="1600" dirty="0" smtClean="0">
              <a:solidFill>
                <a:srgbClr val="000066"/>
              </a:solidFill>
              <a:latin typeface="Arial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sz="1600" dirty="0" err="1" smtClean="0">
                <a:solidFill>
                  <a:srgbClr val="000066"/>
                </a:solidFill>
                <a:latin typeface="Arial" pitchFamily="34" charset="0"/>
              </a:rPr>
              <a:t>Mexico</a:t>
            </a:r>
            <a:r>
              <a:rPr lang="ru-RU" sz="1600" dirty="0" smtClean="0">
                <a:solidFill>
                  <a:srgbClr val="000066"/>
                </a:solidFill>
                <a:latin typeface="Arial" pitchFamily="34" charset="0"/>
              </a:rPr>
              <a:t>:</a:t>
            </a:r>
            <a:r>
              <a:rPr lang="en-US" sz="1600" dirty="0" smtClean="0">
                <a:solidFill>
                  <a:srgbClr val="000066"/>
                </a:solidFill>
                <a:latin typeface="Arial" pitchFamily="34" charset="0"/>
              </a:rPr>
              <a:t> CEMEFI</a:t>
            </a:r>
            <a:r>
              <a:rPr lang="ru-RU" sz="1600" dirty="0" smtClean="0">
                <a:solidFill>
                  <a:srgbClr val="000066"/>
                </a:solidFill>
                <a:latin typeface="Arial" pitchFamily="34" charset="0"/>
                <a:hlinkClick r:id="rId2"/>
              </a:rPr>
              <a:t> </a:t>
            </a:r>
            <a:r>
              <a:rPr lang="ru-RU" sz="1600" dirty="0" err="1" smtClean="0">
                <a:solidFill>
                  <a:srgbClr val="000066"/>
                </a:solidFill>
                <a:latin typeface="Arial" pitchFamily="34" charset="0"/>
              </a:rPr>
              <a:t>and</a:t>
            </a:r>
            <a:r>
              <a:rPr lang="ru-RU" sz="1600" dirty="0" smtClean="0">
                <a:solidFill>
                  <a:srgbClr val="000066"/>
                </a:solidFill>
                <a:latin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66"/>
                </a:solidFill>
                <a:latin typeface="Arial" pitchFamily="34" charset="0"/>
              </a:rPr>
              <a:t>Iniciativa</a:t>
            </a:r>
            <a:r>
              <a:rPr lang="en-US" sz="1600" dirty="0" smtClean="0">
                <a:solidFill>
                  <a:srgbClr val="000066"/>
                </a:solidFill>
                <a:latin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66"/>
                </a:solidFill>
                <a:latin typeface="Arial" pitchFamily="34" charset="0"/>
              </a:rPr>
              <a:t>Ciudadana</a:t>
            </a:r>
            <a:r>
              <a:rPr lang="en-US" sz="1600" dirty="0" smtClean="0">
                <a:solidFill>
                  <a:srgbClr val="000066"/>
                </a:solidFill>
                <a:latin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66"/>
                </a:solidFill>
                <a:latin typeface="Arial" pitchFamily="34" charset="0"/>
              </a:rPr>
              <a:t>para</a:t>
            </a:r>
            <a:r>
              <a:rPr lang="en-US" sz="1600" dirty="0" smtClean="0">
                <a:solidFill>
                  <a:srgbClr val="000066"/>
                </a:solidFill>
                <a:latin typeface="Arial" pitchFamily="34" charset="0"/>
              </a:rPr>
              <a:t> la </a:t>
            </a:r>
            <a:r>
              <a:rPr lang="en-US" sz="1600" dirty="0" err="1" smtClean="0">
                <a:solidFill>
                  <a:srgbClr val="000066"/>
                </a:solidFill>
                <a:latin typeface="Arial" pitchFamily="34" charset="0"/>
              </a:rPr>
              <a:t>Promocion</a:t>
            </a:r>
            <a:r>
              <a:rPr lang="en-US" sz="1600" dirty="0" smtClean="0">
                <a:solidFill>
                  <a:srgbClr val="000066"/>
                </a:solidFill>
                <a:latin typeface="Arial" pitchFamily="34" charset="0"/>
              </a:rPr>
              <a:t> de la </a:t>
            </a:r>
            <a:r>
              <a:rPr lang="en-US" sz="1600" dirty="0" err="1" smtClean="0">
                <a:solidFill>
                  <a:srgbClr val="000066"/>
                </a:solidFill>
                <a:latin typeface="Arial" pitchFamily="34" charset="0"/>
              </a:rPr>
              <a:t>Cultura</a:t>
            </a:r>
            <a:r>
              <a:rPr lang="en-US" sz="1600" dirty="0" smtClean="0">
                <a:solidFill>
                  <a:srgbClr val="000066"/>
                </a:solidFill>
                <a:latin typeface="Arial" pitchFamily="34" charset="0"/>
              </a:rPr>
              <a:t> del </a:t>
            </a:r>
            <a:r>
              <a:rPr lang="en-US" sz="1600" dirty="0" err="1" smtClean="0">
                <a:solidFill>
                  <a:srgbClr val="000066"/>
                </a:solidFill>
                <a:latin typeface="Arial" pitchFamily="34" charset="0"/>
              </a:rPr>
              <a:t>Dialogo</a:t>
            </a:r>
            <a:r>
              <a:rPr lang="ru-RU" sz="1600" dirty="0" smtClean="0">
                <a:solidFill>
                  <a:srgbClr val="000066"/>
                </a:solidFill>
                <a:latin typeface="Arial" pitchFamily="34" charset="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sz="1600" dirty="0" err="1" smtClean="0">
                <a:solidFill>
                  <a:srgbClr val="000066"/>
                </a:solidFill>
                <a:latin typeface="Arial" pitchFamily="34" charset="0"/>
              </a:rPr>
              <a:t>Nepal</a:t>
            </a:r>
            <a:r>
              <a:rPr lang="ru-RU" sz="1600" dirty="0" smtClean="0">
                <a:solidFill>
                  <a:srgbClr val="000066"/>
                </a:solidFill>
                <a:latin typeface="Arial" pitchFamily="34" charset="0"/>
              </a:rPr>
              <a:t>:</a:t>
            </a:r>
            <a:r>
              <a:rPr lang="en-US" sz="1600" dirty="0" smtClean="0">
                <a:solidFill>
                  <a:srgbClr val="000066"/>
                </a:solidFill>
                <a:latin typeface="Arial" pitchFamily="34" charset="0"/>
              </a:rPr>
              <a:t> ICACA Nepal</a:t>
            </a:r>
            <a:endParaRPr lang="ru-RU" sz="1600" dirty="0" smtClean="0">
              <a:solidFill>
                <a:srgbClr val="000066"/>
              </a:solidFill>
              <a:latin typeface="Arial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sz="1600" dirty="0" err="1" smtClean="0">
                <a:solidFill>
                  <a:srgbClr val="000066"/>
                </a:solidFill>
                <a:latin typeface="Arial" pitchFamily="34" charset="0"/>
              </a:rPr>
              <a:t>Nicaragua</a:t>
            </a:r>
            <a:r>
              <a:rPr lang="ru-RU" sz="1600" dirty="0" smtClean="0">
                <a:solidFill>
                  <a:srgbClr val="000066"/>
                </a:solidFill>
                <a:latin typeface="Arial" pitchFamily="34" charset="0"/>
              </a:rPr>
              <a:t>:</a:t>
            </a:r>
            <a:r>
              <a:rPr lang="en-US" sz="1600" dirty="0" smtClean="0">
                <a:solidFill>
                  <a:srgbClr val="000066"/>
                </a:solidFill>
                <a:latin typeface="Arial" pitchFamily="34" charset="0"/>
              </a:rPr>
              <a:t> Red </a:t>
            </a:r>
            <a:r>
              <a:rPr lang="en-US" sz="1600" dirty="0" err="1" smtClean="0">
                <a:solidFill>
                  <a:srgbClr val="000066"/>
                </a:solidFill>
                <a:latin typeface="Arial" pitchFamily="34" charset="0"/>
              </a:rPr>
              <a:t>Nicaraguense</a:t>
            </a:r>
            <a:r>
              <a:rPr lang="en-US" sz="1600" dirty="0" smtClean="0">
                <a:solidFill>
                  <a:srgbClr val="000066"/>
                </a:solidFill>
                <a:latin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66"/>
                </a:solidFill>
                <a:latin typeface="Arial" pitchFamily="34" charset="0"/>
              </a:rPr>
              <a:t>por</a:t>
            </a:r>
            <a:r>
              <a:rPr lang="en-US" sz="1600" dirty="0" smtClean="0">
                <a:solidFill>
                  <a:srgbClr val="000066"/>
                </a:solidFill>
                <a:latin typeface="Arial" pitchFamily="34" charset="0"/>
              </a:rPr>
              <a:t> la </a:t>
            </a:r>
            <a:r>
              <a:rPr lang="en-US" sz="1600" dirty="0" err="1" smtClean="0">
                <a:solidFill>
                  <a:srgbClr val="000066"/>
                </a:solidFill>
                <a:latin typeface="Arial" pitchFamily="34" charset="0"/>
              </a:rPr>
              <a:t>Democracia</a:t>
            </a:r>
            <a:r>
              <a:rPr lang="en-US" sz="1600" dirty="0" smtClean="0">
                <a:solidFill>
                  <a:srgbClr val="000066"/>
                </a:solidFill>
                <a:latin typeface="Arial" pitchFamily="34" charset="0"/>
              </a:rPr>
              <a:t> y el </a:t>
            </a:r>
            <a:r>
              <a:rPr lang="en-US" sz="1600" dirty="0" err="1" smtClean="0">
                <a:solidFill>
                  <a:srgbClr val="000066"/>
                </a:solidFill>
                <a:latin typeface="Arial" pitchFamily="34" charset="0"/>
              </a:rPr>
              <a:t>Desarrollo</a:t>
            </a:r>
            <a:r>
              <a:rPr lang="en-US" sz="1600" dirty="0" smtClean="0">
                <a:solidFill>
                  <a:srgbClr val="000066"/>
                </a:solidFill>
                <a:latin typeface="Arial" pitchFamily="34" charset="0"/>
              </a:rPr>
              <a:t> Local (RNDDL)</a:t>
            </a:r>
            <a:endParaRPr lang="ru-RU" sz="1600" dirty="0" smtClean="0">
              <a:solidFill>
                <a:srgbClr val="000066"/>
              </a:solidFill>
              <a:latin typeface="Arial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sz="1600" dirty="0" err="1" smtClean="0">
                <a:solidFill>
                  <a:srgbClr val="000066"/>
                </a:solidFill>
                <a:latin typeface="Arial" pitchFamily="34" charset="0"/>
              </a:rPr>
              <a:t>Níger</a:t>
            </a:r>
            <a:r>
              <a:rPr lang="ru-RU" sz="1600" dirty="0" smtClean="0">
                <a:solidFill>
                  <a:srgbClr val="000066"/>
                </a:solidFill>
                <a:latin typeface="Arial" pitchFamily="34" charset="0"/>
              </a:rPr>
              <a:t>: </a:t>
            </a:r>
            <a:r>
              <a:rPr lang="ru-RU" sz="1600" dirty="0" err="1" smtClean="0">
                <a:solidFill>
                  <a:srgbClr val="000066"/>
                </a:solidFill>
                <a:latin typeface="Arial" pitchFamily="34" charset="0"/>
              </a:rPr>
              <a:t>CaCoPEd</a:t>
            </a:r>
            <a:endParaRPr lang="ru-RU" sz="1600" dirty="0" smtClean="0">
              <a:solidFill>
                <a:srgbClr val="000066"/>
              </a:solidFill>
              <a:latin typeface="Arial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sz="1600" dirty="0" err="1" smtClean="0">
                <a:solidFill>
                  <a:srgbClr val="000066"/>
                </a:solidFill>
                <a:latin typeface="Arial" pitchFamily="34" charset="0"/>
              </a:rPr>
              <a:t>Nigeria</a:t>
            </a:r>
            <a:r>
              <a:rPr lang="ru-RU" sz="1600" dirty="0" smtClean="0">
                <a:solidFill>
                  <a:srgbClr val="000066"/>
                </a:solidFill>
                <a:latin typeface="Arial" pitchFamily="34" charset="0"/>
              </a:rPr>
              <a:t>:</a:t>
            </a:r>
            <a:r>
              <a:rPr lang="en-US" sz="1600" dirty="0" smtClean="0">
                <a:solidFill>
                  <a:srgbClr val="000066"/>
                </a:solidFill>
                <a:latin typeface="Arial" pitchFamily="34" charset="0"/>
              </a:rPr>
              <a:t> Nigeria Network of Non-governmental Organizations (NNNGO)</a:t>
            </a:r>
            <a:r>
              <a:rPr lang="ru-RU" sz="1600" dirty="0" smtClean="0">
                <a:solidFill>
                  <a:srgbClr val="000066"/>
                </a:solidFill>
                <a:latin typeface="Arial" pitchFamily="34" charset="0"/>
              </a:rPr>
              <a:t> </a:t>
            </a:r>
            <a:endParaRPr lang="en-US" sz="1600" dirty="0" smtClean="0">
              <a:solidFill>
                <a:srgbClr val="000066"/>
              </a:solidFill>
              <a:latin typeface="Arial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sz="1600" dirty="0" err="1" smtClean="0">
                <a:solidFill>
                  <a:srgbClr val="000066"/>
                </a:solidFill>
                <a:latin typeface="Arial" pitchFamily="34" charset="0"/>
              </a:rPr>
              <a:t>Philippines</a:t>
            </a:r>
            <a:r>
              <a:rPr lang="ru-RU" sz="1600" dirty="0" smtClean="0">
                <a:solidFill>
                  <a:srgbClr val="000066"/>
                </a:solidFill>
                <a:latin typeface="Arial" pitchFamily="34" charset="0"/>
              </a:rPr>
              <a:t>:</a:t>
            </a:r>
            <a:r>
              <a:rPr lang="en-US" sz="1600" dirty="0" smtClean="0">
                <a:solidFill>
                  <a:srgbClr val="000066"/>
                </a:solidFill>
                <a:latin typeface="Arial" pitchFamily="34" charset="0"/>
              </a:rPr>
              <a:t> CODE-NGO</a:t>
            </a:r>
            <a:endParaRPr lang="ru-RU" sz="1600" dirty="0" smtClean="0">
              <a:latin typeface="Arial" pitchFamily="34" charset="0"/>
            </a:endParaRPr>
          </a:p>
        </p:txBody>
      </p:sp>
      <p:sp>
        <p:nvSpPr>
          <p:cNvPr id="363529" name="Text Box 9"/>
          <p:cNvSpPr txBox="1">
            <a:spLocks noChangeArrowheads="1"/>
          </p:cNvSpPr>
          <p:nvPr/>
        </p:nvSpPr>
        <p:spPr bwMode="auto">
          <a:xfrm>
            <a:off x="5076825" y="1484313"/>
            <a:ext cx="34559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363531" name="Text Box 11"/>
          <p:cNvSpPr txBox="1">
            <a:spLocks noChangeArrowheads="1"/>
          </p:cNvSpPr>
          <p:nvPr/>
        </p:nvSpPr>
        <p:spPr bwMode="auto">
          <a:xfrm>
            <a:off x="4357686" y="785794"/>
            <a:ext cx="4391027" cy="5321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ru-RU" sz="1600" dirty="0" err="1" smtClean="0">
                <a:solidFill>
                  <a:srgbClr val="000066"/>
                </a:solidFill>
              </a:rPr>
              <a:t>Russia</a:t>
            </a:r>
            <a:r>
              <a:rPr lang="ru-RU" sz="1600" dirty="0">
                <a:solidFill>
                  <a:srgbClr val="000066"/>
                </a:solidFill>
              </a:rPr>
              <a:t>: </a:t>
            </a:r>
            <a:r>
              <a:rPr lang="en-US" sz="1600" b="0" dirty="0">
                <a:solidFill>
                  <a:srgbClr val="000066"/>
                </a:solidFill>
              </a:rPr>
              <a:t>Center for Studies of Civil Society and Non-for-profit Sector , Higher School of </a:t>
            </a:r>
            <a:r>
              <a:rPr lang="en-US" sz="1600" b="0" dirty="0" smtClean="0">
                <a:solidFill>
                  <a:srgbClr val="000066"/>
                </a:solidFill>
              </a:rPr>
              <a:t>Economics </a:t>
            </a:r>
            <a:endParaRPr lang="en-US" sz="1600" b="0" dirty="0">
              <a:solidFill>
                <a:srgbClr val="000066"/>
              </a:solidFill>
            </a:endParaRP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ru-RU" sz="1600" b="0" dirty="0" err="1" smtClean="0">
                <a:solidFill>
                  <a:srgbClr val="000066"/>
                </a:solidFill>
              </a:rPr>
              <a:t>Samoa</a:t>
            </a:r>
            <a:r>
              <a:rPr lang="ru-RU" sz="1600" b="0" dirty="0">
                <a:solidFill>
                  <a:srgbClr val="000066"/>
                </a:solidFill>
              </a:rPr>
              <a:t>: SUNGO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ru-RU" sz="1600" dirty="0" err="1">
                <a:solidFill>
                  <a:srgbClr val="000066"/>
                </a:solidFill>
              </a:rPr>
              <a:t>Serbia</a:t>
            </a:r>
            <a:r>
              <a:rPr lang="ru-RU" sz="1600" dirty="0">
                <a:solidFill>
                  <a:srgbClr val="000066"/>
                </a:solidFill>
              </a:rPr>
              <a:t>:</a:t>
            </a:r>
            <a:r>
              <a:rPr lang="en-US" sz="1600" dirty="0">
                <a:solidFill>
                  <a:srgbClr val="000066"/>
                </a:solidFill>
              </a:rPr>
              <a:t> </a:t>
            </a:r>
            <a:r>
              <a:rPr lang="en-US" sz="1600" b="0" dirty="0">
                <a:solidFill>
                  <a:srgbClr val="000066"/>
                </a:solidFill>
              </a:rPr>
              <a:t>ARGUMENT</a:t>
            </a:r>
            <a:endParaRPr lang="ru-RU" sz="1600" b="0" dirty="0">
              <a:solidFill>
                <a:srgbClr val="000066"/>
              </a:solidFill>
            </a:endParaRP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ru-RU" sz="1600" dirty="0" err="1">
                <a:solidFill>
                  <a:srgbClr val="000066"/>
                </a:solidFill>
              </a:rPr>
              <a:t>Slovenia</a:t>
            </a:r>
            <a:r>
              <a:rPr lang="ru-RU" sz="1600" dirty="0">
                <a:solidFill>
                  <a:srgbClr val="000066"/>
                </a:solidFill>
              </a:rPr>
              <a:t>:</a:t>
            </a:r>
            <a:r>
              <a:rPr lang="en-US" sz="1600" dirty="0">
                <a:solidFill>
                  <a:srgbClr val="000066"/>
                </a:solidFill>
              </a:rPr>
              <a:t> </a:t>
            </a:r>
            <a:r>
              <a:rPr lang="en-US" sz="1600" b="0" dirty="0">
                <a:solidFill>
                  <a:srgbClr val="000066"/>
                </a:solidFill>
              </a:rPr>
              <a:t>Legal-information center for NGOs</a:t>
            </a:r>
            <a:r>
              <a:rPr lang="ru-RU" sz="1600" b="0" dirty="0">
                <a:solidFill>
                  <a:srgbClr val="000066"/>
                </a:solidFill>
              </a:rPr>
              <a:t> 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ru-RU" sz="1600" b="0" dirty="0" err="1">
                <a:solidFill>
                  <a:srgbClr val="000066"/>
                </a:solidFill>
              </a:rPr>
              <a:t>South</a:t>
            </a:r>
            <a:r>
              <a:rPr lang="ru-RU" sz="1600" b="0" dirty="0">
                <a:solidFill>
                  <a:srgbClr val="000066"/>
                </a:solidFill>
              </a:rPr>
              <a:t> </a:t>
            </a:r>
            <a:r>
              <a:rPr lang="ru-RU" sz="1600" b="0" dirty="0" err="1">
                <a:solidFill>
                  <a:srgbClr val="000066"/>
                </a:solidFill>
              </a:rPr>
              <a:t>Korea</a:t>
            </a:r>
            <a:r>
              <a:rPr lang="ru-RU" sz="1600" b="0" dirty="0">
                <a:solidFill>
                  <a:srgbClr val="000066"/>
                </a:solidFill>
              </a:rPr>
              <a:t>:</a:t>
            </a:r>
            <a:r>
              <a:rPr lang="en-US" sz="1600" b="0" dirty="0">
                <a:solidFill>
                  <a:srgbClr val="000066"/>
                </a:solidFill>
              </a:rPr>
              <a:t> The Third Sector Institute </a:t>
            </a:r>
            <a:endParaRPr lang="ru-RU" sz="1600" b="0" dirty="0">
              <a:solidFill>
                <a:srgbClr val="000066"/>
              </a:solidFill>
            </a:endParaRP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ru-RU" sz="1600" b="0" dirty="0" err="1">
                <a:solidFill>
                  <a:srgbClr val="000066"/>
                </a:solidFill>
              </a:rPr>
              <a:t>Spain</a:t>
            </a:r>
            <a:r>
              <a:rPr lang="ru-RU" sz="1600" b="0" dirty="0">
                <a:solidFill>
                  <a:srgbClr val="000066"/>
                </a:solidFill>
              </a:rPr>
              <a:t>/</a:t>
            </a:r>
            <a:r>
              <a:rPr lang="ru-RU" sz="1600" b="0" dirty="0" err="1">
                <a:solidFill>
                  <a:srgbClr val="000066"/>
                </a:solidFill>
              </a:rPr>
              <a:t>Cataluna</a:t>
            </a:r>
            <a:r>
              <a:rPr lang="ru-RU" sz="1600" b="0" dirty="0">
                <a:solidFill>
                  <a:srgbClr val="000066"/>
                </a:solidFill>
              </a:rPr>
              <a:t>:</a:t>
            </a:r>
            <a:r>
              <a:rPr lang="en-US" sz="1600" b="0" dirty="0">
                <a:solidFill>
                  <a:srgbClr val="000066"/>
                </a:solidFill>
              </a:rPr>
              <a:t> </a:t>
            </a:r>
            <a:r>
              <a:rPr lang="en-US" sz="1600" b="0" dirty="0" err="1">
                <a:solidFill>
                  <a:srgbClr val="000066"/>
                </a:solidFill>
              </a:rPr>
              <a:t>Observatorio</a:t>
            </a:r>
            <a:r>
              <a:rPr lang="en-US" sz="1600" b="0" dirty="0">
                <a:solidFill>
                  <a:srgbClr val="000066"/>
                </a:solidFill>
              </a:rPr>
              <a:t> del </a:t>
            </a:r>
            <a:r>
              <a:rPr lang="en-US" sz="1600" b="0" dirty="0" err="1">
                <a:solidFill>
                  <a:srgbClr val="000066"/>
                </a:solidFill>
              </a:rPr>
              <a:t>Tercer</a:t>
            </a:r>
            <a:r>
              <a:rPr lang="en-US" sz="1600" b="0" dirty="0">
                <a:solidFill>
                  <a:srgbClr val="000066"/>
                </a:solidFill>
              </a:rPr>
              <a:t> Sector</a:t>
            </a:r>
            <a:r>
              <a:rPr lang="ru-RU" sz="1600" b="0" dirty="0">
                <a:solidFill>
                  <a:srgbClr val="000066"/>
                </a:solidFill>
              </a:rPr>
              <a:t> </a:t>
            </a:r>
            <a:r>
              <a:rPr lang="ru-RU" sz="1600" b="0" dirty="0" err="1">
                <a:solidFill>
                  <a:srgbClr val="000066"/>
                </a:solidFill>
              </a:rPr>
              <a:t>Sudan</a:t>
            </a:r>
            <a:r>
              <a:rPr lang="ru-RU" sz="1600" b="0" dirty="0">
                <a:solidFill>
                  <a:srgbClr val="000066"/>
                </a:solidFill>
              </a:rPr>
              <a:t>: </a:t>
            </a:r>
            <a:r>
              <a:rPr lang="en-US" sz="1600" b="0" dirty="0">
                <a:solidFill>
                  <a:srgbClr val="000066"/>
                </a:solidFill>
              </a:rPr>
              <a:t>Sudanese Development Initiative (SUDIA)</a:t>
            </a:r>
            <a:endParaRPr lang="ru-RU" sz="1600" b="0" dirty="0">
              <a:solidFill>
                <a:srgbClr val="000066"/>
              </a:solidFill>
            </a:endParaRP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ru-RU" sz="1600" b="0" dirty="0" err="1">
                <a:solidFill>
                  <a:srgbClr val="000066"/>
                </a:solidFill>
              </a:rPr>
              <a:t>Togo</a:t>
            </a:r>
            <a:r>
              <a:rPr lang="ru-RU" sz="1600" b="0" dirty="0">
                <a:solidFill>
                  <a:srgbClr val="000066"/>
                </a:solidFill>
              </a:rPr>
              <a:t>: </a:t>
            </a:r>
            <a:r>
              <a:rPr lang="ru-RU" sz="1600" b="0" dirty="0" err="1">
                <a:solidFill>
                  <a:srgbClr val="000066"/>
                </a:solidFill>
              </a:rPr>
              <a:t>Realite</a:t>
            </a:r>
            <a:r>
              <a:rPr lang="ru-RU" sz="1600" b="0" dirty="0">
                <a:solidFill>
                  <a:srgbClr val="000066"/>
                </a:solidFill>
              </a:rPr>
              <a:t> </a:t>
            </a:r>
            <a:r>
              <a:rPr lang="ru-RU" sz="1600" b="0" dirty="0" err="1">
                <a:solidFill>
                  <a:srgbClr val="000066"/>
                </a:solidFill>
              </a:rPr>
              <a:t>Gouvernance</a:t>
            </a:r>
            <a:endParaRPr lang="ru-RU" sz="1600" b="0" dirty="0">
              <a:solidFill>
                <a:srgbClr val="000066"/>
              </a:solidFill>
            </a:endParaRP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ru-RU" sz="1600" dirty="0" err="1">
                <a:solidFill>
                  <a:srgbClr val="000066"/>
                </a:solidFill>
              </a:rPr>
              <a:t>Turkey</a:t>
            </a:r>
            <a:r>
              <a:rPr lang="ru-RU" sz="1600" dirty="0">
                <a:solidFill>
                  <a:srgbClr val="000066"/>
                </a:solidFill>
              </a:rPr>
              <a:t>: </a:t>
            </a:r>
            <a:r>
              <a:rPr lang="en-US" sz="1600" b="0" dirty="0" err="1">
                <a:solidFill>
                  <a:srgbClr val="000066"/>
                </a:solidFill>
              </a:rPr>
              <a:t>Thid</a:t>
            </a:r>
            <a:r>
              <a:rPr lang="en-US" sz="1600" b="0" dirty="0">
                <a:solidFill>
                  <a:srgbClr val="000066"/>
                </a:solidFill>
              </a:rPr>
              <a:t> Sector Foundation of Turkey (TUSEV) </a:t>
            </a:r>
            <a:r>
              <a:rPr lang="ru-RU" sz="1600" b="0" dirty="0" err="1">
                <a:solidFill>
                  <a:srgbClr val="000066"/>
                </a:solidFill>
              </a:rPr>
              <a:t>Uganda</a:t>
            </a:r>
            <a:r>
              <a:rPr lang="ru-RU" sz="1600" b="0" dirty="0">
                <a:solidFill>
                  <a:srgbClr val="000066"/>
                </a:solidFill>
              </a:rPr>
              <a:t>: </a:t>
            </a:r>
            <a:r>
              <a:rPr lang="en-US" sz="1600" b="0" dirty="0">
                <a:solidFill>
                  <a:srgbClr val="000066"/>
                </a:solidFill>
              </a:rPr>
              <a:t>Development Network of the Indigenous Voluntary Associations (DENIVA)</a:t>
            </a:r>
            <a:endParaRPr lang="ru-RU" sz="1600" b="0" dirty="0">
              <a:solidFill>
                <a:srgbClr val="000066"/>
              </a:solidFill>
            </a:endParaRP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ru-RU" sz="1600" dirty="0" err="1">
                <a:solidFill>
                  <a:srgbClr val="000066"/>
                </a:solidFill>
              </a:rPr>
              <a:t>Ukraine</a:t>
            </a:r>
            <a:r>
              <a:rPr lang="ru-RU" sz="1600" dirty="0">
                <a:solidFill>
                  <a:srgbClr val="000066"/>
                </a:solidFill>
              </a:rPr>
              <a:t>:</a:t>
            </a:r>
            <a:r>
              <a:rPr lang="en-US" sz="1600" dirty="0">
                <a:solidFill>
                  <a:srgbClr val="000066"/>
                </a:solidFill>
              </a:rPr>
              <a:t> </a:t>
            </a:r>
            <a:r>
              <a:rPr lang="en-US" sz="1600" b="0" dirty="0">
                <a:solidFill>
                  <a:srgbClr val="000066"/>
                </a:solidFill>
              </a:rPr>
              <a:t>Center for Philanthropy</a:t>
            </a:r>
            <a:endParaRPr lang="ru-RU" sz="1600" b="0" dirty="0">
              <a:solidFill>
                <a:srgbClr val="000066"/>
              </a:solidFill>
            </a:endParaRP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ru-RU" sz="1600" b="0" dirty="0" err="1">
                <a:solidFill>
                  <a:srgbClr val="000066"/>
                </a:solidFill>
              </a:rPr>
              <a:t>Uruguay</a:t>
            </a:r>
            <a:r>
              <a:rPr lang="ru-RU" sz="1600" b="0" dirty="0">
                <a:solidFill>
                  <a:srgbClr val="000066"/>
                </a:solidFill>
              </a:rPr>
              <a:t>:</a:t>
            </a:r>
            <a:r>
              <a:rPr lang="en-US" sz="1600" b="0" dirty="0">
                <a:solidFill>
                  <a:srgbClr val="000066"/>
                </a:solidFill>
              </a:rPr>
              <a:t> </a:t>
            </a:r>
            <a:r>
              <a:rPr lang="en-US" sz="1600" b="0" dirty="0" err="1">
                <a:solidFill>
                  <a:srgbClr val="000066"/>
                </a:solidFill>
              </a:rPr>
              <a:t>Instituto</a:t>
            </a:r>
            <a:r>
              <a:rPr lang="en-US" sz="1600" b="0" dirty="0">
                <a:solidFill>
                  <a:srgbClr val="000066"/>
                </a:solidFill>
              </a:rPr>
              <a:t> de </a:t>
            </a:r>
            <a:r>
              <a:rPr lang="en-US" sz="1600" b="0" dirty="0" err="1">
                <a:solidFill>
                  <a:srgbClr val="000066"/>
                </a:solidFill>
              </a:rPr>
              <a:t>Comunicacion</a:t>
            </a:r>
            <a:r>
              <a:rPr lang="en-US" sz="1600" b="0" dirty="0">
                <a:solidFill>
                  <a:srgbClr val="000066"/>
                </a:solidFill>
              </a:rPr>
              <a:t> y </a:t>
            </a:r>
            <a:r>
              <a:rPr lang="en-US" sz="1600" b="0" dirty="0" err="1">
                <a:solidFill>
                  <a:srgbClr val="000066"/>
                </a:solidFill>
              </a:rPr>
              <a:t>Desarrollo</a:t>
            </a:r>
            <a:r>
              <a:rPr lang="en-US" sz="1600" b="0" dirty="0">
                <a:solidFill>
                  <a:srgbClr val="000066"/>
                </a:solidFill>
              </a:rPr>
              <a:t> (ICD)</a:t>
            </a:r>
            <a:endParaRPr lang="ru-RU" sz="1600" b="0" dirty="0">
              <a:solidFill>
                <a:srgbClr val="000066"/>
              </a:solidFill>
            </a:endParaRP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ru-RU" sz="1600" b="0" dirty="0" err="1">
                <a:solidFill>
                  <a:srgbClr val="000066"/>
                </a:solidFill>
              </a:rPr>
              <a:t>Venezuela</a:t>
            </a:r>
            <a:r>
              <a:rPr lang="ru-RU" sz="1600" b="0" dirty="0">
                <a:solidFill>
                  <a:srgbClr val="000066"/>
                </a:solidFill>
              </a:rPr>
              <a:t>:</a:t>
            </a:r>
            <a:r>
              <a:rPr lang="en-US" sz="1600" b="0" dirty="0">
                <a:solidFill>
                  <a:srgbClr val="000066"/>
                </a:solidFill>
              </a:rPr>
              <a:t> SINERGIA</a:t>
            </a:r>
            <a:endParaRPr lang="ru-RU" sz="1600" b="0" dirty="0">
              <a:solidFill>
                <a:srgbClr val="000066"/>
              </a:solidFill>
            </a:endParaRP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ru-RU" sz="1600" b="0" dirty="0" err="1">
                <a:solidFill>
                  <a:srgbClr val="000066"/>
                </a:solidFill>
              </a:rPr>
              <a:t>Vietnam</a:t>
            </a:r>
            <a:r>
              <a:rPr lang="ru-RU" sz="1600" b="0" dirty="0">
                <a:solidFill>
                  <a:srgbClr val="000066"/>
                </a:solidFill>
              </a:rPr>
              <a:t>:</a:t>
            </a:r>
            <a:r>
              <a:rPr lang="en-US" sz="1600" b="0" dirty="0">
                <a:solidFill>
                  <a:srgbClr val="000066"/>
                </a:solidFill>
              </a:rPr>
              <a:t> CECODES</a:t>
            </a:r>
            <a:endParaRPr lang="ru-RU" sz="1600" b="0" dirty="0">
              <a:solidFill>
                <a:srgbClr val="000066"/>
              </a:solidFill>
            </a:endParaRP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ru-RU" sz="1600" b="0" dirty="0" err="1">
                <a:solidFill>
                  <a:srgbClr val="000066"/>
                </a:solidFill>
              </a:rPr>
              <a:t>Zambia</a:t>
            </a:r>
            <a:r>
              <a:rPr lang="ru-RU" sz="1600" b="0" dirty="0">
                <a:solidFill>
                  <a:srgbClr val="000066"/>
                </a:solidFill>
              </a:rPr>
              <a:t>: </a:t>
            </a:r>
            <a:r>
              <a:rPr lang="ru-RU" sz="1600" b="0" dirty="0" err="1">
                <a:solidFill>
                  <a:srgbClr val="000066"/>
                </a:solidFill>
              </a:rPr>
              <a:t>Zambia</a:t>
            </a:r>
            <a:r>
              <a:rPr lang="ru-RU" sz="1600" b="0" dirty="0">
                <a:solidFill>
                  <a:srgbClr val="000066"/>
                </a:solidFill>
              </a:rPr>
              <a:t> </a:t>
            </a:r>
            <a:r>
              <a:rPr lang="ru-RU" sz="1600" b="0" dirty="0" err="1">
                <a:solidFill>
                  <a:srgbClr val="000066"/>
                </a:solidFill>
              </a:rPr>
              <a:t>Council</a:t>
            </a:r>
            <a:r>
              <a:rPr lang="ru-RU" sz="1600" b="0" dirty="0">
                <a:solidFill>
                  <a:srgbClr val="000066"/>
                </a:solidFill>
              </a:rPr>
              <a:t> </a:t>
            </a:r>
            <a:r>
              <a:rPr lang="ru-RU" sz="1600" b="0" dirty="0" err="1">
                <a:solidFill>
                  <a:srgbClr val="000066"/>
                </a:solidFill>
              </a:rPr>
              <a:t>for</a:t>
            </a:r>
            <a:r>
              <a:rPr lang="ru-RU" sz="1600" b="0" dirty="0">
                <a:solidFill>
                  <a:srgbClr val="000066"/>
                </a:solidFill>
              </a:rPr>
              <a:t> </a:t>
            </a:r>
            <a:r>
              <a:rPr lang="ru-RU" sz="1600" b="0" dirty="0" err="1">
                <a:solidFill>
                  <a:srgbClr val="000066"/>
                </a:solidFill>
              </a:rPr>
              <a:t>Social</a:t>
            </a:r>
            <a:r>
              <a:rPr lang="ru-RU" sz="1600" b="0" dirty="0">
                <a:solidFill>
                  <a:srgbClr val="000066"/>
                </a:solidFill>
              </a:rPr>
              <a:t> </a:t>
            </a:r>
            <a:r>
              <a:rPr lang="ru-RU" sz="1600" b="0" dirty="0" err="1">
                <a:solidFill>
                  <a:srgbClr val="000066"/>
                </a:solidFill>
              </a:rPr>
              <a:t>Development</a:t>
            </a:r>
            <a:r>
              <a:rPr lang="ru-RU" sz="1600" b="0" dirty="0">
                <a:solidFill>
                  <a:srgbClr val="000066"/>
                </a:solidFill>
              </a:rPr>
              <a:t> (ZCSD</a:t>
            </a:r>
            <a:r>
              <a:rPr lang="ru-RU" sz="1600" b="0" dirty="0" smtClean="0">
                <a:solidFill>
                  <a:srgbClr val="000066"/>
                </a:solidFill>
              </a:rPr>
              <a:t>)</a:t>
            </a:r>
            <a:endParaRPr lang="ru-RU" sz="1600" b="0" dirty="0">
              <a:solidFill>
                <a:srgbClr val="000066"/>
              </a:solidFill>
            </a:endParaRPr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0" y="6381750"/>
            <a:ext cx="91440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fld id="{BBA2028E-E627-4AAF-AB9E-4FAC1DCAF12C}" type="slidenum">
              <a:rPr lang="ru-RU"/>
              <a:pPr/>
              <a:t>5</a:t>
            </a:fld>
            <a:endParaRPr lang="ru-RU" dirty="0"/>
          </a:p>
        </p:txBody>
      </p:sp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8596" y="142852"/>
            <a:ext cx="8229600" cy="43971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400" b="1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Функции наблюдательного совета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2910" y="1214422"/>
            <a:ext cx="8001056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Общий надзор за выполнением проекта,  достижением поставленных целей.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ru-RU" sz="20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Совместно с исследовательской командой оценка сильных и слабых сторон различных этапов.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ru-RU" sz="20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Внесение предложений по повышению эффективности, ресурсному обеспечению.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ru-RU" sz="20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Участие: анализ расстановки социальных сил и составление карты гражданского общества, определение состава участников </a:t>
            </a:r>
            <a:r>
              <a:rPr lang="ru-RU" sz="20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фокус-групп</a:t>
            </a:r>
            <a:r>
              <a:rPr lang="ru-RU" sz="20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, организация и проведение национальной конференции.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ru-RU" sz="20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Содействие распространению результатов проекта. 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714356"/>
            <a:ext cx="9144000" cy="144463"/>
            <a:chOff x="0" y="391"/>
            <a:chExt cx="5760" cy="91"/>
          </a:xfrm>
        </p:grpSpPr>
        <p:sp>
          <p:nvSpPr>
            <p:cNvPr id="351263" name="Rectangle 4"/>
            <p:cNvSpPr>
              <a:spLocks noChangeArrowheads="1"/>
            </p:cNvSpPr>
            <p:nvPr/>
          </p:nvSpPr>
          <p:spPr bwMode="auto">
            <a:xfrm flipV="1">
              <a:off x="0" y="391"/>
              <a:ext cx="5760" cy="48"/>
            </a:xfrm>
            <a:prstGeom prst="rect">
              <a:avLst/>
            </a:prstGeom>
            <a:gradFill rotWithShape="0">
              <a:gsLst>
                <a:gs pos="0">
                  <a:srgbClr val="A50021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latinLnBrk="1">
                <a:lnSpc>
                  <a:spcPct val="140000"/>
                </a:lnSpc>
              </a:pPr>
              <a:endParaRPr kumimoji="1" lang="en-US" sz="2000" b="0" i="1">
                <a:solidFill>
                  <a:schemeClr val="bg1"/>
                </a:solidFill>
                <a:latin typeface="HY헤드라인M"/>
                <a:ea typeface="HY헤드라인M"/>
                <a:cs typeface="Arial" pitchFamily="34" charset="0"/>
              </a:endParaRPr>
            </a:p>
          </p:txBody>
        </p:sp>
        <p:sp>
          <p:nvSpPr>
            <p:cNvPr id="351264" name="Rectangle 5"/>
            <p:cNvSpPr>
              <a:spLocks noChangeArrowheads="1"/>
            </p:cNvSpPr>
            <p:nvPr/>
          </p:nvSpPr>
          <p:spPr bwMode="auto">
            <a:xfrm>
              <a:off x="0" y="471"/>
              <a:ext cx="5760" cy="11"/>
            </a:xfrm>
            <a:prstGeom prst="rect">
              <a:avLst/>
            </a:prstGeom>
            <a:gradFill rotWithShape="0">
              <a:gsLst>
                <a:gs pos="0">
                  <a:srgbClr val="A50021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1">
                <a:lnSpc>
                  <a:spcPct val="140000"/>
                </a:lnSpc>
              </a:pPr>
              <a:endParaRPr kumimoji="1" lang="en-US" sz="2000" b="0" i="1">
                <a:solidFill>
                  <a:schemeClr val="bg1"/>
                </a:solidFill>
                <a:latin typeface="HY헤드라인M"/>
                <a:ea typeface="HY헤드라인M"/>
                <a:cs typeface="Arial" pitchFamily="34" charset="0"/>
              </a:endParaRPr>
            </a:p>
          </p:txBody>
        </p:sp>
      </p:grpSp>
      <p:sp>
        <p:nvSpPr>
          <p:cNvPr id="351265" name="Line 9"/>
          <p:cNvSpPr>
            <a:spLocks noChangeShapeType="1"/>
          </p:cNvSpPr>
          <p:nvPr/>
        </p:nvSpPr>
        <p:spPr bwMode="auto">
          <a:xfrm>
            <a:off x="0" y="6381750"/>
            <a:ext cx="91440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fld id="{AC00CA82-C47F-4471-AD01-3DB9E62DDE70}" type="slidenum">
              <a:rPr lang="ru-RU"/>
              <a:pPr/>
              <a:t>6</a:t>
            </a:fld>
            <a:endParaRPr lang="ru-RU"/>
          </a:p>
        </p:txBody>
      </p:sp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0034" y="214290"/>
            <a:ext cx="8229600" cy="428629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ru-RU" sz="2400" b="1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Определение гражданского общества</a:t>
            </a:r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57299"/>
            <a:ext cx="8229600" cy="335758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just">
              <a:buFontTx/>
              <a:buNone/>
            </a:pPr>
            <a:r>
              <a:rPr lang="ru-RU" sz="2000" i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Пространство (сфера)</a:t>
            </a:r>
            <a:r>
              <a:rPr lang="ru-RU" sz="20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вне семьи, государства и рынка, </a:t>
            </a:r>
            <a:r>
              <a:rPr lang="ru-RU" sz="2000" b="1" u="sng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созданное</a:t>
            </a:r>
            <a:r>
              <a:rPr lang="ru-RU" sz="2000" u="sng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u="sng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индивидуальными</a:t>
            </a:r>
            <a:r>
              <a:rPr lang="ru-RU" sz="2000" u="sng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ru-RU" sz="2000" b="1" u="sng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коллективными</a:t>
            </a:r>
            <a:r>
              <a:rPr lang="ru-RU" sz="2000" u="sng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действиями</a:t>
            </a:r>
            <a:r>
              <a:rPr lang="ru-RU" sz="20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000" u="sng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организациями и институтами для продвижения </a:t>
            </a:r>
            <a:r>
              <a:rPr lang="ru-RU" sz="2000" b="1" u="sng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общих</a:t>
            </a:r>
            <a:r>
              <a:rPr lang="ru-RU" sz="2000" u="sng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u="sng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интересов.</a:t>
            </a:r>
            <a:endParaRPr lang="ru-RU" sz="2000" u="sng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None/>
            </a:pPr>
            <a:endParaRPr lang="en-GB" sz="2000" u="sng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GB" sz="2000" i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en-GB" sz="20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arena</a:t>
            </a:r>
            <a:r>
              <a:rPr lang="en-GB" sz="20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, outside of the family, the state, and the market, which </a:t>
            </a:r>
            <a:r>
              <a:rPr lang="en-GB" sz="2000" u="sng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is </a:t>
            </a:r>
            <a:r>
              <a:rPr lang="en-GB" sz="2000" b="1" u="sng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created </a:t>
            </a:r>
            <a:r>
              <a:rPr lang="en-GB" sz="2000" u="sng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by </a:t>
            </a:r>
            <a:r>
              <a:rPr lang="en-GB" sz="2000" b="1" u="sng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individual </a:t>
            </a:r>
            <a:r>
              <a:rPr lang="en-GB" sz="2000" u="sng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and </a:t>
            </a:r>
            <a:r>
              <a:rPr lang="en-GB" sz="2000" b="1" u="sng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collective </a:t>
            </a:r>
            <a:r>
              <a:rPr lang="en-GB" sz="2000" u="sng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actions, organisations and institutions to advance </a:t>
            </a:r>
            <a:r>
              <a:rPr lang="en-GB" sz="2000" b="1" u="sng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shared</a:t>
            </a:r>
            <a:r>
              <a:rPr lang="en-GB" sz="2000" u="sng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000" u="sng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interests</a:t>
            </a:r>
            <a:r>
              <a:rPr lang="ru-RU" sz="2000" u="sng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000" u="sng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714356"/>
            <a:ext cx="9144000" cy="144463"/>
            <a:chOff x="0" y="391"/>
            <a:chExt cx="5760" cy="91"/>
          </a:xfrm>
        </p:grpSpPr>
        <p:sp>
          <p:nvSpPr>
            <p:cNvPr id="346117" name="Rectangle 4"/>
            <p:cNvSpPr>
              <a:spLocks noChangeArrowheads="1"/>
            </p:cNvSpPr>
            <p:nvPr/>
          </p:nvSpPr>
          <p:spPr bwMode="auto">
            <a:xfrm flipV="1">
              <a:off x="0" y="391"/>
              <a:ext cx="5760" cy="48"/>
            </a:xfrm>
            <a:prstGeom prst="rect">
              <a:avLst/>
            </a:prstGeom>
            <a:gradFill rotWithShape="0">
              <a:gsLst>
                <a:gs pos="0">
                  <a:srgbClr val="A50021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latinLnBrk="1">
                <a:lnSpc>
                  <a:spcPct val="140000"/>
                </a:lnSpc>
              </a:pPr>
              <a:endParaRPr kumimoji="1" lang="en-US" sz="2000" b="0" i="1">
                <a:solidFill>
                  <a:schemeClr val="bg1"/>
                </a:solidFill>
                <a:latin typeface="HY헤드라인M"/>
                <a:ea typeface="HY헤드라인M"/>
                <a:cs typeface="Arial" pitchFamily="34" charset="0"/>
              </a:endParaRPr>
            </a:p>
          </p:txBody>
        </p:sp>
        <p:sp>
          <p:nvSpPr>
            <p:cNvPr id="346118" name="Rectangle 5"/>
            <p:cNvSpPr>
              <a:spLocks noChangeArrowheads="1"/>
            </p:cNvSpPr>
            <p:nvPr/>
          </p:nvSpPr>
          <p:spPr bwMode="auto">
            <a:xfrm>
              <a:off x="0" y="471"/>
              <a:ext cx="5760" cy="11"/>
            </a:xfrm>
            <a:prstGeom prst="rect">
              <a:avLst/>
            </a:prstGeom>
            <a:gradFill rotWithShape="0">
              <a:gsLst>
                <a:gs pos="0">
                  <a:srgbClr val="A50021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1">
                <a:lnSpc>
                  <a:spcPct val="140000"/>
                </a:lnSpc>
              </a:pPr>
              <a:endParaRPr kumimoji="1" lang="en-US" sz="2000" b="0" i="1">
                <a:solidFill>
                  <a:schemeClr val="bg1"/>
                </a:solidFill>
                <a:latin typeface="HY헤드라인M"/>
                <a:ea typeface="HY헤드라인M"/>
                <a:cs typeface="Arial" pitchFamily="34" charset="0"/>
              </a:endParaRPr>
            </a:p>
          </p:txBody>
        </p:sp>
      </p:grpSp>
      <p:sp>
        <p:nvSpPr>
          <p:cNvPr id="346119" name="Line 9"/>
          <p:cNvSpPr>
            <a:spLocks noChangeShapeType="1"/>
          </p:cNvSpPr>
          <p:nvPr/>
        </p:nvSpPr>
        <p:spPr bwMode="auto">
          <a:xfrm>
            <a:off x="0" y="6381750"/>
            <a:ext cx="91440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0" y="104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ko-KR" sz="2400" b="1" dirty="0" smtClean="0">
                <a:solidFill>
                  <a:srgbClr val="A50021"/>
                </a:solidFill>
              </a:rPr>
              <a:t>Методология</a:t>
            </a:r>
            <a:endParaRPr lang="ru-RU" altLang="ko-KR" sz="2400" b="1" dirty="0">
              <a:solidFill>
                <a:srgbClr val="A50021"/>
              </a:solidFill>
            </a:endParaRPr>
          </a:p>
        </p:txBody>
      </p:sp>
      <p:sp>
        <p:nvSpPr>
          <p:cNvPr id="370691" name="Rectangle 12"/>
          <p:cNvSpPr>
            <a:spLocks noChangeArrowheads="1"/>
          </p:cNvSpPr>
          <p:nvPr/>
        </p:nvSpPr>
        <p:spPr bwMode="auto">
          <a:xfrm>
            <a:off x="214282" y="1279347"/>
            <a:ext cx="8715436" cy="3893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828675" lvl="1" indent="-371475">
              <a:buFont typeface="Wingdings" pitchFamily="2" charset="2"/>
              <a:buChar char="§"/>
              <a:defRPr/>
            </a:pPr>
            <a:r>
              <a:rPr lang="ru-RU" sz="1900" b="0" dirty="0" smtClean="0">
                <a:solidFill>
                  <a:srgbClr val="000066"/>
                </a:solidFill>
              </a:rPr>
              <a:t>Анализ литературы.</a:t>
            </a:r>
          </a:p>
          <a:p>
            <a:pPr marL="828675" lvl="1" indent="-371475">
              <a:defRPr/>
            </a:pPr>
            <a:endParaRPr lang="ru-RU" sz="1900" b="0" dirty="0" smtClean="0">
              <a:solidFill>
                <a:srgbClr val="000066"/>
              </a:solidFill>
            </a:endParaRPr>
          </a:p>
          <a:p>
            <a:pPr marL="828675" lvl="1" indent="-371475">
              <a:buFont typeface="Wingdings" pitchFamily="2" charset="2"/>
              <a:buChar char="§"/>
              <a:defRPr/>
            </a:pPr>
            <a:r>
              <a:rPr lang="ru-RU" sz="1900" b="0" dirty="0" smtClean="0">
                <a:solidFill>
                  <a:srgbClr val="000066"/>
                </a:solidFill>
              </a:rPr>
              <a:t>Сбор первичной информации:</a:t>
            </a:r>
          </a:p>
          <a:p>
            <a:pPr marL="1285875" lvl="2" indent="-371475">
              <a:defRPr/>
            </a:pPr>
            <a:r>
              <a:rPr lang="ru-RU" sz="1900" b="0" dirty="0" smtClean="0">
                <a:solidFill>
                  <a:srgbClr val="000066"/>
                </a:solidFill>
                <a:cs typeface="Arial" pitchFamily="34" charset="0"/>
              </a:rPr>
              <a:t>– Всероссийский репрезентативный опрос населения (</a:t>
            </a:r>
            <a:r>
              <a:rPr lang="en-US" sz="1900" b="0" dirty="0" smtClean="0">
                <a:solidFill>
                  <a:srgbClr val="000066"/>
                </a:solidFill>
                <a:cs typeface="Arial" pitchFamily="34" charset="0"/>
              </a:rPr>
              <a:t>n = 2000</a:t>
            </a:r>
            <a:r>
              <a:rPr lang="ru-RU" sz="1900" b="0" dirty="0" smtClean="0">
                <a:solidFill>
                  <a:srgbClr val="000066"/>
                </a:solidFill>
                <a:cs typeface="Arial" pitchFamily="34" charset="0"/>
              </a:rPr>
              <a:t>),</a:t>
            </a:r>
          </a:p>
          <a:p>
            <a:pPr marL="1285875" lvl="2" indent="-371475">
              <a:defRPr/>
            </a:pPr>
            <a:r>
              <a:rPr lang="ru-RU" sz="1900" b="0" dirty="0" smtClean="0">
                <a:solidFill>
                  <a:srgbClr val="000066"/>
                </a:solidFill>
                <a:cs typeface="Arial" pitchFamily="34" charset="0"/>
              </a:rPr>
              <a:t>– Всероссийское обследование НКО (</a:t>
            </a:r>
            <a:r>
              <a:rPr lang="en-US" sz="1900" b="0" dirty="0" smtClean="0">
                <a:solidFill>
                  <a:srgbClr val="000066"/>
                </a:solidFill>
                <a:cs typeface="Arial" pitchFamily="34" charset="0"/>
              </a:rPr>
              <a:t>n = 1000, n = 350</a:t>
            </a:r>
            <a:r>
              <a:rPr lang="ru-RU" sz="1900" b="0" dirty="0" smtClean="0">
                <a:solidFill>
                  <a:srgbClr val="000066"/>
                </a:solidFill>
                <a:cs typeface="Arial" pitchFamily="34" charset="0"/>
              </a:rPr>
              <a:t>),</a:t>
            </a:r>
            <a:endParaRPr lang="en-US" sz="1900" b="0" dirty="0" smtClean="0">
              <a:solidFill>
                <a:srgbClr val="000066"/>
              </a:solidFill>
              <a:cs typeface="Arial" pitchFamily="34" charset="0"/>
            </a:endParaRPr>
          </a:p>
          <a:p>
            <a:pPr marL="1285875" lvl="2" indent="-371475">
              <a:defRPr/>
            </a:pPr>
            <a:r>
              <a:rPr lang="ru-RU" sz="1900" b="0" dirty="0" smtClean="0">
                <a:solidFill>
                  <a:srgbClr val="000066"/>
                </a:solidFill>
                <a:cs typeface="Arial" pitchFamily="34" charset="0"/>
              </a:rPr>
              <a:t>– Экспертный опрос.</a:t>
            </a:r>
          </a:p>
          <a:p>
            <a:pPr marL="1285875" lvl="2" indent="-371475">
              <a:defRPr/>
            </a:pPr>
            <a:endParaRPr lang="ru-RU" sz="1900" b="0" dirty="0" smtClean="0">
              <a:solidFill>
                <a:srgbClr val="000066"/>
              </a:solidFill>
              <a:cs typeface="Arial" pitchFamily="34" charset="0"/>
            </a:endParaRPr>
          </a:p>
          <a:p>
            <a:pPr marL="828675" lvl="1" indent="-371475">
              <a:buFont typeface="Wingdings" pitchFamily="2" charset="2"/>
              <a:buChar char="§"/>
              <a:defRPr/>
            </a:pPr>
            <a:r>
              <a:rPr lang="ru-RU" sz="1900" b="0" dirty="0" smtClean="0">
                <a:solidFill>
                  <a:srgbClr val="000066"/>
                </a:solidFill>
              </a:rPr>
              <a:t>Анализ показателей из международных источников (Всемирный Банк, </a:t>
            </a:r>
            <a:r>
              <a:rPr lang="ru-RU" sz="1900" b="0" dirty="0" err="1" smtClean="0">
                <a:solidFill>
                  <a:srgbClr val="000066"/>
                </a:solidFill>
              </a:rPr>
              <a:t>Freedom</a:t>
            </a:r>
            <a:r>
              <a:rPr lang="ru-RU" sz="1900" b="0" dirty="0" smtClean="0">
                <a:solidFill>
                  <a:srgbClr val="000066"/>
                </a:solidFill>
              </a:rPr>
              <a:t> </a:t>
            </a:r>
            <a:r>
              <a:rPr lang="ru-RU" sz="1900" b="0" dirty="0" err="1" smtClean="0">
                <a:solidFill>
                  <a:srgbClr val="000066"/>
                </a:solidFill>
              </a:rPr>
              <a:t>House</a:t>
            </a:r>
            <a:r>
              <a:rPr lang="ru-RU" sz="1900" b="0" dirty="0" smtClean="0">
                <a:solidFill>
                  <a:srgbClr val="000066"/>
                </a:solidFill>
              </a:rPr>
              <a:t>, </a:t>
            </a:r>
            <a:r>
              <a:rPr lang="ru-RU" sz="1900" b="0" dirty="0" err="1" smtClean="0">
                <a:solidFill>
                  <a:srgbClr val="000066"/>
                </a:solidFill>
              </a:rPr>
              <a:t>Transparency</a:t>
            </a:r>
            <a:r>
              <a:rPr lang="ru-RU" sz="1900" b="0" dirty="0" smtClean="0">
                <a:solidFill>
                  <a:srgbClr val="000066"/>
                </a:solidFill>
              </a:rPr>
              <a:t> </a:t>
            </a:r>
            <a:r>
              <a:rPr lang="ru-RU" sz="1900" b="0" dirty="0" err="1" smtClean="0">
                <a:solidFill>
                  <a:srgbClr val="000066"/>
                </a:solidFill>
              </a:rPr>
              <a:t>international</a:t>
            </a:r>
            <a:r>
              <a:rPr lang="ru-RU" sz="1900" b="0" dirty="0" smtClean="0">
                <a:solidFill>
                  <a:srgbClr val="000066"/>
                </a:solidFill>
              </a:rPr>
              <a:t>, </a:t>
            </a:r>
            <a:r>
              <a:rPr lang="ru-RU" sz="1900" b="0" dirty="0" err="1" smtClean="0">
                <a:solidFill>
                  <a:srgbClr val="000066"/>
                </a:solidFill>
              </a:rPr>
              <a:t>Social</a:t>
            </a:r>
            <a:r>
              <a:rPr lang="ru-RU" sz="1900" b="0" dirty="0" smtClean="0">
                <a:solidFill>
                  <a:srgbClr val="000066"/>
                </a:solidFill>
              </a:rPr>
              <a:t> </a:t>
            </a:r>
            <a:r>
              <a:rPr lang="ru-RU" sz="1900" b="0" dirty="0" err="1" smtClean="0">
                <a:solidFill>
                  <a:srgbClr val="000066"/>
                </a:solidFill>
              </a:rPr>
              <a:t>Watch</a:t>
            </a:r>
            <a:r>
              <a:rPr lang="ru-RU" sz="1900" b="0" dirty="0" smtClean="0">
                <a:solidFill>
                  <a:srgbClr val="000066"/>
                </a:solidFill>
              </a:rPr>
              <a:t>).</a:t>
            </a:r>
          </a:p>
          <a:p>
            <a:pPr marL="828675" lvl="1" indent="-371475">
              <a:buFont typeface="Wingdings" pitchFamily="2" charset="2"/>
              <a:buChar char="§"/>
              <a:defRPr/>
            </a:pPr>
            <a:endParaRPr lang="ru-RU" sz="1900" b="0" dirty="0" smtClean="0">
              <a:solidFill>
                <a:srgbClr val="000066"/>
              </a:solidFill>
            </a:endParaRPr>
          </a:p>
          <a:p>
            <a:pPr marL="828675" lvl="1" indent="-371475">
              <a:buFont typeface="Wingdings" pitchFamily="2" charset="2"/>
              <a:buChar char="§"/>
              <a:defRPr/>
            </a:pPr>
            <a:r>
              <a:rPr lang="ru-RU" sz="1900" b="0" dirty="0" err="1" smtClean="0">
                <a:solidFill>
                  <a:srgbClr val="000066"/>
                </a:solidFill>
              </a:rPr>
              <a:t>Контент-анализ</a:t>
            </a:r>
            <a:r>
              <a:rPr lang="ru-RU" sz="1900" b="0" dirty="0" smtClean="0">
                <a:solidFill>
                  <a:srgbClr val="000066"/>
                </a:solidFill>
              </a:rPr>
              <a:t> публикаций в СМИ.</a:t>
            </a:r>
          </a:p>
          <a:p>
            <a:pPr marL="828675" lvl="1" indent="-371475">
              <a:defRPr/>
            </a:pPr>
            <a:endParaRPr lang="ru-RU" sz="1900" b="0" dirty="0" smtClean="0">
              <a:solidFill>
                <a:srgbClr val="000066"/>
              </a:solidFill>
            </a:endParaRPr>
          </a:p>
          <a:p>
            <a:pPr marL="828675" lvl="1" indent="-371475">
              <a:buFont typeface="Wingdings" pitchFamily="2" charset="2"/>
              <a:buChar char="§"/>
              <a:defRPr/>
            </a:pPr>
            <a:r>
              <a:rPr lang="ru-RU" sz="1900" b="0" dirty="0" err="1" smtClean="0">
                <a:solidFill>
                  <a:srgbClr val="000066"/>
                </a:solidFill>
              </a:rPr>
              <a:t>Кейс-стади</a:t>
            </a:r>
            <a:r>
              <a:rPr lang="ru-RU" sz="1900" b="0" dirty="0" smtClean="0">
                <a:solidFill>
                  <a:srgbClr val="000066"/>
                </a:solidFill>
              </a:rPr>
              <a:t>.</a:t>
            </a:r>
          </a:p>
        </p:txBody>
      </p:sp>
      <p:sp>
        <p:nvSpPr>
          <p:cNvPr id="370692" name="Line 9"/>
          <p:cNvSpPr>
            <a:spLocks noChangeShapeType="1"/>
          </p:cNvSpPr>
          <p:nvPr/>
        </p:nvSpPr>
        <p:spPr bwMode="auto">
          <a:xfrm>
            <a:off x="0" y="6381750"/>
            <a:ext cx="91440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620713"/>
            <a:ext cx="9144000" cy="144462"/>
            <a:chOff x="0" y="391"/>
            <a:chExt cx="5760" cy="91"/>
          </a:xfrm>
        </p:grpSpPr>
        <p:sp>
          <p:nvSpPr>
            <p:cNvPr id="21511" name="Rectangle 4"/>
            <p:cNvSpPr>
              <a:spLocks noChangeArrowheads="1"/>
            </p:cNvSpPr>
            <p:nvPr/>
          </p:nvSpPr>
          <p:spPr bwMode="auto">
            <a:xfrm flipV="1">
              <a:off x="0" y="391"/>
              <a:ext cx="5760" cy="48"/>
            </a:xfrm>
            <a:prstGeom prst="rect">
              <a:avLst/>
            </a:prstGeom>
            <a:gradFill rotWithShape="0">
              <a:gsLst>
                <a:gs pos="0">
                  <a:srgbClr val="A50021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latinLnBrk="1">
                <a:lnSpc>
                  <a:spcPct val="140000"/>
                </a:lnSpc>
              </a:pPr>
              <a:endParaRPr kumimoji="1" lang="en-US" sz="2000" b="0" i="1">
                <a:solidFill>
                  <a:schemeClr val="bg1"/>
                </a:solidFill>
                <a:latin typeface="HY헤드라인M"/>
                <a:ea typeface="HY헤드라인M"/>
                <a:cs typeface="Arial" pitchFamily="34" charset="0"/>
              </a:endParaRPr>
            </a:p>
          </p:txBody>
        </p:sp>
        <p:sp>
          <p:nvSpPr>
            <p:cNvPr id="21512" name="Rectangle 5"/>
            <p:cNvSpPr>
              <a:spLocks noChangeArrowheads="1"/>
            </p:cNvSpPr>
            <p:nvPr/>
          </p:nvSpPr>
          <p:spPr bwMode="auto">
            <a:xfrm>
              <a:off x="0" y="471"/>
              <a:ext cx="5760" cy="11"/>
            </a:xfrm>
            <a:prstGeom prst="rect">
              <a:avLst/>
            </a:prstGeom>
            <a:gradFill rotWithShape="0">
              <a:gsLst>
                <a:gs pos="0">
                  <a:srgbClr val="A50021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1">
                <a:lnSpc>
                  <a:spcPct val="140000"/>
                </a:lnSpc>
              </a:pPr>
              <a:endParaRPr kumimoji="1" lang="en-US" sz="2000" b="0" i="1">
                <a:solidFill>
                  <a:schemeClr val="bg1"/>
                </a:solidFill>
                <a:latin typeface="HY헤드라인M"/>
                <a:ea typeface="HY헤드라인M"/>
                <a:cs typeface="Arial" pitchFamily="34" charset="0"/>
              </a:endParaRPr>
            </a:p>
          </p:txBody>
        </p:sp>
      </p:grpSp>
      <p:sp>
        <p:nvSpPr>
          <p:cNvPr id="9" name="Rectangle 0"/>
          <p:cNvSpPr txBox="1">
            <a:spLocks noGrp="1" noChangeArrowheads="1"/>
          </p:cNvSpPr>
          <p:nvPr/>
        </p:nvSpPr>
        <p:spPr bwMode="auto">
          <a:xfrm>
            <a:off x="3132138" y="6519863"/>
            <a:ext cx="6011862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743298ED-74F4-4314-AA79-AFE0D063055C}" type="slidenum">
              <a:rPr lang="ru-RU" sz="1200" i="1">
                <a:ea typeface="HYGothic-Extra"/>
                <a:cs typeface="Arial" pitchFamily="34" charset="0"/>
              </a:rPr>
              <a:pPr algn="r"/>
              <a:t>7</a:t>
            </a:fld>
            <a:endParaRPr lang="ru-RU" sz="1200" i="1" dirty="0">
              <a:ea typeface="HYGothic-Extra"/>
              <a:cs typeface="Arial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0650" y="6543675"/>
            <a:ext cx="207963" cy="215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fld id="{8042FD15-6BD2-45E1-BB4C-F1CFBFF6450D}" type="slidenum">
              <a:rPr lang="ru-RU"/>
              <a:pPr/>
              <a:t>8</a:t>
            </a:fld>
            <a:endParaRPr lang="ru-RU"/>
          </a:p>
        </p:txBody>
      </p:sp>
      <p:sp>
        <p:nvSpPr>
          <p:cNvPr id="4" name="Slide Number Placeholder 3"/>
          <p:cNvSpPr txBox="1">
            <a:spLocks noGrp="1" noChangeArrowheads="1"/>
          </p:cNvSpPr>
          <p:nvPr/>
        </p:nvSpPr>
        <p:spPr bwMode="auto">
          <a:xfrm>
            <a:off x="6588125" y="6481763"/>
            <a:ext cx="2555875" cy="331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0" dirty="0">
              <a:latin typeface="+mn-lt"/>
              <a:ea typeface="HYGothic-Extra" pitchFamily="18" charset="-127"/>
              <a:cs typeface="Arial" charset="0"/>
            </a:endParaRPr>
          </a:p>
        </p:txBody>
      </p:sp>
      <p:sp>
        <p:nvSpPr>
          <p:cNvPr id="343044" name="Line 9"/>
          <p:cNvSpPr>
            <a:spLocks noChangeShapeType="1"/>
          </p:cNvSpPr>
          <p:nvPr/>
        </p:nvSpPr>
        <p:spPr bwMode="auto">
          <a:xfrm>
            <a:off x="0" y="6381750"/>
            <a:ext cx="91440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571480"/>
            <a:ext cx="9144000" cy="144462"/>
            <a:chOff x="0" y="391"/>
            <a:chExt cx="5760" cy="91"/>
          </a:xfrm>
        </p:grpSpPr>
        <p:sp>
          <p:nvSpPr>
            <p:cNvPr id="343046" name="Rectangle 4"/>
            <p:cNvSpPr>
              <a:spLocks noChangeArrowheads="1"/>
            </p:cNvSpPr>
            <p:nvPr/>
          </p:nvSpPr>
          <p:spPr bwMode="auto">
            <a:xfrm flipV="1">
              <a:off x="0" y="391"/>
              <a:ext cx="5760" cy="48"/>
            </a:xfrm>
            <a:prstGeom prst="rect">
              <a:avLst/>
            </a:prstGeom>
            <a:gradFill rotWithShape="0">
              <a:gsLst>
                <a:gs pos="0">
                  <a:srgbClr val="A50021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latinLnBrk="1">
                <a:lnSpc>
                  <a:spcPct val="140000"/>
                </a:lnSpc>
              </a:pPr>
              <a:endParaRPr kumimoji="1" lang="en-US" sz="2000" b="0" i="1">
                <a:solidFill>
                  <a:schemeClr val="bg1"/>
                </a:solidFill>
                <a:latin typeface="HY헤드라인M"/>
                <a:ea typeface="HY헤드라인M"/>
                <a:cs typeface="Arial" pitchFamily="34" charset="0"/>
              </a:endParaRPr>
            </a:p>
          </p:txBody>
        </p:sp>
        <p:sp>
          <p:nvSpPr>
            <p:cNvPr id="343047" name="Rectangle 5"/>
            <p:cNvSpPr>
              <a:spLocks noChangeArrowheads="1"/>
            </p:cNvSpPr>
            <p:nvPr/>
          </p:nvSpPr>
          <p:spPr bwMode="auto">
            <a:xfrm>
              <a:off x="0" y="471"/>
              <a:ext cx="5760" cy="11"/>
            </a:xfrm>
            <a:prstGeom prst="rect">
              <a:avLst/>
            </a:prstGeom>
            <a:gradFill rotWithShape="0">
              <a:gsLst>
                <a:gs pos="0">
                  <a:srgbClr val="A50021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1">
                <a:lnSpc>
                  <a:spcPct val="140000"/>
                </a:lnSpc>
              </a:pPr>
              <a:endParaRPr kumimoji="1" lang="en-US" sz="2000" b="0" i="1">
                <a:solidFill>
                  <a:schemeClr val="bg1"/>
                </a:solidFill>
                <a:latin typeface="HY헤드라인M"/>
                <a:ea typeface="HY헤드라인M"/>
                <a:cs typeface="Arial" pitchFamily="34" charset="0"/>
              </a:endParaRPr>
            </a:p>
          </p:txBody>
        </p:sp>
      </p:grpSp>
      <p:pic>
        <p:nvPicPr>
          <p:cNvPr id="345088" name="Object 1"/>
          <p:cNvPicPr>
            <a:picLocks noChangeArrowheads="1"/>
          </p:cNvPicPr>
          <p:nvPr/>
        </p:nvPicPr>
        <p:blipFill>
          <a:blip r:embed="rId2" cstate="print"/>
          <a:srcRect l="7500" t="7595" r="5833" b="6329"/>
          <a:stretch>
            <a:fillRect/>
          </a:stretch>
        </p:blipFill>
        <p:spPr bwMode="auto">
          <a:xfrm>
            <a:off x="642910" y="1142984"/>
            <a:ext cx="7929618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5089" name="Text Box 1"/>
          <p:cNvSpPr txBox="1">
            <a:spLocks noChangeArrowheads="1"/>
          </p:cNvSpPr>
          <p:nvPr/>
        </p:nvSpPr>
        <p:spPr bwMode="auto">
          <a:xfrm>
            <a:off x="827088" y="188913"/>
            <a:ext cx="73453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345090" name="Text Box 2"/>
          <p:cNvSpPr txBox="1">
            <a:spLocks noChangeArrowheads="1"/>
          </p:cNvSpPr>
          <p:nvPr/>
        </p:nvSpPr>
        <p:spPr bwMode="auto">
          <a:xfrm>
            <a:off x="323850" y="188913"/>
            <a:ext cx="8208963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>
                <a:solidFill>
                  <a:srgbClr val="A50021"/>
                </a:solidFill>
              </a:rPr>
              <a:t>«Новый алмаз» гражданского общества </a:t>
            </a:r>
          </a:p>
          <a:p>
            <a:pPr algn="ctr">
              <a:spcBef>
                <a:spcPct val="50000"/>
              </a:spcBef>
            </a:pPr>
            <a:r>
              <a:rPr lang="ru-RU" sz="1600" dirty="0" smtClean="0">
                <a:solidFill>
                  <a:srgbClr val="000066"/>
                </a:solidFill>
              </a:rPr>
              <a:t>общественное </a:t>
            </a:r>
            <a:r>
              <a:rPr lang="ru-RU" sz="1600" dirty="0">
                <a:solidFill>
                  <a:srgbClr val="000066"/>
                </a:solidFill>
              </a:rPr>
              <a:t>участие, практикуемые ценности, уровень организации сектора, восприятие воздействия (оси) </a:t>
            </a:r>
            <a:r>
              <a:rPr lang="ru-RU" sz="1600" dirty="0">
                <a:solidFill>
                  <a:srgbClr val="000066"/>
                </a:solidFill>
              </a:rPr>
              <a:t>и внешняя среда</a:t>
            </a:r>
          </a:p>
        </p:txBody>
      </p:sp>
      <p:sp>
        <p:nvSpPr>
          <p:cNvPr id="345092" name="Oval 4"/>
          <p:cNvSpPr>
            <a:spLocks noChangeArrowheads="1"/>
          </p:cNvSpPr>
          <p:nvPr/>
        </p:nvSpPr>
        <p:spPr bwMode="auto">
          <a:xfrm>
            <a:off x="3500430" y="2357430"/>
            <a:ext cx="2071702" cy="2000263"/>
          </a:xfrm>
          <a:prstGeom prst="ellipse">
            <a:avLst/>
          </a:prstGeom>
          <a:noFill/>
          <a:ln w="9525">
            <a:solidFill>
              <a:srgbClr val="A5002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fld id="{A32F4BE8-A4D7-4457-AED6-775909D2AEFD}" type="slidenum">
              <a:rPr lang="ru-RU"/>
              <a:pPr/>
              <a:t>9</a:t>
            </a:fld>
            <a:endParaRPr lang="ru-RU" dirty="0"/>
          </a:p>
        </p:txBody>
      </p:sp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0034" y="142852"/>
            <a:ext cx="8229600" cy="43971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400" b="1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Измерения гражданского общества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282" y="1142984"/>
            <a:ext cx="8715436" cy="4625989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609600" indent="-609600">
              <a:buFontTx/>
              <a:buAutoNum type="arabicParenR"/>
            </a:pPr>
            <a:r>
              <a:rPr lang="ru-RU" sz="1800" u="sng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Общественное участие</a:t>
            </a:r>
            <a:r>
              <a:rPr lang="en-US" sz="18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18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Уровень </a:t>
            </a:r>
            <a:r>
              <a:rPr lang="ru-RU" sz="18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вовлечения индивидов в социальные и политические </a:t>
            </a:r>
            <a:r>
              <a:rPr lang="ru-RU" sz="18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инициативы, деятельность НКО</a:t>
            </a:r>
            <a:r>
              <a:rPr lang="en-GB" sz="18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18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8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609600" indent="-609600">
              <a:buFontTx/>
              <a:buAutoNum type="arabicParenR"/>
            </a:pPr>
            <a:endParaRPr lang="ru-RU" sz="1800" u="sng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609600" indent="-609600">
              <a:buFontTx/>
              <a:buAutoNum type="arabicParenR"/>
            </a:pPr>
            <a:r>
              <a:rPr lang="ru-RU" sz="1800" u="sng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Уровень организации</a:t>
            </a:r>
            <a:r>
              <a:rPr lang="en-US" sz="18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18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Степень институционализации, характеризующая гражданское общество.</a:t>
            </a:r>
          </a:p>
          <a:p>
            <a:pPr marL="609600" indent="-609600">
              <a:buFontTx/>
              <a:buAutoNum type="arabicParenR"/>
            </a:pPr>
            <a:endParaRPr lang="ru-RU" sz="1800" u="sng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609600" indent="-609600">
              <a:buFontTx/>
              <a:buAutoNum type="arabicParenR"/>
            </a:pPr>
            <a:r>
              <a:rPr lang="ru-RU" sz="1800" u="sng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Практикуемые ценности</a:t>
            </a:r>
            <a:r>
              <a:rPr lang="en-US" sz="18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18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Степень, в которой гражданское общество практикует некоторые базовые ценности</a:t>
            </a:r>
            <a:r>
              <a:rPr lang="en-GB" sz="18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18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609600" indent="-609600">
              <a:buFontTx/>
              <a:buAutoNum type="arabicParenR"/>
            </a:pPr>
            <a:endParaRPr lang="ru-RU" sz="1800" u="sng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609600" indent="-609600">
              <a:buFontTx/>
              <a:buAutoNum type="arabicParenR"/>
            </a:pPr>
            <a:r>
              <a:rPr lang="ru-RU" sz="1800" u="sng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Воспринимаемое воздействие</a:t>
            </a:r>
            <a:r>
              <a:rPr lang="en-US" sz="18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18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Мера, в которой гражданскому обществу удается оказывать воздействие в социальной и политической сфере</a:t>
            </a:r>
            <a:r>
              <a:rPr lang="en-GB" sz="18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8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в соответствии с внутренним и внешним восприятием.</a:t>
            </a:r>
          </a:p>
          <a:p>
            <a:pPr marL="609600" indent="-609600">
              <a:buFontTx/>
              <a:buAutoNum type="arabicParenR"/>
            </a:pPr>
            <a:endParaRPr lang="ru-RU" sz="1800" u="sng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609600" indent="-609600">
              <a:buFontTx/>
              <a:buAutoNum type="arabicParenR"/>
            </a:pPr>
            <a:r>
              <a:rPr lang="ru-RU" sz="1800" u="sng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Внешняя среда</a:t>
            </a:r>
            <a:r>
              <a:rPr lang="en-US" sz="18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18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Условия</a:t>
            </a:r>
            <a:r>
              <a:rPr lang="en-GB" sz="18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18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например, </a:t>
            </a:r>
            <a:r>
              <a:rPr lang="ru-RU" sz="18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социо-экономические</a:t>
            </a:r>
            <a:r>
              <a:rPr lang="en-GB" sz="18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ru-RU" sz="18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политические и </a:t>
            </a:r>
            <a:r>
              <a:rPr lang="ru-RU" sz="18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культурные</a:t>
            </a:r>
            <a:r>
              <a:rPr lang="en-GB" sz="18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sz="18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, в которых работает гражданское общество</a:t>
            </a:r>
            <a:r>
              <a:rPr lang="en-GB" sz="2400" dirty="0" smtClean="0"/>
              <a:t>.</a:t>
            </a:r>
            <a:endParaRPr lang="ru-RU" sz="2400" dirty="0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714356"/>
            <a:ext cx="9144000" cy="144462"/>
            <a:chOff x="0" y="391"/>
            <a:chExt cx="5760" cy="91"/>
          </a:xfrm>
        </p:grpSpPr>
        <p:sp>
          <p:nvSpPr>
            <p:cNvPr id="350213" name="Rectangle 4"/>
            <p:cNvSpPr>
              <a:spLocks noChangeArrowheads="1"/>
            </p:cNvSpPr>
            <p:nvPr/>
          </p:nvSpPr>
          <p:spPr bwMode="auto">
            <a:xfrm flipV="1">
              <a:off x="0" y="391"/>
              <a:ext cx="5760" cy="48"/>
            </a:xfrm>
            <a:prstGeom prst="rect">
              <a:avLst/>
            </a:prstGeom>
            <a:gradFill rotWithShape="0">
              <a:gsLst>
                <a:gs pos="0">
                  <a:srgbClr val="A50021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latinLnBrk="1">
                <a:lnSpc>
                  <a:spcPct val="140000"/>
                </a:lnSpc>
              </a:pPr>
              <a:endParaRPr kumimoji="1" lang="en-US" sz="2000" b="0" i="1">
                <a:solidFill>
                  <a:schemeClr val="bg1"/>
                </a:solidFill>
                <a:latin typeface="HY헤드라인M"/>
                <a:ea typeface="HY헤드라인M"/>
                <a:cs typeface="Arial" pitchFamily="34" charset="0"/>
              </a:endParaRPr>
            </a:p>
          </p:txBody>
        </p:sp>
        <p:sp>
          <p:nvSpPr>
            <p:cNvPr id="350214" name="Rectangle 5"/>
            <p:cNvSpPr>
              <a:spLocks noChangeArrowheads="1"/>
            </p:cNvSpPr>
            <p:nvPr/>
          </p:nvSpPr>
          <p:spPr bwMode="auto">
            <a:xfrm>
              <a:off x="0" y="471"/>
              <a:ext cx="5760" cy="11"/>
            </a:xfrm>
            <a:prstGeom prst="rect">
              <a:avLst/>
            </a:prstGeom>
            <a:gradFill rotWithShape="0">
              <a:gsLst>
                <a:gs pos="0">
                  <a:srgbClr val="A50021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1">
                <a:lnSpc>
                  <a:spcPct val="140000"/>
                </a:lnSpc>
              </a:pPr>
              <a:endParaRPr kumimoji="1" lang="en-US" sz="2000" b="0" i="1">
                <a:solidFill>
                  <a:schemeClr val="bg1"/>
                </a:solidFill>
                <a:latin typeface="HY헤드라인M"/>
                <a:ea typeface="HY헤드라인M"/>
                <a:cs typeface="Arial" pitchFamily="34" charset="0"/>
              </a:endParaRPr>
            </a:p>
          </p:txBody>
        </p:sp>
      </p:grpSp>
      <p:sp>
        <p:nvSpPr>
          <p:cNvPr id="350215" name="Line 9"/>
          <p:cNvSpPr>
            <a:spLocks noChangeShapeType="1"/>
          </p:cNvSpPr>
          <p:nvPr/>
        </p:nvSpPr>
        <p:spPr bwMode="auto">
          <a:xfrm>
            <a:off x="0" y="6381750"/>
            <a:ext cx="91440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Новая презентация">
  <a:themeElements>
    <a:clrScheme name="Новая презентация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Новая презентация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1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1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Новая презентация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Новая презентация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Новая презентация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Новая презентация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Новая презентация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Новая презентация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Новая презентация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1700</TotalTime>
  <Words>1494</Words>
  <Application>Microsoft Office PowerPoint</Application>
  <PresentationFormat>Экран (4:3)</PresentationFormat>
  <Paragraphs>230</Paragraphs>
  <Slides>26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Новая презентация</vt:lpstr>
      <vt:lpstr>Слайд 1</vt:lpstr>
      <vt:lpstr>Слайд 2</vt:lpstr>
      <vt:lpstr>Слайд 3</vt:lpstr>
      <vt:lpstr>Слайд 4</vt:lpstr>
      <vt:lpstr>Функции наблюдательного совета</vt:lpstr>
      <vt:lpstr>Определение гражданского общества</vt:lpstr>
      <vt:lpstr>Слайд 7</vt:lpstr>
      <vt:lpstr>Слайд 8</vt:lpstr>
      <vt:lpstr>Измерения гражданского общества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Юдин Илья</dc:creator>
  <cp:lastModifiedBy>Мерсиянова</cp:lastModifiedBy>
  <cp:revision>210</cp:revision>
  <dcterms:created xsi:type="dcterms:W3CDTF">2008-12-17T19:54:32Z</dcterms:created>
  <dcterms:modified xsi:type="dcterms:W3CDTF">2009-12-10T23:57:14Z</dcterms:modified>
</cp:coreProperties>
</file>