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rawings/drawing19.xml" ContentType="application/vnd.openxmlformats-officedocument.drawingml.chartshape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2.xml" ContentType="application/vnd.openxmlformats-officedocument.drawingml.chartshapes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drawings/drawing20.xml" ContentType="application/vnd.openxmlformats-officedocument.drawingml.chartshape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25" r:id="rId2"/>
    <p:sldId id="426" r:id="rId3"/>
    <p:sldId id="411" r:id="rId4"/>
    <p:sldId id="412" r:id="rId5"/>
    <p:sldId id="414" r:id="rId6"/>
    <p:sldId id="415" r:id="rId7"/>
    <p:sldId id="418" r:id="rId8"/>
    <p:sldId id="416" r:id="rId9"/>
    <p:sldId id="417" r:id="rId10"/>
    <p:sldId id="419" r:id="rId11"/>
    <p:sldId id="428" r:id="rId12"/>
    <p:sldId id="429" r:id="rId13"/>
    <p:sldId id="420" r:id="rId14"/>
    <p:sldId id="430" r:id="rId15"/>
    <p:sldId id="421" r:id="rId16"/>
    <p:sldId id="439" r:id="rId17"/>
    <p:sldId id="431" r:id="rId18"/>
    <p:sldId id="434" r:id="rId19"/>
    <p:sldId id="422" r:id="rId20"/>
    <p:sldId id="435" r:id="rId21"/>
    <p:sldId id="440" r:id="rId22"/>
    <p:sldId id="423" r:id="rId23"/>
    <p:sldId id="441" r:id="rId24"/>
    <p:sldId id="424" r:id="rId25"/>
    <p:sldId id="442" r:id="rId26"/>
    <p:sldId id="405" r:id="rId27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CC"/>
    <a:srgbClr val="A50021"/>
    <a:srgbClr val="FF3300"/>
    <a:srgbClr val="008000"/>
    <a:srgbClr val="6600FF"/>
    <a:srgbClr val="FF0066"/>
    <a:srgbClr val="B7B7FF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67" autoAdjust="0"/>
  </p:normalViewPr>
  <p:slideViewPr>
    <p:cSldViewPr>
      <p:cViewPr varScale="1">
        <p:scale>
          <a:sx n="93" d="100"/>
          <a:sy n="93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17.11.2009\Data%20output%202009%20master%20copy%20(17.11.2009)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ownloads\&#1089;&#1088;&#1072;&#107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ownloads\&#1089;&#1088;&#1072;&#107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ownloads\&#1089;&#1088;&#1072;&#107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\Downloads\&#1089;&#1088;&#1072;&#107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user\Downloads\&#1089;&#1088;&#1072;&#107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user\Downloads\&#1089;&#1088;&#1072;&#107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4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user\Downloads\&#1089;&#1088;&#1072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Zambia%20Data%20output%202009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user\Downloads\&#1089;&#1088;&#1072;&#107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user\Downloads\&#1089;&#1088;&#1072;&#1074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user\Downloads\&#1089;&#1088;&#1072;&#107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ownloads\&#1089;&#1088;&#1072;&#107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ownloads\&#1089;&#1088;&#1072;&#107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ownloads\&#1089;&#1088;&#1072;&#107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ownloads\&#1089;&#1088;&#1072;&#107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ownloads\&#1089;&#1088;&#1072;&#107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ownloads\&#1089;&#1088;&#1072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940999562554694"/>
          <c:y val="0.12692009525299433"/>
          <c:w val="0.50804636920384949"/>
          <c:h val="0.76919278302132754"/>
        </c:manualLayout>
      </c:layout>
      <c:scatterChart>
        <c:scatterStyle val="lineMarker"/>
        <c:ser>
          <c:idx val="0"/>
          <c:order val="0"/>
          <c:tx>
            <c:v>Diamond</c:v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diamond"/>
            <c:size val="7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marker>
          <c:xVal>
            <c:numRef>
              <c:f>'data for graphic'!$B$15:$B$19</c:f>
              <c:numCache>
                <c:formatCode>General</c:formatCode>
                <c:ptCount val="5"/>
                <c:pt idx="0">
                  <c:v>0</c:v>
                </c:pt>
                <c:pt idx="1">
                  <c:v>51.360000000000007</c:v>
                </c:pt>
                <c:pt idx="2">
                  <c:v>0</c:v>
                </c:pt>
                <c:pt idx="3">
                  <c:v>-38.969833333333334</c:v>
                </c:pt>
                <c:pt idx="4">
                  <c:v>0</c:v>
                </c:pt>
              </c:numCache>
            </c:numRef>
          </c:xVal>
          <c:yVal>
            <c:numRef>
              <c:f>'data for graphic'!$C$15:$C$19</c:f>
              <c:numCache>
                <c:formatCode>General</c:formatCode>
                <c:ptCount val="5"/>
                <c:pt idx="0">
                  <c:v>35.349333333333334</c:v>
                </c:pt>
                <c:pt idx="1">
                  <c:v>0</c:v>
                </c:pt>
                <c:pt idx="2">
                  <c:v>-34.261904761904766</c:v>
                </c:pt>
                <c:pt idx="3">
                  <c:v>0</c:v>
                </c:pt>
                <c:pt idx="4">
                  <c:v>35.349333333333334</c:v>
                </c:pt>
              </c:numCache>
            </c:numRef>
          </c:yVal>
        </c:ser>
        <c:ser>
          <c:idx val="1"/>
          <c:order val="1"/>
          <c:tx>
            <c:v>Circle</c:v>
          </c:tx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none"/>
          </c:marker>
          <c:xVal>
            <c:numRef>
              <c:f>'data for graphic'!$B$24:$B$87</c:f>
              <c:numCache>
                <c:formatCode>0.00</c:formatCode>
                <c:ptCount val="64"/>
                <c:pt idx="0">
                  <c:v>53.280666666666463</c:v>
                </c:pt>
                <c:pt idx="1">
                  <c:v>53.014485262123394</c:v>
                </c:pt>
                <c:pt idx="2">
                  <c:v>52.218600645099912</c:v>
                </c:pt>
                <c:pt idx="3">
                  <c:v>50.900965031605026</c:v>
                </c:pt>
                <c:pt idx="4">
                  <c:v>49.0747438011363</c:v>
                </c:pt>
                <c:pt idx="5">
                  <c:v>46.758183952560316</c:v>
                </c:pt>
                <c:pt idx="6">
                  <c:v>43.974431786130928</c:v>
                </c:pt>
                <c:pt idx="7">
                  <c:v>40.751301633309055</c:v>
                </c:pt>
                <c:pt idx="8">
                  <c:v>37.120997945156532</c:v>
                </c:pt>
                <c:pt idx="9">
                  <c:v>33.119793516106505</c:v>
                </c:pt>
                <c:pt idx="10">
                  <c:v>28.787667058191726</c:v>
                </c:pt>
                <c:pt idx="11">
                  <c:v>24.167903746969042</c:v>
                </c:pt>
                <c:pt idx="12">
                  <c:v>19.306662730353487</c:v>
                </c:pt>
                <c:pt idx="13">
                  <c:v>14.25251592167043</c:v>
                </c:pt>
                <c:pt idx="14">
                  <c:v>9.0559626851534425</c:v>
                </c:pt>
                <c:pt idx="15">
                  <c:v>3.7689252629896637</c:v>
                </c:pt>
                <c:pt idx="16">
                  <c:v>-1.5557700145608688</c:v>
                </c:pt>
                <c:pt idx="17">
                  <c:v>-6.86492055239506</c:v>
                </c:pt>
                <c:pt idx="18">
                  <c:v>-12.105479073310809</c:v>
                </c:pt>
                <c:pt idx="19">
                  <c:v>-17.225083648865294</c:v>
                </c:pt>
                <c:pt idx="20">
                  <c:v>-22.17258088245611</c:v>
                </c:pt>
                <c:pt idx="21">
                  <c:v>-26.898537017150129</c:v>
                </c:pt>
                <c:pt idx="22">
                  <c:v>-31.355731861442987</c:v>
                </c:pt>
                <c:pt idx="23">
                  <c:v>-35.499630597803204</c:v>
                </c:pt>
                <c:pt idx="24">
                  <c:v>-39.288828759847895</c:v>
                </c:pt>
                <c:pt idx="25">
                  <c:v>-42.685465932084362</c:v>
                </c:pt>
                <c:pt idx="26">
                  <c:v>-45.655604038666297</c:v>
                </c:pt>
                <c:pt idx="27">
                  <c:v>-48.169566441430355</c:v>
                </c:pt>
                <c:pt idx="28">
                  <c:v>-50.202234459053194</c:v>
                </c:pt>
                <c:pt idx="29">
                  <c:v>-51.733298344613615</c:v>
                </c:pt>
                <c:pt idx="30">
                  <c:v>-52.747460213869445</c:v>
                </c:pt>
                <c:pt idx="31">
                  <c:v>-53.234586896660495</c:v>
                </c:pt>
                <c:pt idx="32">
                  <c:v>-53.189811184194973</c:v>
                </c:pt>
                <c:pt idx="33">
                  <c:v>-52.613580460590924</c:v>
                </c:pt>
                <c:pt idx="34">
                  <c:v>-51.511652232762046</c:v>
                </c:pt>
                <c:pt idx="35">
                  <c:v>-49.895036603311816</c:v>
                </c:pt>
                <c:pt idx="36">
                  <c:v>-47.779886261227418</c:v>
                </c:pt>
                <c:pt idx="37">
                  <c:v>-45.187335089551681</c:v>
                </c:pt>
                <c:pt idx="38">
                  <c:v>-42.14328700260797</c:v>
                </c:pt>
                <c:pt idx="39">
                  <c:v>-38.678157122652962</c:v>
                </c:pt>
                <c:pt idx="40">
                  <c:v>-34.826567882027149</c:v>
                </c:pt>
                <c:pt idx="41">
                  <c:v>-30.627003087256934</c:v>
                </c:pt>
                <c:pt idx="42">
                  <c:v>-26.121423401580024</c:v>
                </c:pt>
                <c:pt idx="43">
                  <c:v>-21.354847087869143</c:v>
                </c:pt>
                <c:pt idx="44">
                  <c:v>-16.37490020103019</c:v>
                </c:pt>
                <c:pt idx="45">
                  <c:v>-11.231340724204861</c:v>
                </c:pt>
                <c:pt idx="46">
                  <c:v>-5.9755614034510307</c:v>
                </c:pt>
                <c:pt idx="47">
                  <c:v>-0.66007624841178603</c:v>
                </c:pt>
                <c:pt idx="48">
                  <c:v>4.6620041703093245</c:v>
                </c:pt>
                <c:pt idx="49">
                  <c:v>9.9375033844144482</c:v>
                </c:pt>
                <c:pt idx="50">
                  <c:v>15.113710349604336</c:v>
                </c:pt>
                <c:pt idx="51">
                  <c:v>20.138906116909393</c:v>
                </c:pt>
                <c:pt idx="52">
                  <c:v>24.962880591331565</c:v>
                </c:pt>
                <c:pt idx="53">
                  <c:v>29.537434214516491</c:v>
                </c:pt>
                <c:pt idx="54">
                  <c:v>33.816859558807387</c:v>
                </c:pt>
                <c:pt idx="55">
                  <c:v>37.758398020754562</c:v>
                </c:pt>
                <c:pt idx="56">
                  <c:v>41.322667050945014</c:v>
                </c:pt>
                <c:pt idx="57">
                  <c:v>44.47405365142022</c:v>
                </c:pt>
                <c:pt idx="58">
                  <c:v>47.181070208978113</c:v>
                </c:pt>
                <c:pt idx="59">
                  <c:v>49.416669108995997</c:v>
                </c:pt>
                <c:pt idx="60">
                  <c:v>51.158512986256049</c:v>
                </c:pt>
                <c:pt idx="61">
                  <c:v>52.38919791251319</c:v>
                </c:pt>
                <c:pt idx="62">
                  <c:v>53.096427290795042</c:v>
                </c:pt>
                <c:pt idx="63">
                  <c:v>53.27313471893261</c:v>
                </c:pt>
              </c:numCache>
            </c:numRef>
          </c:xVal>
          <c:yVal>
            <c:numRef>
              <c:f>'data for graphic'!$C$24:$C$87</c:f>
              <c:numCache>
                <c:formatCode>0.00</c:formatCode>
                <c:ptCount val="64"/>
                <c:pt idx="0">
                  <c:v>0</c:v>
                </c:pt>
                <c:pt idx="1">
                  <c:v>5.3191909945541136</c:v>
                </c:pt>
                <c:pt idx="2">
                  <c:v>10.585234390981421</c:v>
                </c:pt>
                <c:pt idx="3">
                  <c:v>15.745513624387277</c:v>
                </c:pt>
                <c:pt idx="4">
                  <c:v>20.748468890433056</c:v>
                </c:pt>
                <c:pt idx="5">
                  <c:v>25.544112313857671</c:v>
                </c:pt>
                <c:pt idx="6">
                  <c:v>30.08452741080308</c:v>
                </c:pt>
                <c:pt idx="7">
                  <c:v>34.324347854482227</c:v>
                </c:pt>
                <c:pt idx="8">
                  <c:v>38.221210760520513</c:v>
                </c:pt>
                <c:pt idx="9">
                  <c:v>41.736179962892066</c:v>
                </c:pt>
                <c:pt idx="10">
                  <c:v>44.834135051221246</c:v>
                </c:pt>
                <c:pt idx="11">
                  <c:v>47.484122282313294</c:v>
                </c:pt>
                <c:pt idx="12">
                  <c:v>49.65966385972434</c:v>
                </c:pt>
                <c:pt idx="13">
                  <c:v>51.339022491151646</c:v>
                </c:pt>
                <c:pt idx="14">
                  <c:v>52.5054185802719</c:v>
                </c:pt>
                <c:pt idx="15">
                  <c:v>53.147197882921844</c:v>
                </c:pt>
                <c:pt idx="16">
                  <c:v>53.257947952453328</c:v>
                </c:pt>
                <c:pt idx="17">
                  <c:v>52.836562210781153</c:v>
                </c:pt>
                <c:pt idx="18">
                  <c:v>51.887251004944041</c:v>
                </c:pt>
                <c:pt idx="19">
                  <c:v>50.41949953871044</c:v>
                </c:pt>
                <c:pt idx="20">
                  <c:v>48.447973099556854</c:v>
                </c:pt>
                <c:pt idx="21">
                  <c:v>45.992370527963089</c:v>
                </c:pt>
                <c:pt idx="22">
                  <c:v>43.077227393110213</c:v>
                </c:pt>
                <c:pt idx="23">
                  <c:v>39.731670841583856</c:v>
                </c:pt>
                <c:pt idx="24">
                  <c:v>35.989128568552346</c:v>
                </c:pt>
                <c:pt idx="25">
                  <c:v>31.886994819288205</c:v>
                </c:pt>
                <c:pt idx="26">
                  <c:v>27.466256758228823</c:v>
                </c:pt>
                <c:pt idx="27">
                  <c:v>22.771084938778603</c:v>
                </c:pt>
                <c:pt idx="28">
                  <c:v>17.84839196574006</c:v>
                </c:pt>
                <c:pt idx="29">
                  <c:v>12.747363760073728</c:v>
                </c:pt>
                <c:pt idx="30">
                  <c:v>7.5189681094350975</c:v>
                </c:pt>
                <c:pt idx="31">
                  <c:v>2.2154454148873377</c:v>
                </c:pt>
                <c:pt idx="32">
                  <c:v>-3.1102132779170852</c:v>
                </c:pt>
                <c:pt idx="33">
                  <c:v>-8.4047957477483592</c:v>
                </c:pt>
                <c:pt idx="34">
                  <c:v>-13.615400276724296</c:v>
                </c:pt>
                <c:pt idx="35">
                  <c:v>-18.689964226788117</c:v>
                </c:pt>
                <c:pt idx="36">
                  <c:v>-23.577784232378587</c:v>
                </c:pt>
                <c:pt idx="37">
                  <c:v>-28.230022811698465</c:v>
                </c:pt>
                <c:pt idx="38">
                  <c:v>-32.60019633468881</c:v>
                </c:pt>
                <c:pt idx="39">
                  <c:v>-36.644639472094894</c:v>
                </c:pt>
                <c:pt idx="40">
                  <c:v>-40.322941485003184</c:v>
                </c:pt>
                <c:pt idx="41">
                  <c:v>-43.59834999558597</c:v>
                </c:pt>
                <c:pt idx="42">
                  <c:v>-46.438138204711038</c:v>
                </c:pt>
                <c:pt idx="43">
                  <c:v>-48.813931887301997</c:v>
                </c:pt>
                <c:pt idx="44">
                  <c:v>-50.701992898216005</c:v>
                </c:pt>
                <c:pt idx="45">
                  <c:v>-52.083456355941394</c:v>
                </c:pt>
                <c:pt idx="46">
                  <c:v>-52.944519134260055</c:v>
                </c:pt>
                <c:pt idx="47">
                  <c:v>-53.276577778520362</c:v>
                </c:pt>
                <c:pt idx="48">
                  <c:v>-53.076314468512805</c:v>
                </c:pt>
                <c:pt idx="49">
                  <c:v>-52.345730169032848</c:v>
                </c:pt>
                <c:pt idx="50">
                  <c:v>-51.092124636901957</c:v>
                </c:pt>
                <c:pt idx="51">
                  <c:v>-49.328023484209801</c:v>
                </c:pt>
                <c:pt idx="52">
                  <c:v>-47.071053026540234</c:v>
                </c:pt>
                <c:pt idx="53">
                  <c:v>-44.34376416665085</c:v>
                </c:pt>
                <c:pt idx="54">
                  <c:v>-41.173407073307928</c:v>
                </c:pt>
                <c:pt idx="55">
                  <c:v>-37.591658906607528</c:v>
                </c:pt>
                <c:pt idx="56">
                  <c:v>-33.634307310262457</c:v>
                </c:pt>
                <c:pt idx="57">
                  <c:v>-29.340892833297186</c:v>
                </c:pt>
                <c:pt idx="58">
                  <c:v>-24.754313853951217</c:v>
                </c:pt>
                <c:pt idx="59">
                  <c:v>-19.920397953264814</c:v>
                </c:pt>
                <c:pt idx="60">
                  <c:v>-14.88744402103757</c:v>
                </c:pt>
                <c:pt idx="61">
                  <c:v>-9.7057396692868068</c:v>
                </c:pt>
                <c:pt idx="62">
                  <c:v>-4.4270587750514165</c:v>
                </c:pt>
                <c:pt idx="63">
                  <c:v>0.89585582707314459</c:v>
                </c:pt>
              </c:numCache>
            </c:numRef>
          </c:yVal>
        </c:ser>
        <c:ser>
          <c:idx val="2"/>
          <c:order val="2"/>
          <c:xVal>
            <c:numRef>
              <c:f>'data for graphic'!$B$15:$B$19</c:f>
              <c:numCache>
                <c:formatCode>General</c:formatCode>
                <c:ptCount val="5"/>
                <c:pt idx="0">
                  <c:v>0</c:v>
                </c:pt>
                <c:pt idx="1">
                  <c:v>51.360000000000007</c:v>
                </c:pt>
                <c:pt idx="2">
                  <c:v>0</c:v>
                </c:pt>
                <c:pt idx="3">
                  <c:v>-38.969833333333334</c:v>
                </c:pt>
                <c:pt idx="4">
                  <c:v>0</c:v>
                </c:pt>
              </c:numCache>
            </c:numRef>
          </c:xVal>
          <c:yVal>
            <c:numRef>
              <c:f>'data for graphic'!$A$6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76488704"/>
        <c:axId val="76490240"/>
      </c:scatterChart>
      <c:valAx>
        <c:axId val="76488704"/>
        <c:scaling>
          <c:orientation val="minMax"/>
          <c:max val="100"/>
          <c:min val="-100"/>
        </c:scaling>
        <c:axPos val="b"/>
        <c:numFmt formatCode="0;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ru-RU"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490240"/>
        <c:crosses val="autoZero"/>
        <c:crossBetween val="midCat"/>
        <c:majorUnit val="20"/>
      </c:valAx>
      <c:valAx>
        <c:axId val="76490240"/>
        <c:scaling>
          <c:orientation val="minMax"/>
          <c:max val="100"/>
          <c:min val="-100"/>
        </c:scaling>
        <c:axPos val="l"/>
        <c:numFmt formatCode="0;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ru-RU"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48870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0.29209197719234514"/>
          <c:y val="3.8729032098210131E-2"/>
          <c:w val="0.60819860111798574"/>
          <c:h val="0.8934911592216835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0066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numFmt formatCode="#,##0" sourceLinked="0"/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Лист1!$B$1:$B$13</c:f>
              <c:strCache>
                <c:ptCount val="13"/>
                <c:pt idx="0">
                  <c:v>Менеджмент</c:v>
                </c:pt>
                <c:pt idx="2">
                  <c:v>Ресурсные центры</c:v>
                </c:pt>
                <c:pt idx="4">
                  <c:v>Комуникация внутри сектора 1</c:v>
                </c:pt>
                <c:pt idx="5">
                  <c:v>Коммуникация внутри сектора 2</c:v>
                </c:pt>
                <c:pt idx="7">
                  <c:v>Устойчивость человеческих ресурсов</c:v>
                </c:pt>
                <c:pt idx="9">
                  <c:v>Финансовая устойчивость</c:v>
                </c:pt>
                <c:pt idx="10">
                  <c:v>Технические ресурсы</c:v>
                </c:pt>
                <c:pt idx="12">
                  <c:v>Международные связи</c:v>
                </c:pt>
              </c:strCache>
            </c:strRef>
          </c:cat>
          <c:val>
            <c:numRef>
              <c:f>Лист1!$C$1:$C$13</c:f>
              <c:numCache>
                <c:formatCode>General</c:formatCode>
                <c:ptCount val="13"/>
                <c:pt idx="0" formatCode="0.0">
                  <c:v>87.4</c:v>
                </c:pt>
                <c:pt idx="2" formatCode="0.0">
                  <c:v>32.200000000000003</c:v>
                </c:pt>
                <c:pt idx="4" formatCode="0.0">
                  <c:v>57.4</c:v>
                </c:pt>
                <c:pt idx="5" formatCode="0.0">
                  <c:v>52.2</c:v>
                </c:pt>
                <c:pt idx="7" formatCode="0.0">
                  <c:v>27.3</c:v>
                </c:pt>
                <c:pt idx="9" formatCode="0.0">
                  <c:v>82.6</c:v>
                </c:pt>
                <c:pt idx="10" formatCode="0.0">
                  <c:v>83.6</c:v>
                </c:pt>
                <c:pt idx="12" formatCode="0.0">
                  <c:v>23.4</c:v>
                </c:pt>
              </c:numCache>
            </c:numRef>
          </c:val>
        </c:ser>
        <c:gapWidth val="78"/>
        <c:overlap val="3"/>
        <c:axId val="75770112"/>
        <c:axId val="75773056"/>
      </c:barChart>
      <c:catAx>
        <c:axId val="7577011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ru-RU" sz="1200"/>
            </a:pPr>
            <a:endParaRPr lang="ru-RU"/>
          </a:p>
        </c:txPr>
        <c:crossAx val="75773056"/>
        <c:crosses val="autoZero"/>
        <c:auto val="1"/>
        <c:lblAlgn val="ctr"/>
        <c:lblOffset val="100"/>
      </c:catAx>
      <c:valAx>
        <c:axId val="75773056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75770112"/>
        <c:crosses val="max"/>
        <c:crossBetween val="between"/>
      </c:valAx>
    </c:plotArea>
    <c:plotVisOnly val="1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0604580195414204"/>
          <c:y val="0.25819986633559244"/>
          <c:w val="0.69410055905407375"/>
          <c:h val="0.4512598695946494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Лист2!$A$11</c:f>
              <c:strCache>
                <c:ptCount val="1"/>
                <c:pt idx="0">
                  <c:v>Менеджмент</c:v>
                </c:pt>
              </c:strCache>
            </c:strRef>
          </c:tx>
          <c:spPr>
            <a:solidFill>
              <a:srgbClr val="008000"/>
            </a:solidFill>
          </c:spPr>
          <c:dLbls>
            <c:showVal val="1"/>
          </c:dLbls>
          <c:cat>
            <c:strRef>
              <c:f>Лист2!$B$10:$G$10</c:f>
              <c:strCache>
                <c:ptCount val="6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Замбия</c:v>
                </c:pt>
              </c:strCache>
            </c:strRef>
          </c:cat>
          <c:val>
            <c:numRef>
              <c:f>Лист2!$B$11:$G$11</c:f>
              <c:numCache>
                <c:formatCode>0.0</c:formatCode>
                <c:ptCount val="6"/>
                <c:pt idx="0">
                  <c:v>87.4</c:v>
                </c:pt>
                <c:pt idx="1">
                  <c:v>91.1</c:v>
                </c:pt>
                <c:pt idx="2">
                  <c:v>93.460000000000022</c:v>
                </c:pt>
                <c:pt idx="3">
                  <c:v>96.8</c:v>
                </c:pt>
                <c:pt idx="4">
                  <c:v>95.1</c:v>
                </c:pt>
                <c:pt idx="5">
                  <c:v>88.9</c:v>
                </c:pt>
              </c:numCache>
            </c:numRef>
          </c:val>
        </c:ser>
        <c:dLbls>
          <c:showVal val="1"/>
        </c:dLbls>
        <c:axId val="86164608"/>
        <c:axId val="86166144"/>
      </c:barChart>
      <c:catAx>
        <c:axId val="86164608"/>
        <c:scaling>
          <c:orientation val="maxMin"/>
        </c:scaling>
        <c:axPos val="l"/>
        <c:numFmt formatCode="0.0" sourceLinked="1"/>
        <c:tickLblPos val="nextTo"/>
        <c:crossAx val="86166144"/>
        <c:crosses val="autoZero"/>
        <c:auto val="1"/>
        <c:lblAlgn val="ctr"/>
        <c:lblOffset val="100"/>
      </c:catAx>
      <c:valAx>
        <c:axId val="86166144"/>
        <c:scaling>
          <c:orientation val="minMax"/>
          <c:max val="100"/>
          <c:min val="80"/>
        </c:scaling>
        <c:axPos val="b"/>
        <c:numFmt formatCode="0" sourceLinked="0"/>
        <c:tickLblPos val="nextTo"/>
        <c:crossAx val="86164608"/>
        <c:crosses val="max"/>
        <c:crossBetween val="between"/>
        <c:majorUnit val="5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3339988476359833"/>
          <c:y val="0.37841431958008581"/>
          <c:w val="0.66368332928440554"/>
          <c:h val="0.45752695779292274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Лист2!$A$12</c:f>
              <c:strCache>
                <c:ptCount val="1"/>
                <c:pt idx="0">
                  <c:v>Ресурсные центры</c:v>
                </c:pt>
              </c:strCache>
            </c:strRef>
          </c:tx>
          <c:spPr>
            <a:solidFill>
              <a:srgbClr val="008000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Лист2!$B$12:$G$12</c:f>
              <c:numCache>
                <c:formatCode>0.0</c:formatCode>
                <c:ptCount val="6"/>
                <c:pt idx="0">
                  <c:v>32.200000000000003</c:v>
                </c:pt>
                <c:pt idx="1">
                  <c:v>39.1</c:v>
                </c:pt>
                <c:pt idx="2">
                  <c:v>54.9</c:v>
                </c:pt>
                <c:pt idx="3">
                  <c:v>69.2</c:v>
                </c:pt>
                <c:pt idx="4">
                  <c:v>41.1</c:v>
                </c:pt>
                <c:pt idx="5">
                  <c:v>72.7</c:v>
                </c:pt>
              </c:numCache>
            </c:numRef>
          </c:val>
        </c:ser>
        <c:dLbls>
          <c:showVal val="1"/>
        </c:dLbls>
        <c:axId val="87259008"/>
        <c:axId val="87260544"/>
      </c:barChart>
      <c:catAx>
        <c:axId val="87259008"/>
        <c:scaling>
          <c:orientation val="maxMin"/>
        </c:scaling>
        <c:axPos val="l"/>
        <c:tickLblPos val="nextTo"/>
        <c:crossAx val="87260544"/>
        <c:crosses val="autoZero"/>
        <c:auto val="1"/>
        <c:lblAlgn val="ctr"/>
        <c:lblOffset val="100"/>
      </c:catAx>
      <c:valAx>
        <c:axId val="87260544"/>
        <c:scaling>
          <c:orientation val="minMax"/>
          <c:max val="80"/>
          <c:min val="30"/>
        </c:scaling>
        <c:axPos val="b"/>
        <c:numFmt formatCode="0" sourceLinked="0"/>
        <c:tickLblPos val="nextTo"/>
        <c:crossAx val="87259008"/>
        <c:crosses val="max"/>
        <c:crossBetween val="between"/>
        <c:majorUnit val="1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0.32866938230820303"/>
          <c:y val="2.6626209567519554E-2"/>
          <c:w val="0.49120702099737534"/>
          <c:h val="0.8934911592216835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FF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numFmt formatCode="#,##0" sourceLinked="0"/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Лист1!$B$1:$B$18</c:f>
              <c:strCache>
                <c:ptCount val="18"/>
                <c:pt idx="0">
                  <c:v>Принятие решений</c:v>
                </c:pt>
                <c:pt idx="2">
                  <c:v>Равные возможности</c:v>
                </c:pt>
                <c:pt idx="3">
                  <c:v>Членство в профсоюзах</c:v>
                </c:pt>
                <c:pt idx="4">
                  <c:v>Образование в области трудовых прав</c:v>
                </c:pt>
                <c:pt idx="5">
                  <c:v>Политика трудовых норм и стандартов, находящаяся в открытом доступе</c:v>
                </c:pt>
                <c:pt idx="7">
                  <c:v>Кодекс поведения, находящийся в открытом доступе</c:v>
                </c:pt>
                <c:pt idx="8">
                  <c:v>Прозрачность</c:v>
                </c:pt>
                <c:pt idx="10">
                  <c:v>Стандарты охраны окружающей среды</c:v>
                </c:pt>
                <c:pt idx="12">
                  <c:v>Восприятие ненасилия</c:v>
                </c:pt>
                <c:pt idx="13">
                  <c:v>Воприятие внутренней демократии</c:v>
                </c:pt>
                <c:pt idx="14">
                  <c:v>Воприятие уровня коррупции</c:v>
                </c:pt>
                <c:pt idx="15">
                  <c:v>Восприятие нетолерантности </c:v>
                </c:pt>
                <c:pt idx="16">
                  <c:v>Восприятие доли нетолерантных групп</c:v>
                </c:pt>
                <c:pt idx="17">
                  <c:v>Восприятие продвижения ненасилия и мира</c:v>
                </c:pt>
              </c:strCache>
            </c:strRef>
          </c:cat>
          <c:val>
            <c:numRef>
              <c:f>Лист1!$C$1:$C$18</c:f>
              <c:numCache>
                <c:formatCode>General</c:formatCode>
                <c:ptCount val="18"/>
                <c:pt idx="0" formatCode="0.0">
                  <c:v>61.2</c:v>
                </c:pt>
                <c:pt idx="2" formatCode="0.0">
                  <c:v>68</c:v>
                </c:pt>
                <c:pt idx="3" formatCode="0.0">
                  <c:v>15.6</c:v>
                </c:pt>
                <c:pt idx="4" formatCode="0.0">
                  <c:v>47.5</c:v>
                </c:pt>
                <c:pt idx="5" formatCode="0.0">
                  <c:v>50.4</c:v>
                </c:pt>
                <c:pt idx="7" formatCode="0.0">
                  <c:v>26</c:v>
                </c:pt>
                <c:pt idx="8" formatCode="0.0">
                  <c:v>33.9</c:v>
                </c:pt>
                <c:pt idx="10" formatCode="0.0">
                  <c:v>18.100000000000001</c:v>
                </c:pt>
                <c:pt idx="12" formatCode="0.0">
                  <c:v>20.7</c:v>
                </c:pt>
                <c:pt idx="13" formatCode="0.0">
                  <c:v>41.6</c:v>
                </c:pt>
                <c:pt idx="14" formatCode="0.0">
                  <c:v>15.8</c:v>
                </c:pt>
                <c:pt idx="15" formatCode="0.0">
                  <c:v>50.9</c:v>
                </c:pt>
                <c:pt idx="16" formatCode="0.0">
                  <c:v>66.2</c:v>
                </c:pt>
                <c:pt idx="17" formatCode="0.0">
                  <c:v>46.1</c:v>
                </c:pt>
              </c:numCache>
            </c:numRef>
          </c:val>
        </c:ser>
        <c:gapWidth val="78"/>
        <c:overlap val="3"/>
        <c:axId val="75795072"/>
        <c:axId val="75911552"/>
      </c:barChart>
      <c:catAx>
        <c:axId val="75795072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ru-RU" sz="1200"/>
            </a:pPr>
            <a:endParaRPr lang="ru-RU"/>
          </a:p>
        </c:txPr>
        <c:crossAx val="75911552"/>
        <c:crosses val="autoZero"/>
        <c:auto val="1"/>
        <c:lblAlgn val="ctr"/>
        <c:lblOffset val="100"/>
      </c:catAx>
      <c:valAx>
        <c:axId val="75911552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75795072"/>
        <c:crosses val="max"/>
        <c:crossBetween val="between"/>
      </c:valAx>
    </c:plotArea>
    <c:plotVisOnly val="1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7107336913494631"/>
          <c:y val="0.21590949994600725"/>
          <c:w val="0.7197833820361943"/>
          <c:h val="0.4750289628435713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Лист2!$A$16</c:f>
              <c:strCache>
                <c:ptCount val="1"/>
                <c:pt idx="0">
                  <c:v>Принятие решений</c:v>
                </c:pt>
              </c:strCache>
            </c:strRef>
          </c:tx>
          <c:spPr>
            <a:solidFill>
              <a:srgbClr val="A50021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Лист2!$B$16:$G$16</c:f>
              <c:numCache>
                <c:formatCode>0.0</c:formatCode>
                <c:ptCount val="6"/>
                <c:pt idx="0">
                  <c:v>61.2</c:v>
                </c:pt>
                <c:pt idx="1">
                  <c:v>62.8</c:v>
                </c:pt>
                <c:pt idx="2">
                  <c:v>71.7</c:v>
                </c:pt>
                <c:pt idx="3">
                  <c:v>61.3</c:v>
                </c:pt>
                <c:pt idx="4">
                  <c:v>94.4</c:v>
                </c:pt>
                <c:pt idx="5">
                  <c:v>73.3</c:v>
                </c:pt>
              </c:numCache>
            </c:numRef>
          </c:val>
        </c:ser>
        <c:dLbls>
          <c:showVal val="1"/>
        </c:dLbls>
        <c:axId val="87287296"/>
        <c:axId val="75858688"/>
      </c:barChart>
      <c:catAx>
        <c:axId val="87287296"/>
        <c:scaling>
          <c:orientation val="maxMin"/>
        </c:scaling>
        <c:axPos val="l"/>
        <c:tickLblPos val="nextTo"/>
        <c:crossAx val="75858688"/>
        <c:crosses val="autoZero"/>
        <c:auto val="1"/>
        <c:lblAlgn val="ctr"/>
        <c:lblOffset val="100"/>
      </c:catAx>
      <c:valAx>
        <c:axId val="75858688"/>
        <c:scaling>
          <c:orientation val="minMax"/>
          <c:max val="100"/>
          <c:min val="50"/>
        </c:scaling>
        <c:axPos val="b"/>
        <c:numFmt formatCode="0" sourceLinked="0"/>
        <c:tickLblPos val="nextTo"/>
        <c:crossAx val="87287296"/>
        <c:crosses val="max"/>
        <c:crossBetween val="between"/>
        <c:majorUnit val="1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9294849854012824"/>
          <c:y val="0.29928574428175481"/>
          <c:w val="0.67945382822370681"/>
          <c:h val="0.48946779025168685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Лист2!$A$17</c:f>
              <c:strCache>
                <c:ptCount val="1"/>
                <c:pt idx="0">
                  <c:v>Равные возможности</c:v>
                </c:pt>
              </c:strCache>
            </c:strRef>
          </c:tx>
          <c:spPr>
            <a:solidFill>
              <a:srgbClr val="A50021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Лист2!$B$17:$G$17</c:f>
              <c:numCache>
                <c:formatCode>0.0</c:formatCode>
                <c:ptCount val="6"/>
                <c:pt idx="0">
                  <c:v>68</c:v>
                </c:pt>
                <c:pt idx="1">
                  <c:v>43.2</c:v>
                </c:pt>
                <c:pt idx="2">
                  <c:v>37.4</c:v>
                </c:pt>
                <c:pt idx="3">
                  <c:v>39.1</c:v>
                </c:pt>
                <c:pt idx="4">
                  <c:v>23.7</c:v>
                </c:pt>
                <c:pt idx="5">
                  <c:v>64.400000000000006</c:v>
                </c:pt>
              </c:numCache>
            </c:numRef>
          </c:val>
        </c:ser>
        <c:dLbls>
          <c:showVal val="1"/>
        </c:dLbls>
        <c:axId val="75871744"/>
        <c:axId val="75875840"/>
      </c:barChart>
      <c:catAx>
        <c:axId val="75871744"/>
        <c:scaling>
          <c:orientation val="maxMin"/>
        </c:scaling>
        <c:axPos val="l"/>
        <c:tickLblPos val="nextTo"/>
        <c:crossAx val="75875840"/>
        <c:crosses val="autoZero"/>
        <c:auto val="1"/>
        <c:lblAlgn val="ctr"/>
        <c:lblOffset val="100"/>
      </c:catAx>
      <c:valAx>
        <c:axId val="75875840"/>
        <c:scaling>
          <c:orientation val="minMax"/>
        </c:scaling>
        <c:axPos val="b"/>
        <c:numFmt formatCode="0" sourceLinked="0"/>
        <c:tickLblPos val="nextTo"/>
        <c:crossAx val="75871744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7981647733974526"/>
          <c:y val="0.21590949994600719"/>
          <c:w val="0.71978338203619452"/>
          <c:h val="0.47502896284357154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Лист2!$A$18</c:f>
              <c:strCache>
                <c:ptCount val="1"/>
                <c:pt idx="0">
                  <c:v>Членство в профсоюзах</c:v>
                </c:pt>
              </c:strCache>
            </c:strRef>
          </c:tx>
          <c:spPr>
            <a:solidFill>
              <a:srgbClr val="FF3300"/>
            </a:solidFill>
          </c:spPr>
          <c:dLbls>
            <c:showVal val="1"/>
          </c:dLbls>
          <c:cat>
            <c:strRef>
              <c:f>Лист2!$B$15:$G$15</c:f>
              <c:strCache>
                <c:ptCount val="6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Замбия</c:v>
                </c:pt>
              </c:strCache>
            </c:strRef>
          </c:cat>
          <c:val>
            <c:numRef>
              <c:f>Лист2!$B$18:$G$18</c:f>
              <c:numCache>
                <c:formatCode>0.0</c:formatCode>
                <c:ptCount val="6"/>
                <c:pt idx="0">
                  <c:v>15.629999999999999</c:v>
                </c:pt>
                <c:pt idx="1">
                  <c:v>98.53</c:v>
                </c:pt>
                <c:pt idx="2">
                  <c:v>43.2864</c:v>
                </c:pt>
                <c:pt idx="3">
                  <c:v>15.9109</c:v>
                </c:pt>
                <c:pt idx="4">
                  <c:v>15.5</c:v>
                </c:pt>
                <c:pt idx="5">
                  <c:v>2.25</c:v>
                </c:pt>
              </c:numCache>
            </c:numRef>
          </c:val>
        </c:ser>
        <c:dLbls>
          <c:showVal val="1"/>
        </c:dLbls>
        <c:axId val="75874304"/>
        <c:axId val="87288448"/>
      </c:barChart>
      <c:catAx>
        <c:axId val="75874304"/>
        <c:scaling>
          <c:orientation val="maxMin"/>
        </c:scaling>
        <c:axPos val="l"/>
        <c:tickLblPos val="nextTo"/>
        <c:crossAx val="87288448"/>
        <c:crosses val="autoZero"/>
        <c:auto val="1"/>
        <c:lblAlgn val="ctr"/>
        <c:lblOffset val="100"/>
      </c:catAx>
      <c:valAx>
        <c:axId val="87288448"/>
        <c:scaling>
          <c:orientation val="minMax"/>
          <c:max val="100"/>
        </c:scaling>
        <c:axPos val="b"/>
        <c:numFmt formatCode="0" sourceLinked="0"/>
        <c:tickLblPos val="nextTo"/>
        <c:crossAx val="75874304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0155058887065613"/>
          <c:y val="0.25039719756992085"/>
          <c:w val="0.67945382822370703"/>
          <c:h val="0.51168985693888425"/>
        </c:manualLayout>
      </c:layout>
      <c:barChart>
        <c:barDir val="bar"/>
        <c:grouping val="clustered"/>
        <c:ser>
          <c:idx val="0"/>
          <c:order val="0"/>
          <c:tx>
            <c:strRef>
              <c:f>Лист2!$A$19</c:f>
              <c:strCache>
                <c:ptCount val="1"/>
                <c:pt idx="0">
                  <c:v>Прозрачность</c:v>
                </c:pt>
              </c:strCache>
            </c:strRef>
          </c:tx>
          <c:spPr>
            <a:solidFill>
              <a:srgbClr val="FF3300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Лист2!$B$19:$G$19</c:f>
              <c:numCache>
                <c:formatCode>0.0</c:formatCode>
                <c:ptCount val="6"/>
                <c:pt idx="0">
                  <c:v>33.9</c:v>
                </c:pt>
                <c:pt idx="1">
                  <c:v>69.2</c:v>
                </c:pt>
                <c:pt idx="2">
                  <c:v>75.900000000000006</c:v>
                </c:pt>
                <c:pt idx="3">
                  <c:v>61.3</c:v>
                </c:pt>
                <c:pt idx="4">
                  <c:v>70.599999999999994</c:v>
                </c:pt>
                <c:pt idx="5">
                  <c:v>79.8</c:v>
                </c:pt>
              </c:numCache>
            </c:numRef>
          </c:val>
        </c:ser>
        <c:dLbls>
          <c:showVal val="1"/>
        </c:dLbls>
        <c:axId val="75674368"/>
        <c:axId val="75960320"/>
      </c:barChart>
      <c:catAx>
        <c:axId val="75674368"/>
        <c:scaling>
          <c:orientation val="maxMin"/>
        </c:scaling>
        <c:axPos val="l"/>
        <c:tickLblPos val="nextTo"/>
        <c:crossAx val="75960320"/>
        <c:crosses val="autoZero"/>
        <c:auto val="1"/>
        <c:lblAlgn val="ctr"/>
        <c:lblOffset val="100"/>
      </c:catAx>
      <c:valAx>
        <c:axId val="75960320"/>
        <c:scaling>
          <c:orientation val="minMax"/>
          <c:min val="30"/>
        </c:scaling>
        <c:axPos val="b"/>
        <c:numFmt formatCode="0" sourceLinked="0"/>
        <c:tickLblPos val="nextTo"/>
        <c:crossAx val="75674368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0.40012061741183497"/>
          <c:y val="2.341225958173521E-2"/>
          <c:w val="0.30902969814607056"/>
          <c:h val="0.9104553754459965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33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numFmt formatCode="#,##0" sourceLinked="0"/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Лист1!$A$1:$A$23</c:f>
              <c:strCache>
                <c:ptCount val="23"/>
                <c:pt idx="0">
                  <c:v>Воздействие на проблемы общества 1</c:v>
                </c:pt>
                <c:pt idx="1">
                  <c:v>Воздействие на проблемы общества 2</c:v>
                </c:pt>
                <c:pt idx="3">
                  <c:v>Общесоциальное создействие</c:v>
                </c:pt>
                <c:pt idx="4">
                  <c:v>Социальное воздействие собственной организации </c:v>
                </c:pt>
                <c:pt idx="6">
                  <c:v>Общеполитическое воздействие</c:v>
                </c:pt>
                <c:pt idx="7">
                  <c:v>Политическая деятельность собственной организации</c:v>
                </c:pt>
                <c:pt idx="8">
                  <c:v>Политическое воздействие собственной организации</c:v>
                </c:pt>
                <c:pt idx="10">
                  <c:v>Воздействие на социальные проблемы 1</c:v>
                </c:pt>
                <c:pt idx="11">
                  <c:v>Воздействие на социальные проблемы 2</c:v>
                </c:pt>
                <c:pt idx="13">
                  <c:v>Социальное / общественное воздействие - выбранные направления</c:v>
                </c:pt>
                <c:pt idx="14">
                  <c:v>Социальное/ общественное воздействие в целом</c:v>
                </c:pt>
                <c:pt idx="16">
                  <c:v>Политическое воздействие - отдельные направления 1-3</c:v>
                </c:pt>
                <c:pt idx="17">
                  <c:v>Политическое воздействие в целом</c:v>
                </c:pt>
                <c:pt idx="19">
                  <c:v>Развличия  в доверии…</c:v>
                </c:pt>
                <c:pt idx="20">
                  <c:v>Различие в уровне толерантности…</c:v>
                </c:pt>
                <c:pt idx="21">
                  <c:v>Разлиичие в культурных установках…</c:v>
                </c:pt>
                <c:pt idx="22">
                  <c:v>Доверие в ГО</c:v>
                </c:pt>
              </c:strCache>
            </c:strRef>
          </c:cat>
          <c:val>
            <c:numRef>
              <c:f>Лист1!$B$1:$B$23</c:f>
              <c:numCache>
                <c:formatCode>0.0</c:formatCode>
                <c:ptCount val="23"/>
                <c:pt idx="0">
                  <c:v>37.9</c:v>
                </c:pt>
                <c:pt idx="1">
                  <c:v>32.5</c:v>
                </c:pt>
                <c:pt idx="3" formatCode="General">
                  <c:v>44</c:v>
                </c:pt>
                <c:pt idx="4" formatCode="General">
                  <c:v>64.3</c:v>
                </c:pt>
                <c:pt idx="6">
                  <c:v>36.6</c:v>
                </c:pt>
                <c:pt idx="7">
                  <c:v>26.8</c:v>
                </c:pt>
                <c:pt idx="8">
                  <c:v>64.900000000000006</c:v>
                </c:pt>
                <c:pt idx="10">
                  <c:v>24.3</c:v>
                </c:pt>
                <c:pt idx="11">
                  <c:v>48.1</c:v>
                </c:pt>
                <c:pt idx="13">
                  <c:v>50.4</c:v>
                </c:pt>
                <c:pt idx="14">
                  <c:v>21.8</c:v>
                </c:pt>
                <c:pt idx="16">
                  <c:v>47.3</c:v>
                </c:pt>
                <c:pt idx="17">
                  <c:v>16.5</c:v>
                </c:pt>
                <c:pt idx="19">
                  <c:v>7.68</c:v>
                </c:pt>
                <c:pt idx="20">
                  <c:v>1.6500000000000001</c:v>
                </c:pt>
                <c:pt idx="21">
                  <c:v>0</c:v>
                </c:pt>
                <c:pt idx="22">
                  <c:v>8.9</c:v>
                </c:pt>
              </c:numCache>
            </c:numRef>
          </c:val>
        </c:ser>
        <c:gapWidth val="66"/>
        <c:overlap val="3"/>
        <c:axId val="83414016"/>
        <c:axId val="86586112"/>
      </c:barChart>
      <c:catAx>
        <c:axId val="83414016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ru-RU"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6586112"/>
        <c:crosses val="autoZero"/>
        <c:auto val="1"/>
        <c:lblAlgn val="ctr"/>
        <c:lblOffset val="100"/>
        <c:tickLblSkip val="1"/>
      </c:catAx>
      <c:valAx>
        <c:axId val="86586112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83414016"/>
        <c:crosses val="max"/>
        <c:crossBetween val="between"/>
      </c:valAx>
    </c:plotArea>
    <c:plotVisOnly val="1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7981647733974526"/>
          <c:y val="0.2159094999460073"/>
          <c:w val="0.71978338203619463"/>
          <c:h val="0.5215894835215085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Лист2!$A$22</c:f>
              <c:strCache>
                <c:ptCount val="1"/>
                <c:pt idx="0">
                  <c:v>Общесоциальное содействие</c:v>
                </c:pt>
              </c:strCache>
            </c:strRef>
          </c:tx>
          <c:spPr>
            <a:solidFill>
              <a:srgbClr val="3366CC"/>
            </a:solidFill>
          </c:spPr>
          <c:dLbls>
            <c:showVal val="1"/>
          </c:dLbls>
          <c:cat>
            <c:strRef>
              <c:f>Лист2!$B$15:$G$15</c:f>
              <c:strCache>
                <c:ptCount val="6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Замбия</c:v>
                </c:pt>
              </c:strCache>
            </c:strRef>
          </c:cat>
          <c:val>
            <c:numRef>
              <c:f>Лист2!$B$22:$G$22</c:f>
              <c:numCache>
                <c:formatCode>0.0</c:formatCode>
                <c:ptCount val="6"/>
                <c:pt idx="0" formatCode="General">
                  <c:v>44</c:v>
                </c:pt>
                <c:pt idx="1">
                  <c:v>37.800000000000011</c:v>
                </c:pt>
                <c:pt idx="2">
                  <c:v>61.6</c:v>
                </c:pt>
                <c:pt idx="3">
                  <c:v>56.1</c:v>
                </c:pt>
                <c:pt idx="4">
                  <c:v>36.6</c:v>
                </c:pt>
                <c:pt idx="5">
                  <c:v>71.599999999999994</c:v>
                </c:pt>
              </c:numCache>
            </c:numRef>
          </c:val>
        </c:ser>
        <c:dLbls>
          <c:showVal val="1"/>
        </c:dLbls>
        <c:axId val="75971968"/>
        <c:axId val="76006528"/>
      </c:barChart>
      <c:catAx>
        <c:axId val="75971968"/>
        <c:scaling>
          <c:orientation val="maxMin"/>
        </c:scaling>
        <c:axPos val="l"/>
        <c:tickLblPos val="nextTo"/>
        <c:crossAx val="76006528"/>
        <c:crosses val="autoZero"/>
        <c:auto val="1"/>
        <c:lblAlgn val="ctr"/>
        <c:lblOffset val="100"/>
      </c:catAx>
      <c:valAx>
        <c:axId val="76006528"/>
        <c:scaling>
          <c:orientation val="minMax"/>
          <c:max val="80"/>
          <c:min val="20"/>
        </c:scaling>
        <c:axPos val="b"/>
        <c:numFmt formatCode="0" sourceLinked="0"/>
        <c:tickLblPos val="nextTo"/>
        <c:crossAx val="75971968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6152938136618932E-2"/>
          <c:y val="4.0900875057095214E-2"/>
          <c:w val="0.92864833367419386"/>
          <c:h val="0.93785069685870015"/>
        </c:manualLayout>
      </c:layout>
      <c:scatterChart>
        <c:scatterStyle val="lineMarker"/>
        <c:ser>
          <c:idx val="0"/>
          <c:order val="0"/>
          <c:tx>
            <c:v>Diamond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'data for graphic'!$B$15:$B$19</c:f>
              <c:numCache>
                <c:formatCode>General</c:formatCode>
                <c:ptCount val="5"/>
                <c:pt idx="0">
                  <c:v>0</c:v>
                </c:pt>
                <c:pt idx="1">
                  <c:v>58.335000000000008</c:v>
                </c:pt>
                <c:pt idx="2">
                  <c:v>0</c:v>
                </c:pt>
                <c:pt idx="3">
                  <c:v>-59.247500000000002</c:v>
                </c:pt>
                <c:pt idx="4">
                  <c:v>0</c:v>
                </c:pt>
              </c:numCache>
            </c:numRef>
          </c:xVal>
          <c:yVal>
            <c:numRef>
              <c:f>'data for graphic'!$C$15:$C$19</c:f>
              <c:numCache>
                <c:formatCode>General</c:formatCode>
                <c:ptCount val="5"/>
                <c:pt idx="0">
                  <c:v>60.794823529161931</c:v>
                </c:pt>
                <c:pt idx="1">
                  <c:v>0</c:v>
                </c:pt>
                <c:pt idx="2">
                  <c:v>-60.341977573964151</c:v>
                </c:pt>
                <c:pt idx="3">
                  <c:v>0</c:v>
                </c:pt>
                <c:pt idx="4">
                  <c:v>60.794823529161931</c:v>
                </c:pt>
              </c:numCache>
            </c:numRef>
          </c:yVal>
        </c:ser>
        <c:ser>
          <c:idx val="1"/>
          <c:order val="1"/>
          <c:tx>
            <c:v>Circle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'data for graphic'!$B$24:$B$87</c:f>
              <c:numCache>
                <c:formatCode>0.00</c:formatCode>
                <c:ptCount val="64"/>
                <c:pt idx="0">
                  <c:v>57.106401234567912</c:v>
                </c:pt>
                <c:pt idx="1">
                  <c:v>56.821107092433245</c:v>
                </c:pt>
                <c:pt idx="2">
                  <c:v>55.968075230791889</c:v>
                </c:pt>
                <c:pt idx="3">
                  <c:v>54.555828862030275</c:v>
                </c:pt>
                <c:pt idx="4">
                  <c:v>52.598478685038735</c:v>
                </c:pt>
                <c:pt idx="5">
                  <c:v>50.115581895771648</c:v>
                </c:pt>
                <c:pt idx="6">
                  <c:v>47.131946778210896</c:v>
                </c:pt>
                <c:pt idx="7">
                  <c:v>43.677384828192494</c:v>
                </c:pt>
                <c:pt idx="8">
                  <c:v>39.786412886794743</c:v>
                </c:pt>
                <c:pt idx="9">
                  <c:v>35.497908259471586</c:v>
                </c:pt>
                <c:pt idx="10">
                  <c:v>30.854720266868224</c:v>
                </c:pt>
                <c:pt idx="11">
                  <c:v>25.903242108572776</c:v>
                </c:pt>
                <c:pt idx="12">
                  <c:v>20.69294731760197</c:v>
                </c:pt>
                <c:pt idx="13">
                  <c:v>15.275895437212604</c:v>
                </c:pt>
                <c:pt idx="14">
                  <c:v>9.706211859154303</c:v>
                </c:pt>
                <c:pt idx="15">
                  <c:v>4.0395470206463884</c:v>
                </c:pt>
                <c:pt idx="16">
                  <c:v>-1.6674796363951128</c:v>
                </c:pt>
                <c:pt idx="17">
                  <c:v>-7.3578453881052255</c:v>
                </c:pt>
                <c:pt idx="18">
                  <c:v>-12.974693980877721</c:v>
                </c:pt>
                <c:pt idx="19">
                  <c:v>-18.461903720256895</c:v>
                </c:pt>
                <c:pt idx="20">
                  <c:v>-23.764648220357234</c:v>
                </c:pt>
                <c:pt idx="21">
                  <c:v>-28.829944210988103</c:v>
                </c:pt>
                <c:pt idx="22">
                  <c:v>-33.607180928975325</c:v>
                </c:pt>
                <c:pt idx="23">
                  <c:v>-38.048625804177163</c:v>
                </c:pt>
                <c:pt idx="24">
                  <c:v>-42.10990138754719</c:v>
                </c:pt>
                <c:pt idx="25">
                  <c:v>-45.750428755935594</c:v>
                </c:pt>
                <c:pt idx="26">
                  <c:v>-48.933832963275812</c:v>
                </c:pt>
                <c:pt idx="27">
                  <c:v>-51.628306487021561</c:v>
                </c:pt>
                <c:pt idx="28">
                  <c:v>-53.806927038398094</c:v>
                </c:pt>
                <c:pt idx="29">
                  <c:v>-55.447926561012267</c:v>
                </c:pt>
                <c:pt idx="30">
                  <c:v>-56.534908730076637</c:v>
                </c:pt>
                <c:pt idx="31">
                  <c:v>-57.057012779066163</c:v>
                </c:pt>
                <c:pt idx="32">
                  <c:v>-57.009022016908183</c:v>
                </c:pt>
                <c:pt idx="33">
                  <c:v>-56.391415951434425</c:v>
                </c:pt>
                <c:pt idx="34">
                  <c:v>-55.210365498297755</c:v>
                </c:pt>
                <c:pt idx="35">
                  <c:v>-53.477671323222438</c:v>
                </c:pt>
                <c:pt idx="36">
                  <c:v>-51.210645933653474</c:v>
                </c:pt>
                <c:pt idx="37">
                  <c:v>-48.431940697904324</c:v>
                </c:pt>
                <c:pt idx="38">
                  <c:v>-45.16931952017287</c:v>
                </c:pt>
                <c:pt idx="39">
                  <c:v>-41.455381432787554</c:v>
                </c:pt>
                <c:pt idx="40">
                  <c:v>-37.327234877453172</c:v>
                </c:pt>
                <c:pt idx="41">
                  <c:v>-32.826126929966676</c:v>
                </c:pt>
                <c:pt idx="42">
                  <c:v>-27.997031173070788</c:v>
                </c:pt>
                <c:pt idx="43">
                  <c:v>-22.888198335281686</c:v>
                </c:pt>
                <c:pt idx="44">
                  <c:v>-17.550674185558904</c:v>
                </c:pt>
                <c:pt idx="45">
                  <c:v>-12.037789500855606</c:v>
                </c:pt>
                <c:pt idx="46">
                  <c:v>-6.4046272026239324</c:v>
                </c:pt>
                <c:pt idx="47">
                  <c:v>-0.70747198647185983</c:v>
                </c:pt>
                <c:pt idx="48">
                  <c:v>4.9967520559098428</c:v>
                </c:pt>
                <c:pt idx="49">
                  <c:v>10.651050203455565</c:v>
                </c:pt>
                <c:pt idx="50">
                  <c:v>16.198926578137392</c:v>
                </c:pt>
                <c:pt idx="51">
                  <c:v>21.584948633103707</c:v>
                </c:pt>
                <c:pt idx="52">
                  <c:v>26.755301016363489</c:v>
                </c:pt>
                <c:pt idx="53">
                  <c:v>31.65832327599437</c:v>
                </c:pt>
                <c:pt idx="54">
                  <c:v>36.245026034301972</c:v>
                </c:pt>
                <c:pt idx="55">
                  <c:v>40.469580473487319</c:v>
                </c:pt>
                <c:pt idx="56">
                  <c:v>44.289776242046457</c:v>
                </c:pt>
                <c:pt idx="57">
                  <c:v>47.667443206648571</c:v>
                </c:pt>
                <c:pt idx="58">
                  <c:v>50.568832835491769</c:v>
                </c:pt>
                <c:pt idx="59">
                  <c:v>52.964955402476306</c:v>
                </c:pt>
                <c:pt idx="60">
                  <c:v>54.831869642965877</c:v>
                </c:pt>
                <c:pt idx="61">
                  <c:v>56.150921966989266</c:v>
                </c:pt>
                <c:pt idx="62">
                  <c:v>56.908932839745553</c:v>
                </c:pt>
                <c:pt idx="63">
                  <c:v>57.098328467159263</c:v>
                </c:pt>
              </c:numCache>
            </c:numRef>
          </c:xVal>
          <c:yVal>
            <c:numRef>
              <c:f>'data for graphic'!$C$24:$C$87</c:f>
              <c:numCache>
                <c:formatCode>0.00</c:formatCode>
                <c:ptCount val="64"/>
                <c:pt idx="0">
                  <c:v>0</c:v>
                </c:pt>
                <c:pt idx="1">
                  <c:v>5.701127147651559</c:v>
                </c:pt>
                <c:pt idx="2">
                  <c:v>11.345290517385873</c:v>
                </c:pt>
                <c:pt idx="3">
                  <c:v>16.87609549452489</c:v>
                </c:pt>
                <c:pt idx="4">
                  <c:v>22.238280103978106</c:v>
                </c:pt>
                <c:pt idx="5">
                  <c:v>27.378267169630458</c:v>
                </c:pt>
                <c:pt idx="6">
                  <c:v>32.244699639775732</c:v>
                </c:pt>
                <c:pt idx="7">
                  <c:v>36.788953729800994</c:v>
                </c:pt>
                <c:pt idx="8">
                  <c:v>40.965624754969305</c:v>
                </c:pt>
                <c:pt idx="9">
                  <c:v>44.732980799021213</c:v>
                </c:pt>
                <c:pt idx="10">
                  <c:v>48.053379685686693</c:v>
                </c:pt>
                <c:pt idx="11">
                  <c:v>50.893645086868354</c:v>
                </c:pt>
                <c:pt idx="12">
                  <c:v>53.225398009544385</c:v>
                </c:pt>
                <c:pt idx="13">
                  <c:v>55.025340349286402</c:v>
                </c:pt>
                <c:pt idx="14">
                  <c:v>56.275487677217527</c:v>
                </c:pt>
                <c:pt idx="15">
                  <c:v>56.963348934481125</c:v>
                </c:pt>
                <c:pt idx="16">
                  <c:v>57.082051238770937</c:v>
                </c:pt>
                <c:pt idx="17">
                  <c:v>56.630408555900395</c:v>
                </c:pt>
                <c:pt idx="18">
                  <c:v>55.612933550263548</c:v>
                </c:pt>
                <c:pt idx="19">
                  <c:v>54.039792495784276</c:v>
                </c:pt>
                <c:pt idx="20">
                  <c:v>51.926703697867524</c:v>
                </c:pt>
                <c:pt idx="21">
                  <c:v>49.29478044128782</c:v>
                </c:pt>
                <c:pt idx="22">
                  <c:v>46.170320033226751</c:v>
                </c:pt>
                <c:pt idx="23">
                  <c:v>42.584541049272318</c:v>
                </c:pt>
                <c:pt idx="24">
                  <c:v>38.573271407731355</c:v>
                </c:pt>
                <c:pt idx="25">
                  <c:v>34.176590388912686</c:v>
                </c:pt>
                <c:pt idx="26">
                  <c:v>29.43842817620671</c:v>
                </c:pt>
                <c:pt idx="27">
                  <c:v>24.40612692021466</c:v>
                </c:pt>
                <c:pt idx="28">
                  <c:v>19.129967711628819</c:v>
                </c:pt>
                <c:pt idx="29">
                  <c:v>13.662668189194909</c:v>
                </c:pt>
                <c:pt idx="30">
                  <c:v>8.0588558024922357</c:v>
                </c:pt>
                <c:pt idx="31">
                  <c:v>2.3745219925146115</c:v>
                </c:pt>
                <c:pt idx="32">
                  <c:v>-3.3335372562996057</c:v>
                </c:pt>
                <c:pt idx="33">
                  <c:v>-9.0082889027697615</c:v>
                </c:pt>
                <c:pt idx="34">
                  <c:v>-14.593032704267877</c:v>
                </c:pt>
                <c:pt idx="35">
                  <c:v>-20.031967746800245</c:v>
                </c:pt>
                <c:pt idx="36">
                  <c:v>-25.270749989294689</c:v>
                </c:pt>
                <c:pt idx="37">
                  <c:v>-30.257035251295491</c:v>
                </c:pt>
                <c:pt idx="38">
                  <c:v>-34.941002218711397</c:v>
                </c:pt>
                <c:pt idx="39">
                  <c:v>-39.275850241917745</c:v>
                </c:pt>
                <c:pt idx="40">
                  <c:v>-43.218266952376752</c:v>
                </c:pt>
                <c:pt idx="41">
                  <c:v>-46.7288610255073</c:v>
                </c:pt>
                <c:pt idx="42">
                  <c:v>-49.772555765778868</c:v>
                </c:pt>
                <c:pt idx="43">
                  <c:v>-52.318939581458125</c:v>
                </c:pt>
                <c:pt idx="44">
                  <c:v>-54.342569847181636</c:v>
                </c:pt>
                <c:pt idx="45">
                  <c:v>-55.823227118257371</c:v>
                </c:pt>
                <c:pt idx="46">
                  <c:v>-56.746117156673101</c:v>
                </c:pt>
                <c:pt idx="47">
                  <c:v>-57.102018750231764</c:v>
                </c:pt>
                <c:pt idx="48">
                  <c:v>-56.887375847855942</c:v>
                </c:pt>
                <c:pt idx="49">
                  <c:v>-56.104333090474661</c:v>
                </c:pt>
                <c:pt idx="50">
                  <c:v>-54.760714382480224</c:v>
                </c:pt>
                <c:pt idx="51">
                  <c:v>-52.869944717861479</c:v>
                </c:pt>
                <c:pt idx="52">
                  <c:v>-50.450916042102115</c:v>
                </c:pt>
                <c:pt idx="53">
                  <c:v>-47.527798490105667</c:v>
                </c:pt>
                <c:pt idx="54">
                  <c:v>-44.129798886197463</c:v>
                </c:pt>
                <c:pt idx="55">
                  <c:v>-40.290868919190473</c:v>
                </c:pt>
                <c:pt idx="56">
                  <c:v>-36.049365908333478</c:v>
                </c:pt>
                <c:pt idx="57">
                  <c:v>-31.447669549656428</c:v>
                </c:pt>
                <c:pt idx="58">
                  <c:v>-26.531758472056751</c:v>
                </c:pt>
                <c:pt idx="59">
                  <c:v>-21.35075083403752</c:v>
                </c:pt>
                <c:pt idx="60">
                  <c:v>-15.956413551304557</c:v>
                </c:pt>
                <c:pt idx="61">
                  <c:v>-10.402645058856011</c:v>
                </c:pt>
                <c:pt idx="62">
                  <c:v>-4.7449367756365808</c:v>
                </c:pt>
                <c:pt idx="63">
                  <c:v>0.9601813473773706</c:v>
                </c:pt>
              </c:numCache>
            </c:numRef>
          </c:yVal>
        </c:ser>
        <c:axId val="79889920"/>
        <c:axId val="79921536"/>
      </c:scatterChart>
      <c:valAx>
        <c:axId val="79889920"/>
        <c:scaling>
          <c:orientation val="minMax"/>
          <c:max val="80"/>
          <c:min val="-80"/>
        </c:scaling>
        <c:axPos val="b"/>
        <c:numFmt formatCode="0;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921536"/>
        <c:crossesAt val="0"/>
        <c:crossBetween val="midCat"/>
        <c:majorUnit val="20"/>
      </c:valAx>
      <c:valAx>
        <c:axId val="79921536"/>
        <c:scaling>
          <c:orientation val="minMax"/>
          <c:max val="80"/>
          <c:min val="-80"/>
        </c:scaling>
        <c:axPos val="l"/>
        <c:numFmt formatCode="0;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889920"/>
        <c:crosses val="autoZero"/>
        <c:crossBetween val="midCat"/>
        <c:majorUnit val="20"/>
        <c:minorUnit val="1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0298427059241086"/>
          <c:y val="0.29928574428175481"/>
          <c:w val="0.67945382822370726"/>
          <c:h val="0.511689856938884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Лист2!$A$23</c:f>
              <c:strCache>
                <c:ptCount val="1"/>
                <c:pt idx="0">
                  <c:v>Общеполитическое содействие</c:v>
                </c:pt>
              </c:strCache>
            </c:strRef>
          </c:tx>
          <c:spPr>
            <a:solidFill>
              <a:srgbClr val="3366CC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Лист2!$B$23:$G$23</c:f>
              <c:numCache>
                <c:formatCode>0.0</c:formatCode>
                <c:ptCount val="6"/>
                <c:pt idx="0">
                  <c:v>36.6</c:v>
                </c:pt>
                <c:pt idx="1">
                  <c:v>18.3</c:v>
                </c:pt>
                <c:pt idx="2">
                  <c:v>35.6</c:v>
                </c:pt>
                <c:pt idx="3">
                  <c:v>24.2</c:v>
                </c:pt>
                <c:pt idx="4">
                  <c:v>27.1</c:v>
                </c:pt>
                <c:pt idx="5">
                  <c:v>65.900000000000006</c:v>
                </c:pt>
              </c:numCache>
            </c:numRef>
          </c:val>
        </c:ser>
        <c:dLbls>
          <c:showVal val="1"/>
        </c:dLbls>
        <c:axId val="76013952"/>
        <c:axId val="76015488"/>
      </c:barChart>
      <c:catAx>
        <c:axId val="76013952"/>
        <c:scaling>
          <c:orientation val="maxMin"/>
        </c:scaling>
        <c:axPos val="l"/>
        <c:tickLblPos val="nextTo"/>
        <c:crossAx val="76015488"/>
        <c:crosses val="autoZero"/>
        <c:auto val="1"/>
        <c:lblAlgn val="ctr"/>
        <c:lblOffset val="100"/>
      </c:catAx>
      <c:valAx>
        <c:axId val="76015488"/>
        <c:scaling>
          <c:orientation val="minMax"/>
          <c:min val="10"/>
        </c:scaling>
        <c:axPos val="b"/>
        <c:numFmt formatCode="0" sourceLinked="0"/>
        <c:tickLblPos val="nextTo"/>
        <c:crossAx val="76013952"/>
        <c:crosses val="max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0.30146957268307323"/>
          <c:y val="0"/>
          <c:w val="0.56523593885607104"/>
          <c:h val="0.89349115922168354"/>
        </c:manualLayout>
      </c:layout>
      <c:barChart>
        <c:barDir val="bar"/>
        <c:grouping val="clustered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numFmt formatCode="#,##0" sourceLinked="0"/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Лист1!$B$1:$B$14</c:f>
              <c:strCache>
                <c:ptCount val="14"/>
                <c:pt idx="0">
                  <c:v>Индекс базовых возможностей</c:v>
                </c:pt>
                <c:pt idx="1">
                  <c:v>Коррупция</c:v>
                </c:pt>
                <c:pt idx="2">
                  <c:v>Неравенство</c:v>
                </c:pt>
                <c:pt idx="3">
                  <c:v>Экономический контекст</c:v>
                </c:pt>
                <c:pt idx="5">
                  <c:v>Политические права и свободы</c:v>
                </c:pt>
                <c:pt idx="6">
                  <c:v>Верховенство закона и личные свободы</c:v>
                </c:pt>
                <c:pt idx="7">
                  <c:v>Право на объединение и собрание</c:v>
                </c:pt>
                <c:pt idx="8">
                  <c:v>Опыт работы в законодательной среде </c:v>
                </c:pt>
                <c:pt idx="9">
                  <c:v>Эффективность государства</c:v>
                </c:pt>
                <c:pt idx="11">
                  <c:v>Доверие</c:v>
                </c:pt>
                <c:pt idx="12">
                  <c:v>Толерантность</c:v>
                </c:pt>
                <c:pt idx="13">
                  <c:v>Ценностные установки в обществе</c:v>
                </c:pt>
              </c:strCache>
            </c:strRef>
          </c:cat>
          <c:val>
            <c:numRef>
              <c:f>Лист1!$C$1:$C$14</c:f>
              <c:numCache>
                <c:formatCode>0.0</c:formatCode>
                <c:ptCount val="14"/>
                <c:pt idx="0">
                  <c:v>98.5</c:v>
                </c:pt>
                <c:pt idx="1">
                  <c:v>21</c:v>
                </c:pt>
                <c:pt idx="2">
                  <c:v>60.1</c:v>
                </c:pt>
                <c:pt idx="3">
                  <c:v>70.599999999999994</c:v>
                </c:pt>
                <c:pt idx="5">
                  <c:v>15</c:v>
                </c:pt>
                <c:pt idx="6">
                  <c:v>39.58</c:v>
                </c:pt>
                <c:pt idx="7">
                  <c:v>33.33</c:v>
                </c:pt>
                <c:pt idx="8">
                  <c:v>68.7</c:v>
                </c:pt>
                <c:pt idx="9">
                  <c:v>42</c:v>
                </c:pt>
                <c:pt idx="11">
                  <c:v>18.899999999999999</c:v>
                </c:pt>
                <c:pt idx="12">
                  <c:v>71.2</c:v>
                </c:pt>
                <c:pt idx="13">
                  <c:v>82.61</c:v>
                </c:pt>
              </c:numCache>
            </c:numRef>
          </c:val>
        </c:ser>
        <c:gapWidth val="78"/>
        <c:overlap val="3"/>
        <c:axId val="92880896"/>
        <c:axId val="92882432"/>
      </c:barChart>
      <c:catAx>
        <c:axId val="92880896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ru-RU" sz="1200"/>
            </a:pPr>
            <a:endParaRPr lang="ru-RU"/>
          </a:p>
        </c:txPr>
        <c:crossAx val="92882432"/>
        <c:crosses val="autoZero"/>
        <c:auto val="1"/>
        <c:lblAlgn val="ctr"/>
        <c:lblOffset val="100"/>
      </c:catAx>
      <c:valAx>
        <c:axId val="92882432"/>
        <c:scaling>
          <c:orientation val="minMax"/>
          <c:max val="100"/>
        </c:scaling>
        <c:axPos val="b"/>
        <c:numFmt formatCode="0" sourceLinked="0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92880896"/>
        <c:crosses val="max"/>
        <c:crossBetween val="between"/>
      </c:valAx>
    </c:plotArea>
    <c:plotVisOnly val="1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7253055383574614"/>
          <c:y val="0.21590949994600719"/>
          <c:w val="0.71978338203619463"/>
          <c:h val="0.57238277880653077"/>
        </c:manualLayout>
      </c:layout>
      <c:barChart>
        <c:barDir val="bar"/>
        <c:grouping val="clustered"/>
        <c:ser>
          <c:idx val="0"/>
          <c:order val="0"/>
          <c:tx>
            <c:strRef>
              <c:f>Лист2!$A$26</c:f>
              <c:strCache>
                <c:ptCount val="1"/>
                <c:pt idx="0">
                  <c:v>Доверие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Лист2!$B$25:$H$25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Лист2!$B$26:$H$26</c:f>
              <c:numCache>
                <c:formatCode>0.0</c:formatCode>
                <c:ptCount val="7"/>
                <c:pt idx="0">
                  <c:v>18.899999999999999</c:v>
                </c:pt>
                <c:pt idx="1">
                  <c:v>17.8</c:v>
                </c:pt>
                <c:pt idx="2">
                  <c:v>17.899999999999999</c:v>
                </c:pt>
                <c:pt idx="3">
                  <c:v>18.100000000000001</c:v>
                </c:pt>
                <c:pt idx="4">
                  <c:v>4.8</c:v>
                </c:pt>
                <c:pt idx="5">
                  <c:v>15.6</c:v>
                </c:pt>
                <c:pt idx="6">
                  <c:v>7.9</c:v>
                </c:pt>
              </c:numCache>
            </c:numRef>
          </c:val>
        </c:ser>
        <c:dLbls>
          <c:showVal val="1"/>
        </c:dLbls>
        <c:axId val="75962624"/>
        <c:axId val="76008832"/>
      </c:barChart>
      <c:catAx>
        <c:axId val="75962624"/>
        <c:scaling>
          <c:orientation val="maxMin"/>
        </c:scaling>
        <c:axPos val="l"/>
        <c:tickLblPos val="nextTo"/>
        <c:crossAx val="76008832"/>
        <c:crosses val="autoZero"/>
        <c:auto val="1"/>
        <c:lblAlgn val="ctr"/>
        <c:lblOffset val="100"/>
      </c:catAx>
      <c:valAx>
        <c:axId val="76008832"/>
        <c:scaling>
          <c:orientation val="minMax"/>
        </c:scaling>
        <c:axPos val="b"/>
        <c:numFmt formatCode="0" sourceLinked="0"/>
        <c:tickLblPos val="nextTo"/>
        <c:crossAx val="75962624"/>
        <c:crosses val="max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8578008993135486"/>
          <c:y val="0.3174774100550436"/>
          <c:w val="0.6794538282237077"/>
          <c:h val="0.53076828005044796"/>
        </c:manualLayout>
      </c:layout>
      <c:barChart>
        <c:barDir val="bar"/>
        <c:grouping val="clustered"/>
        <c:ser>
          <c:idx val="0"/>
          <c:order val="0"/>
          <c:tx>
            <c:strRef>
              <c:f>Лист2!$A$27</c:f>
              <c:strCache>
                <c:ptCount val="1"/>
                <c:pt idx="0">
                  <c:v>Толерантность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Лист2!$B$27:$H$27</c:f>
              <c:numCache>
                <c:formatCode>0.0</c:formatCode>
                <c:ptCount val="7"/>
                <c:pt idx="0">
                  <c:v>71.2</c:v>
                </c:pt>
                <c:pt idx="1">
                  <c:v>42.720000000000006</c:v>
                </c:pt>
                <c:pt idx="2">
                  <c:v>64.149999999999991</c:v>
                </c:pt>
                <c:pt idx="3">
                  <c:v>77.759999999999991</c:v>
                </c:pt>
                <c:pt idx="4">
                  <c:v>49.2</c:v>
                </c:pt>
                <c:pt idx="5">
                  <c:v>83.61999999999999</c:v>
                </c:pt>
                <c:pt idx="6">
                  <c:v>66.38</c:v>
                </c:pt>
              </c:numCache>
            </c:numRef>
          </c:val>
        </c:ser>
        <c:dLbls>
          <c:showVal val="1"/>
        </c:dLbls>
        <c:axId val="45539328"/>
        <c:axId val="45563904"/>
      </c:barChart>
      <c:catAx>
        <c:axId val="45539328"/>
        <c:scaling>
          <c:orientation val="maxMin"/>
        </c:scaling>
        <c:axPos val="l"/>
        <c:tickLblPos val="nextTo"/>
        <c:crossAx val="45563904"/>
        <c:crosses val="autoZero"/>
        <c:auto val="1"/>
        <c:lblAlgn val="ctr"/>
        <c:lblOffset val="100"/>
      </c:catAx>
      <c:valAx>
        <c:axId val="45563904"/>
        <c:scaling>
          <c:orientation val="minMax"/>
          <c:min val="40"/>
        </c:scaling>
        <c:axPos val="b"/>
        <c:numFmt formatCode="0" sourceLinked="0"/>
        <c:tickLblPos val="nextTo"/>
        <c:crossAx val="45539328"/>
        <c:crosses val="max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>
        <c:manualLayout>
          <c:layoutTarget val="inner"/>
          <c:xMode val="edge"/>
          <c:yMode val="edge"/>
          <c:x val="0.37505431891686075"/>
          <c:y val="2.6626209567519571E-2"/>
          <c:w val="0.58745802075864906"/>
          <c:h val="0.8934911592216835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66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numFmt formatCode="#,##0" sourceLinked="0"/>
            <c:txPr>
              <a:bodyPr/>
              <a:lstStyle/>
              <a:p>
                <a:pPr>
                  <a:defRPr lang="ru-RU"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Лист1!$B$1:$B$19</c:f>
              <c:strCache>
                <c:ptCount val="19"/>
                <c:pt idx="0">
                  <c:v>Социальная база 1</c:v>
                </c:pt>
                <c:pt idx="1">
                  <c:v>Волонтерство в обществе 1</c:v>
                </c:pt>
                <c:pt idx="2">
                  <c:v>Вовлечение местных сообществ 1</c:v>
                </c:pt>
                <c:pt idx="4">
                  <c:v>Социальная база 2</c:v>
                </c:pt>
                <c:pt idx="5">
                  <c:v>Волонтерство в обществе 2</c:v>
                </c:pt>
                <c:pt idx="6">
                  <c:v>Вовлечение местных сообществ 2</c:v>
                </c:pt>
                <c:pt idx="8">
                  <c:v>Разнообразие общественного участия</c:v>
                </c:pt>
                <c:pt idx="10">
                  <c:v>Членство в политических организациях 1</c:v>
                </c:pt>
                <c:pt idx="11">
                  <c:v>Политическое волонтерство 1</c:v>
                </c:pt>
                <c:pt idx="12">
                  <c:v>Индивидуальный общественный активизм 1</c:v>
                </c:pt>
                <c:pt idx="14">
                  <c:v>Членство в политических организациях 2</c:v>
                </c:pt>
                <c:pt idx="15">
                  <c:v>Политичекое добровольчество 2</c:v>
                </c:pt>
                <c:pt idx="16">
                  <c:v>Индивидуальная гражданская активность 2</c:v>
                </c:pt>
                <c:pt idx="18">
                  <c:v>Разнообразие политического участия</c:v>
                </c:pt>
              </c:strCache>
            </c:strRef>
          </c:cat>
          <c:val>
            <c:numRef>
              <c:f>Лист1!$C$1:$C$19</c:f>
              <c:numCache>
                <c:formatCode>0.0</c:formatCode>
                <c:ptCount val="19"/>
                <c:pt idx="0">
                  <c:v>8.8000000000000007</c:v>
                </c:pt>
                <c:pt idx="1">
                  <c:v>4.5999999999999996</c:v>
                </c:pt>
                <c:pt idx="2">
                  <c:v>28.3</c:v>
                </c:pt>
                <c:pt idx="4">
                  <c:v>15.4</c:v>
                </c:pt>
                <c:pt idx="5">
                  <c:v>17.399999999999999</c:v>
                </c:pt>
                <c:pt idx="6">
                  <c:v>75</c:v>
                </c:pt>
                <c:pt idx="8">
                  <c:v>88.54</c:v>
                </c:pt>
                <c:pt idx="10">
                  <c:v>7.9</c:v>
                </c:pt>
                <c:pt idx="11">
                  <c:v>2.9</c:v>
                </c:pt>
                <c:pt idx="12">
                  <c:v>9.5</c:v>
                </c:pt>
                <c:pt idx="14">
                  <c:v>9.5</c:v>
                </c:pt>
                <c:pt idx="15">
                  <c:v>5.2</c:v>
                </c:pt>
                <c:pt idx="16">
                  <c:v>11.1</c:v>
                </c:pt>
                <c:pt idx="18">
                  <c:v>58.355999999999995</c:v>
                </c:pt>
              </c:numCache>
            </c:numRef>
          </c:val>
        </c:ser>
        <c:gapWidth val="78"/>
        <c:overlap val="3"/>
        <c:axId val="52819456"/>
        <c:axId val="52853376"/>
      </c:barChart>
      <c:catAx>
        <c:axId val="52819456"/>
        <c:scaling>
          <c:orientation val="maxMin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lang="ru-RU" sz="1200"/>
            </a:pPr>
            <a:endParaRPr lang="ru-RU"/>
          </a:p>
        </c:txPr>
        <c:crossAx val="52853376"/>
        <c:crosses val="autoZero"/>
        <c:auto val="1"/>
        <c:lblAlgn val="ctr"/>
        <c:lblOffset val="100"/>
      </c:catAx>
      <c:valAx>
        <c:axId val="52853376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lang="ru-RU" sz="1200"/>
            </a:pPr>
            <a:endParaRPr lang="ru-RU"/>
          </a:p>
        </c:txPr>
        <c:crossAx val="52819456"/>
        <c:crosses val="max"/>
        <c:crossBetween val="between"/>
      </c:valAx>
    </c:plotArea>
    <c:plotVisOnly val="1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0.17797191448694874"/>
          <c:y val="0.24732285338335339"/>
          <c:w val="0.68769439577950764"/>
          <c:h val="0.52536780145020856"/>
        </c:manualLayout>
      </c:layout>
      <c:barChart>
        <c:barDir val="bar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Социальная база 1</c:v>
                </c:pt>
              </c:strCache>
            </c:strRef>
          </c:tx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Лист2!$B$2:$H$2</c:f>
              <c:numCache>
                <c:formatCode>0.0</c:formatCode>
                <c:ptCount val="7"/>
                <c:pt idx="0">
                  <c:v>8.8000000000000007</c:v>
                </c:pt>
                <c:pt idx="1">
                  <c:v>11.7</c:v>
                </c:pt>
                <c:pt idx="2">
                  <c:v>8.7000000000000011</c:v>
                </c:pt>
                <c:pt idx="3">
                  <c:v>33</c:v>
                </c:pt>
                <c:pt idx="4">
                  <c:v>4.5</c:v>
                </c:pt>
                <c:pt idx="5">
                  <c:v>56.4</c:v>
                </c:pt>
                <c:pt idx="6">
                  <c:v>80.599999999999994</c:v>
                </c:pt>
              </c:numCache>
            </c:numRef>
          </c:val>
        </c:ser>
        <c:dLbls>
          <c:showVal val="1"/>
        </c:dLbls>
        <c:axId val="80203136"/>
        <c:axId val="80320768"/>
      </c:barChart>
      <c:catAx>
        <c:axId val="80203136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0320768"/>
        <c:crosses val="autoZero"/>
        <c:auto val="1"/>
        <c:lblAlgn val="ctr"/>
        <c:lblOffset val="100"/>
        <c:tickLblSkip val="1"/>
      </c:catAx>
      <c:valAx>
        <c:axId val="80320768"/>
        <c:scaling>
          <c:orientation val="minMax"/>
        </c:scaling>
        <c:axPos val="b"/>
        <c:numFmt formatCode="0" sourceLinked="0"/>
        <c:tickLblPos val="nextTo"/>
        <c:crossAx val="80203136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0.15926484804298341"/>
          <c:y val="0.30595222969029634"/>
          <c:w val="0.77161889427343577"/>
          <c:h val="0.5384023155097373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Лист2!$A$3</c:f>
              <c:strCache>
                <c:ptCount val="1"/>
                <c:pt idx="0">
                  <c:v>Волонтерство в обществе 1</c:v>
                </c:pt>
              </c:strCache>
            </c:strRef>
          </c:tx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Лист2!$B$3:$H$3</c:f>
              <c:numCache>
                <c:formatCode>0.0</c:formatCode>
                <c:ptCount val="7"/>
                <c:pt idx="0">
                  <c:v>4.5999999999999996</c:v>
                </c:pt>
                <c:pt idx="1">
                  <c:v>8.2000000000000011</c:v>
                </c:pt>
                <c:pt idx="2">
                  <c:v>6.7</c:v>
                </c:pt>
                <c:pt idx="3">
                  <c:v>20.100000000000001</c:v>
                </c:pt>
                <c:pt idx="4">
                  <c:v>2.5</c:v>
                </c:pt>
                <c:pt idx="5">
                  <c:v>34</c:v>
                </c:pt>
                <c:pt idx="6">
                  <c:v>72.8</c:v>
                </c:pt>
              </c:numCache>
            </c:numRef>
          </c:val>
        </c:ser>
        <c:dLbls>
          <c:showVal val="1"/>
        </c:dLbls>
        <c:axId val="81341440"/>
        <c:axId val="81385728"/>
      </c:barChart>
      <c:catAx>
        <c:axId val="81341440"/>
        <c:scaling>
          <c:orientation val="maxMin"/>
        </c:scaling>
        <c:axPos val="l"/>
        <c:tickLblPos val="nextTo"/>
        <c:crossAx val="81385728"/>
        <c:crosses val="autoZero"/>
        <c:auto val="1"/>
        <c:lblAlgn val="ctr"/>
        <c:lblOffset val="100"/>
      </c:catAx>
      <c:valAx>
        <c:axId val="81385728"/>
        <c:scaling>
          <c:orientation val="minMax"/>
        </c:scaling>
        <c:axPos val="b"/>
        <c:numFmt formatCode="#,##0" sourceLinked="0"/>
        <c:tickLblPos val="nextTo"/>
        <c:crossAx val="81341440"/>
        <c:crosses val="max"/>
        <c:crossBetween val="between"/>
        <c:majorUnit val="2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0.15535768950629669"/>
          <c:y val="0.37717305760084124"/>
          <c:w val="0.72223879562651849"/>
          <c:h val="0.45071841628016218"/>
        </c:manualLayout>
      </c:layout>
      <c:barChart>
        <c:barDir val="bar"/>
        <c:grouping val="clustered"/>
        <c:ser>
          <c:idx val="0"/>
          <c:order val="0"/>
          <c:tx>
            <c:strRef>
              <c:f>Лист2!$A$5</c:f>
              <c:strCache>
                <c:ptCount val="1"/>
                <c:pt idx="0">
                  <c:v>Волонтерство в обществе 2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Лист2!$B$5:$H$5</c:f>
              <c:numCache>
                <c:formatCode>0.0</c:formatCode>
                <c:ptCount val="7"/>
                <c:pt idx="0">
                  <c:v>17.399999999999999</c:v>
                </c:pt>
                <c:pt idx="1">
                  <c:v>14.5</c:v>
                </c:pt>
                <c:pt idx="2">
                  <c:v>9.9</c:v>
                </c:pt>
                <c:pt idx="3">
                  <c:v>28.7</c:v>
                </c:pt>
                <c:pt idx="4">
                  <c:v>30</c:v>
                </c:pt>
                <c:pt idx="5">
                  <c:v>30.7</c:v>
                </c:pt>
                <c:pt idx="6">
                  <c:v>31</c:v>
                </c:pt>
              </c:numCache>
            </c:numRef>
          </c:val>
        </c:ser>
        <c:dLbls>
          <c:showVal val="1"/>
        </c:dLbls>
        <c:axId val="81739136"/>
        <c:axId val="82130048"/>
      </c:barChart>
      <c:catAx>
        <c:axId val="81739136"/>
        <c:scaling>
          <c:orientation val="maxMin"/>
        </c:scaling>
        <c:axPos val="l"/>
        <c:tickLblPos val="nextTo"/>
        <c:crossAx val="82130048"/>
        <c:crosses val="autoZero"/>
        <c:auto val="1"/>
        <c:lblAlgn val="ctr"/>
        <c:lblOffset val="100"/>
      </c:catAx>
      <c:valAx>
        <c:axId val="82130048"/>
        <c:scaling>
          <c:orientation val="minMax"/>
        </c:scaling>
        <c:axPos val="b"/>
        <c:numFmt formatCode="0" sourceLinked="0"/>
        <c:tickLblPos val="nextTo"/>
        <c:crossAx val="81739136"/>
        <c:crosses val="max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0.16576716005718653"/>
          <c:y val="0.27701837801854606"/>
          <c:w val="0.71910509465643102"/>
          <c:h val="0.5444892385316249"/>
        </c:manualLayout>
      </c:layout>
      <c:barChart>
        <c:barDir val="bar"/>
        <c:grouping val="clustered"/>
        <c:ser>
          <c:idx val="0"/>
          <c:order val="0"/>
          <c:tx>
            <c:strRef>
              <c:f>Лист2!$A$4</c:f>
              <c:strCache>
                <c:ptCount val="1"/>
                <c:pt idx="0">
                  <c:v>Социальная база 2</c:v>
                </c:pt>
              </c:strCache>
            </c:strRef>
          </c:tx>
          <c:spPr>
            <a:solidFill>
              <a:srgbClr val="FF0066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Лист2!$B$4:$H$4</c:f>
              <c:numCache>
                <c:formatCode>0.0</c:formatCode>
                <c:ptCount val="7"/>
                <c:pt idx="0">
                  <c:v>15.4</c:v>
                </c:pt>
                <c:pt idx="1">
                  <c:v>14.8</c:v>
                </c:pt>
                <c:pt idx="2">
                  <c:v>14.6</c:v>
                </c:pt>
                <c:pt idx="3">
                  <c:v>21.3</c:v>
                </c:pt>
                <c:pt idx="4">
                  <c:v>11.5</c:v>
                </c:pt>
                <c:pt idx="5">
                  <c:v>34.4</c:v>
                </c:pt>
                <c:pt idx="6">
                  <c:v>28.6</c:v>
                </c:pt>
              </c:numCache>
            </c:numRef>
          </c:val>
        </c:ser>
        <c:dLbls>
          <c:showVal val="1"/>
        </c:dLbls>
        <c:axId val="83471360"/>
        <c:axId val="84087936"/>
      </c:barChart>
      <c:catAx>
        <c:axId val="83471360"/>
        <c:scaling>
          <c:orientation val="maxMin"/>
        </c:scaling>
        <c:axPos val="l"/>
        <c:tickLblPos val="nextTo"/>
        <c:crossAx val="84087936"/>
        <c:crosses val="autoZero"/>
        <c:auto val="1"/>
        <c:lblAlgn val="ctr"/>
        <c:lblOffset val="100"/>
      </c:catAx>
      <c:valAx>
        <c:axId val="84087936"/>
        <c:scaling>
          <c:orientation val="minMax"/>
        </c:scaling>
        <c:axPos val="b"/>
        <c:numFmt formatCode="0" sourceLinked="0"/>
        <c:tickLblPos val="nextTo"/>
        <c:crossAx val="83471360"/>
        <c:crosses val="max"/>
        <c:crossBetween val="between"/>
        <c:majorUnit val="1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2489092730082208"/>
          <c:y val="0.33160653562960468"/>
          <c:w val="0.67188398873284216"/>
          <c:h val="0.51168989283158239"/>
        </c:manualLayout>
      </c:layout>
      <c:barChart>
        <c:barDir val="bar"/>
        <c:grouping val="clustered"/>
        <c:ser>
          <c:idx val="0"/>
          <c:order val="0"/>
          <c:tx>
            <c:strRef>
              <c:f>Лист2!$A$6</c:f>
              <c:strCache>
                <c:ptCount val="1"/>
                <c:pt idx="0">
                  <c:v>Членство в политических организациях 1</c:v>
                </c:pt>
              </c:strCache>
            </c:strRef>
          </c:tx>
          <c:spPr>
            <a:solidFill>
              <a:srgbClr val="6600FF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Лист2!$B$6:$H$6</c:f>
              <c:numCache>
                <c:formatCode>0.0</c:formatCode>
                <c:ptCount val="7"/>
                <c:pt idx="0">
                  <c:v>7.9</c:v>
                </c:pt>
                <c:pt idx="1">
                  <c:v>8.5</c:v>
                </c:pt>
                <c:pt idx="2">
                  <c:v>11.3</c:v>
                </c:pt>
                <c:pt idx="3">
                  <c:v>21.1</c:v>
                </c:pt>
                <c:pt idx="4">
                  <c:v>5.3</c:v>
                </c:pt>
                <c:pt idx="5">
                  <c:v>29.5</c:v>
                </c:pt>
                <c:pt idx="6">
                  <c:v>29.6</c:v>
                </c:pt>
              </c:numCache>
            </c:numRef>
          </c:val>
        </c:ser>
        <c:dLbls>
          <c:showVal val="1"/>
        </c:dLbls>
        <c:axId val="86149376"/>
        <c:axId val="84505728"/>
      </c:barChart>
      <c:catAx>
        <c:axId val="86149376"/>
        <c:scaling>
          <c:orientation val="maxMin"/>
        </c:scaling>
        <c:axPos val="l"/>
        <c:tickLblPos val="nextTo"/>
        <c:crossAx val="84505728"/>
        <c:crosses val="autoZero"/>
        <c:auto val="1"/>
        <c:lblAlgn val="ctr"/>
        <c:lblOffset val="100"/>
      </c:catAx>
      <c:valAx>
        <c:axId val="84505728"/>
        <c:scaling>
          <c:orientation val="minMax"/>
        </c:scaling>
        <c:axPos val="b"/>
        <c:numFmt formatCode="0" sourceLinked="0"/>
        <c:tickLblPos val="nextTo"/>
        <c:crossAx val="86149376"/>
        <c:crosses val="max"/>
        <c:crossBetween val="between"/>
        <c:majorUnit val="10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4010498382808509"/>
          <c:y val="0.38084406191716041"/>
          <c:w val="0.6008342435988534"/>
          <c:h val="0.47462801576858527"/>
        </c:manualLayout>
      </c:layout>
      <c:barChart>
        <c:barDir val="bar"/>
        <c:grouping val="clustered"/>
        <c:ser>
          <c:idx val="0"/>
          <c:order val="0"/>
          <c:tx>
            <c:strRef>
              <c:f>Лист2!$A$7</c:f>
              <c:strCache>
                <c:ptCount val="1"/>
                <c:pt idx="0">
                  <c:v>Политическое волонтерство 1</c:v>
                </c:pt>
              </c:strCache>
            </c:strRef>
          </c:tx>
          <c:spPr>
            <a:solidFill>
              <a:srgbClr val="6600FF"/>
            </a:solidFill>
          </c:spPr>
          <c:dLbls>
            <c:showVal val="1"/>
          </c:dLbls>
          <c:cat>
            <c:strRef>
              <c:f>Лист2!$B$1:$H$1</c:f>
              <c:strCache>
                <c:ptCount val="7"/>
                <c:pt idx="0">
                  <c:v>Россия</c:v>
                </c:pt>
                <c:pt idx="1">
                  <c:v>Армения</c:v>
                </c:pt>
                <c:pt idx="2">
                  <c:v>Болгария</c:v>
                </c:pt>
                <c:pt idx="3">
                  <c:v>Словения</c:v>
                </c:pt>
                <c:pt idx="4">
                  <c:v>Турция</c:v>
                </c:pt>
                <c:pt idx="5">
                  <c:v>Мексика</c:v>
                </c:pt>
                <c:pt idx="6">
                  <c:v>Замбия</c:v>
                </c:pt>
              </c:strCache>
            </c:strRef>
          </c:cat>
          <c:val>
            <c:numRef>
              <c:f>Лист2!$B$7:$H$7</c:f>
              <c:numCache>
                <c:formatCode>0.0</c:formatCode>
                <c:ptCount val="7"/>
                <c:pt idx="0">
                  <c:v>2.9</c:v>
                </c:pt>
                <c:pt idx="1">
                  <c:v>9.5</c:v>
                </c:pt>
                <c:pt idx="2">
                  <c:v>7.6</c:v>
                </c:pt>
                <c:pt idx="3">
                  <c:v>12.2</c:v>
                </c:pt>
                <c:pt idx="4">
                  <c:v>4.2</c:v>
                </c:pt>
                <c:pt idx="5">
                  <c:v>14.1</c:v>
                </c:pt>
                <c:pt idx="6">
                  <c:v>31.8</c:v>
                </c:pt>
              </c:numCache>
            </c:numRef>
          </c:val>
        </c:ser>
        <c:dLbls>
          <c:showVal val="1"/>
        </c:dLbls>
        <c:axId val="84526208"/>
        <c:axId val="86157184"/>
      </c:barChart>
      <c:catAx>
        <c:axId val="84526208"/>
        <c:scaling>
          <c:orientation val="maxMin"/>
        </c:scaling>
        <c:axPos val="l"/>
        <c:tickLblPos val="nextTo"/>
        <c:crossAx val="86157184"/>
        <c:crosses val="autoZero"/>
        <c:auto val="1"/>
        <c:lblAlgn val="ctr"/>
        <c:lblOffset val="100"/>
      </c:catAx>
      <c:valAx>
        <c:axId val="86157184"/>
        <c:scaling>
          <c:orientation val="minMax"/>
        </c:scaling>
        <c:axPos val="b"/>
        <c:numFmt formatCode="0" sourceLinked="0"/>
        <c:tickLblPos val="nextTo"/>
        <c:crossAx val="84526208"/>
        <c:crosses val="max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0.03906</cdr:x>
      <cdr:y>0.51242</cdr:y>
    </cdr:from>
    <cdr:to>
      <cdr:x>0.21201</cdr:x>
      <cdr:y>0.6042</cdr:y>
    </cdr:to>
    <cdr:sp macro="" textlink="">
      <cdr:nvSpPr>
        <cdr:cNvPr id="409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7158" y="2947988"/>
          <a:ext cx="1581455" cy="5280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 dirty="0">
              <a:solidFill>
                <a:srgbClr val="000000"/>
              </a:solidFill>
              <a:latin typeface="Arial"/>
              <a:cs typeface="Arial"/>
            </a:rPr>
            <a:t>Приверженность ценностям</a:t>
          </a:r>
        </a:p>
      </cdr:txBody>
    </cdr:sp>
  </cdr:relSizeAnchor>
  <cdr:relSizeAnchor xmlns:cdr="http://schemas.openxmlformats.org/drawingml/2006/chartDrawing">
    <cdr:from>
      <cdr:x>0.39062</cdr:x>
      <cdr:y>0.04056</cdr:y>
    </cdr:from>
    <cdr:to>
      <cdr:x>0.57837</cdr:x>
      <cdr:y>0.12833</cdr:y>
    </cdr:to>
    <cdr:sp macro="" textlink="">
      <cdr:nvSpPr>
        <cdr:cNvPr id="409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71868" y="233344"/>
          <a:ext cx="1716786" cy="504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 dirty="0">
              <a:solidFill>
                <a:srgbClr val="000000"/>
              </a:solidFill>
              <a:latin typeface="Arial"/>
              <a:cs typeface="Arial"/>
            </a:rPr>
            <a:t>Общественное участие</a:t>
          </a:r>
          <a:endParaRPr lang="en-US" sz="12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0.36719</cdr:x>
      <cdr:y>0.92219</cdr:y>
    </cdr:from>
    <cdr:to>
      <cdr:x>0.59856</cdr:x>
      <cdr:y>0.95993</cdr:y>
    </cdr:to>
    <cdr:sp macro="" textlink="">
      <cdr:nvSpPr>
        <cdr:cNvPr id="409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7554" y="5305442"/>
          <a:ext cx="2115648" cy="2171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200" b="1" i="0" strike="noStrike" dirty="0">
              <a:solidFill>
                <a:srgbClr val="000000"/>
              </a:solidFill>
              <a:latin typeface="Arial"/>
              <a:cs typeface="Arial"/>
            </a:rPr>
            <a:t>Восприятие воздействия</a:t>
          </a:r>
        </a:p>
        <a:p xmlns:a="http://schemas.openxmlformats.org/drawingml/2006/main">
          <a:pPr algn="ctr" rtl="1">
            <a:defRPr sz="1000"/>
          </a:pPr>
          <a:endParaRPr lang="en-US" sz="12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0.75781</cdr:x>
      <cdr:y>0.5</cdr:y>
    </cdr:from>
    <cdr:to>
      <cdr:x>0.89206</cdr:x>
      <cdr:y>0.58425</cdr:y>
    </cdr:to>
    <cdr:sp macro="" textlink="">
      <cdr:nvSpPr>
        <cdr:cNvPr id="410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9454" y="2876550"/>
          <a:ext cx="1227582" cy="4846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marL="0" indent="0" algn="ctr" rtl="1">
            <a:defRPr sz="1000"/>
          </a:pPr>
          <a:r>
            <a:rPr lang="ru-RU" sz="1200" b="1" i="0" strike="noStrike" dirty="0">
              <a:solidFill>
                <a:srgbClr val="000000"/>
              </a:solidFill>
              <a:latin typeface="Arial"/>
              <a:ea typeface="+mn-ea"/>
              <a:cs typeface="Arial"/>
            </a:rPr>
            <a:t>Уровень организации</a:t>
          </a:r>
          <a:endParaRPr lang="en-US" sz="1200" b="1" i="0" strike="noStrike" dirty="0">
            <a:solidFill>
              <a:srgbClr val="000000"/>
            </a:solidFill>
            <a:latin typeface="Arial"/>
            <a:ea typeface="+mn-ea"/>
            <a:cs typeface="Arial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0.0082</cdr:x>
      <cdr:y>0.02564</cdr:y>
    </cdr:from>
    <cdr:to>
      <cdr:x>0.98361</cdr:x>
      <cdr:y>0.25641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71438"/>
          <a:ext cx="8501122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0.02459</cdr:x>
      <cdr:y>0.02564</cdr:y>
    </cdr:from>
    <cdr:to>
      <cdr:x>0.9918</cdr:x>
      <cdr:y>0.17949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314" y="71438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Менеджмент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: процент </a:t>
          </a:r>
          <a:r>
            <a:rPr lang="ru-RU" sz="1200" dirty="0">
              <a:latin typeface="Arial" pitchFamily="34" charset="0"/>
              <a:cs typeface="Arial" pitchFamily="34" charset="0"/>
            </a:rPr>
            <a:t>организаций, которые имеют совет директоров или другой формализованный коллективный руководящий орган.</a:t>
          </a: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0.04032</cdr:x>
      <cdr:y>0.08108</cdr:y>
    </cdr:from>
    <cdr:to>
      <cdr:x>0.99193</cdr:x>
      <cdr:y>0.24324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158" y="214314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Ресурсные центры: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процент организаций, которые являются формальными членами любой ассоциации, зонтичной организации, ресурсного центра или сети.</a:t>
          </a: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0.78125</cdr:x>
      <cdr:y>0.11842</cdr:y>
    </cdr:from>
    <cdr:to>
      <cdr:x>0.80564</cdr:x>
      <cdr:y>0.33627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7143768" y="642942"/>
          <a:ext cx="223022" cy="118277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0.82031</cdr:x>
      <cdr:y>0.18421</cdr:y>
    </cdr:from>
    <cdr:to>
      <cdr:x>0.94852</cdr:x>
      <cdr:y>0.30326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7500958" y="1000132"/>
          <a:ext cx="1172352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Регулирование трудовых отношений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0.62602</cdr:x>
      <cdr:y>0.36763</cdr:y>
    </cdr:from>
    <cdr:to>
      <cdr:x>0.76146</cdr:x>
      <cdr:y>0.48668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327" y="1995969"/>
          <a:ext cx="1238463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Кодекс поведения и прозрачности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0.44531</cdr:x>
      <cdr:y>0.56579</cdr:y>
    </cdr:from>
    <cdr:to>
      <cdr:x>0.50781</cdr:x>
      <cdr:y>0.5921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V="1">
          <a:off x="4286247" y="2857519"/>
          <a:ext cx="142875" cy="57150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0.58537</cdr:x>
      <cdr:y>0.36763</cdr:y>
    </cdr:from>
    <cdr:to>
      <cdr:x>0.60311</cdr:x>
      <cdr:y>0.47655</cdr:y>
    </cdr:to>
    <cdr:sp macro="" textlink="">
      <cdr:nvSpPr>
        <cdr:cNvPr id="9" name="Правая фигурная скобка 8"/>
        <cdr:cNvSpPr/>
      </cdr:nvSpPr>
      <cdr:spPr>
        <a:xfrm xmlns:a="http://schemas.openxmlformats.org/drawingml/2006/main">
          <a:off x="5143536" y="1928826"/>
          <a:ext cx="155878" cy="571504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0.51563</cdr:x>
      <cdr:y>0.52632</cdr:y>
    </cdr:from>
    <cdr:to>
      <cdr:x>0.69365</cdr:x>
      <cdr:y>0.61135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4714876" y="2857520"/>
          <a:ext cx="1627815" cy="461665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Стандарты охраны окружающей среды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0.78049</cdr:x>
      <cdr:y>0.62633</cdr:y>
    </cdr:from>
    <cdr:to>
      <cdr:x>0.80917</cdr:x>
      <cdr:y>0.91226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6858048" y="3286148"/>
          <a:ext cx="252000" cy="1500198"/>
        </a:xfrm>
        <a:prstGeom xmlns:a="http://schemas.openxmlformats.org/drawingml/2006/main" prst="rightBrac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0.82031</cdr:x>
      <cdr:y>0.68421</cdr:y>
    </cdr:from>
    <cdr:to>
      <cdr:x>0.94532</cdr:x>
      <cdr:y>0.87128</cdr:y>
    </cdr:to>
    <cdr:sp macro="" textlink="">
      <cdr:nvSpPr>
        <cdr:cNvPr id="12" name="TextBox 5"/>
        <cdr:cNvSpPr txBox="1"/>
      </cdr:nvSpPr>
      <cdr:spPr>
        <a:xfrm xmlns:a="http://schemas.openxmlformats.org/drawingml/2006/main">
          <a:off x="7500958" y="3714776"/>
          <a:ext cx="1143008" cy="1015663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Восприятие ценностей в гражданском обществе в целом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0.96721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Принятие решений: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процент организаций, которые сами практикуют демократический принцип приятия решений. </a:t>
          </a:r>
          <a:endParaRPr lang="ru-RU" sz="120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0.03225</cdr:x>
      <cdr:y>0.05</cdr:y>
    </cdr:from>
    <cdr:to>
      <cdr:x>0.98387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20" y="142876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Равные возможности: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процент организаций, которые имеют собственную документированную и действующую политику равных возможностей и/или равной оплаты за равный труд женщин.</a:t>
          </a: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0.96721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Членство в профсоюзах: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процент оплачиваемых сотрудников в организациях гражданского общества, которые являются членами профсоюзов.</a:t>
          </a: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0.03225</cdr:x>
      <cdr:y>0.075</cdr:y>
    </cdr:from>
    <cdr:to>
      <cdr:x>0.98387</cdr:x>
      <cdr:y>0.225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20" y="214314"/>
          <a:ext cx="842974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Прозрачность: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процент организаций, которые раскрывают собственную информацию финансового характера.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0.67549</cdr:x>
      <cdr:y>0.1358</cdr:y>
    </cdr:from>
    <cdr:to>
      <cdr:x>0.68809</cdr:x>
      <cdr:y>0.2108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7286644" y="785818"/>
          <a:ext cx="135918" cy="433986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33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0.69536</cdr:x>
      <cdr:y>0.11111</cdr:y>
    </cdr:from>
    <cdr:to>
      <cdr:x>0.80369</cdr:x>
      <cdr:y>0.23497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7500958" y="642942"/>
          <a:ext cx="1168570" cy="716713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Социальное воздействие (внутреннее восприятие) </a:t>
          </a:r>
          <a:endParaRPr lang="ru-RU" sz="10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0.70198</cdr:x>
      <cdr:y>0.24691</cdr:y>
    </cdr:from>
    <cdr:to>
      <cdr:x>0.82698</cdr:x>
      <cdr:y>0.37077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72396" y="1428760"/>
          <a:ext cx="1348392" cy="716714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Политическое воздействие (внутреннее восприятие) </a:t>
          </a:r>
          <a:endParaRPr lang="ru-RU" sz="10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0.67549</cdr:x>
      <cdr:y>0.24691</cdr:y>
    </cdr:from>
    <cdr:to>
      <cdr:x>0.69323</cdr:x>
      <cdr:y>0.38307</cdr:y>
    </cdr:to>
    <cdr:sp macro="" textlink="">
      <cdr:nvSpPr>
        <cdr:cNvPr id="9" name="Правая фигурная скобка 8"/>
        <cdr:cNvSpPr/>
      </cdr:nvSpPr>
      <cdr:spPr>
        <a:xfrm xmlns:a="http://schemas.openxmlformats.org/drawingml/2006/main">
          <a:off x="7286644" y="1428760"/>
          <a:ext cx="191364" cy="787886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33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0.63576</cdr:x>
      <cdr:y>0.40741</cdr:y>
    </cdr:from>
    <cdr:to>
      <cdr:x>0.83576</cdr:x>
      <cdr:y>0.47742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6858016" y="2357454"/>
          <a:ext cx="2157428" cy="405111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Отклик /реагирование (внешнее восприятие) </a:t>
          </a:r>
          <a:endParaRPr lang="ru-RU" sz="10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0.60927</cdr:x>
      <cdr:y>0.40741</cdr:y>
    </cdr:from>
    <cdr:to>
      <cdr:x>0.63027</cdr:x>
      <cdr:y>0.4893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6572264" y="2357454"/>
          <a:ext cx="226529" cy="473855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33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0.649</cdr:x>
      <cdr:y>0.53086</cdr:y>
    </cdr:from>
    <cdr:to>
      <cdr:x>0.82119</cdr:x>
      <cdr:y>0.6278</cdr:y>
    </cdr:to>
    <cdr:sp macro="" textlink="">
      <cdr:nvSpPr>
        <cdr:cNvPr id="12" name="TextBox 5"/>
        <cdr:cNvSpPr txBox="1"/>
      </cdr:nvSpPr>
      <cdr:spPr>
        <a:xfrm xmlns:a="http://schemas.openxmlformats.org/drawingml/2006/main">
          <a:off x="7000893" y="3071834"/>
          <a:ext cx="1857387" cy="560941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Социальное/общественное воздействие (внешнее восприятие) </a:t>
          </a:r>
          <a:endParaRPr lang="ru-RU" sz="10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0.63102</cdr:x>
      <cdr:y>0.65432</cdr:y>
    </cdr:from>
    <cdr:to>
      <cdr:x>0.81457</cdr:x>
      <cdr:y>0.72433</cdr:y>
    </cdr:to>
    <cdr:sp macro="" textlink="">
      <cdr:nvSpPr>
        <cdr:cNvPr id="14" name="TextBox 5"/>
        <cdr:cNvSpPr txBox="1"/>
      </cdr:nvSpPr>
      <cdr:spPr>
        <a:xfrm xmlns:a="http://schemas.openxmlformats.org/drawingml/2006/main">
          <a:off x="6806859" y="3786214"/>
          <a:ext cx="1979983" cy="405111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Политическое воздействие (внешнее восприятие) </a:t>
          </a:r>
          <a:endParaRPr lang="ru-RU" sz="10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0.47682</cdr:x>
      <cdr:y>0.81481</cdr:y>
    </cdr:from>
    <cdr:to>
      <cdr:x>0.63516</cdr:x>
      <cdr:y>0.88482</cdr:y>
    </cdr:to>
    <cdr:sp macro="" textlink="">
      <cdr:nvSpPr>
        <cdr:cNvPr id="13" name="TextBox 5"/>
        <cdr:cNvSpPr txBox="1"/>
      </cdr:nvSpPr>
      <cdr:spPr>
        <a:xfrm xmlns:a="http://schemas.openxmlformats.org/drawingml/2006/main">
          <a:off x="5143504" y="4714908"/>
          <a:ext cx="1708036" cy="405112"/>
        </a:xfrm>
        <a:prstGeom xmlns:a="http://schemas.openxmlformats.org/drawingml/2006/main" prst="rect">
          <a:avLst/>
        </a:prstGeom>
        <a:solidFill xmlns:a="http://schemas.openxmlformats.org/drawingml/2006/main">
          <a:srgbClr val="FF9966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marL="0" indent="0" algn="l" defTabSz="914400" rtl="0" eaLnBrk="1" fontAlgn="base" latinLnBrk="0" hangingPunct="1">
            <a:spcBef>
              <a:spcPct val="0"/>
            </a:spcBef>
            <a:spcAft>
              <a:spcPct val="0"/>
            </a:spcAft>
          </a:pPr>
          <a:r>
            <a:rPr lang="ru-RU" sz="10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Воздействие ГО на мироощущение</a:t>
          </a:r>
        </a:p>
      </cdr:txBody>
    </cdr:sp>
  </cdr:relSizeAnchor>
  <cdr:relSizeAnchor xmlns:cdr="http://schemas.openxmlformats.org/drawingml/2006/chartDrawing">
    <cdr:from>
      <cdr:x>0.62251</cdr:x>
      <cdr:y>0.53086</cdr:y>
    </cdr:from>
    <cdr:to>
      <cdr:x>0.63511</cdr:x>
      <cdr:y>0.61275</cdr:y>
    </cdr:to>
    <cdr:sp macro="" textlink="">
      <cdr:nvSpPr>
        <cdr:cNvPr id="15" name="Правая фигурная скобка 14"/>
        <cdr:cNvSpPr/>
      </cdr:nvSpPr>
      <cdr:spPr bwMode="auto">
        <a:xfrm xmlns:a="http://schemas.openxmlformats.org/drawingml/2006/main">
          <a:off x="6715140" y="3071834"/>
          <a:ext cx="135918" cy="47385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3300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0.61589</cdr:x>
      <cdr:y>0.65432</cdr:y>
    </cdr:from>
    <cdr:to>
      <cdr:x>0.62849</cdr:x>
      <cdr:y>0.72991</cdr:y>
    </cdr:to>
    <cdr:sp macro="" textlink="">
      <cdr:nvSpPr>
        <cdr:cNvPr id="17" name="Правая фигурная скобка 16"/>
        <cdr:cNvSpPr/>
      </cdr:nvSpPr>
      <cdr:spPr bwMode="auto">
        <a:xfrm xmlns:a="http://schemas.openxmlformats.org/drawingml/2006/main">
          <a:off x="6643702" y="3786214"/>
          <a:ext cx="135918" cy="4374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3300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0.45695</cdr:x>
      <cdr:y>0.77778</cdr:y>
    </cdr:from>
    <cdr:to>
      <cdr:x>0.46955</cdr:x>
      <cdr:y>0.92778</cdr:y>
    </cdr:to>
    <cdr:sp macro="" textlink="">
      <cdr:nvSpPr>
        <cdr:cNvPr id="18" name="Правая фигурная скобка 17"/>
        <cdr:cNvSpPr/>
      </cdr:nvSpPr>
      <cdr:spPr bwMode="auto">
        <a:xfrm xmlns:a="http://schemas.openxmlformats.org/drawingml/2006/main">
          <a:off x="4929190" y="4500594"/>
          <a:ext cx="135918" cy="867972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3300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0.96721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err="1" smtClean="0">
              <a:latin typeface="Arial" pitchFamily="34" charset="0"/>
              <a:cs typeface="Arial" pitchFamily="34" charset="0"/>
            </a:rPr>
            <a:t>Общесоциальное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воздействие: 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самовосприятие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воздействия гражданского общества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на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общество в целом.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0.03225</cdr:x>
      <cdr:y>0.075</cdr:y>
    </cdr:from>
    <cdr:to>
      <cdr:x>0.98387</cdr:x>
      <cdr:y>0.225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20" y="214314"/>
          <a:ext cx="842974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just"/>
          <a:r>
            <a:rPr lang="ru-RU" sz="1200" b="1" dirty="0" smtClean="0">
              <a:latin typeface="Arial" pitchFamily="34" charset="0"/>
              <a:cs typeface="Arial" pitchFamily="34" charset="0"/>
            </a:rPr>
            <a:t>Общеполитическое воздействие: 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самовосприятие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воздействия гражданского общества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на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процесс выработки и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принятия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политических решений. </a:t>
          </a:r>
        </a:p>
        <a:p xmlns:a="http://schemas.openxmlformats.org/drawingml/2006/main">
          <a:pPr algn="just"/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</cdr:x>
      <cdr:y>0.21785</cdr:y>
    </cdr:from>
    <cdr:to>
      <cdr:x>0.871</cdr:x>
      <cdr:y>0.35401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7286676" y="1143008"/>
          <a:ext cx="180000" cy="714392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6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0.87179</cdr:x>
      <cdr:y>0.23147</cdr:y>
    </cdr:from>
    <cdr:to>
      <cdr:x>1</cdr:x>
      <cdr:y>0.35052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7784839" y="1256717"/>
          <a:ext cx="1144879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ru-RU" sz="1200" dirty="0" smtClean="0">
              <a:latin typeface="Calibri"/>
              <a:ea typeface="+mn-ea"/>
              <a:cs typeface="+mn-cs"/>
            </a:rPr>
            <a:t>Глубина</a:t>
          </a:r>
          <a:r>
            <a:rPr lang="ru-RU" sz="1000" dirty="0" smtClean="0">
              <a:latin typeface="Calibri"/>
              <a:ea typeface="+mn-ea"/>
              <a:cs typeface="+mn-cs"/>
            </a:rPr>
            <a:t>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общественного</a:t>
          </a:r>
          <a:r>
            <a:rPr lang="ru-RU" sz="1000" dirty="0" smtClean="0">
              <a:latin typeface="Calibri"/>
              <a:ea typeface="+mn-ea"/>
              <a:cs typeface="+mn-cs"/>
            </a:rPr>
            <a:t> </a:t>
          </a:r>
          <a:r>
            <a:rPr lang="ru-RU" sz="1200" dirty="0" smtClean="0">
              <a:latin typeface="Calibri"/>
              <a:ea typeface="+mn-ea"/>
              <a:cs typeface="+mn-cs"/>
            </a:rPr>
            <a:t>участия</a:t>
          </a:r>
          <a:r>
            <a:rPr lang="ru-RU" sz="1000" dirty="0" smtClean="0">
              <a:latin typeface="Calibri"/>
              <a:ea typeface="+mn-ea"/>
              <a:cs typeface="+mn-cs"/>
            </a:rPr>
            <a:t> </a:t>
          </a:r>
          <a:endParaRPr lang="ru-RU" sz="1000" dirty="0">
            <a:latin typeface="Calibri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0.84</cdr:x>
      <cdr:y>0.49017</cdr:y>
    </cdr:from>
    <cdr:to>
      <cdr:x>0.9913</cdr:x>
      <cdr:y>0.60922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00958" y="2661274"/>
          <a:ext cx="1351071" cy="646357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Разнообразие общественного участия 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0.81982</cdr:x>
      <cdr:y>0.4357</cdr:y>
    </cdr:from>
    <cdr:to>
      <cdr:x>0.85586</cdr:x>
      <cdr:y>0.50378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V="1">
          <a:off x="6500858" y="2286015"/>
          <a:ext cx="285753" cy="35719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66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0.48696</cdr:x>
      <cdr:y>0.50378</cdr:y>
    </cdr:from>
    <cdr:to>
      <cdr:x>0.50796</cdr:x>
      <cdr:y>0.63994</cdr:y>
    </cdr:to>
    <cdr:sp macro="" textlink="">
      <cdr:nvSpPr>
        <cdr:cNvPr id="9" name="Правая фигурная скобка 8"/>
        <cdr:cNvSpPr/>
      </cdr:nvSpPr>
      <cdr:spPr>
        <a:xfrm xmlns:a="http://schemas.openxmlformats.org/drawingml/2006/main">
          <a:off x="4174493" y="2643188"/>
          <a:ext cx="180000" cy="714392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6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0.51304</cdr:x>
      <cdr:y>0.5174</cdr:y>
    </cdr:from>
    <cdr:to>
      <cdr:x>0.656</cdr:x>
      <cdr:y>0.63645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4581302" y="2809114"/>
          <a:ext cx="1276581" cy="646356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Широта политического участия 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0.48696</cdr:x>
      <cdr:y>0.68079</cdr:y>
    </cdr:from>
    <cdr:to>
      <cdr:x>0.50796</cdr:x>
      <cdr:y>0.81695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4174493" y="3571908"/>
          <a:ext cx="180000" cy="714392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66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0.52174</cdr:x>
      <cdr:y>0.6944</cdr:y>
    </cdr:from>
    <cdr:to>
      <cdr:x>0.66588</cdr:x>
      <cdr:y>0.81345</cdr:y>
    </cdr:to>
    <cdr:sp macro="" textlink="">
      <cdr:nvSpPr>
        <cdr:cNvPr id="12" name="TextBox 5"/>
        <cdr:cNvSpPr txBox="1"/>
      </cdr:nvSpPr>
      <cdr:spPr>
        <a:xfrm xmlns:a="http://schemas.openxmlformats.org/drawingml/2006/main">
          <a:off x="4658991" y="3770098"/>
          <a:ext cx="1287130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ru-RU" sz="1200" dirty="0" smtClean="0">
              <a:latin typeface="Arial" pitchFamily="34" charset="0"/>
              <a:ea typeface="+mn-ea"/>
              <a:cs typeface="Arial" pitchFamily="34" charset="0"/>
            </a:rPr>
            <a:t>Глубина политического участия </a:t>
          </a:r>
          <a:endParaRPr lang="ru-RU" sz="1200" dirty="0">
            <a:latin typeface="Arial" pitchFamily="34" charset="0"/>
            <a:ea typeface="+mn-ea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</cdr:x>
      <cdr:y>0.7761</cdr:y>
    </cdr:from>
    <cdr:to>
      <cdr:x>0.94415</cdr:x>
      <cdr:y>0.89515</cdr:y>
    </cdr:to>
    <cdr:sp macro="" textlink="">
      <cdr:nvSpPr>
        <cdr:cNvPr id="14" name="TextBox 5"/>
        <cdr:cNvSpPr txBox="1"/>
      </cdr:nvSpPr>
      <cdr:spPr>
        <a:xfrm xmlns:a="http://schemas.openxmlformats.org/drawingml/2006/main">
          <a:off x="7143774" y="4213670"/>
          <a:ext cx="1287219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6699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Разнообразие политического участия 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0.73874</cdr:x>
      <cdr:y>0.84418</cdr:y>
    </cdr:from>
    <cdr:to>
      <cdr:x>0.8018</cdr:x>
      <cdr:y>0.87141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10800000" flipV="1">
          <a:off x="5857915" y="4429156"/>
          <a:ext cx="500067" cy="1428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66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0.70833</cdr:x>
      <cdr:y>0.31316</cdr:y>
    </cdr:from>
    <cdr:to>
      <cdr:x>0.72933</cdr:x>
      <cdr:y>0.64251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6072230" y="1643074"/>
          <a:ext cx="180000" cy="172800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0.74167</cdr:x>
      <cdr:y>0.4357</cdr:y>
    </cdr:from>
    <cdr:to>
      <cdr:x>0.872</cdr:x>
      <cdr:y>0.5532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6622905" y="2396667"/>
          <a:ext cx="1163806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66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err="1" smtClean="0">
              <a:latin typeface="Arial" pitchFamily="34" charset="0"/>
              <a:cs typeface="Arial" pitchFamily="34" charset="0"/>
            </a:rPr>
            <a:t>Социо-политический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контекст </a:t>
          </a:r>
          <a:endParaRPr lang="ru-RU" sz="1200" dirty="0">
            <a:latin typeface="Arial" pitchFamily="34" charset="0"/>
            <a:ea typeface="+mn-ea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0.825</cdr:x>
      <cdr:y>0.73525</cdr:y>
    </cdr:from>
    <cdr:to>
      <cdr:x>0.98333</cdr:x>
      <cdr:y>0.85844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72362" y="3857644"/>
          <a:ext cx="1357293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66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err="1" smtClean="0">
              <a:latin typeface="Arial" pitchFamily="34" charset="0"/>
              <a:cs typeface="Arial" pitchFamily="34" charset="0"/>
            </a:rPr>
            <a:t>Социо-культурные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 контекст 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</cdr:x>
      <cdr:y>0.68079</cdr:y>
    </cdr:from>
    <cdr:to>
      <cdr:x>0.81802</cdr:x>
      <cdr:y>0.87977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6858048" y="3571900"/>
          <a:ext cx="154477" cy="104400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0.96721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r>
            <a:rPr lang="ru-RU" sz="1200" b="1" dirty="0" smtClean="0">
              <a:latin typeface="Arial" pitchFamily="34" charset="0"/>
              <a:cs typeface="Arial" pitchFamily="34" charset="0"/>
            </a:rPr>
            <a:t>Доверие: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доля населения, полагающая, что большинству людей можно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доверять.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0.02419</cdr:x>
      <cdr:y>0.025</cdr:y>
    </cdr:from>
    <cdr:to>
      <cdr:x>0.97581</cdr:x>
      <cdr:y>0.175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282" y="71438"/>
          <a:ext cx="842974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just"/>
          <a:r>
            <a:rPr lang="ru-RU" sz="1200" b="1" dirty="0" smtClean="0">
              <a:latin typeface="Arial" pitchFamily="34" charset="0"/>
              <a:cs typeface="Arial" pitchFamily="34" charset="0"/>
            </a:rPr>
            <a:t>Толерантность: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средний уровень толерантности среди населения, в отношении конкретных социальных групп  – людей другой расы или принадлежащих к иной этнической группе; людей, исповедующие иную религию; иммигрантов или иностранных рабочих; ВИЧ-инфицированных или больных СПИД; гомосексуалистов.</a:t>
          </a:r>
        </a:p>
        <a:p xmlns:a="http://schemas.openxmlformats.org/drawingml/2006/main">
          <a:pPr algn="just"/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just" rtl="0"/>
          <a:r>
            <a:rPr lang="ru-RU" sz="1200" b="1" dirty="0" smtClean="0">
              <a:latin typeface="Arial" pitchFamily="34" charset="0"/>
              <a:cs typeface="Arial" pitchFamily="34" charset="0"/>
            </a:rPr>
            <a:t>Социальная база 1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: доля активных членов организаций гражданского общества, таких как религиозные организации, </a:t>
          </a:r>
        </a:p>
        <a:p xmlns:a="http://schemas.openxmlformats.org/drawingml/2006/main">
          <a:pPr algn="just" rtl="0"/>
          <a:r>
            <a:rPr lang="ru-RU" sz="1200" b="0" dirty="0" smtClean="0">
              <a:latin typeface="Arial" pitchFamily="34" charset="0"/>
              <a:cs typeface="Arial" pitchFamily="34" charset="0"/>
            </a:rPr>
            <a:t>спортивные и рекреационные организации, художественные, музыкальные и образовательные организации, </a:t>
          </a:r>
        </a:p>
        <a:p xmlns:a="http://schemas.openxmlformats.org/drawingml/2006/main">
          <a:pPr algn="just" rtl="0"/>
          <a:r>
            <a:rPr lang="ru-RU" sz="1200" dirty="0">
              <a:latin typeface="Arial" pitchFamily="34" charset="0"/>
              <a:cs typeface="Arial" pitchFamily="34" charset="0"/>
            </a:rPr>
            <a:t>б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лаготворительные организации и фонды.</a:t>
          </a:r>
        </a:p>
        <a:p xmlns:a="http://schemas.openxmlformats.org/drawingml/2006/main">
          <a:pPr algn="just"/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0.99159</cdr:x>
      <cdr:y>0.28205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29684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just" rtl="0"/>
          <a:r>
            <a:rPr lang="ru-RU" sz="1200" b="1" dirty="0" err="1" smtClean="0">
              <a:latin typeface="Arial" pitchFamily="34" charset="0"/>
              <a:cs typeface="Arial" pitchFamily="34" charset="0"/>
            </a:rPr>
            <a:t>Волонтерство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в обществе 1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: процент граждан,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которые выполняют добровольческую работу, по крайней мере, </a:t>
          </a:r>
        </a:p>
        <a:p xmlns:a="http://schemas.openxmlformats.org/drawingml/2006/main">
          <a:pPr algn="just" rtl="0"/>
          <a:r>
            <a:rPr lang="ru-RU" sz="1200" dirty="0" smtClean="0">
              <a:latin typeface="Arial" pitchFamily="34" charset="0"/>
              <a:cs typeface="Arial" pitchFamily="34" charset="0"/>
            </a:rPr>
            <a:t>для одной общественной организации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, таких как религиозные организации, спортивные и рекреационные организации, </a:t>
          </a:r>
        </a:p>
        <a:p xmlns:a="http://schemas.openxmlformats.org/drawingml/2006/main">
          <a:pPr algn="just" rtl="0"/>
          <a:r>
            <a:rPr lang="ru-RU" sz="1200" b="0" dirty="0" smtClean="0">
              <a:latin typeface="Arial" pitchFamily="34" charset="0"/>
              <a:cs typeface="Arial" pitchFamily="34" charset="0"/>
            </a:rPr>
            <a:t>художественные, музыкальные и образовательные организации,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б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лаготворительные организации и фонды.</a:t>
          </a:r>
        </a:p>
        <a:p xmlns:a="http://schemas.openxmlformats.org/drawingml/2006/main">
          <a:pPr algn="just"/>
          <a:endParaRPr lang="ru-RU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0.08889</cdr:y>
    </cdr:from>
    <cdr:to>
      <cdr:x>0.95082</cdr:x>
      <cdr:y>0.33333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285752"/>
          <a:ext cx="8286808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just" rtl="0"/>
          <a:r>
            <a:rPr lang="ru-RU" sz="1200" b="1" dirty="0" err="1" smtClean="0">
              <a:latin typeface="Arial" pitchFamily="34" charset="0"/>
              <a:cs typeface="Arial" pitchFamily="34" charset="0"/>
            </a:rPr>
            <a:t>Волонтерство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в обществе 2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: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доля граждан (из числа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волонтеров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в обществе 1),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выполняющих добровольческую работу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 более, чем для одной организации гражданского общества,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таких как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религиозные организации, спортивные и рекреационные организации, художественные, музыкальные и образовательные организации,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б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лаготворительные организации и фонды.</a:t>
          </a:r>
        </a:p>
        <a:p xmlns:a="http://schemas.openxmlformats.org/drawingml/2006/main">
          <a:pPr algn="just"/>
          <a:endParaRPr lang="ru-RU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0.27027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0"/>
          <a:ext cx="8643998" cy="695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just" rtl="0"/>
          <a:r>
            <a:rPr lang="ru-RU" sz="1200" b="1" dirty="0" smtClean="0">
              <a:latin typeface="Arial" pitchFamily="34" charset="0"/>
              <a:cs typeface="Arial" pitchFamily="34" charset="0"/>
            </a:rPr>
            <a:t>Социальная база 2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: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доля 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граждан (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из числа социальной базы 1), принимающих участие в деятельности более, чем одной организации гражданского общества, таких как религиозные организации, спортивные и рекреационные организации, художественные, музыкальные и образовательные организации, 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б</a:t>
          </a:r>
          <a:r>
            <a:rPr lang="ru-RU" sz="1200" b="0" dirty="0" smtClean="0">
              <a:latin typeface="Arial" pitchFamily="34" charset="0"/>
              <a:cs typeface="Arial" pitchFamily="34" charset="0"/>
            </a:rPr>
            <a:t>лаготворительные организации и фонды.</a:t>
          </a:r>
        </a:p>
        <a:p xmlns:a="http://schemas.openxmlformats.org/drawingml/2006/main">
          <a:pPr algn="just"/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858312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 rtl="0"/>
          <a:r>
            <a:rPr lang="ru-RU" sz="1200" b="1" dirty="0" smtClean="0">
              <a:latin typeface="Arial" pitchFamily="34" charset="0"/>
              <a:cs typeface="Arial" pitchFamily="34" charset="0"/>
            </a:rPr>
            <a:t>Членство в организациях политической направленности 1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: процент граждан, которые являются активными членами организаций, осуществляющих деятельность по защите и продвижению прав граждан (таких как профсоюзы, политические партии, экологические организации, профессиональные объединения, потребительские общества, гуманитарные и благотворительные организации)</a:t>
          </a:r>
        </a:p>
        <a:p xmlns:a="http://schemas.openxmlformats.org/drawingml/2006/main">
          <a:pPr algn="ctr" rtl="0"/>
          <a:endParaRPr lang="ru-RU" sz="1200" b="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0.04762</cdr:y>
    </cdr:from>
    <cdr:to>
      <cdr:x>1</cdr:x>
      <cdr:y>0.35714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42876"/>
          <a:ext cx="8643998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 rtl="0"/>
          <a:r>
            <a:rPr lang="ru-RU" sz="1200" b="1" dirty="0" err="1" smtClean="0">
              <a:latin typeface="Arial" pitchFamily="34" charset="0"/>
              <a:cs typeface="Arial" pitchFamily="34" charset="0"/>
            </a:rPr>
            <a:t>Волонтерство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в организациях политической направленности 1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: процент граждан, которые выполняют волонтерскую (добровольческую) работу, по крайней мере, для одной организации, осуществляющей деятельность по защите и продвижению прав граждан (таких как профсоюзы, политические партии, экологические организации, профессиональные объединения, потребительские общества, гуманитарные и благотворительные организации)</a:t>
          </a:r>
        </a:p>
        <a:p xmlns:a="http://schemas.openxmlformats.org/drawingml/2006/main">
          <a:pPr algn="ctr" rtl="0"/>
          <a:endParaRPr lang="ru-RU" sz="1200" b="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0.69167</cdr:x>
      <cdr:y>0.31316</cdr:y>
    </cdr:from>
    <cdr:to>
      <cdr:x>0.71667</cdr:x>
      <cdr:y>0.44932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5929354" y="1643074"/>
          <a:ext cx="214314" cy="714392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0.58333</cdr:x>
      <cdr:y>0.14977</cdr:y>
    </cdr:from>
    <cdr:to>
      <cdr:x>0.75</cdr:x>
      <cdr:y>0.20257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5000660" y="785818"/>
          <a:ext cx="1428789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chemeClr val="tx1"/>
              </a:solidFill>
              <a:latin typeface="Arial" pitchFamily="34" charset="0"/>
            </a:rPr>
            <a:t>Инфраструктура</a:t>
          </a:r>
          <a:r>
            <a:rPr lang="ru-RU" sz="1200" dirty="0" smtClean="0"/>
            <a:t> </a:t>
          </a:r>
          <a:endParaRPr lang="ru-RU" sz="1200" dirty="0">
            <a:latin typeface="Calibri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0.725</cdr:x>
      <cdr:y>0.34039</cdr:y>
    </cdr:from>
    <cdr:to>
      <cdr:x>0.875</cdr:x>
      <cdr:y>0.42838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215106" y="1785928"/>
          <a:ext cx="1285884" cy="4616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rtl="0" fontAlgn="base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Коммуникация внутри сектора 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0.81667</cdr:x>
      <cdr:y>0.08169</cdr:y>
    </cdr:from>
    <cdr:to>
      <cdr:x>0.85271</cdr:x>
      <cdr:y>0.14977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V="1">
          <a:off x="6976804" y="452748"/>
          <a:ext cx="357196" cy="3089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0.56667</cdr:x>
      <cdr:y>0.5174</cdr:y>
    </cdr:from>
    <cdr:to>
      <cdr:x>0.71667</cdr:x>
      <cdr:y>0.60539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4857812" y="2714648"/>
          <a:ext cx="1285855" cy="46165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rtl="0" fontAlgn="base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Человеческие ресурсы 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0.83333</cdr:x>
      <cdr:y>0.65356</cdr:y>
    </cdr:from>
    <cdr:to>
      <cdr:x>0.85</cdr:x>
      <cdr:y>0.78972</cdr:y>
    </cdr:to>
    <cdr:sp macro="" textlink="">
      <cdr:nvSpPr>
        <cdr:cNvPr id="11" name="Правая фигурная скобка 10"/>
        <cdr:cNvSpPr/>
      </cdr:nvSpPr>
      <cdr:spPr>
        <a:xfrm xmlns:a="http://schemas.openxmlformats.org/drawingml/2006/main">
          <a:off x="7143800" y="3429024"/>
          <a:ext cx="142905" cy="714392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0.85833</cdr:x>
      <cdr:y>0.66717</cdr:y>
    </cdr:from>
    <cdr:to>
      <cdr:x>1</cdr:x>
      <cdr:y>0.79036</cdr:y>
    </cdr:to>
    <cdr:sp macro="" textlink="">
      <cdr:nvSpPr>
        <cdr:cNvPr id="12" name="TextBox 5"/>
        <cdr:cNvSpPr txBox="1"/>
      </cdr:nvSpPr>
      <cdr:spPr>
        <a:xfrm xmlns:a="http://schemas.openxmlformats.org/drawingml/2006/main">
          <a:off x="7358114" y="3500462"/>
          <a:ext cx="1214475" cy="64633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rtl="0" fontAlgn="base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Финансовые и технические ресурсы 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0.575</cdr:x>
      <cdr:y>0.83056</cdr:y>
    </cdr:from>
    <cdr:to>
      <cdr:x>0.74167</cdr:x>
      <cdr:y>0.91855</cdr:y>
    </cdr:to>
    <cdr:sp macro="" textlink="">
      <cdr:nvSpPr>
        <cdr:cNvPr id="14" name="TextBox 5"/>
        <cdr:cNvSpPr txBox="1"/>
      </cdr:nvSpPr>
      <cdr:spPr>
        <a:xfrm xmlns:a="http://schemas.openxmlformats.org/drawingml/2006/main">
          <a:off x="4929222" y="4357707"/>
          <a:ext cx="1428760" cy="46165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 algn="l" rtl="0" fontAlgn="base">
            <a:spcBef>
              <a:spcPct val="0"/>
            </a:spcBef>
            <a:spcAft>
              <a:spcPct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rPr>
            <a:t>Международные связи </a:t>
          </a:r>
          <a:endParaRPr lang="ru-RU" sz="1200" b="0" kern="1200" dirty="0">
            <a:solidFill>
              <a:schemeClr val="tx1"/>
            </a:solidFill>
            <a:latin typeface="Arial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0.48333</cdr:x>
      <cdr:y>0.85779</cdr:y>
    </cdr:from>
    <cdr:to>
      <cdr:x>0.56666</cdr:x>
      <cdr:y>0.8714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10800000" flipV="1">
          <a:off x="4143404" y="4500594"/>
          <a:ext cx="714351" cy="714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0.51667</cdr:x>
      <cdr:y>0.16339</cdr:y>
    </cdr:from>
    <cdr:to>
      <cdr:x>0.575</cdr:x>
      <cdr:y>0.17701</cdr:y>
    </cdr:to>
    <cdr:sp macro="" textlink="">
      <cdr:nvSpPr>
        <cdr:cNvPr id="15" name="Прямая со стрелкой 14"/>
        <cdr:cNvSpPr/>
      </cdr:nvSpPr>
      <cdr:spPr bwMode="auto">
        <a:xfrm xmlns:a="http://schemas.openxmlformats.org/drawingml/2006/main" rot="10800000" flipV="1">
          <a:off x="4429154" y="857256"/>
          <a:ext cx="500067" cy="71438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0.49167</cdr:x>
      <cdr:y>0.57186</cdr:y>
    </cdr:from>
    <cdr:to>
      <cdr:x>0.55833</cdr:x>
      <cdr:y>0.58548</cdr:y>
    </cdr:to>
    <cdr:sp macro="" textlink="">
      <cdr:nvSpPr>
        <cdr:cNvPr id="18" name="Прямая со стрелкой 17"/>
        <cdr:cNvSpPr/>
      </cdr:nvSpPr>
      <cdr:spPr bwMode="auto">
        <a:xfrm xmlns:a="http://schemas.openxmlformats.org/drawingml/2006/main" rot="10800000">
          <a:off x="4214842" y="3000396"/>
          <a:ext cx="57150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CAABEB4-9362-4211-8580-75D8A770CEFD}" type="datetimeFigureOut">
              <a:rPr lang="ru-RU"/>
              <a:pPr>
                <a:defRPr/>
              </a:pPr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A0FDBF05-9D0B-4228-9AB0-0F810057B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F949D3F0-D9D4-40EC-8335-C12FEE9EBB1D}" type="datetimeFigureOut">
              <a:rPr lang="ru-RU"/>
              <a:pPr>
                <a:defRPr/>
              </a:pPr>
              <a:t>11.12.2009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E091FEBA-858A-4748-962C-95673011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899AD141-3CAF-49BF-9381-07F80F674079}" type="slidenum">
              <a:rPr lang="ru-RU" sz="1200" b="0"/>
              <a:pPr algn="r" defTabSz="919163"/>
              <a:t>2</a:t>
            </a:fld>
            <a:endParaRPr lang="ru-RU" sz="1200" b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946B32AE-5C98-40F6-AB5D-AF68B083B4EC}" type="slidenum">
              <a:rPr lang="ru-RU" sz="1200" b="0"/>
              <a:pPr algn="r" defTabSz="919163"/>
              <a:t>2</a:t>
            </a:fld>
            <a:endParaRPr lang="ru-RU" sz="1200" b="0"/>
          </a:p>
        </p:txBody>
      </p:sp>
      <p:sp>
        <p:nvSpPr>
          <p:cNvPr id="2765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27654" name="Номер слайда 3"/>
          <p:cNvSpPr txBox="1">
            <a:spLocks noGrp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07704852-DD5A-432E-A529-1A6256C77A14}" type="slidenum">
              <a:rPr lang="ru-RU" sz="1200" b="0">
                <a:latin typeface="Calibri" pitchFamily="34" charset="0"/>
              </a:rPr>
              <a:pPr algn="r" defTabSz="919163"/>
              <a:t>2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27655" name="Footer Placeholder 5"/>
          <p:cNvSpPr txBox="1">
            <a:spLocks noGrp="1"/>
          </p:cNvSpPr>
          <p:nvPr/>
        </p:nvSpPr>
        <p:spPr bwMode="auto">
          <a:xfrm>
            <a:off x="0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623AF336-1B18-4816-80FC-2B95B26A7983}" type="slidenum">
              <a:rPr lang="ru-RU" sz="1200" b="0"/>
              <a:pPr algn="r" defTabSz="919163"/>
              <a:t>7</a:t>
            </a:fld>
            <a:endParaRPr lang="ru-RU" sz="1200" b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776D5992-FB76-48FA-9108-FFF7A904337B}" type="slidenum">
              <a:rPr lang="ru-RU" sz="1200" b="0"/>
              <a:pPr algn="r" defTabSz="919163"/>
              <a:t>7</a:t>
            </a:fld>
            <a:endParaRPr lang="ru-RU" sz="1200" b="0"/>
          </a:p>
        </p:txBody>
      </p:sp>
      <p:sp>
        <p:nvSpPr>
          <p:cNvPr id="3379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3798" name="Номер слайда 3"/>
          <p:cNvSpPr txBox="1">
            <a:spLocks noGrp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ED1F18CA-FD03-48B6-8E0C-4A6CB0B7105F}" type="slidenum">
              <a:rPr lang="ru-RU" sz="1200" b="0">
                <a:latin typeface="Calibri" pitchFamily="34" charset="0"/>
              </a:rPr>
              <a:pPr algn="r" defTabSz="919163"/>
              <a:t>7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3799" name="Footer Placeholder 5"/>
          <p:cNvSpPr txBox="1">
            <a:spLocks noGrp="1"/>
          </p:cNvSpPr>
          <p:nvPr/>
        </p:nvSpPr>
        <p:spPr bwMode="auto">
          <a:xfrm>
            <a:off x="0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FD38AFD1-9727-4A69-9822-6827A38AA99E}" type="slidenum">
              <a:rPr lang="ru-RU" sz="1200" b="0"/>
              <a:pPr algn="r" defTabSz="919163"/>
              <a:t>10</a:t>
            </a:fld>
            <a:endParaRPr lang="ru-RU" sz="1200" b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18D4032E-A171-47F9-9111-BFDF4C132217}" type="slidenum">
              <a:rPr lang="ru-RU" sz="1200" b="0"/>
              <a:pPr algn="r" defTabSz="919163"/>
              <a:t>10</a:t>
            </a:fld>
            <a:endParaRPr lang="ru-RU" sz="1200" b="0"/>
          </a:p>
        </p:txBody>
      </p:sp>
      <p:sp>
        <p:nvSpPr>
          <p:cNvPr id="3584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5846" name="Номер слайда 3"/>
          <p:cNvSpPr txBox="1">
            <a:spLocks noGrp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99F7542-D2AB-46D9-B4E3-4F1C1F8FD2D9}" type="slidenum">
              <a:rPr lang="ru-RU" sz="1200" b="0">
                <a:latin typeface="Calibri" pitchFamily="34" charset="0"/>
              </a:rPr>
              <a:pPr algn="r" defTabSz="919163"/>
              <a:t>10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5847" name="Footer Placeholder 5"/>
          <p:cNvSpPr txBox="1">
            <a:spLocks noGrp="1"/>
          </p:cNvSpPr>
          <p:nvPr/>
        </p:nvSpPr>
        <p:spPr bwMode="auto">
          <a:xfrm>
            <a:off x="0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FD38AFD1-9727-4A69-9822-6827A38AA99E}" type="slidenum">
              <a:rPr lang="ru-RU" sz="1200" b="0"/>
              <a:pPr algn="r" defTabSz="919163"/>
              <a:t>11</a:t>
            </a:fld>
            <a:endParaRPr lang="ru-RU" sz="1200" b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18D4032E-A171-47F9-9111-BFDF4C132217}" type="slidenum">
              <a:rPr lang="ru-RU" sz="1200" b="0"/>
              <a:pPr algn="r" defTabSz="919163"/>
              <a:t>11</a:t>
            </a:fld>
            <a:endParaRPr lang="ru-RU" sz="1200" b="0"/>
          </a:p>
        </p:txBody>
      </p:sp>
      <p:sp>
        <p:nvSpPr>
          <p:cNvPr id="3584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5846" name="Номер слайда 3"/>
          <p:cNvSpPr txBox="1">
            <a:spLocks noGrp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99F7542-D2AB-46D9-B4E3-4F1C1F8FD2D9}" type="slidenum">
              <a:rPr lang="ru-RU" sz="1200" b="0">
                <a:latin typeface="Calibri" pitchFamily="34" charset="0"/>
              </a:rPr>
              <a:pPr algn="r" defTabSz="919163"/>
              <a:t>11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5847" name="Footer Placeholder 5"/>
          <p:cNvSpPr txBox="1">
            <a:spLocks noGrp="1"/>
          </p:cNvSpPr>
          <p:nvPr/>
        </p:nvSpPr>
        <p:spPr bwMode="auto">
          <a:xfrm>
            <a:off x="0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FD38AFD1-9727-4A69-9822-6827A38AA99E}" type="slidenum">
              <a:rPr lang="ru-RU" sz="1200" b="0"/>
              <a:pPr algn="r" defTabSz="919163"/>
              <a:t>12</a:t>
            </a:fld>
            <a:endParaRPr lang="ru-RU" sz="1200" b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18D4032E-A171-47F9-9111-BFDF4C132217}" type="slidenum">
              <a:rPr lang="ru-RU" sz="1200" b="0"/>
              <a:pPr algn="r" defTabSz="919163"/>
              <a:t>12</a:t>
            </a:fld>
            <a:endParaRPr lang="ru-RU" sz="1200" b="0"/>
          </a:p>
        </p:txBody>
      </p:sp>
      <p:sp>
        <p:nvSpPr>
          <p:cNvPr id="3584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5846" name="Номер слайда 3"/>
          <p:cNvSpPr txBox="1">
            <a:spLocks noGrp="1"/>
          </p:cNvSpPr>
          <p:nvPr/>
        </p:nvSpPr>
        <p:spPr bwMode="auto">
          <a:xfrm>
            <a:off x="3777607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99F7542-D2AB-46D9-B4E3-4F1C1F8FD2D9}" type="slidenum">
              <a:rPr lang="ru-RU" sz="1200" b="0">
                <a:latin typeface="Calibri" pitchFamily="34" charset="0"/>
              </a:rPr>
              <a:pPr algn="r" defTabSz="919163"/>
              <a:t>12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5847" name="Footer Placeholder 5"/>
          <p:cNvSpPr txBox="1">
            <a:spLocks noGrp="1"/>
          </p:cNvSpPr>
          <p:nvPr/>
        </p:nvSpPr>
        <p:spPr bwMode="auto">
          <a:xfrm>
            <a:off x="0" y="9431814"/>
            <a:ext cx="2889938" cy="4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D9FE00-6D2D-45EC-B47D-3149FE2FB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322AA1-500D-4CE6-BE06-04DA7EFB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878C8-FB3D-4B53-938C-00695B72F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BCD2ED-2E7E-40A6-9CDE-5207F750B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DBB4D8-B2A4-4058-B4D6-CE2435686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B9279-96A6-49FC-AAA9-3C830A691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5F7266-8131-4458-99F9-ED1D6EDB4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34E78F-3AC1-46E7-BC4C-F7967AA49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5EBAB5-CDB8-4FED-85EB-658ACD368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BD1336-7D54-49E7-98EE-442F0E4CD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D286C-F198-4D6D-9E69-3A1726E6D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63179-7556-4D1F-A2F1-64F6528E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" name="Rectangle 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effectLst/>
                <a:ea typeface="HYGothic-Extra"/>
                <a:cs typeface="Arial" pitchFamily="34" charset="0"/>
              </a:defRPr>
            </a:lvl1pPr>
          </a:lstStyle>
          <a:p>
            <a:pPr>
              <a:defRPr/>
            </a:pPr>
            <a:fld id="{DBC21221-A24D-4D4A-8723-1AD7E824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2" name="Rectangle 1028"/>
          <p:cNvSpPr>
            <a:spLocks noChangeArrowheads="1"/>
          </p:cNvSpPr>
          <p:nvPr/>
        </p:nvSpPr>
        <p:spPr bwMode="auto">
          <a:xfrm>
            <a:off x="323850" y="6524625"/>
            <a:ext cx="460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 smtClean="0">
                <a:solidFill>
                  <a:srgbClr val="000099"/>
                </a:solidFill>
              </a:rPr>
              <a:t>Подготовлено </a:t>
            </a:r>
            <a:r>
              <a:rPr lang="ru-RU" sz="1200" i="1" dirty="0" err="1" smtClean="0">
                <a:solidFill>
                  <a:srgbClr val="000099"/>
                </a:solidFill>
              </a:rPr>
              <a:t>ГРАНС-Центром</a:t>
            </a:r>
            <a:r>
              <a:rPr lang="en-US" sz="1200" i="1" dirty="0" smtClean="0">
                <a:solidFill>
                  <a:srgbClr val="000099"/>
                </a:solidFill>
              </a:rPr>
              <a:t>.</a:t>
            </a:r>
            <a:r>
              <a:rPr lang="ru-RU" sz="1200" i="1" baseline="0" dirty="0" smtClean="0">
                <a:solidFill>
                  <a:srgbClr val="000099"/>
                </a:solidFill>
              </a:rPr>
              <a:t> Москва </a:t>
            </a:r>
            <a:r>
              <a:rPr lang="en-US" sz="1200" i="1" baseline="0" dirty="0" smtClean="0">
                <a:solidFill>
                  <a:srgbClr val="000099"/>
                </a:solidFill>
              </a:rPr>
              <a:t>XII-</a:t>
            </a:r>
            <a:r>
              <a:rPr lang="ru-RU" sz="1200" dirty="0" smtClean="0">
                <a:solidFill>
                  <a:srgbClr val="000099"/>
                </a:solidFill>
              </a:rPr>
              <a:t>2009</a:t>
            </a:r>
            <a:endParaRPr lang="ru-RU" sz="1200" dirty="0">
              <a:solidFill>
                <a:srgbClr val="000099"/>
              </a:solidFill>
            </a:endParaRPr>
          </a:p>
        </p:txBody>
      </p:sp>
      <p:pic>
        <p:nvPicPr>
          <p:cNvPr id="1028" name="Picture 103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urdev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mefi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267917-678B-4C6B-9157-7C1642D24362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1304925"/>
            <a:ext cx="9144000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endParaRPr lang="en-US" sz="2400" b="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ts val="500"/>
              </a:spcAft>
            </a:pP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Индекс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гражданского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общества </a:t>
            </a:r>
            <a:r>
              <a:rPr lang="en-US" sz="2400" b="0" dirty="0" smtClean="0">
                <a:solidFill>
                  <a:srgbClr val="000066"/>
                </a:solidFill>
                <a:latin typeface="Arial Black" pitchFamily="34" charset="0"/>
              </a:rPr>
              <a:t>CIVICUS</a:t>
            </a:r>
            <a:br>
              <a:rPr lang="en-US" sz="2400" b="0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в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России: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результаты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исследования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endParaRPr lang="ru-RU" sz="2400" b="0" dirty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ct val="110000"/>
              </a:spcAft>
            </a:pP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И.</a:t>
            </a:r>
            <a:r>
              <a:rPr lang="en-US" sz="2400" b="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400" b="0" dirty="0" smtClean="0">
                <a:solidFill>
                  <a:srgbClr val="000066"/>
                </a:solidFill>
                <a:latin typeface="Arial Black" pitchFamily="34" charset="0"/>
              </a:rPr>
              <a:t>В.</a:t>
            </a:r>
            <a:r>
              <a:rPr lang="en-US" sz="2400" b="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400" b="0" dirty="0" err="1" smtClean="0">
                <a:solidFill>
                  <a:srgbClr val="000066"/>
                </a:solidFill>
                <a:latin typeface="Arial Black" pitchFamily="34" charset="0"/>
              </a:rPr>
              <a:t>Мерсиянова</a:t>
            </a:r>
            <a:r>
              <a:rPr lang="ru-RU" sz="2400" b="0" dirty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2400" b="0" dirty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1600" b="0" i="1" dirty="0" smtClean="0">
                <a:solidFill>
                  <a:srgbClr val="000066"/>
                </a:solidFill>
                <a:cs typeface="Arial" pitchFamily="34" charset="0"/>
              </a:rPr>
              <a:t>кандидат социологических наук</a:t>
            </a:r>
            <a:r>
              <a:rPr lang="en-US" sz="1600" b="0" i="1" dirty="0" smtClean="0">
                <a:solidFill>
                  <a:srgbClr val="000066"/>
                </a:solidFill>
                <a:cs typeface="Arial" pitchFamily="34" charset="0"/>
              </a:rPr>
              <a:t/>
            </a:r>
            <a:br>
              <a:rPr lang="en-US" sz="1600" b="0" i="1" dirty="0" smtClean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1600" b="0" i="1" dirty="0" smtClean="0">
                <a:solidFill>
                  <a:srgbClr val="000066"/>
                </a:solidFill>
                <a:cs typeface="Arial" pitchFamily="34" charset="0"/>
              </a:rPr>
              <a:t>директор </a:t>
            </a:r>
            <a:r>
              <a:rPr lang="ru-RU" sz="1600" b="0" i="1" dirty="0">
                <a:solidFill>
                  <a:srgbClr val="000066"/>
                </a:solidFill>
                <a:cs typeface="Arial" pitchFamily="34" charset="0"/>
              </a:rPr>
              <a:t>Центра исследований гражданского общества</a:t>
            </a:r>
            <a:br>
              <a:rPr lang="ru-RU" sz="1600" b="0" i="1" dirty="0">
                <a:solidFill>
                  <a:srgbClr val="000066"/>
                </a:solidFill>
                <a:cs typeface="Arial" pitchFamily="34" charset="0"/>
              </a:rPr>
            </a:br>
            <a:r>
              <a:rPr lang="ru-RU" sz="1600" b="0" i="1" dirty="0">
                <a:solidFill>
                  <a:srgbClr val="000066"/>
                </a:solidFill>
                <a:cs typeface="Arial" pitchFamily="34" charset="0"/>
              </a:rPr>
              <a:t>и некоммерческого сектора ГУ-ВШЭ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endParaRPr lang="ru-RU" sz="2000" b="0" dirty="0">
              <a:solidFill>
                <a:srgbClr val="000066"/>
              </a:solidFill>
            </a:endParaRPr>
          </a:p>
        </p:txBody>
      </p:sp>
      <p:sp>
        <p:nvSpPr>
          <p:cNvPr id="293892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55650" y="69850"/>
            <a:ext cx="7440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dist"/>
            <a:r>
              <a:rPr lang="ru-RU" sz="1600">
                <a:solidFill>
                  <a:srgbClr val="000099"/>
                </a:solidFill>
                <a:cs typeface="Arial" pitchFamily="34" charset="0"/>
              </a:rPr>
              <a:t>ГОСУДАРСТВЕННЫЙ УНИВЕРСИТЕТ – ВЫСШАЯ ШКОЛА ЭКОНОМИКИ</a:t>
            </a:r>
          </a:p>
          <a:p>
            <a:pPr algn="dist"/>
            <a:r>
              <a:rPr lang="ru-RU" sz="1200">
                <a:solidFill>
                  <a:srgbClr val="000099"/>
                </a:solidFill>
                <a:cs typeface="Arial" pitchFamily="34" charset="0"/>
              </a:rPr>
              <a:t>ЦЕНТР ИССЛЕДОВАНИЙ ГРАЖДАНСКОГО ОБЩЕСТВА И НЕКОММЕРЧЕСКОГО СЕКТОРА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92150"/>
            <a:ext cx="9144000" cy="144463"/>
            <a:chOff x="0" y="391"/>
            <a:chExt cx="5760" cy="91"/>
          </a:xfrm>
        </p:grpSpPr>
        <p:sp>
          <p:nvSpPr>
            <p:cNvPr id="1434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34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2475" y="88900"/>
            <a:ext cx="522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252" y="99654"/>
            <a:ext cx="432000" cy="43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3899" name="Rectangle 11"/>
          <p:cNvSpPr>
            <a:spLocks noChangeArrowheads="1"/>
          </p:cNvSpPr>
          <p:nvPr/>
        </p:nvSpPr>
        <p:spPr bwMode="auto">
          <a:xfrm>
            <a:off x="28575" y="6486525"/>
            <a:ext cx="411479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642939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0" dirty="0">
                <a:solidFill>
                  <a:srgbClr val="000066"/>
                </a:solidFill>
              </a:rPr>
              <a:t>Москва, </a:t>
            </a:r>
            <a:r>
              <a:rPr lang="en-US" sz="1400" b="0" dirty="0" smtClean="0">
                <a:solidFill>
                  <a:srgbClr val="000066"/>
                </a:solidFill>
              </a:rPr>
              <a:t>11 </a:t>
            </a:r>
            <a:r>
              <a:rPr lang="ru-RU" sz="1400" b="0" dirty="0" smtClean="0">
                <a:solidFill>
                  <a:srgbClr val="000066"/>
                </a:solidFill>
              </a:rPr>
              <a:t>декабря 2009 </a:t>
            </a:r>
            <a:r>
              <a:rPr lang="ru-RU" sz="1400" b="0" dirty="0">
                <a:solidFill>
                  <a:srgbClr val="000066"/>
                </a:solidFill>
              </a:rPr>
              <a:t>г.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A50021"/>
                </a:solidFill>
              </a:rPr>
              <a:t>Результат исследования в России</a:t>
            </a:r>
          </a:p>
        </p:txBody>
      </p:sp>
      <p:sp>
        <p:nvSpPr>
          <p:cNvPr id="37478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10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0" name="Диаграмма 9"/>
          <p:cNvGraphicFramePr>
            <a:graphicFrameLocks noGrp="1"/>
          </p:cNvGraphicFramePr>
          <p:nvPr/>
        </p:nvGraphicFramePr>
        <p:xfrm>
          <a:off x="0" y="552450"/>
          <a:ext cx="9144000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693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3071834" cy="302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869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4000" y="3500438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A50021"/>
                </a:solidFill>
              </a:rPr>
              <a:t>Результат исследования в </a:t>
            </a:r>
            <a:r>
              <a:rPr lang="ru-RU" altLang="ko-KR" sz="2400" b="1" dirty="0" smtClean="0">
                <a:solidFill>
                  <a:srgbClr val="A50021"/>
                </a:solidFill>
              </a:rPr>
              <a:t>разных странах</a:t>
            </a:r>
            <a:endParaRPr lang="ru-RU" altLang="ko-KR" sz="2400" b="1" dirty="0">
              <a:solidFill>
                <a:srgbClr val="A50021"/>
              </a:solidFill>
            </a:endParaRPr>
          </a:p>
        </p:txBody>
      </p:sp>
      <p:sp>
        <p:nvSpPr>
          <p:cNvPr id="37478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11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143768" y="4500570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Болгария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071934" y="2786058"/>
            <a:ext cx="1214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Россия</a:t>
            </a:r>
          </a:p>
        </p:txBody>
      </p:sp>
      <p:pic>
        <p:nvPicPr>
          <p:cNvPr id="498695" name="Picture 7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714356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857224" y="1714488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Словения</a:t>
            </a:r>
          </a:p>
        </p:txBody>
      </p:sp>
      <p:pic>
        <p:nvPicPr>
          <p:cNvPr id="498696" name="Picture 8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00438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714348" y="4572008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Армения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A50021"/>
                </a:solidFill>
              </a:rPr>
              <a:t>Результат исследования в </a:t>
            </a:r>
            <a:r>
              <a:rPr lang="ru-RU" altLang="ko-KR" sz="2400" b="1" dirty="0" smtClean="0">
                <a:solidFill>
                  <a:srgbClr val="A50021"/>
                </a:solidFill>
              </a:rPr>
              <a:t>разных странах</a:t>
            </a:r>
            <a:endParaRPr lang="ru-RU" altLang="ko-KR" sz="2400" b="1" dirty="0">
              <a:solidFill>
                <a:srgbClr val="A50021"/>
              </a:solidFill>
            </a:endParaRPr>
          </a:p>
        </p:txBody>
      </p:sp>
      <p:sp>
        <p:nvSpPr>
          <p:cNvPr id="37478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12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98693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857364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8694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64000" y="714356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929058" y="2928934"/>
            <a:ext cx="1214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Россия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286644" y="1714488"/>
            <a:ext cx="1143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Турция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071538" y="4286256"/>
            <a:ext cx="1143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cs typeface="Arial" pitchFamily="34" charset="0"/>
              </a:rPr>
              <a:t>Замбия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24" name="Диаграмма 23"/>
          <p:cNvGraphicFramePr>
            <a:graphicFrameLocks noGrp="1"/>
          </p:cNvGraphicFramePr>
          <p:nvPr/>
        </p:nvGraphicFramePr>
        <p:xfrm>
          <a:off x="0" y="3214686"/>
          <a:ext cx="3357585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857232"/>
          <a:ext cx="89297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5357818" y="928670"/>
            <a:ext cx="180000" cy="792000"/>
          </a:xfrm>
          <a:prstGeom prst="rightBrac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43570" y="1000108"/>
            <a:ext cx="1500198" cy="646331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lang="ru-RU" sz="1200" b="0" dirty="0" smtClean="0"/>
              <a:t>Широта общественного</a:t>
            </a:r>
            <a:r>
              <a:rPr lang="ru-RU" sz="1000" b="0" dirty="0" smtClean="0"/>
              <a:t> </a:t>
            </a:r>
            <a:r>
              <a:rPr lang="ru-RU" sz="1200" b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участия</a:t>
            </a:r>
            <a:r>
              <a:rPr lang="ru-RU" sz="1000" b="0" dirty="0" smtClean="0"/>
              <a:t> </a:t>
            </a:r>
            <a:endParaRPr lang="ru-RU" sz="10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4285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1: общественное участие (в %) 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500834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4285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1: общественное участие (в %) </a:t>
            </a:r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214282" y="785794"/>
          <a:ext cx="842968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357158" y="3500438"/>
          <a:ext cx="850115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14285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1: общественное участие (в %) </a:t>
            </a:r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85720" y="3143248"/>
          <a:ext cx="871543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0" y="857232"/>
          <a:ext cx="900115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142852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1: общественное участие (в %) </a:t>
            </a:r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0" y="714356"/>
          <a:ext cx="885831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0" y="3357562"/>
          <a:ext cx="864399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857232"/>
          <a:ext cx="857256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1643050"/>
            <a:ext cx="135735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0" dirty="0" smtClean="0"/>
              <a:t>Управление внутри ГО</a:t>
            </a:r>
            <a:r>
              <a:rPr lang="ru-RU" sz="1200" dirty="0" smtClean="0"/>
              <a:t> 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42852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2: уровень организации 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14282" y="857232"/>
          <a:ext cx="871543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429000"/>
          <a:ext cx="885831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4546" y="142852"/>
            <a:ext cx="500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2: уровень организации 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857232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714356"/>
            <a:ext cx="1643042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ru-RU" sz="1200" b="0" dirty="0" smtClean="0"/>
              <a:t>Управление, основанное на принципах демократического принятия решений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3: приверженность ценностям (в %)</a:t>
            </a:r>
            <a:endParaRPr lang="ru-RU" dirty="0">
              <a:solidFill>
                <a:srgbClr val="A5002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 rot="10800000" flipV="1">
            <a:off x="6500826" y="928670"/>
            <a:ext cx="857256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CDF229-DCC1-47CD-BCE8-7806603BBEDA}" type="slidenum">
              <a:rPr lang="ru-RU"/>
              <a:pPr/>
              <a:t>2</a:t>
            </a:fld>
            <a:endParaRPr lang="ru-RU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dirty="0">
                <a:solidFill>
                  <a:srgbClr val="A50021"/>
                </a:solidFill>
              </a:rPr>
              <a:t>ЗАРУБЕЖНЫЙ ПАРТНЕР</a:t>
            </a: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357159" y="785795"/>
            <a:ext cx="842968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100000"/>
              </a:spcAft>
              <a:buFont typeface="Wingdings" pitchFamily="2" charset="2"/>
              <a:buNone/>
            </a:pPr>
            <a:r>
              <a:rPr lang="ru-RU" dirty="0" smtClean="0">
                <a:solidFill>
                  <a:srgbClr val="000066"/>
                </a:solidFill>
              </a:rPr>
              <a:t>Всемирный альянс за гражданское участие</a:t>
            </a:r>
            <a:r>
              <a:rPr lang="en-US" b="0" dirty="0" smtClean="0">
                <a:solidFill>
                  <a:srgbClr val="000066"/>
                </a:solidFill>
              </a:rPr>
              <a:t> - </a:t>
            </a:r>
            <a:r>
              <a:rPr lang="ru-RU" b="0" dirty="0" smtClean="0">
                <a:solidFill>
                  <a:srgbClr val="000066"/>
                </a:solidFill>
              </a:rPr>
              <a:t>международная НПО со штаб-квартирой в Йоханнесбурге, ЮАР, объединяющая более 450 организаций и активистов из 110 стран мира</a:t>
            </a:r>
            <a:r>
              <a:rPr lang="en-US" b="0" dirty="0" smtClean="0">
                <a:solidFill>
                  <a:srgbClr val="000066"/>
                </a:solidFill>
              </a:rPr>
              <a:t>.</a:t>
            </a: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</a:pPr>
            <a:r>
              <a:rPr lang="en-US" dirty="0" smtClean="0">
                <a:solidFill>
                  <a:srgbClr val="000066"/>
                </a:solidFill>
              </a:rPr>
              <a:t>       </a:t>
            </a: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>
                <a:solidFill>
                  <a:srgbClr val="000066"/>
                </a:solidFill>
              </a:rPr>
              <a:t>     </a:t>
            </a:r>
            <a:r>
              <a:rPr lang="en-US" b="0" dirty="0" smtClean="0">
                <a:solidFill>
                  <a:srgbClr val="000066"/>
                </a:solidFill>
              </a:rPr>
              <a:t>		</a:t>
            </a:r>
            <a:endParaRPr lang="en-US" b="0" i="1" dirty="0" smtClean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Char char="ü"/>
            </a:pPr>
            <a:r>
              <a:rPr lang="en-US" b="0" dirty="0" smtClean="0">
                <a:solidFill>
                  <a:srgbClr val="000066"/>
                </a:solidFill>
              </a:rPr>
              <a:t>  </a:t>
            </a:r>
            <a:r>
              <a:rPr lang="ru-RU" b="0" dirty="0" smtClean="0">
                <a:solidFill>
                  <a:srgbClr val="000066"/>
                </a:solidFill>
              </a:rPr>
              <a:t>Подписано </a:t>
            </a:r>
            <a:r>
              <a:rPr lang="ru-RU" b="0" dirty="0">
                <a:solidFill>
                  <a:srgbClr val="000066"/>
                </a:solidFill>
              </a:rPr>
              <a:t>соглашение о сотрудничестве между </a:t>
            </a:r>
            <a:r>
              <a:rPr lang="ru-RU" b="0" dirty="0" err="1">
                <a:solidFill>
                  <a:srgbClr val="000066"/>
                </a:solidFill>
              </a:rPr>
              <a:t>ГРАНС-центром</a:t>
            </a:r>
            <a:r>
              <a:rPr lang="ru-RU" b="0" dirty="0">
                <a:solidFill>
                  <a:srgbClr val="000066"/>
                </a:solidFill>
              </a:rPr>
              <a:t> и </a:t>
            </a:r>
            <a:r>
              <a:rPr lang="en-US" b="0" dirty="0" smtClean="0">
                <a:solidFill>
                  <a:srgbClr val="000066"/>
                </a:solidFill>
              </a:rPr>
              <a:t>CIVICUS.</a:t>
            </a:r>
            <a:endParaRPr lang="ru-RU" b="0" dirty="0" smtClean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Char char="ü"/>
            </a:pPr>
            <a:r>
              <a:rPr lang="en-US" b="0" dirty="0" smtClean="0">
                <a:solidFill>
                  <a:srgbClr val="000066"/>
                </a:solidFill>
              </a:rPr>
              <a:t>  </a:t>
            </a:r>
            <a:r>
              <a:rPr lang="ru-RU" b="0" dirty="0" err="1" smtClean="0">
                <a:solidFill>
                  <a:srgbClr val="000066"/>
                </a:solidFill>
              </a:rPr>
              <a:t>ГРАНС-центр</a:t>
            </a:r>
            <a:r>
              <a:rPr lang="ru-RU" b="0" dirty="0" smtClean="0">
                <a:solidFill>
                  <a:srgbClr val="000066"/>
                </a:solidFill>
              </a:rPr>
              <a:t> является членом </a:t>
            </a:r>
            <a:r>
              <a:rPr lang="en-US" b="0" dirty="0" smtClean="0">
                <a:solidFill>
                  <a:srgbClr val="000066"/>
                </a:solidFill>
              </a:rPr>
              <a:t>CIVICUS</a:t>
            </a:r>
            <a:r>
              <a:rPr lang="ru-RU" b="0" dirty="0" smtClean="0">
                <a:solidFill>
                  <a:srgbClr val="000066"/>
                </a:solidFill>
              </a:rPr>
              <a:t>.</a:t>
            </a:r>
            <a:endParaRPr lang="en-US" b="0" dirty="0" smtClean="0">
              <a:solidFill>
                <a:srgbClr val="000066"/>
              </a:solidFill>
            </a:endParaRPr>
          </a:p>
        </p:txBody>
      </p:sp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1536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pic>
        <p:nvPicPr>
          <p:cNvPr id="22530" name="Picture 2" descr="http://profile.ak.fbcdn.net/object3/1629/87/n46774183314_1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143116"/>
            <a:ext cx="2643206" cy="269606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57158" y="228599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rgbClr val="000066"/>
                </a:solidFill>
              </a:rPr>
              <a:t>World Alliance </a:t>
            </a: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rgbClr val="000066"/>
                </a:solidFill>
              </a:rPr>
              <a:t>for </a:t>
            </a: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rgbClr val="000066"/>
                </a:solidFill>
              </a:rPr>
              <a:t>Citizen Participation</a:t>
            </a:r>
            <a:r>
              <a:rPr lang="ru-RU" sz="2800" b="0" dirty="0" smtClean="0">
                <a:solidFill>
                  <a:srgbClr val="000066"/>
                </a:solidFill>
              </a:rPr>
              <a:t> </a:t>
            </a:r>
            <a:endParaRPr lang="en-US" sz="2800" b="0" dirty="0" smtClean="0">
              <a:solidFill>
                <a:srgbClr val="00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28728" y="4000504"/>
            <a:ext cx="2403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1" dirty="0" smtClean="0">
                <a:solidFill>
                  <a:srgbClr val="000066"/>
                </a:solidFill>
              </a:rPr>
              <a:t>http://www.</a:t>
            </a:r>
            <a:r>
              <a:rPr lang="en-US" b="0" i="1" dirty="0" smtClean="0">
                <a:solidFill>
                  <a:srgbClr val="000066"/>
                </a:solidFill>
              </a:rPr>
              <a:t>civicus.org</a:t>
            </a:r>
            <a:endParaRPr lang="en-US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14282" y="857232"/>
          <a:ext cx="871543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500438"/>
          <a:ext cx="88583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3: приверженность ценностям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42844" y="785794"/>
          <a:ext cx="871543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500438"/>
          <a:ext cx="88583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3: приверженность ценностям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785794"/>
          <a:ext cx="1078713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6215074" y="928670"/>
            <a:ext cx="108000" cy="500066"/>
          </a:xfrm>
          <a:prstGeom prst="rightBrac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00826" y="857232"/>
            <a:ext cx="1857388" cy="553998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ru-RU" sz="1000" b="0" dirty="0" smtClean="0"/>
              <a:t>Отклик /реагирование на общественные проблемы (внутренне восприятие)</a:t>
            </a:r>
            <a:r>
              <a:rPr lang="ru-RU" sz="1000" dirty="0" smtClean="0"/>
              <a:t> </a:t>
            </a:r>
            <a:endParaRPr lang="ru-RU" sz="10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500834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4: восприятие воздействия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42844" y="785794"/>
          <a:ext cx="871543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500438"/>
          <a:ext cx="88583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3: приверженность ценностям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857232"/>
          <a:ext cx="892971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858148" y="857232"/>
            <a:ext cx="180000" cy="1285884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01024" y="1142984"/>
            <a:ext cx="1000100" cy="830997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ru-RU" sz="1200" b="0" dirty="0" err="1" smtClean="0"/>
              <a:t>Социо-экономический</a:t>
            </a:r>
            <a:r>
              <a:rPr lang="ru-RU" sz="1200" b="0" dirty="0" smtClean="0"/>
              <a:t> контекст</a:t>
            </a:r>
            <a:r>
              <a:rPr lang="ru-RU" sz="1200" dirty="0" smtClean="0"/>
              <a:t> </a:t>
            </a:r>
            <a:endParaRPr lang="ru-RU" sz="12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контекста 5: внешняя среда(в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3"/>
            <a:chOff x="0" y="391"/>
            <a:chExt cx="5760" cy="91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42844" y="785794"/>
          <a:ext cx="871543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0" y="3429000"/>
          <a:ext cx="885831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14546" y="1428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Измерение 3: приверженность ценностям (в %)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ko-KR" sz="2200" b="1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92162" name="Line 3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47688"/>
            <a:ext cx="9144000" cy="144462"/>
            <a:chOff x="0" y="391"/>
            <a:chExt cx="5760" cy="91"/>
          </a:xfrm>
        </p:grpSpPr>
        <p:sp>
          <p:nvSpPr>
            <p:cNvPr id="92166" name="Rectangle 5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1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92167" name="Rectangle 6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1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9216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857250"/>
            <a:ext cx="8643938" cy="53800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ru-RU" sz="3600" b="1" i="1" dirty="0" smtClean="0">
                <a:solidFill>
                  <a:srgbClr val="A50021"/>
                </a:solidFill>
                <a:latin typeface="Arial" charset="0"/>
              </a:rPr>
              <a:t>Благодарю за внимание!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3600" b="1" i="1" dirty="0" smtClean="0">
              <a:solidFill>
                <a:srgbClr val="8E343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solidFill>
                  <a:srgbClr val="000066"/>
                </a:solidFill>
              </a:rPr>
              <a:t>Центр исследований гражданского общества и некоммерческого сектора ГУ-ВШЭ</a:t>
            </a:r>
            <a:br>
              <a:rPr lang="ru-RU" sz="2800" b="1" dirty="0" smtClean="0">
                <a:solidFill>
                  <a:srgbClr val="000066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go@hse.ru</a:t>
            </a:r>
            <a:endParaRPr lang="ru-RU" sz="2800" b="1" i="1" dirty="0" smtClean="0">
              <a:solidFill>
                <a:schemeClr val="accent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2800" b="1" dirty="0" smtClean="0">
              <a:solidFill>
                <a:srgbClr val="000066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2800" b="1" dirty="0" smtClean="0">
                <a:solidFill>
                  <a:srgbClr val="5353FF"/>
                </a:solidFill>
              </a:rPr>
              <a:t>http://grans.hse.ru</a:t>
            </a:r>
            <a:endParaRPr lang="ru-RU" sz="2800" b="1" i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65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A331EAF-2499-4CF4-A4D6-AA7CCF240C26}" type="slidenum">
              <a:rPr lang="ru-RU" sz="1200" i="1">
                <a:ea typeface="HYGothic-Extra"/>
                <a:cs typeface="HYGothic-Extra"/>
              </a:rPr>
              <a:pPr algn="r"/>
              <a:t>26</a:t>
            </a:fld>
            <a:endParaRPr lang="ru-RU" sz="1200" i="1">
              <a:ea typeface="HYGothic-Extra"/>
              <a:cs typeface="HYGothic-Extra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E3B60F75-B3B1-4874-BAA2-C121968A89EA}" type="slidenum">
              <a:rPr lang="ru-RU"/>
              <a:pPr/>
              <a:t>3</a:t>
            </a:fld>
            <a:endParaRPr lang="ru-RU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2844" y="1000108"/>
            <a:ext cx="4435506" cy="5076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Albania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Institute for Democracy and Mediation (IDM)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Argentina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GADIS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/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UCA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Armenia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Counterpart International/USAID Civic Advocacy Support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Programme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(CASP)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Azerbaijan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Civil Society Coalition of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Azerbajiani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NGOs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and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International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Center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for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Social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Research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(ICSR)</a:t>
            </a: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Bahrain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Bahrain Human Rights Society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Belarus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Support Center for Associations and Foundation (SCAF)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Benin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CFRONG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Bulgaria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Open Society Institute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Burkina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Faso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GERDDES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Cameroon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CEFAN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Canada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(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Quebec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):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Institut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du Nouveau Monde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Chile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Fundacion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SOLES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Congo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Brazzaville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AZUR Development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  <a:hlinkClick r:id="rId2"/>
            </a:endParaRPr>
          </a:p>
          <a:p>
            <a:pPr marL="360000" indent="-3600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u="sng" dirty="0" err="1" smtClean="0">
                <a:solidFill>
                  <a:srgbClr val="000066"/>
                </a:solidFill>
                <a:latin typeface="Arial" pitchFamily="34" charset="0"/>
              </a:rPr>
              <a:t>Croatia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Ceraneo</a:t>
            </a:r>
            <a:endParaRPr lang="ru-RU" sz="1600" dirty="0" smtClean="0"/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auto">
          <a:xfrm>
            <a:off x="0" y="142852"/>
            <a:ext cx="9144000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ru-RU" sz="2400" dirty="0">
                <a:solidFill>
                  <a:srgbClr val="A50021"/>
                </a:solidFill>
                <a:cs typeface="Arial" pitchFamily="34" charset="0"/>
              </a:rPr>
              <a:t>Информация о реализации проекта в мире, 2008-2010 (2)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42918"/>
            <a:ext cx="9144000" cy="144462"/>
            <a:chOff x="0" y="391"/>
            <a:chExt cx="5760" cy="91"/>
          </a:xfrm>
        </p:grpSpPr>
        <p:sp>
          <p:nvSpPr>
            <p:cNvPr id="361482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61483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361485" name="Text Box 13"/>
          <p:cNvSpPr txBox="1">
            <a:spLocks noChangeArrowheads="1"/>
          </p:cNvSpPr>
          <p:nvPr/>
        </p:nvSpPr>
        <p:spPr bwMode="auto">
          <a:xfrm>
            <a:off x="4572000" y="913665"/>
            <a:ext cx="4357718" cy="53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Cyprus</a:t>
            </a:r>
            <a:r>
              <a:rPr lang="ru-RU" sz="1600" b="0" dirty="0" smtClean="0">
                <a:solidFill>
                  <a:srgbClr val="000066"/>
                </a:solidFill>
              </a:rPr>
              <a:t>:</a:t>
            </a:r>
            <a:r>
              <a:rPr lang="en-US" sz="1600" b="0" dirty="0" smtClean="0">
                <a:solidFill>
                  <a:srgbClr val="000066"/>
                </a:solidFill>
              </a:rPr>
              <a:t> The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en-US" sz="1600" b="0" dirty="0" smtClean="0">
                <a:solidFill>
                  <a:srgbClr val="000066"/>
                </a:solidFill>
              </a:rPr>
              <a:t>Management Center of the Mediterranean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ru-RU" sz="1600" b="0" dirty="0" err="1" smtClean="0">
                <a:solidFill>
                  <a:srgbClr val="000066"/>
                </a:solidFill>
              </a:rPr>
              <a:t>and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en-US" sz="1600" b="0" dirty="0" smtClean="0">
                <a:solidFill>
                  <a:srgbClr val="000066"/>
                </a:solidFill>
              </a:rPr>
              <a:t>NGO Support Center </a:t>
            </a:r>
            <a:endParaRPr lang="ru-RU" sz="1600" b="0" dirty="0" smtClean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Djibouti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Centre de </a:t>
            </a:r>
            <a:r>
              <a:rPr lang="en-US" sz="1600" b="0" dirty="0" err="1">
                <a:solidFill>
                  <a:srgbClr val="000066"/>
                </a:solidFill>
              </a:rPr>
              <a:t>Rechereche</a:t>
            </a:r>
            <a:r>
              <a:rPr lang="en-US" sz="1600" b="0" dirty="0">
                <a:solidFill>
                  <a:srgbClr val="000066"/>
                </a:solidFill>
              </a:rPr>
              <a:t> de </a:t>
            </a:r>
            <a:r>
              <a:rPr lang="en-US" sz="1600" b="0" dirty="0" err="1">
                <a:solidFill>
                  <a:srgbClr val="000066"/>
                </a:solidFill>
              </a:rPr>
              <a:t>L’Universite</a:t>
            </a:r>
            <a:r>
              <a:rPr lang="en-US" sz="1600" b="0" dirty="0">
                <a:solidFill>
                  <a:srgbClr val="000066"/>
                </a:solidFill>
              </a:rPr>
              <a:t> de </a:t>
            </a:r>
            <a:r>
              <a:rPr lang="en-US" sz="1600" b="0" dirty="0" err="1">
                <a:solidFill>
                  <a:srgbClr val="000066"/>
                </a:solidFill>
              </a:rPr>
              <a:t>Diibouti</a:t>
            </a:r>
            <a:r>
              <a:rPr lang="en-US" sz="1600" b="0" dirty="0">
                <a:solidFill>
                  <a:srgbClr val="000066"/>
                </a:solidFill>
              </a:rPr>
              <a:t> (CRUD)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Dominican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ru-RU" sz="1600" b="0" dirty="0" err="1" smtClean="0">
                <a:solidFill>
                  <a:srgbClr val="000066"/>
                </a:solidFill>
              </a:rPr>
              <a:t>Republic</a:t>
            </a:r>
            <a:r>
              <a:rPr lang="ru-RU" sz="1600" b="0" dirty="0" smtClean="0">
                <a:solidFill>
                  <a:srgbClr val="000066"/>
                </a:solidFill>
              </a:rPr>
              <a:t>: </a:t>
            </a:r>
            <a:r>
              <a:rPr lang="en-US" sz="1600" b="0" dirty="0" err="1" smtClean="0">
                <a:solidFill>
                  <a:srgbClr val="000066"/>
                </a:solidFill>
              </a:rPr>
              <a:t>Alianza</a:t>
            </a:r>
            <a:r>
              <a:rPr lang="en-US" sz="1600" b="0" dirty="0" smtClean="0">
                <a:solidFill>
                  <a:srgbClr val="000066"/>
                </a:solidFill>
              </a:rPr>
              <a:t> ONG</a:t>
            </a:r>
            <a:endParaRPr lang="ru-RU" sz="1600" b="0" dirty="0" smtClean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Democratic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ru-RU" sz="1600" b="0" dirty="0" err="1" smtClean="0">
                <a:solidFill>
                  <a:srgbClr val="000066"/>
                </a:solidFill>
              </a:rPr>
              <a:t>Republic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ru-RU" sz="1600" b="0" dirty="0" err="1" smtClean="0">
                <a:solidFill>
                  <a:srgbClr val="000066"/>
                </a:solidFill>
              </a:rPr>
              <a:t>of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ru-RU" sz="1600" b="0" dirty="0" err="1" smtClean="0">
                <a:solidFill>
                  <a:srgbClr val="000066"/>
                </a:solidFill>
              </a:rPr>
              <a:t>Congo</a:t>
            </a:r>
            <a:r>
              <a:rPr lang="ru-RU" sz="1600" b="0" dirty="0" smtClean="0">
                <a:solidFill>
                  <a:srgbClr val="000066"/>
                </a:solidFill>
              </a:rPr>
              <a:t>: </a:t>
            </a:r>
            <a:r>
              <a:rPr lang="ru-RU" sz="1600" b="0" dirty="0" err="1" smtClean="0">
                <a:solidFill>
                  <a:srgbClr val="000066"/>
                </a:solidFill>
              </a:rPr>
              <a:t>Réseau</a:t>
            </a:r>
            <a:r>
              <a:rPr lang="ru-RU" sz="1600" b="0" dirty="0" smtClean="0">
                <a:solidFill>
                  <a:srgbClr val="000066"/>
                </a:solidFill>
              </a:rPr>
              <a:t> PRODDES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Ethiopia</a:t>
            </a:r>
            <a:r>
              <a:rPr lang="ru-RU" sz="1600" b="0" dirty="0" smtClean="0">
                <a:solidFill>
                  <a:srgbClr val="000066"/>
                </a:solidFill>
              </a:rPr>
              <a:t>: </a:t>
            </a:r>
            <a:r>
              <a:rPr lang="en-US" sz="1600" b="0" dirty="0" smtClean="0">
                <a:solidFill>
                  <a:srgbClr val="000066"/>
                </a:solidFill>
              </a:rPr>
              <a:t>Organization for Social Justice in Ethiopia (OSJE)</a:t>
            </a:r>
            <a:endParaRPr lang="ru-RU" sz="1600" b="0" dirty="0" smtClean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Fiji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Fiji Council of Social Services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u="sng" dirty="0" err="1">
                <a:solidFill>
                  <a:srgbClr val="000066"/>
                </a:solidFill>
              </a:rPr>
              <a:t>Georgia</a:t>
            </a:r>
            <a:r>
              <a:rPr lang="ru-RU" sz="1600" u="sng" dirty="0">
                <a:solidFill>
                  <a:srgbClr val="000066"/>
                </a:solidFill>
              </a:rPr>
              <a:t>: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>
                <a:solidFill>
                  <a:srgbClr val="000066"/>
                </a:solidFill>
              </a:rPr>
              <a:t>Caucasus Institute for Peace, Democracy Development (CIPDD) </a:t>
            </a:r>
            <a:br>
              <a:rPr lang="en-US" sz="1600" b="0" dirty="0">
                <a:solidFill>
                  <a:srgbClr val="000066"/>
                </a:solidFill>
              </a:rPr>
            </a:br>
            <a:r>
              <a:rPr lang="ru-RU" sz="1600" b="0" dirty="0" err="1">
                <a:solidFill>
                  <a:srgbClr val="000066"/>
                </a:solidFill>
              </a:rPr>
              <a:t>Ghana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HEDGE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Guatemala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ru-RU" sz="1600" b="0" dirty="0" err="1">
                <a:solidFill>
                  <a:srgbClr val="000066"/>
                </a:solidFill>
              </a:rPr>
              <a:t>Luciernaga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and</a:t>
            </a:r>
            <a:r>
              <a:rPr lang="en-US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 err="1">
                <a:solidFill>
                  <a:srgbClr val="000066"/>
                </a:solidFill>
              </a:rPr>
              <a:t>Tzuk</a:t>
            </a:r>
            <a:r>
              <a:rPr lang="en-US" sz="1600" b="0" dirty="0">
                <a:solidFill>
                  <a:srgbClr val="000066"/>
                </a:solidFill>
              </a:rPr>
              <a:t> Kim Pop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Italy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 err="1">
                <a:solidFill>
                  <a:srgbClr val="000066"/>
                </a:solidFill>
              </a:rPr>
              <a:t>Cittadinanza</a:t>
            </a:r>
            <a:r>
              <a:rPr lang="en-US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 err="1">
                <a:solidFill>
                  <a:srgbClr val="000066"/>
                </a:solidFill>
              </a:rPr>
              <a:t>Attiva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Japan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CENPRI + OSIPP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Jordan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UJRC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u="sng" dirty="0" err="1">
                <a:solidFill>
                  <a:srgbClr val="000066"/>
                </a:solidFill>
              </a:rPr>
              <a:t>Kazakhstan</a:t>
            </a:r>
            <a:r>
              <a:rPr lang="ru-RU" sz="1600" u="sng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Public Policy Research Center (PPRC) 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0066"/>
                </a:solidFill>
              </a:rPr>
              <a:t>Kosovo</a:t>
            </a:r>
            <a:r>
              <a:rPr lang="ru-RU" sz="1600" u="sng" dirty="0" smtClean="0">
                <a:solidFill>
                  <a:srgbClr val="000066"/>
                </a:solidFill>
              </a:rPr>
              <a:t>:</a:t>
            </a:r>
            <a:r>
              <a:rPr lang="ru-RU" sz="1600" b="0" dirty="0" smtClean="0">
                <a:solidFill>
                  <a:srgbClr val="000066"/>
                </a:solidFill>
              </a:rPr>
              <a:t> </a:t>
            </a:r>
            <a:r>
              <a:rPr lang="en-US" sz="1600" b="0" dirty="0" err="1" smtClean="0">
                <a:solidFill>
                  <a:srgbClr val="000066"/>
                </a:solidFill>
              </a:rPr>
              <a:t>Kosovar</a:t>
            </a:r>
            <a:r>
              <a:rPr lang="en-US" sz="1600" b="0" dirty="0" smtClean="0">
                <a:solidFill>
                  <a:srgbClr val="000066"/>
                </a:solidFill>
              </a:rPr>
              <a:t> Civil Society Foundation</a:t>
            </a:r>
            <a:endParaRPr lang="ru-RU" sz="1600" b="0" dirty="0">
              <a:solidFill>
                <a:srgbClr val="000066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7642A08B-1090-460A-A31F-6BABF453EC87}" type="slidenum">
              <a:rPr lang="ru-RU"/>
              <a:pPr/>
              <a:t>4</a:t>
            </a:fld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28604"/>
            <a:ext cx="9144000" cy="144462"/>
            <a:chOff x="0" y="391"/>
            <a:chExt cx="5760" cy="91"/>
          </a:xfrm>
        </p:grpSpPr>
        <p:sp>
          <p:nvSpPr>
            <p:cNvPr id="36352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6352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0" y="0"/>
            <a:ext cx="91440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ru-RU" sz="2400" dirty="0">
                <a:solidFill>
                  <a:srgbClr val="A50021"/>
                </a:solidFill>
                <a:cs typeface="Arial" pitchFamily="34" charset="0"/>
              </a:rPr>
              <a:t>Информация о реализации проекта в мире, 2008-2010 (3)</a:t>
            </a:r>
          </a:p>
        </p:txBody>
      </p:sp>
      <p:sp>
        <p:nvSpPr>
          <p:cNvPr id="3635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44" y="785794"/>
            <a:ext cx="4106860" cy="528641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Liberia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AGENDA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Macedonia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Macedonian Center for International Cooperation (MCIC)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Madagascar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MSIS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and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Consortium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National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pour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la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Participation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Citoyyenne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(CNPS)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Mali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Federation des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Collectifs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d’ONG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(FECONG)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Lebanon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International Management and Training Institute (IMTI)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Malta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The People for Change Foundation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Mexico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CEMEFI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  <a:hlinkClick r:id="rId2"/>
              </a:rPr>
              <a:t>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and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Iniciativa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Ciudadana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para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la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Promocion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de la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Cultura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del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Dialogo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Nepal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ICACA Nepal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Nicaragua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Red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Nicaraguense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por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la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Democracia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y el </a:t>
            </a:r>
            <a:r>
              <a:rPr lang="en-US" sz="1600" dirty="0" err="1" smtClean="0">
                <a:solidFill>
                  <a:srgbClr val="000066"/>
                </a:solidFill>
                <a:latin typeface="Arial" pitchFamily="34" charset="0"/>
              </a:rPr>
              <a:t>Desarrollo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Local (RNDDL)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Níger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 </a:t>
            </a: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CaCoPEd</a:t>
            </a:r>
            <a:endParaRPr lang="ru-RU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Nigeria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Nigeria Network of Non-governmental Organizations (NNNGO)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  <a:endParaRPr lang="en-US" sz="1600" dirty="0" smtClean="0">
              <a:solidFill>
                <a:srgbClr val="000066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  <a:latin typeface="Arial" pitchFamily="34" charset="0"/>
              </a:rPr>
              <a:t>Philippines</a:t>
            </a:r>
            <a:r>
              <a:rPr lang="ru-RU" sz="1600" dirty="0" smtClean="0">
                <a:solidFill>
                  <a:srgbClr val="000066"/>
                </a:solidFill>
                <a:latin typeface="Arial" pitchFamily="34" charset="0"/>
              </a:rPr>
              <a:t>:</a:t>
            </a:r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</a:rPr>
              <a:t> CODE-NGO</a:t>
            </a:r>
            <a:endParaRPr lang="ru-RU" sz="1600" dirty="0" smtClean="0">
              <a:latin typeface="Arial" pitchFamily="34" charset="0"/>
            </a:endParaRPr>
          </a:p>
        </p:txBody>
      </p:sp>
      <p:sp>
        <p:nvSpPr>
          <p:cNvPr id="363529" name="Text Box 9"/>
          <p:cNvSpPr txBox="1">
            <a:spLocks noChangeArrowheads="1"/>
          </p:cNvSpPr>
          <p:nvPr/>
        </p:nvSpPr>
        <p:spPr bwMode="auto">
          <a:xfrm>
            <a:off x="5076825" y="1484313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63531" name="Text Box 11"/>
          <p:cNvSpPr txBox="1">
            <a:spLocks noChangeArrowheads="1"/>
          </p:cNvSpPr>
          <p:nvPr/>
        </p:nvSpPr>
        <p:spPr bwMode="auto">
          <a:xfrm>
            <a:off x="4357686" y="785794"/>
            <a:ext cx="4391027" cy="532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err="1" smtClean="0">
                <a:solidFill>
                  <a:srgbClr val="000066"/>
                </a:solidFill>
              </a:rPr>
              <a:t>Russia</a:t>
            </a:r>
            <a:r>
              <a:rPr lang="ru-RU" sz="160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Center for Studies of Civil Society and Non-for-profit Sector , Higher School of </a:t>
            </a:r>
            <a:r>
              <a:rPr lang="en-US" sz="1600" b="0" dirty="0" smtClean="0">
                <a:solidFill>
                  <a:srgbClr val="000066"/>
                </a:solidFill>
              </a:rPr>
              <a:t>Economics </a:t>
            </a:r>
            <a:endParaRPr lang="en-US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 smtClean="0">
                <a:solidFill>
                  <a:srgbClr val="000066"/>
                </a:solidFill>
              </a:rPr>
              <a:t>Samoa</a:t>
            </a:r>
            <a:r>
              <a:rPr lang="ru-RU" sz="1600" b="0" dirty="0">
                <a:solidFill>
                  <a:srgbClr val="000066"/>
                </a:solidFill>
              </a:rPr>
              <a:t>: SUNGO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err="1">
                <a:solidFill>
                  <a:srgbClr val="000066"/>
                </a:solidFill>
              </a:rPr>
              <a:t>Serbia</a:t>
            </a:r>
            <a:r>
              <a:rPr lang="ru-RU" sz="1600" dirty="0">
                <a:solidFill>
                  <a:srgbClr val="000066"/>
                </a:solidFill>
              </a:rPr>
              <a:t>: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  <a:r>
              <a:rPr lang="en-US" sz="1600" b="0" dirty="0">
                <a:solidFill>
                  <a:srgbClr val="000066"/>
                </a:solidFill>
              </a:rPr>
              <a:t>ARGUMENT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err="1">
                <a:solidFill>
                  <a:srgbClr val="000066"/>
                </a:solidFill>
              </a:rPr>
              <a:t>Slovenia</a:t>
            </a:r>
            <a:r>
              <a:rPr lang="ru-RU" sz="1600" dirty="0">
                <a:solidFill>
                  <a:srgbClr val="000066"/>
                </a:solidFill>
              </a:rPr>
              <a:t>: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  <a:r>
              <a:rPr lang="en-US" sz="1600" b="0" dirty="0">
                <a:solidFill>
                  <a:srgbClr val="000066"/>
                </a:solidFill>
              </a:rPr>
              <a:t>Legal-information center for NGOs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South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Korea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The Third Sector Institute 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Spain</a:t>
            </a:r>
            <a:r>
              <a:rPr lang="ru-RU" sz="1600" b="0" dirty="0">
                <a:solidFill>
                  <a:srgbClr val="000066"/>
                </a:solidFill>
              </a:rPr>
              <a:t>/</a:t>
            </a:r>
            <a:r>
              <a:rPr lang="ru-RU" sz="1600" b="0" dirty="0" err="1">
                <a:solidFill>
                  <a:srgbClr val="000066"/>
                </a:solidFill>
              </a:rPr>
              <a:t>Cataluna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 err="1">
                <a:solidFill>
                  <a:srgbClr val="000066"/>
                </a:solidFill>
              </a:rPr>
              <a:t>Observatorio</a:t>
            </a:r>
            <a:r>
              <a:rPr lang="en-US" sz="1600" b="0" dirty="0">
                <a:solidFill>
                  <a:srgbClr val="000066"/>
                </a:solidFill>
              </a:rPr>
              <a:t> del </a:t>
            </a:r>
            <a:r>
              <a:rPr lang="en-US" sz="1600" b="0" dirty="0" err="1">
                <a:solidFill>
                  <a:srgbClr val="000066"/>
                </a:solidFill>
              </a:rPr>
              <a:t>Tercer</a:t>
            </a:r>
            <a:r>
              <a:rPr lang="en-US" sz="1600" b="0" dirty="0">
                <a:solidFill>
                  <a:srgbClr val="000066"/>
                </a:solidFill>
              </a:rPr>
              <a:t> Sector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Sudan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Sudanese Development Initiative (SUDIA)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Togo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ru-RU" sz="1600" b="0" dirty="0" err="1">
                <a:solidFill>
                  <a:srgbClr val="000066"/>
                </a:solidFill>
              </a:rPr>
              <a:t>Realite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Gouvernance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err="1">
                <a:solidFill>
                  <a:srgbClr val="000066"/>
                </a:solidFill>
              </a:rPr>
              <a:t>Turkey</a:t>
            </a:r>
            <a:r>
              <a:rPr lang="ru-RU" sz="1600" dirty="0">
                <a:solidFill>
                  <a:srgbClr val="000066"/>
                </a:solidFill>
              </a:rPr>
              <a:t>: </a:t>
            </a:r>
            <a:r>
              <a:rPr lang="en-US" sz="1600" b="0" dirty="0" err="1">
                <a:solidFill>
                  <a:srgbClr val="000066"/>
                </a:solidFill>
              </a:rPr>
              <a:t>Thid</a:t>
            </a:r>
            <a:r>
              <a:rPr lang="en-US" sz="1600" b="0" dirty="0">
                <a:solidFill>
                  <a:srgbClr val="000066"/>
                </a:solidFill>
              </a:rPr>
              <a:t> Sector Foundation of Turkey (TUSEV) </a:t>
            </a:r>
            <a:r>
              <a:rPr lang="ru-RU" sz="1600" b="0" dirty="0" err="1">
                <a:solidFill>
                  <a:srgbClr val="000066"/>
                </a:solidFill>
              </a:rPr>
              <a:t>Uganda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en-US" sz="1600" b="0" dirty="0">
                <a:solidFill>
                  <a:srgbClr val="000066"/>
                </a:solidFill>
              </a:rPr>
              <a:t>Development Network of the Indigenous Voluntary Associations (DENIVA)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err="1">
                <a:solidFill>
                  <a:srgbClr val="000066"/>
                </a:solidFill>
              </a:rPr>
              <a:t>Ukraine</a:t>
            </a:r>
            <a:r>
              <a:rPr lang="ru-RU" sz="1600" dirty="0">
                <a:solidFill>
                  <a:srgbClr val="000066"/>
                </a:solidFill>
              </a:rPr>
              <a:t>: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  <a:r>
              <a:rPr lang="en-US" sz="1600" b="0" dirty="0">
                <a:solidFill>
                  <a:srgbClr val="000066"/>
                </a:solidFill>
              </a:rPr>
              <a:t>Center for Philanthropy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Uruguay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</a:t>
            </a:r>
            <a:r>
              <a:rPr lang="en-US" sz="1600" b="0" dirty="0" err="1">
                <a:solidFill>
                  <a:srgbClr val="000066"/>
                </a:solidFill>
              </a:rPr>
              <a:t>Instituto</a:t>
            </a:r>
            <a:r>
              <a:rPr lang="en-US" sz="1600" b="0" dirty="0">
                <a:solidFill>
                  <a:srgbClr val="000066"/>
                </a:solidFill>
              </a:rPr>
              <a:t> de </a:t>
            </a:r>
            <a:r>
              <a:rPr lang="en-US" sz="1600" b="0" dirty="0" err="1">
                <a:solidFill>
                  <a:srgbClr val="000066"/>
                </a:solidFill>
              </a:rPr>
              <a:t>Comunicacion</a:t>
            </a:r>
            <a:r>
              <a:rPr lang="en-US" sz="1600" b="0" dirty="0">
                <a:solidFill>
                  <a:srgbClr val="000066"/>
                </a:solidFill>
              </a:rPr>
              <a:t> y </a:t>
            </a:r>
            <a:r>
              <a:rPr lang="en-US" sz="1600" b="0" dirty="0" err="1">
                <a:solidFill>
                  <a:srgbClr val="000066"/>
                </a:solidFill>
              </a:rPr>
              <a:t>Desarrollo</a:t>
            </a:r>
            <a:r>
              <a:rPr lang="en-US" sz="1600" b="0" dirty="0">
                <a:solidFill>
                  <a:srgbClr val="000066"/>
                </a:solidFill>
              </a:rPr>
              <a:t> (ICD)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Venezuela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SINERGIA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Vietnam</a:t>
            </a:r>
            <a:r>
              <a:rPr lang="ru-RU" sz="1600" b="0" dirty="0">
                <a:solidFill>
                  <a:srgbClr val="000066"/>
                </a:solidFill>
              </a:rPr>
              <a:t>:</a:t>
            </a:r>
            <a:r>
              <a:rPr lang="en-US" sz="1600" b="0" dirty="0">
                <a:solidFill>
                  <a:srgbClr val="000066"/>
                </a:solidFill>
              </a:rPr>
              <a:t> CECODES</a:t>
            </a:r>
            <a:endParaRPr lang="ru-RU" sz="1600" b="0" dirty="0">
              <a:solidFill>
                <a:srgbClr val="00006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b="0" dirty="0" err="1">
                <a:solidFill>
                  <a:srgbClr val="000066"/>
                </a:solidFill>
              </a:rPr>
              <a:t>Zambia</a:t>
            </a:r>
            <a:r>
              <a:rPr lang="ru-RU" sz="1600" b="0" dirty="0">
                <a:solidFill>
                  <a:srgbClr val="000066"/>
                </a:solidFill>
              </a:rPr>
              <a:t>: </a:t>
            </a:r>
            <a:r>
              <a:rPr lang="ru-RU" sz="1600" b="0" dirty="0" err="1">
                <a:solidFill>
                  <a:srgbClr val="000066"/>
                </a:solidFill>
              </a:rPr>
              <a:t>Zambia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Council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for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Social</a:t>
            </a:r>
            <a:r>
              <a:rPr lang="ru-RU" sz="1600" b="0" dirty="0">
                <a:solidFill>
                  <a:srgbClr val="000066"/>
                </a:solidFill>
              </a:rPr>
              <a:t> </a:t>
            </a:r>
            <a:r>
              <a:rPr lang="ru-RU" sz="1600" b="0" dirty="0" err="1">
                <a:solidFill>
                  <a:srgbClr val="000066"/>
                </a:solidFill>
              </a:rPr>
              <a:t>Development</a:t>
            </a:r>
            <a:r>
              <a:rPr lang="ru-RU" sz="1600" b="0" dirty="0">
                <a:solidFill>
                  <a:srgbClr val="000066"/>
                </a:solidFill>
              </a:rPr>
              <a:t> (ZCSD</a:t>
            </a:r>
            <a:r>
              <a:rPr lang="ru-RU" sz="1600" b="0" dirty="0" smtClean="0">
                <a:solidFill>
                  <a:srgbClr val="000066"/>
                </a:solidFill>
              </a:rPr>
              <a:t>)</a:t>
            </a:r>
            <a:endParaRPr lang="ru-RU" sz="1600" b="0" dirty="0">
              <a:solidFill>
                <a:srgbClr val="000066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BBA2028E-E627-4AAF-AB9E-4FAC1DCAF12C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142852"/>
            <a:ext cx="8229600" cy="439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Функции наблюдательного совета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10" y="1214422"/>
            <a:ext cx="8001056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Общий надзор за выполнением проекта,  достижением поставленных целей.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Совместно с исследовательской командой оценка сильных и слабых сторон различных этапов.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Внесение предложений по повышению эффективности, ресурсному обеспечению.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Участие: анализ расстановки социальных сил и составление карты гражданского общества, определение состава участников </a:t>
            </a:r>
            <a:r>
              <a:rPr lang="ru-RU" sz="20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фокус-групп</a:t>
            </a: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организация и проведение национальной конференции.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Содействие распространению результатов проекта.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14356"/>
            <a:ext cx="9144000" cy="144463"/>
            <a:chOff x="0" y="391"/>
            <a:chExt cx="5760" cy="91"/>
          </a:xfrm>
        </p:grpSpPr>
        <p:sp>
          <p:nvSpPr>
            <p:cNvPr id="35126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5126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351265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AC00CA82-C47F-4471-AD01-3DB9E62DDE70}" type="slidenum">
              <a:rPr lang="ru-RU"/>
              <a:pPr/>
              <a:t>6</a:t>
            </a:fld>
            <a:endParaRPr lang="ru-RU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34" y="214290"/>
            <a:ext cx="8229600" cy="4286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Определение гражданского общества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9"/>
            <a:ext cx="8229600" cy="335758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ru-RU" sz="20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Пространство (сфера)</a:t>
            </a: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вне семьи, государства и рынка, </a:t>
            </a:r>
            <a:r>
              <a:rPr lang="ru-RU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созданное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индивидуальными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коллективными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действиями</a:t>
            </a: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организациями и институтами для продвижения </a:t>
            </a:r>
            <a:r>
              <a:rPr lang="ru-RU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общих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интересов.</a:t>
            </a:r>
            <a:endParaRPr lang="ru-RU" sz="20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</a:pPr>
            <a:endParaRPr lang="en-GB" sz="20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GB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arena</a:t>
            </a:r>
            <a:r>
              <a:rPr lang="en-GB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outside of the family, the state, and the market, which 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GB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created 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GB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individual 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collective 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actions, organisations and institutions to advance </a:t>
            </a:r>
            <a:r>
              <a:rPr lang="en-GB" sz="20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shared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interests</a:t>
            </a:r>
            <a:r>
              <a:rPr lang="ru-RU" sz="20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14356"/>
            <a:ext cx="9144000" cy="144463"/>
            <a:chOff x="0" y="391"/>
            <a:chExt cx="5760" cy="91"/>
          </a:xfrm>
        </p:grpSpPr>
        <p:sp>
          <p:nvSpPr>
            <p:cNvPr id="34611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4611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346119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 smtClean="0">
                <a:solidFill>
                  <a:srgbClr val="A50021"/>
                </a:solidFill>
              </a:rPr>
              <a:t>Методология</a:t>
            </a:r>
            <a:endParaRPr lang="ru-RU" altLang="ko-KR" sz="2400" b="1" dirty="0">
              <a:solidFill>
                <a:srgbClr val="A50021"/>
              </a:solidFill>
            </a:endParaRPr>
          </a:p>
        </p:txBody>
      </p:sp>
      <p:sp>
        <p:nvSpPr>
          <p:cNvPr id="370691" name="Rectangle 12"/>
          <p:cNvSpPr>
            <a:spLocks noChangeArrowheads="1"/>
          </p:cNvSpPr>
          <p:nvPr/>
        </p:nvSpPr>
        <p:spPr bwMode="auto">
          <a:xfrm>
            <a:off x="214282" y="1279347"/>
            <a:ext cx="8715436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28675" lvl="1" indent="-371475">
              <a:buFont typeface="Wingdings" pitchFamily="2" charset="2"/>
              <a:buChar char="§"/>
              <a:defRPr/>
            </a:pPr>
            <a:r>
              <a:rPr lang="ru-RU" sz="1900" b="0" dirty="0" smtClean="0">
                <a:solidFill>
                  <a:srgbClr val="000066"/>
                </a:solidFill>
              </a:rPr>
              <a:t>Анализ литературы.</a:t>
            </a:r>
          </a:p>
          <a:p>
            <a:pPr marL="828675" lvl="1" indent="-371475">
              <a:defRPr/>
            </a:pPr>
            <a:endParaRPr lang="ru-RU" sz="1900" b="0" dirty="0" smtClean="0">
              <a:solidFill>
                <a:srgbClr val="000066"/>
              </a:solidFill>
            </a:endParaRPr>
          </a:p>
          <a:p>
            <a:pPr marL="828675" lvl="1" indent="-371475">
              <a:buFont typeface="Wingdings" pitchFamily="2" charset="2"/>
              <a:buChar char="§"/>
              <a:defRPr/>
            </a:pPr>
            <a:r>
              <a:rPr lang="ru-RU" sz="1900" b="0" dirty="0" smtClean="0">
                <a:solidFill>
                  <a:srgbClr val="000066"/>
                </a:solidFill>
              </a:rPr>
              <a:t>Сбор первичной информации:</a:t>
            </a:r>
          </a:p>
          <a:p>
            <a:pPr marL="1285875" lvl="2" indent="-371475">
              <a:defRPr/>
            </a:pPr>
            <a:r>
              <a:rPr lang="ru-RU" sz="1900" b="0" dirty="0" smtClean="0">
                <a:solidFill>
                  <a:srgbClr val="000066"/>
                </a:solidFill>
                <a:cs typeface="Arial" pitchFamily="34" charset="0"/>
              </a:rPr>
              <a:t>– Всероссийский репрезентативный опрос населения (</a:t>
            </a:r>
            <a:r>
              <a:rPr lang="en-US" sz="1900" b="0" dirty="0" smtClean="0">
                <a:solidFill>
                  <a:srgbClr val="000066"/>
                </a:solidFill>
                <a:cs typeface="Arial" pitchFamily="34" charset="0"/>
              </a:rPr>
              <a:t>n = 2000</a:t>
            </a:r>
            <a:r>
              <a:rPr lang="ru-RU" sz="1900" b="0" dirty="0" smtClean="0">
                <a:solidFill>
                  <a:srgbClr val="000066"/>
                </a:solidFill>
                <a:cs typeface="Arial" pitchFamily="34" charset="0"/>
              </a:rPr>
              <a:t>),</a:t>
            </a:r>
          </a:p>
          <a:p>
            <a:pPr marL="1285875" lvl="2" indent="-371475">
              <a:defRPr/>
            </a:pPr>
            <a:r>
              <a:rPr lang="ru-RU" sz="1900" b="0" dirty="0" smtClean="0">
                <a:solidFill>
                  <a:srgbClr val="000066"/>
                </a:solidFill>
                <a:cs typeface="Arial" pitchFamily="34" charset="0"/>
              </a:rPr>
              <a:t>– Всероссийское обследование НКО (</a:t>
            </a:r>
            <a:r>
              <a:rPr lang="en-US" sz="1900" b="0" dirty="0" smtClean="0">
                <a:solidFill>
                  <a:srgbClr val="000066"/>
                </a:solidFill>
                <a:cs typeface="Arial" pitchFamily="34" charset="0"/>
              </a:rPr>
              <a:t>n = 1000, n = 350</a:t>
            </a:r>
            <a:r>
              <a:rPr lang="ru-RU" sz="1900" b="0" dirty="0" smtClean="0">
                <a:solidFill>
                  <a:srgbClr val="000066"/>
                </a:solidFill>
                <a:cs typeface="Arial" pitchFamily="34" charset="0"/>
              </a:rPr>
              <a:t>),</a:t>
            </a:r>
            <a:endParaRPr lang="en-US" sz="1900" b="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1285875" lvl="2" indent="-371475">
              <a:defRPr/>
            </a:pPr>
            <a:r>
              <a:rPr lang="ru-RU" sz="1900" b="0" dirty="0" smtClean="0">
                <a:solidFill>
                  <a:srgbClr val="000066"/>
                </a:solidFill>
                <a:cs typeface="Arial" pitchFamily="34" charset="0"/>
              </a:rPr>
              <a:t>– Экспертный опрос.</a:t>
            </a:r>
          </a:p>
          <a:p>
            <a:pPr marL="1285875" lvl="2" indent="-371475">
              <a:defRPr/>
            </a:pPr>
            <a:endParaRPr lang="ru-RU" sz="1900" b="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828675" lvl="1" indent="-371475">
              <a:buFont typeface="Wingdings" pitchFamily="2" charset="2"/>
              <a:buChar char="§"/>
              <a:defRPr/>
            </a:pPr>
            <a:r>
              <a:rPr lang="ru-RU" sz="1900" b="0" dirty="0" smtClean="0">
                <a:solidFill>
                  <a:srgbClr val="000066"/>
                </a:solidFill>
              </a:rPr>
              <a:t>Анализ показателей из международных источников (Всемирный Банк, </a:t>
            </a:r>
            <a:r>
              <a:rPr lang="ru-RU" sz="1900" b="0" dirty="0" err="1" smtClean="0">
                <a:solidFill>
                  <a:srgbClr val="000066"/>
                </a:solidFill>
              </a:rPr>
              <a:t>Freedom</a:t>
            </a:r>
            <a:r>
              <a:rPr lang="ru-RU" sz="1900" b="0" dirty="0" smtClean="0">
                <a:solidFill>
                  <a:srgbClr val="000066"/>
                </a:solidFill>
              </a:rPr>
              <a:t> </a:t>
            </a:r>
            <a:r>
              <a:rPr lang="ru-RU" sz="1900" b="0" dirty="0" err="1" smtClean="0">
                <a:solidFill>
                  <a:srgbClr val="000066"/>
                </a:solidFill>
              </a:rPr>
              <a:t>House</a:t>
            </a:r>
            <a:r>
              <a:rPr lang="ru-RU" sz="1900" b="0" dirty="0" smtClean="0">
                <a:solidFill>
                  <a:srgbClr val="000066"/>
                </a:solidFill>
              </a:rPr>
              <a:t>, </a:t>
            </a:r>
            <a:r>
              <a:rPr lang="ru-RU" sz="1900" b="0" dirty="0" err="1" smtClean="0">
                <a:solidFill>
                  <a:srgbClr val="000066"/>
                </a:solidFill>
              </a:rPr>
              <a:t>Transparency</a:t>
            </a:r>
            <a:r>
              <a:rPr lang="ru-RU" sz="1900" b="0" dirty="0" smtClean="0">
                <a:solidFill>
                  <a:srgbClr val="000066"/>
                </a:solidFill>
              </a:rPr>
              <a:t> </a:t>
            </a:r>
            <a:r>
              <a:rPr lang="ru-RU" sz="1900" b="0" dirty="0" err="1" smtClean="0">
                <a:solidFill>
                  <a:srgbClr val="000066"/>
                </a:solidFill>
              </a:rPr>
              <a:t>international</a:t>
            </a:r>
            <a:r>
              <a:rPr lang="ru-RU" sz="1900" b="0" dirty="0" smtClean="0">
                <a:solidFill>
                  <a:srgbClr val="000066"/>
                </a:solidFill>
              </a:rPr>
              <a:t>, </a:t>
            </a:r>
            <a:r>
              <a:rPr lang="ru-RU" sz="1900" b="0" dirty="0" err="1" smtClean="0">
                <a:solidFill>
                  <a:srgbClr val="000066"/>
                </a:solidFill>
              </a:rPr>
              <a:t>Social</a:t>
            </a:r>
            <a:r>
              <a:rPr lang="ru-RU" sz="1900" b="0" dirty="0" smtClean="0">
                <a:solidFill>
                  <a:srgbClr val="000066"/>
                </a:solidFill>
              </a:rPr>
              <a:t> </a:t>
            </a:r>
            <a:r>
              <a:rPr lang="ru-RU" sz="1900" b="0" dirty="0" err="1" smtClean="0">
                <a:solidFill>
                  <a:srgbClr val="000066"/>
                </a:solidFill>
              </a:rPr>
              <a:t>Watch</a:t>
            </a:r>
            <a:r>
              <a:rPr lang="ru-RU" sz="1900" b="0" dirty="0" smtClean="0">
                <a:solidFill>
                  <a:srgbClr val="000066"/>
                </a:solidFill>
              </a:rPr>
              <a:t>).</a:t>
            </a:r>
          </a:p>
          <a:p>
            <a:pPr marL="828675" lvl="1" indent="-371475">
              <a:buFont typeface="Wingdings" pitchFamily="2" charset="2"/>
              <a:buChar char="§"/>
              <a:defRPr/>
            </a:pPr>
            <a:endParaRPr lang="ru-RU" sz="1900" b="0" dirty="0" smtClean="0">
              <a:solidFill>
                <a:srgbClr val="000066"/>
              </a:solidFill>
            </a:endParaRPr>
          </a:p>
          <a:p>
            <a:pPr marL="828675" lvl="1" indent="-371475">
              <a:buFont typeface="Wingdings" pitchFamily="2" charset="2"/>
              <a:buChar char="§"/>
              <a:defRPr/>
            </a:pPr>
            <a:r>
              <a:rPr lang="ru-RU" sz="1900" b="0" dirty="0" err="1" smtClean="0">
                <a:solidFill>
                  <a:srgbClr val="000066"/>
                </a:solidFill>
              </a:rPr>
              <a:t>Контент-анализ</a:t>
            </a:r>
            <a:r>
              <a:rPr lang="ru-RU" sz="1900" b="0" dirty="0" smtClean="0">
                <a:solidFill>
                  <a:srgbClr val="000066"/>
                </a:solidFill>
              </a:rPr>
              <a:t> публикаций в СМИ.</a:t>
            </a:r>
          </a:p>
          <a:p>
            <a:pPr marL="828675" lvl="1" indent="-371475">
              <a:defRPr/>
            </a:pPr>
            <a:endParaRPr lang="ru-RU" sz="1900" b="0" dirty="0" smtClean="0">
              <a:solidFill>
                <a:srgbClr val="000066"/>
              </a:solidFill>
            </a:endParaRPr>
          </a:p>
          <a:p>
            <a:pPr marL="828675" lvl="1" indent="-371475">
              <a:buFont typeface="Wingdings" pitchFamily="2" charset="2"/>
              <a:buChar char="§"/>
              <a:defRPr/>
            </a:pPr>
            <a:r>
              <a:rPr lang="ru-RU" sz="1900" b="0" dirty="0" err="1" smtClean="0">
                <a:solidFill>
                  <a:srgbClr val="000066"/>
                </a:solidFill>
              </a:rPr>
              <a:t>Кейс-стади</a:t>
            </a:r>
            <a:r>
              <a:rPr lang="ru-RU" sz="1900" b="0" dirty="0" smtClean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370692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20713"/>
            <a:ext cx="9144000" cy="144462"/>
            <a:chOff x="0" y="391"/>
            <a:chExt cx="5760" cy="91"/>
          </a:xfrm>
        </p:grpSpPr>
        <p:sp>
          <p:nvSpPr>
            <p:cNvPr id="2151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7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8042FD15-6BD2-45E1-BB4C-F1CFBFF6450D}" type="slidenum">
              <a:rPr lang="ru-RU"/>
              <a:pPr/>
              <a:t>8</a:t>
            </a:fld>
            <a:endParaRPr lang="ru-RU"/>
          </a:p>
        </p:txBody>
      </p:sp>
      <p:sp>
        <p:nvSpPr>
          <p:cNvPr id="4" name="Slide Number Placeholder 3"/>
          <p:cNvSpPr txBox="1">
            <a:spLocks noGrp="1" noChangeArrowheads="1"/>
          </p:cNvSpPr>
          <p:nvPr/>
        </p:nvSpPr>
        <p:spPr bwMode="auto">
          <a:xfrm>
            <a:off x="6588125" y="6481763"/>
            <a:ext cx="2555875" cy="331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0" dirty="0">
              <a:latin typeface="+mn-lt"/>
              <a:ea typeface="HYGothic-Extra" pitchFamily="18" charset="-127"/>
              <a:cs typeface="Arial" charset="0"/>
            </a:endParaRPr>
          </a:p>
        </p:txBody>
      </p:sp>
      <p:sp>
        <p:nvSpPr>
          <p:cNvPr id="343044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480"/>
            <a:ext cx="9144000" cy="144462"/>
            <a:chOff x="0" y="391"/>
            <a:chExt cx="5760" cy="91"/>
          </a:xfrm>
        </p:grpSpPr>
        <p:sp>
          <p:nvSpPr>
            <p:cNvPr id="343046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43047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pic>
        <p:nvPicPr>
          <p:cNvPr id="345088" name="Object 1"/>
          <p:cNvPicPr>
            <a:picLocks noChangeArrowheads="1"/>
          </p:cNvPicPr>
          <p:nvPr/>
        </p:nvPicPr>
        <p:blipFill>
          <a:blip r:embed="rId2" cstate="print"/>
          <a:srcRect l="7500" t="7595" r="5833" b="6329"/>
          <a:stretch>
            <a:fillRect/>
          </a:stretch>
        </p:blipFill>
        <p:spPr bwMode="auto">
          <a:xfrm>
            <a:off x="642910" y="1142984"/>
            <a:ext cx="79296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5089" name="Text Box 1"/>
          <p:cNvSpPr txBox="1">
            <a:spLocks noChangeArrowheads="1"/>
          </p:cNvSpPr>
          <p:nvPr/>
        </p:nvSpPr>
        <p:spPr bwMode="auto">
          <a:xfrm>
            <a:off x="827088" y="188913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509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2089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A50021"/>
                </a:solidFill>
              </a:rPr>
              <a:t>«Новый алмаз» гражданского общества </a:t>
            </a:r>
          </a:p>
          <a:p>
            <a:pPr algn="ctr">
              <a:spcBef>
                <a:spcPct val="50000"/>
              </a:spcBef>
            </a:pPr>
            <a:r>
              <a:rPr lang="ru-RU" sz="1600" dirty="0" smtClean="0">
                <a:solidFill>
                  <a:srgbClr val="000066"/>
                </a:solidFill>
              </a:rPr>
              <a:t>общественное </a:t>
            </a:r>
            <a:r>
              <a:rPr lang="ru-RU" sz="1600" dirty="0">
                <a:solidFill>
                  <a:srgbClr val="000066"/>
                </a:solidFill>
              </a:rPr>
              <a:t>участие, практикуемые ценности, уровень организации сектора, восприятие воздействия (оси) </a:t>
            </a:r>
            <a:r>
              <a:rPr lang="ru-RU" sz="1600" dirty="0">
                <a:solidFill>
                  <a:srgbClr val="000066"/>
                </a:solidFill>
              </a:rPr>
              <a:t>и внешняя среда</a:t>
            </a:r>
          </a:p>
        </p:txBody>
      </p:sp>
      <p:sp>
        <p:nvSpPr>
          <p:cNvPr id="345092" name="Oval 4"/>
          <p:cNvSpPr>
            <a:spLocks noChangeArrowheads="1"/>
          </p:cNvSpPr>
          <p:nvPr/>
        </p:nvSpPr>
        <p:spPr bwMode="auto">
          <a:xfrm>
            <a:off x="3500430" y="2357430"/>
            <a:ext cx="2071702" cy="2000263"/>
          </a:xfrm>
          <a:prstGeom prst="ellips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A32F4BE8-A4D7-4457-AED6-775909D2AEFD}" type="slidenum">
              <a:rPr lang="ru-RU"/>
              <a:pPr/>
              <a:t>9</a:t>
            </a:fld>
            <a:endParaRPr lang="ru-RU" dirty="0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34" y="142852"/>
            <a:ext cx="8229600" cy="4397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Измерения гражданского общества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282" y="1142984"/>
            <a:ext cx="8715436" cy="462598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AutoNum type="arabicParenR"/>
            </a:pPr>
            <a:r>
              <a:rPr lang="ru-RU" sz="18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Общественное участие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вовлечения индивидов в социальные и политические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инициативы, деятельность НКО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endParaRPr lang="ru-RU" sz="18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ru-RU" sz="18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Уровень организации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Степень институционализации, характеризующая гражданское общество.</a:t>
            </a:r>
          </a:p>
          <a:p>
            <a:pPr marL="609600" indent="-609600">
              <a:buFontTx/>
              <a:buAutoNum type="arabicParenR"/>
            </a:pPr>
            <a:endParaRPr lang="ru-RU" sz="18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ru-RU" sz="18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Практикуемые ценности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Степень, в которой гражданское общество практикует некоторые базовые ценности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8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endParaRPr lang="ru-RU" sz="18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ru-RU" sz="18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Воспринимаемое воздействие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Мера, в которой гражданскому обществу удается оказывать воздействие в социальной и политической сфере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 соответствии с внутренним и внешним восприятием.</a:t>
            </a:r>
          </a:p>
          <a:p>
            <a:pPr marL="609600" indent="-609600">
              <a:buFontTx/>
              <a:buAutoNum type="arabicParenR"/>
            </a:pPr>
            <a:endParaRPr lang="ru-RU" sz="1800" u="sng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ru-RU" sz="1800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Внешняя среда</a:t>
            </a:r>
            <a:r>
              <a:rPr lang="en-US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Условия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например, </a:t>
            </a:r>
            <a:r>
              <a:rPr lang="ru-RU" sz="18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социо-экономические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политические и 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культурные</a:t>
            </a:r>
            <a:r>
              <a:rPr lang="en-GB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8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в которых работает гражданское общество</a:t>
            </a:r>
            <a:r>
              <a:rPr lang="en-GB" sz="2400" dirty="0" smtClean="0"/>
              <a:t>.</a:t>
            </a:r>
            <a:endParaRPr lang="ru-RU" sz="24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14356"/>
            <a:ext cx="9144000" cy="144462"/>
            <a:chOff x="0" y="391"/>
            <a:chExt cx="5760" cy="91"/>
          </a:xfrm>
        </p:grpSpPr>
        <p:sp>
          <p:nvSpPr>
            <p:cNvPr id="35021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35021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350215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1700</TotalTime>
  <Words>1494</Words>
  <Application>Microsoft Office PowerPoint</Application>
  <PresentationFormat>Экран (4:3)</PresentationFormat>
  <Paragraphs>230</Paragraphs>
  <Slides>26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Новая презентация</vt:lpstr>
      <vt:lpstr>Слайд 1</vt:lpstr>
      <vt:lpstr>Слайд 2</vt:lpstr>
      <vt:lpstr>Слайд 3</vt:lpstr>
      <vt:lpstr>Слайд 4</vt:lpstr>
      <vt:lpstr>Функции наблюдательного совета</vt:lpstr>
      <vt:lpstr>Определение гражданского общества</vt:lpstr>
      <vt:lpstr>Слайд 7</vt:lpstr>
      <vt:lpstr>Слайд 8</vt:lpstr>
      <vt:lpstr>Измерения гражданского общества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Юдин Илья</dc:creator>
  <cp:lastModifiedBy>Мерсиянова</cp:lastModifiedBy>
  <cp:revision>210</cp:revision>
  <dcterms:created xsi:type="dcterms:W3CDTF">2008-12-17T19:54:32Z</dcterms:created>
  <dcterms:modified xsi:type="dcterms:W3CDTF">2009-12-10T23:57:14Z</dcterms:modified>
</cp:coreProperties>
</file>