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301" r:id="rId3"/>
    <p:sldId id="318" r:id="rId4"/>
    <p:sldId id="324" r:id="rId5"/>
    <p:sldId id="323" r:id="rId6"/>
    <p:sldId id="327" r:id="rId7"/>
    <p:sldId id="326" r:id="rId8"/>
    <p:sldId id="319" r:id="rId9"/>
    <p:sldId id="325" r:id="rId10"/>
    <p:sldId id="308" r:id="rId11"/>
    <p:sldId id="307" r:id="rId12"/>
    <p:sldId id="303" r:id="rId13"/>
    <p:sldId id="320" r:id="rId14"/>
    <p:sldId id="310" r:id="rId15"/>
    <p:sldId id="315" r:id="rId16"/>
    <p:sldId id="311" r:id="rId17"/>
    <p:sldId id="314" r:id="rId18"/>
    <p:sldId id="321" r:id="rId19"/>
    <p:sldId id="312" r:id="rId20"/>
    <p:sldId id="313" r:id="rId21"/>
    <p:sldId id="305" r:id="rId22"/>
    <p:sldId id="257" r:id="rId23"/>
    <p:sldId id="322" r:id="rId24"/>
    <p:sldId id="306" r:id="rId25"/>
    <p:sldId id="316" r:id="rId26"/>
    <p:sldId id="30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0"/>
      <c:depthPercent val="100"/>
      <c:rAngAx val="1"/>
    </c:view3D>
    <c:plotArea>
      <c:layout/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цены на торгах (%)</c:v>
                </c:pt>
              </c:strCache>
            </c:strRef>
          </c:tx>
          <c:cat>
            <c:numRef>
              <c:f>Лист1!$A$2:$A$11</c:f>
              <c:numCache>
                <c:formatCode>0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6.31</c:v>
                </c:pt>
                <c:pt idx="1">
                  <c:v>11.450000000000006</c:v>
                </c:pt>
                <c:pt idx="2">
                  <c:v>10.4</c:v>
                </c:pt>
                <c:pt idx="3">
                  <c:v>8.52</c:v>
                </c:pt>
                <c:pt idx="4">
                  <c:v>5.35</c:v>
                </c:pt>
                <c:pt idx="5">
                  <c:v>16.77</c:v>
                </c:pt>
                <c:pt idx="6">
                  <c:v>14.33</c:v>
                </c:pt>
                <c:pt idx="7">
                  <c:v>14.67</c:v>
                </c:pt>
                <c:pt idx="8">
                  <c:v>11.350000000000009</c:v>
                </c:pt>
                <c:pt idx="9">
                  <c:v>10.030000000000001</c:v>
                </c:pt>
              </c:numCache>
            </c:numRef>
          </c:val>
        </c:ser>
        <c:axId val="78240384"/>
        <c:axId val="78356864"/>
        <c:axId val="77355648"/>
      </c:area3DChart>
      <c:catAx>
        <c:axId val="78240384"/>
        <c:scaling>
          <c:orientation val="minMax"/>
        </c:scaling>
        <c:axPos val="b"/>
        <c:numFmt formatCode="0" sourceLinked="1"/>
        <c:tickLblPos val="nextTo"/>
        <c:crossAx val="78356864"/>
        <c:crosses val="autoZero"/>
        <c:auto val="1"/>
        <c:lblAlgn val="ctr"/>
        <c:lblOffset val="100"/>
      </c:catAx>
      <c:valAx>
        <c:axId val="78356864"/>
        <c:scaling>
          <c:orientation val="minMax"/>
        </c:scaling>
        <c:axPos val="l"/>
        <c:majorGridlines/>
        <c:numFmt formatCode="General" sourceLinked="1"/>
        <c:tickLblPos val="nextTo"/>
        <c:crossAx val="78240384"/>
        <c:crosses val="autoZero"/>
        <c:crossBetween val="midCat"/>
      </c:valAx>
      <c:serAx>
        <c:axId val="77355648"/>
        <c:scaling>
          <c:orientation val="minMax"/>
        </c:scaling>
        <c:delete val="1"/>
        <c:axPos val="b"/>
        <c:tickLblPos val="none"/>
        <c:crossAx val="78356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100"/>
      <c:depthPercent val="100"/>
      <c:rAngAx val="1"/>
    </c:view3D>
    <c:plotArea>
      <c:layout/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закупок на торгах (млрд.руб.)</c:v>
                </c:pt>
              </c:strCache>
            </c:strRef>
          </c:tx>
          <c:cat>
            <c:numRef>
              <c:f>Лист1!$A$2:$A$11</c:f>
              <c:numCache>
                <c:formatCode>0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11.7</c:v>
                </c:pt>
                <c:pt idx="1">
                  <c:v>30</c:v>
                </c:pt>
                <c:pt idx="2">
                  <c:v>35.5</c:v>
                </c:pt>
                <c:pt idx="3">
                  <c:v>42</c:v>
                </c:pt>
                <c:pt idx="4">
                  <c:v>31</c:v>
                </c:pt>
                <c:pt idx="5">
                  <c:v>150.1</c:v>
                </c:pt>
                <c:pt idx="6">
                  <c:v>198.3</c:v>
                </c:pt>
                <c:pt idx="7">
                  <c:v>247.7</c:v>
                </c:pt>
                <c:pt idx="8">
                  <c:v>215</c:v>
                </c:pt>
                <c:pt idx="9">
                  <c:v>98.1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Снижение цены на торгах (млрд.руб.)</c:v>
                </c:pt>
              </c:strCache>
            </c:strRef>
          </c:tx>
          <c:cat>
            <c:numRef>
              <c:f>Лист1!$A$2:$A$11</c:f>
              <c:numCache>
                <c:formatCode>0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173.7</c:v>
                </c:pt>
                <c:pt idx="1">
                  <c:v>231.9</c:v>
                </c:pt>
                <c:pt idx="2">
                  <c:v>305.7</c:v>
                </c:pt>
                <c:pt idx="3">
                  <c:v>450.7</c:v>
                </c:pt>
                <c:pt idx="4">
                  <c:v>548.70000000000005</c:v>
                </c:pt>
                <c:pt idx="5">
                  <c:v>744.6</c:v>
                </c:pt>
                <c:pt idx="6">
                  <c:v>1185.3</c:v>
                </c:pt>
                <c:pt idx="7">
                  <c:v>1441.2</c:v>
                </c:pt>
                <c:pt idx="8">
                  <c:v>1678.6</c:v>
                </c:pt>
                <c:pt idx="9">
                  <c:v>879.7</c:v>
                </c:pt>
              </c:numCache>
            </c:numRef>
          </c:val>
        </c:ser>
        <c:axId val="78993664"/>
        <c:axId val="78995456"/>
        <c:axId val="78235392"/>
      </c:area3DChart>
      <c:catAx>
        <c:axId val="78993664"/>
        <c:scaling>
          <c:orientation val="minMax"/>
        </c:scaling>
        <c:axPos val="b"/>
        <c:numFmt formatCode="0" sourceLinked="1"/>
        <c:tickLblPos val="nextTo"/>
        <c:crossAx val="78995456"/>
        <c:crosses val="autoZero"/>
        <c:auto val="1"/>
        <c:lblAlgn val="ctr"/>
        <c:lblOffset val="100"/>
      </c:catAx>
      <c:valAx>
        <c:axId val="78995456"/>
        <c:scaling>
          <c:orientation val="minMax"/>
        </c:scaling>
        <c:axPos val="l"/>
        <c:majorGridlines/>
        <c:numFmt formatCode="General" sourceLinked="1"/>
        <c:tickLblPos val="nextTo"/>
        <c:crossAx val="78993664"/>
        <c:crosses val="autoZero"/>
        <c:crossBetween val="midCat"/>
      </c:valAx>
      <c:serAx>
        <c:axId val="78235392"/>
        <c:scaling>
          <c:orientation val="minMax"/>
        </c:scaling>
        <c:delete val="1"/>
        <c:axPos val="b"/>
        <c:tickLblPos val="none"/>
        <c:crossAx val="78995456"/>
        <c:crosses val="autoZero"/>
      </c:serAx>
    </c:plotArea>
    <c:legend>
      <c:legendPos val="r"/>
      <c:layout/>
      <c:txPr>
        <a:bodyPr/>
        <a:lstStyle/>
        <a:p>
          <a:pPr>
            <a:defRPr sz="19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EC27-3DA0-4458-AB05-B4CF9D3678AC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1652-6E44-40B3-9B0B-568F1A006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1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1</a:t>
            </a:fld>
            <a:endParaRPr 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14046-67D2-41B7-8054-45BA177512E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ADD4C-31ED-411A-A7CD-6AE1DEA4B16B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291E-DE0A-4129-B006-E49529DE910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13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0CA8D-0DFB-429F-9ABA-1F7807011E9C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0CA8D-0DFB-429F-9ABA-1F7807011E9C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EF8F0-2C4C-4857-93EE-49ABC2F990A9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EF8F0-2C4C-4857-93EE-49ABC2F990A9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18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18</a:t>
            </a:fld>
            <a:endParaRPr lang="ru-RU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1AC57-8E4D-4504-BD2C-6D01260D6B75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2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1AC57-8E4D-4504-BD2C-6D01260D6B75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1652-6E44-40B3-9B0B-568F1A00689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1652-6E44-40B3-9B0B-568F1A00689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23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23</a:t>
            </a:fld>
            <a:endParaRPr lang="ru-RU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F1E9D-0117-4D5C-99BE-F248E0C54329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F1E9D-0117-4D5C-99BE-F248E0C54329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6290" y="4343144"/>
            <a:ext cx="5485420" cy="411501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C5CEB-3F87-4D5C-A326-5C3E67A343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3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4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5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6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7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7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A0DF-E5A1-44D2-8860-3B1FE5516DAC}" type="slidenum">
              <a:rPr lang="ru-RU"/>
              <a:pPr/>
              <a:t>8</a:t>
            </a:fld>
            <a:endParaRPr lang="ru-RU"/>
          </a:p>
        </p:txBody>
      </p:sp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7FACCF-BB3E-4D2D-8100-68421AF7192D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14046-67D2-41B7-8054-45BA177512E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BF2D-0582-4B59-947A-0BF60CBD3256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B1EC-4F8D-4F9A-9FF0-E6B38D7C5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gz.r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ogos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0042"/>
            <a:ext cx="8229600" cy="5286412"/>
          </a:xfrm>
        </p:spPr>
        <p:txBody>
          <a:bodyPr anchor="t">
            <a:noAutofit/>
          </a:bodyPr>
          <a:lstStyle/>
          <a:p>
            <a:r>
              <a:rPr lang="ru-RU" sz="4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РЕЗУЛЬТАТЫ МОНИТОРИНГА ГОСУДАРСТВЕННЫХ ЗАКУПОК В РОССИЙСКОЙ ФЕДЕРАЦИИ </a:t>
            </a:r>
            <a:br>
              <a:rPr lang="ru-RU" sz="4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2006-2009 ГОДЫ</a:t>
            </a:r>
            <a:endParaRPr lang="en-US" sz="4800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63001" cy="457200"/>
            <a:chOff x="150" y="3929"/>
            <a:chExt cx="5520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81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ru-RU" smtClean="0"/>
                <a:t>          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2214563" y="476250"/>
          <a:ext cx="6461125" cy="5295900"/>
        </p:xfrm>
        <a:graphic>
          <a:graphicData uri="http://schemas.openxmlformats.org/presentationml/2006/ole">
            <p:oleObj spid="_x0000_s48130" name="Диаграмма" r:id="rId5" imgW="6400800" imgH="4800600" progId="MSGraph.Chart.8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357166"/>
            <a:ext cx="1714512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Меньше 5% закупок (по числу) приходится на торги. 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они занимают 50% объема средств по закупкам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Остальные 95% закупок проводятся менее конкурентными способами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1683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206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42875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2071688" y="285728"/>
          <a:ext cx="6715154" cy="5786478"/>
        </p:xfrm>
        <a:graphic>
          <a:graphicData uri="http://schemas.openxmlformats.org/presentationml/2006/ole">
            <p:oleObj spid="_x0000_s47106" name="Диаграмма" r:id="rId5" imgW="6477000" imgH="3514725" progId="MSGraph.Chart.8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357166"/>
            <a:ext cx="1714512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Среди простых способов закупок большую часть (по сумме) составляет закупка из единственного источника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3714752"/>
            <a:ext cx="171451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Причина 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оппортунизм заказчика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2707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ИНСТИТУТ УПРАВЛЕНИЯ ЗАКУПКАМИ И ПРОДАЖАМИ им. А.Б.СОЛОВЬЕВА ГУ-ВШЭ</a:t>
              </a:r>
              <a:r>
                <a:rPr lang="en-US" sz="1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</a:t>
              </a:r>
              <a:r>
                <a:rPr lang="en-US" sz="12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|   </a:t>
              </a:r>
              <a:r>
                <a:rPr lang="en-US" sz="1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12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2009</a:t>
              </a:r>
              <a:endParaRPr lang="ru-RU" sz="1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pic>
          <p:nvPicPr>
            <p:cNvPr id="410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1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2214563" y="765174"/>
          <a:ext cx="6678612" cy="5235593"/>
        </p:xfrm>
        <a:graphic>
          <a:graphicData uri="http://schemas.openxmlformats.org/presentationml/2006/ole">
            <p:oleObj spid="_x0000_s21506" name="Диаграмма" r:id="rId5" imgW="6515100" imgH="3733800" progId="MSGraph.Chart.8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4282" y="357166"/>
            <a:ext cx="171451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В 2008 году сумма закупок у единственного поставщика почти сравнялась, а в 2009 году впервые за последние 15 лет превысила сумму закупок на торгах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71678"/>
            <a:ext cx="8229600" cy="1428760"/>
          </a:xfrm>
        </p:spPr>
        <p:txBody>
          <a:bodyPr anchor="t">
            <a:noAutofit/>
          </a:bodyPr>
          <a:lstStyle/>
          <a:p>
            <a:r>
              <a:rPr lang="ru-RU" sz="5400" dirty="0" smtClean="0">
                <a:solidFill>
                  <a:srgbClr val="660033"/>
                </a:solidFill>
              </a:rPr>
              <a:t>Конкуренция на закупках</a:t>
            </a:r>
            <a:endParaRPr lang="en-US" sz="5400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51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15"/>
          <p:cNvGraphicFramePr>
            <a:graphicFrameLocks noChangeAspect="1"/>
          </p:cNvGraphicFramePr>
          <p:nvPr/>
        </p:nvGraphicFramePr>
        <p:xfrm>
          <a:off x="285720" y="404813"/>
          <a:ext cx="8501122" cy="5667393"/>
        </p:xfrm>
        <a:graphic>
          <a:graphicData uri="http://schemas.openxmlformats.org/presentationml/2006/ole">
            <p:oleObj spid="_x0000_s50178" name="Диаграмма" r:id="rId5" imgW="6315075" imgH="3086100" progId="MSGraph.Chart.8">
              <p:embed/>
            </p:oleObj>
          </a:graphicData>
        </a:graphic>
      </p:graphicFrame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51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17"/>
          <p:cNvGraphicFramePr>
            <a:graphicFrameLocks noChangeAspect="1"/>
          </p:cNvGraphicFramePr>
          <p:nvPr/>
        </p:nvGraphicFramePr>
        <p:xfrm>
          <a:off x="2143125" y="357166"/>
          <a:ext cx="6572279" cy="5729309"/>
        </p:xfrm>
        <a:graphic>
          <a:graphicData uri="http://schemas.openxmlformats.org/presentationml/2006/ole">
            <p:oleObj spid="_x0000_s55299" name="Диаграмма" r:id="rId5" imgW="6334125" imgH="3305175" progId="MSGraph.Chart.8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4282" y="571480"/>
            <a:ext cx="1714512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принятием 94-ФЗ уровень конкуренции не повысился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616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6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9" name="Rectangle 19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18"/>
          <p:cNvGraphicFramePr>
            <a:graphicFrameLocks noChangeAspect="1"/>
          </p:cNvGraphicFramePr>
          <p:nvPr/>
        </p:nvGraphicFramePr>
        <p:xfrm>
          <a:off x="357158" y="404812"/>
          <a:ext cx="8429684" cy="5595956"/>
        </p:xfrm>
        <a:graphic>
          <a:graphicData uri="http://schemas.openxmlformats.org/presentationml/2006/ole">
            <p:oleObj spid="_x0000_s51202" name="Диаграмма" r:id="rId5" imgW="6591300" imgH="3352800" progId="MSGraph.Chart.8">
              <p:embed/>
            </p:oleObj>
          </a:graphicData>
        </a:graphic>
      </p:graphicFrame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616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6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9" name="Rectangle 19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20"/>
          <p:cNvGraphicFramePr>
            <a:graphicFrameLocks noChangeAspect="1"/>
          </p:cNvGraphicFramePr>
          <p:nvPr/>
        </p:nvGraphicFramePr>
        <p:xfrm>
          <a:off x="2357438" y="214290"/>
          <a:ext cx="6429404" cy="5857916"/>
        </p:xfrm>
        <a:graphic>
          <a:graphicData uri="http://schemas.openxmlformats.org/presentationml/2006/ole">
            <p:oleObj spid="_x0000_s54275" name="Диаграмма" r:id="rId5" imgW="6591300" imgH="2895600" progId="MSGraph.Chart.8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571480"/>
            <a:ext cx="1714512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Парадокс, но факт – в России конкуренция выше на закрытых торгах!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4282" y="3071810"/>
            <a:ext cx="171451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Причина 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оппортунизм поставщика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71678"/>
            <a:ext cx="8229600" cy="1428760"/>
          </a:xfrm>
        </p:spPr>
        <p:txBody>
          <a:bodyPr anchor="t">
            <a:noAutofit/>
          </a:bodyPr>
          <a:lstStyle/>
          <a:p>
            <a:r>
              <a:rPr lang="ru-RU" sz="5400" dirty="0" smtClean="0">
                <a:solidFill>
                  <a:srgbClr val="660033"/>
                </a:solidFill>
              </a:rPr>
              <a:t>Экономия средств</a:t>
            </a:r>
            <a:endParaRPr lang="en-US" sz="5400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19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0" y="1500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20"/>
          <p:cNvGraphicFramePr>
            <a:graphicFrameLocks noChangeAspect="1"/>
          </p:cNvGraphicFramePr>
          <p:nvPr/>
        </p:nvGraphicFramePr>
        <p:xfrm>
          <a:off x="2428874" y="142874"/>
          <a:ext cx="6429405" cy="5929331"/>
        </p:xfrm>
        <a:graphic>
          <a:graphicData uri="http://schemas.openxmlformats.org/presentationml/2006/ole">
            <p:oleObj spid="_x0000_s52226" name="Диаграмма" r:id="rId5" imgW="6438900" imgH="3514725" progId="MSGraph.Chart.8">
              <p:embed/>
            </p:oleObj>
          </a:graphicData>
        </a:graphic>
      </p:graphicFrame>
      <p:sp>
        <p:nvSpPr>
          <p:cNvPr id="7187" name="Rectangle 23"/>
          <p:cNvSpPr>
            <a:spLocks noChangeArrowheads="1"/>
          </p:cNvSpPr>
          <p:nvPr/>
        </p:nvSpPr>
        <p:spPr bwMode="auto">
          <a:xfrm>
            <a:off x="0" y="1604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r>
              <a:rPr lang="ru-RU" sz="40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Ирина Владимировна Кузнецова</a:t>
            </a:r>
            <a:endParaRPr lang="en-US" sz="4000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4213" y="1857364"/>
            <a:ext cx="7920037" cy="335758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Директор Института управления закупками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А.Б. Соловьева ГУ-ВШЭ,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доктор психол.н., профессор 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Председатель правления МОО «Гильдия отечественных специалистов по государственному и муниципальному заказам»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Тел.: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8-499-611-05-00</a:t>
            </a: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www.hse.igz.ru</a:t>
            </a: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 sz="2400" b="1" dirty="0">
              <a:solidFill>
                <a:srgbClr val="00009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19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0" y="1500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7" name="Rectangle 23"/>
          <p:cNvSpPr>
            <a:spLocks noChangeArrowheads="1"/>
          </p:cNvSpPr>
          <p:nvPr/>
        </p:nvSpPr>
        <p:spPr bwMode="auto">
          <a:xfrm>
            <a:off x="0" y="1604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22"/>
          <p:cNvGraphicFramePr>
            <a:graphicFrameLocks noChangeAspect="1"/>
          </p:cNvGraphicFramePr>
          <p:nvPr/>
        </p:nvGraphicFramePr>
        <p:xfrm>
          <a:off x="2428874" y="357167"/>
          <a:ext cx="6500843" cy="5786478"/>
        </p:xfrm>
        <a:graphic>
          <a:graphicData uri="http://schemas.openxmlformats.org/presentationml/2006/ole">
            <p:oleObj spid="_x0000_s53251" name="Диаграмма" r:id="rId5" imgW="6438900" imgH="3657600" progId="MSGraph.Chart.8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44" y="2786058"/>
            <a:ext cx="207170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Причина – оппортунизм поставщика и заказчика (сговор и коррупция)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28572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цены на торгах (в %)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5984" y="1357298"/>
          <a:ext cx="642942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2844" y="2786058"/>
            <a:ext cx="2071702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Увеличение снижения цены на торгах в 2000-2005 годах в среднем - 9,8%,  </a:t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2006-2009 – 12,6%, </a:t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т.е. менее 3%. 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28572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Закупки на торгах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000108"/>
          <a:ext cx="835824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71678"/>
            <a:ext cx="8229600" cy="1428760"/>
          </a:xfrm>
        </p:spPr>
        <p:txBody>
          <a:bodyPr anchor="t">
            <a:noAutofit/>
          </a:bodyPr>
          <a:lstStyle/>
          <a:p>
            <a:r>
              <a:rPr lang="ru-RU" sz="5400" dirty="0" smtClean="0">
                <a:solidFill>
                  <a:srgbClr val="660033"/>
                </a:solidFill>
              </a:rPr>
              <a:t>Соблюдение процедур</a:t>
            </a:r>
            <a:endParaRPr lang="en-US" sz="5400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10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0" y="199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1908175" y="333375"/>
          <a:ext cx="6807229" cy="5667393"/>
        </p:xfrm>
        <a:graphic>
          <a:graphicData uri="http://schemas.openxmlformats.org/presentationml/2006/ole">
            <p:oleObj spid="_x0000_s46083" name="Диаграмма" r:id="rId5" imgW="6467475" imgH="2867025" progId="MSGraph.Chart.8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44" y="428604"/>
            <a:ext cx="1714512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Большая часть </a:t>
            </a:r>
            <a:r>
              <a:rPr lang="ru-RU" b="1" dirty="0" err="1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госзказа</a:t>
            </a: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размещается с нарушением 94-ФЗ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44" y="3786190"/>
            <a:ext cx="171451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Причины: </a:t>
            </a:r>
            <a:r>
              <a:rPr lang="ru-RU" b="1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некомпетент-ность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оппортунизм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10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908175" y="428605"/>
          <a:ext cx="6735791" cy="5643584"/>
        </p:xfrm>
        <a:graphic>
          <a:graphicData uri="http://schemas.openxmlformats.org/presentationml/2006/ole">
            <p:oleObj spid="_x0000_s56322" name="Диаграмма" r:id="rId5" imgW="6467475" imgH="2714625" progId="MSGraph.Chart.8">
              <p:embed/>
            </p:oleObj>
          </a:graphicData>
        </a:graphic>
      </p:graphicFrame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0" y="199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44" y="2571744"/>
            <a:ext cx="1714512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Нарушений больше на аукционе, чем на конкурсе процедурах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C0D94DB-F66F-46CC-85D4-352256569CB4}" type="slidenum">
              <a:rPr lang="ru-RU"/>
              <a:pPr/>
              <a:t>26</a:t>
            </a:fld>
            <a:endParaRPr lang="ru-RU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60350"/>
            <a:ext cx="8642350" cy="61229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400" b="1" i="1" dirty="0">
                <a:solidFill>
                  <a:srgbClr val="FF8669"/>
                </a:solidFill>
                <a:latin typeface="Times New Roman" pitchFamily="18" charset="0"/>
              </a:rPr>
              <a:t>Благодарю за внимание!</a:t>
            </a:r>
          </a:p>
          <a:p>
            <a:pPr>
              <a:lnSpc>
                <a:spcPct val="90000"/>
              </a:lnSpc>
            </a:pPr>
            <a:endParaRPr lang="ru-RU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000" b="1" dirty="0">
                <a:solidFill>
                  <a:srgbClr val="FF0000"/>
                </a:solidFill>
              </a:rPr>
              <a:t>8-499-611-05-00</a:t>
            </a:r>
            <a:endParaRPr lang="ru-RU" sz="39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ru-RU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4400" b="1" i="1" dirty="0" smtClean="0">
                <a:latin typeface="Times New Roman" pitchFamily="18" charset="0"/>
                <a:hlinkClick r:id="rId3"/>
              </a:rPr>
              <a:t>www.hse.igz.ru</a:t>
            </a:r>
            <a:endParaRPr lang="en-US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4400" b="1" i="1" dirty="0">
                <a:latin typeface="Times New Roman" pitchFamily="18" charset="0"/>
                <a:hlinkClick r:id="rId4"/>
              </a:rPr>
              <a:t>www.moogos.ru</a:t>
            </a:r>
            <a:endParaRPr lang="en-US" sz="4400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4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7166"/>
            <a:ext cx="8229600" cy="3143272"/>
          </a:xfrm>
        </p:spPr>
        <p:txBody>
          <a:bodyPr anchor="t">
            <a:noAutofit/>
          </a:bodyPr>
          <a:lstStyle/>
          <a:p>
            <a:pPr algn="l"/>
            <a:r>
              <a:rPr lang="ru-RU" sz="5400" dirty="0" smtClean="0">
                <a:solidFill>
                  <a:srgbClr val="660033"/>
                </a:solidFill>
              </a:rPr>
              <a:t>Индикаторы:</a:t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sz="5400" dirty="0" smtClean="0">
                <a:solidFill>
                  <a:srgbClr val="660033"/>
                </a:solidFill>
              </a:rPr>
              <a:t/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1. Объем закупок;</a:t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2. Способы закупок;</a:t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3. Конкуренция;</a:t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4. Экономия средств;</a:t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5. Соблюдение процедур;</a:t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6. Достижение результата.</a:t>
            </a:r>
            <a:br>
              <a:rPr lang="ru-RU" dirty="0" smtClean="0">
                <a:solidFill>
                  <a:srgbClr val="660033"/>
                </a:solidFill>
              </a:rPr>
            </a:br>
            <a:endParaRPr lang="en-US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7166"/>
            <a:ext cx="8229600" cy="3143272"/>
          </a:xfrm>
        </p:spPr>
        <p:txBody>
          <a:bodyPr anchor="t">
            <a:noAutofit/>
          </a:bodyPr>
          <a:lstStyle/>
          <a:p>
            <a:pPr algn="l"/>
            <a:r>
              <a:rPr lang="ru-RU" sz="5400" dirty="0" smtClean="0">
                <a:solidFill>
                  <a:srgbClr val="660033"/>
                </a:solidFill>
              </a:rPr>
              <a:t>Источники данных:</a:t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1. Объем закупок – МЭР, Росстат;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2. Способы закупок - Росстат;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3. Конкуренция - Росстат;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4. Экономия средств - Росстат;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5. Соблюдение процедур – официальный сайт о размещении заказов Российской Федерации;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6. Достижение результата – </a:t>
            </a:r>
            <a:r>
              <a:rPr lang="ru-RU" sz="3600" dirty="0" smtClean="0">
                <a:solidFill>
                  <a:srgbClr val="FF0000"/>
                </a:solidFill>
              </a:rPr>
              <a:t>данных нет.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71678"/>
            <a:ext cx="8229600" cy="1428760"/>
          </a:xfrm>
        </p:spPr>
        <p:txBody>
          <a:bodyPr anchor="t">
            <a:noAutofit/>
          </a:bodyPr>
          <a:lstStyle/>
          <a:p>
            <a:r>
              <a:rPr lang="ru-RU" sz="5400" dirty="0" smtClean="0">
                <a:solidFill>
                  <a:srgbClr val="660033"/>
                </a:solidFill>
              </a:rPr>
              <a:t>Объем закупок</a:t>
            </a:r>
            <a:endParaRPr lang="en-US" sz="5400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571472" y="428604"/>
          <a:ext cx="8072494" cy="5572164"/>
        </p:xfrm>
        <a:graphic>
          <a:graphicData uri="http://schemas.openxmlformats.org/presentationml/2006/ole">
            <p:oleObj spid="_x0000_s59393" name="Диаграмма" r:id="rId5" imgW="6400800" imgH="317182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14282" y="357166"/>
          <a:ext cx="8929718" cy="5786478"/>
        </p:xfrm>
        <a:graphic>
          <a:graphicData uri="http://schemas.openxmlformats.org/presentationml/2006/ole">
            <p:oleObj spid="_x0000_s61441" name="Диаграмма" r:id="rId5" imgW="6477000" imgH="338137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71678"/>
            <a:ext cx="8229600" cy="1428760"/>
          </a:xfrm>
        </p:spPr>
        <p:txBody>
          <a:bodyPr anchor="t">
            <a:noAutofit/>
          </a:bodyPr>
          <a:lstStyle/>
          <a:p>
            <a:r>
              <a:rPr lang="ru-RU" sz="5400" dirty="0" smtClean="0">
                <a:solidFill>
                  <a:srgbClr val="660033"/>
                </a:solidFill>
              </a:rPr>
              <a:t>Способы закупок</a:t>
            </a:r>
            <a:endParaRPr lang="en-US" sz="5400" dirty="0">
              <a:solidFill>
                <a:srgbClr val="660033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r">
                <a:lnSpc>
                  <a:spcPct val="80000"/>
                </a:lnSpc>
                <a:spcBef>
                  <a:spcPct val="20000"/>
                </a:spcBef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  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</a:t>
              </a:r>
              <a:r>
                <a:rPr lang="ru-RU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25" y="6237288"/>
            <a:ext cx="8726488" cy="457200"/>
            <a:chOff x="150" y="3929"/>
            <a:chExt cx="5497" cy="288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476" y="4020"/>
              <a:ext cx="5100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ИНСТИТУТ УПРАВЛЕНИЯ ЗАКУПКАМИ И ПРОДАЖАМИ им. А.Б.СОЛОВЬЕВА ГУ-ВШЭ</a:t>
              </a:r>
              <a:r>
                <a:rPr lang="en-US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2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| </a:t>
              </a:r>
              <a:r>
                <a:rPr lang="en-US" sz="1200" b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2010</a:t>
              </a:r>
              <a:endParaRPr lang="ru-RU" sz="12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8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" y="3969"/>
              <a:ext cx="2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Line 5"/>
            <p:cNvSpPr>
              <a:spLocks noChangeShapeType="1"/>
            </p:cNvSpPr>
            <p:nvPr/>
          </p:nvSpPr>
          <p:spPr bwMode="auto">
            <a:xfrm>
              <a:off x="158" y="3929"/>
              <a:ext cx="548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0"/>
            <a:ext cx="8424862" cy="6092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33"/>
                </a:solidFill>
              </a:rPr>
              <a:t/>
            </a:r>
            <a:br>
              <a:rPr lang="ru-RU" sz="3600" b="1" smtClean="0">
                <a:solidFill>
                  <a:srgbClr val="990033"/>
                </a:solidFill>
              </a:rPr>
            </a:br>
            <a:endParaRPr lang="ru-RU" sz="3500" smtClean="0">
              <a:solidFill>
                <a:srgbClr val="00009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2214563" y="476250"/>
          <a:ext cx="6461125" cy="5295900"/>
        </p:xfrm>
        <a:graphic>
          <a:graphicData uri="http://schemas.openxmlformats.org/presentationml/2006/ole">
            <p:oleObj spid="_x0000_s57346" name="Диаграмма" r:id="rId5" imgW="6400800" imgH="4800600" progId="MSGraph.Chart.8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357166"/>
            <a:ext cx="1714512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Меньше 5% закупок (по числу) приходится на торги. 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они занимают 50% объема средств по закупкам</a:t>
            </a:r>
          </a:p>
          <a:p>
            <a:pPr algn="l">
              <a:defRPr/>
            </a:pPr>
            <a:r>
              <a:rPr lang="ru-RU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Остальные 95% закупок проводятся менее конкурентными способами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544</Words>
  <Application>Microsoft Office PowerPoint</Application>
  <PresentationFormat>Экран (4:3)</PresentationFormat>
  <Paragraphs>119</Paragraphs>
  <Slides>26</Slides>
  <Notes>26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Диаграмма</vt:lpstr>
      <vt:lpstr>ОСНОВНЫЕ РЕЗУЛЬТАТЫ МОНИТОРИНГА ГОСУДАРСТВЕННЫХ ЗАКУПОК В РОССИЙСКОЙ ФЕДЕРАЦИИ  2006-2009 ГОДЫ</vt:lpstr>
      <vt:lpstr>Ирина Владимировна Кузнецова</vt:lpstr>
      <vt:lpstr>Индикаторы:  1. Объем закупок; 2. Способы закупок; 3. Конкуренция; 4. Экономия средств; 5. Соблюдение процедур; 6. Достижение результата. </vt:lpstr>
      <vt:lpstr>Источники данных: 1. Объем закупок – МЭР, Росстат; 2. Способы закупок - Росстат; 3. Конкуренция - Росстат; 4. Экономия средств - Росстат; 5. Соблюдение процедур – официальный сайт о размещении заказов Российской Федерации; 6. Достижение результата – данных нет. </vt:lpstr>
      <vt:lpstr>Объем закупок</vt:lpstr>
      <vt:lpstr>Слайд 6</vt:lpstr>
      <vt:lpstr>Слайд 7</vt:lpstr>
      <vt:lpstr>Способы закупок</vt:lpstr>
      <vt:lpstr>Слайд 9</vt:lpstr>
      <vt:lpstr>Слайд 10</vt:lpstr>
      <vt:lpstr>Слайд 11</vt:lpstr>
      <vt:lpstr>Слайд 12</vt:lpstr>
      <vt:lpstr>Конкуренция на закупках</vt:lpstr>
      <vt:lpstr>Слайд 14</vt:lpstr>
      <vt:lpstr>Слайд 15</vt:lpstr>
      <vt:lpstr>Слайд 16</vt:lpstr>
      <vt:lpstr>Слайд 17</vt:lpstr>
      <vt:lpstr>Экономия средств</vt:lpstr>
      <vt:lpstr>Слайд 19</vt:lpstr>
      <vt:lpstr>Слайд 20</vt:lpstr>
      <vt:lpstr>Слайд 21</vt:lpstr>
      <vt:lpstr>Слайд 22</vt:lpstr>
      <vt:lpstr>Соблюдение процедур</vt:lpstr>
      <vt:lpstr>Слайд 24</vt:lpstr>
      <vt:lpstr>Слайд 25</vt:lpstr>
      <vt:lpstr>Слайд 26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49</cp:revision>
  <dcterms:created xsi:type="dcterms:W3CDTF">2010-02-04T06:12:40Z</dcterms:created>
  <dcterms:modified xsi:type="dcterms:W3CDTF">2010-04-08T06:17:19Z</dcterms:modified>
</cp:coreProperties>
</file>