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B89DF-3C7D-44CF-9BD6-C65B767EC60B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BA38A-A454-4F6F-BE5B-408CAEBB1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357299"/>
            <a:ext cx="8643998" cy="2243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Практика </a:t>
            </a:r>
            <a:r>
              <a:rPr lang="ru-RU" dirty="0" err="1" smtClean="0"/>
              <a:t>госзакупочной</a:t>
            </a:r>
            <a:r>
              <a:rPr lang="ru-RU" dirty="0" smtClean="0"/>
              <a:t> деятельности в России: проблемы и противоречия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О.Н. Балаева, ГУ-ВШЭ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3214686"/>
          </a:xfrm>
        </p:spPr>
        <p:txBody>
          <a:bodyPr/>
          <a:lstStyle/>
          <a:p>
            <a:pPr algn="ctr"/>
            <a:r>
              <a:rPr lang="ru-RU" sz="4800" dirty="0" smtClean="0"/>
              <a:t>Недобросовестное поведение участников </a:t>
            </a:r>
            <a:r>
              <a:rPr lang="ru-RU" sz="4800" dirty="0" err="1" smtClean="0"/>
              <a:t>госзакупочного</a:t>
            </a:r>
            <a:r>
              <a:rPr lang="ru-RU" sz="4800" dirty="0" smtClean="0"/>
              <a:t>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2714620"/>
            <a:ext cx="878687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smtClean="0"/>
              <a:t>Недобросовестное поведение заказчиков</a:t>
            </a:r>
            <a:endParaRPr lang="ru-RU" sz="24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Составление заявки с учетом излишних подробностей продукции (работ, услуг) «своего» поставщика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Субъективная трактовка требований ТЗ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Намеренное искажение / сокрытие информации о закупке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Манипуляции с критериями отбора поставщиков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Давление на поставщиков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5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3000396"/>
          </a:xfrm>
        </p:spPr>
        <p:txBody>
          <a:bodyPr/>
          <a:lstStyle/>
          <a:p>
            <a:pPr algn="ctr"/>
            <a:r>
              <a:rPr lang="ru-RU" sz="4800" dirty="0" smtClean="0"/>
              <a:t>Возможные направления совершенствования законодательства о </a:t>
            </a:r>
            <a:r>
              <a:rPr lang="ru-RU" sz="4800" dirty="0" err="1" smtClean="0"/>
              <a:t>госзакупках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2857496"/>
            <a:ext cx="8786873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Предоставление возможности адаптации </a:t>
            </a:r>
            <a:r>
              <a:rPr lang="ru-RU" sz="2400" dirty="0" err="1" smtClean="0"/>
              <a:t>госконтракта</a:t>
            </a:r>
            <a:r>
              <a:rPr lang="ru-RU" sz="2400" dirty="0" smtClean="0"/>
              <a:t> к изменяющимся внешним условиям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Введение </a:t>
            </a:r>
            <a:r>
              <a:rPr lang="ru-RU" sz="2400" dirty="0" err="1" smtClean="0"/>
              <a:t>предквалификационного</a:t>
            </a:r>
            <a:r>
              <a:rPr lang="ru-RU" sz="2400" dirty="0" smtClean="0"/>
              <a:t> отбора поставщиков (в особенности для закупок технически сложной продукции)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Расширение возможностей </a:t>
            </a:r>
            <a:r>
              <a:rPr lang="ru-RU" sz="2400" dirty="0" err="1" smtClean="0"/>
              <a:t>госзаказчиков</a:t>
            </a:r>
            <a:r>
              <a:rPr lang="ru-RU" sz="2400" dirty="0" smtClean="0"/>
              <a:t> по воздействию на недобросовестных поставщиков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57364"/>
            <a:ext cx="7772400" cy="2143140"/>
          </a:xfrm>
        </p:spPr>
        <p:txBody>
          <a:bodyPr anchor="ctr"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857628"/>
            <a:ext cx="7772400" cy="10001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285884"/>
          </a:xfrm>
        </p:spPr>
        <p:txBody>
          <a:bodyPr anchor="ctr"/>
          <a:lstStyle/>
          <a:p>
            <a:pPr algn="ctr"/>
            <a:r>
              <a:rPr lang="ru-RU" sz="4800" dirty="0" smtClean="0"/>
              <a:t>Проблемы </a:t>
            </a:r>
            <a:r>
              <a:rPr lang="ru-RU" sz="4800" dirty="0" err="1" smtClean="0"/>
              <a:t>госзаказчиков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7772400" cy="4714908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Методы: </a:t>
            </a:r>
            <a:r>
              <a:rPr lang="ru-RU" sz="2400" dirty="0" smtClean="0"/>
              <a:t>опросы</a:t>
            </a:r>
            <a:r>
              <a:rPr lang="ru-RU" sz="2400" dirty="0" smtClean="0"/>
              <a:t>, глубинные интервью, </a:t>
            </a:r>
            <a:r>
              <a:rPr lang="ru-RU" sz="2400" dirty="0" smtClean="0"/>
              <a:t>кейс-анализ</a:t>
            </a:r>
            <a:endParaRPr lang="ru-RU" sz="2400" dirty="0" smtClean="0"/>
          </a:p>
          <a:p>
            <a:r>
              <a:rPr lang="ru-RU" sz="2400" dirty="0" smtClean="0"/>
              <a:t>Объекты: </a:t>
            </a:r>
            <a:r>
              <a:rPr lang="ru-RU" sz="2400" dirty="0" smtClean="0"/>
              <a:t>федеральное </a:t>
            </a:r>
            <a:r>
              <a:rPr lang="ru-RU" sz="2400" dirty="0" smtClean="0"/>
              <a:t>ведомство, крупная бюджетная </a:t>
            </a:r>
            <a:r>
              <a:rPr lang="ru-RU" sz="2400" dirty="0" smtClean="0"/>
              <a:t>организация</a:t>
            </a:r>
          </a:p>
          <a:p>
            <a:r>
              <a:rPr lang="ru-RU" sz="2400" dirty="0" smtClean="0"/>
              <a:t>Типы закупок: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мебель;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ИТ-оборудование</a:t>
            </a:r>
            <a:r>
              <a:rPr lang="ru-RU" sz="2400" dirty="0" smtClean="0"/>
              <a:t>, программное </a:t>
            </a:r>
            <a:r>
              <a:rPr lang="ru-RU" sz="2400" dirty="0" smtClean="0"/>
              <a:t>обеспечения и </a:t>
            </a:r>
            <a:r>
              <a:rPr lang="ru-RU" sz="2400" dirty="0" smtClean="0"/>
              <a:t>комплектующие;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редакционно-издательские услуги, услуги </a:t>
            </a:r>
            <a:r>
              <a:rPr lang="ru-RU" sz="2400" dirty="0" smtClean="0"/>
              <a:t>по тиражированию и доставке тиражей книг в упаковке;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проектно-изыскательские </a:t>
            </a:r>
            <a:r>
              <a:rPr lang="ru-RU" sz="2400" dirty="0" smtClean="0"/>
              <a:t>и строительно-монтажные работы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71546"/>
          </a:xfrm>
        </p:spPr>
        <p:txBody>
          <a:bodyPr/>
          <a:lstStyle/>
          <a:p>
            <a:pPr algn="ctr"/>
            <a:r>
              <a:rPr lang="ru-RU" sz="4800" dirty="0" smtClean="0"/>
              <a:t>Проблемы </a:t>
            </a:r>
            <a:r>
              <a:rPr lang="ru-RU" sz="4800" dirty="0" err="1" smtClean="0"/>
              <a:t>госзаказчиков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8643998" cy="3714776"/>
          </a:xfrm>
          <a:noFill/>
        </p:spPr>
        <p:txBody>
          <a:bodyPr>
            <a:normAutofit/>
          </a:bodyPr>
          <a:lstStyle/>
          <a:p>
            <a:r>
              <a:rPr lang="ru-RU" sz="2400" b="1" i="1" dirty="0" smtClean="0"/>
              <a:t>Стадия формирования госзаказа</a:t>
            </a:r>
            <a:endParaRPr lang="ru-RU" sz="24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Невозможность отразить в техническом задании и заявке все необходимые требования к предмету закупки, обеспечение нейтральности, точности и ясности спецификации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Определение начальной цены контракта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Низкая информационная прозрачность текущих закупок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/>
          <a:lstStyle/>
          <a:p>
            <a:pPr algn="ctr"/>
            <a:r>
              <a:rPr lang="ru-RU" sz="4800" dirty="0" smtClean="0"/>
              <a:t>Проблемы </a:t>
            </a:r>
            <a:r>
              <a:rPr lang="ru-RU" sz="4800" dirty="0" err="1" smtClean="0"/>
              <a:t>госзаказчиков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15436" cy="485778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Стадия размещения госзаказа</a:t>
            </a:r>
            <a:endParaRPr lang="ru-RU" sz="24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Длительность процедуры открытого конкурса/аукциона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Обязательность применения закупочных процедур для мелких закупок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Необходимость использования процедуры конкурсных процедур для закупок уникального характера с ограниченным числом потенциальных поставщиков (1-2)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Документальное обеспечение заявки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Подтверждение квалификации потенциального поставщика.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Потребность во взаимодействии с одним и тем же поставщиком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71546"/>
          </a:xfrm>
        </p:spPr>
        <p:txBody>
          <a:bodyPr/>
          <a:lstStyle/>
          <a:p>
            <a:pPr algn="ctr"/>
            <a:r>
              <a:rPr lang="ru-RU" sz="4800" dirty="0" smtClean="0"/>
              <a:t>Проблемы </a:t>
            </a:r>
            <a:r>
              <a:rPr lang="ru-RU" sz="4800" dirty="0" err="1" smtClean="0"/>
              <a:t>госзаказчиков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8643998" cy="3714776"/>
          </a:xfrm>
          <a:noFill/>
        </p:spPr>
        <p:txBody>
          <a:bodyPr>
            <a:normAutofit/>
          </a:bodyPr>
          <a:lstStyle/>
          <a:p>
            <a:r>
              <a:rPr lang="ru-RU" sz="2400" b="1" i="1" dirty="0" smtClean="0"/>
              <a:t>Стадия исполнения госзаказа </a:t>
            </a:r>
            <a:endParaRPr lang="ru-RU" sz="24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Невозможность адаптации контракта к изменению внешних условий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Поставка товаров ненадлежащего качества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Срыв сроков поставки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Ограниченность возможностей заказчика по воздействию на недобросовестного поставщика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3071834"/>
          </a:xfrm>
        </p:spPr>
        <p:txBody>
          <a:bodyPr/>
          <a:lstStyle/>
          <a:p>
            <a:pPr algn="ctr"/>
            <a:r>
              <a:rPr lang="ru-RU" sz="4800" dirty="0" smtClean="0"/>
              <a:t>Недобросовестное поведение участников </a:t>
            </a:r>
            <a:r>
              <a:rPr lang="ru-RU" sz="4800" dirty="0" err="1" smtClean="0"/>
              <a:t>госзакупочного</a:t>
            </a:r>
            <a:r>
              <a:rPr lang="ru-RU" sz="4800" dirty="0" smtClean="0"/>
              <a:t>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3143248"/>
            <a:ext cx="878687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Метод: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контент-анализ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публикаций в российских СМИ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Источник: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электронная база отечественных газет и журналов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Интегрум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</p:spPr>
        <p:txBody>
          <a:bodyPr/>
          <a:lstStyle/>
          <a:p>
            <a:pPr algn="ctr"/>
            <a:r>
              <a:rPr lang="ru-RU" sz="4800" dirty="0" smtClean="0"/>
              <a:t>«Порочный круг» </a:t>
            </a:r>
            <a:r>
              <a:rPr lang="ru-RU" sz="4800" dirty="0" err="1" smtClean="0"/>
              <a:t>госзакупок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8429684" cy="43577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Недобросовестное поведение поставщиков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dirty="0" smtClean="0"/>
              <a:t>Действия «черных посредников госзаказа»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Недобросовестное поведение заказчиков</a:t>
            </a:r>
          </a:p>
          <a:p>
            <a:endParaRPr lang="ru-RU" sz="2400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00034" y="1785926"/>
            <a:ext cx="1000132" cy="29289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0800000">
            <a:off x="7643834" y="1643050"/>
            <a:ext cx="928694" cy="3071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 flipH="1">
            <a:off x="4357686" y="2071678"/>
            <a:ext cx="428628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3429000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6072206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2857520"/>
          </a:xfrm>
        </p:spPr>
        <p:txBody>
          <a:bodyPr/>
          <a:lstStyle/>
          <a:p>
            <a:pPr algn="ctr"/>
            <a:r>
              <a:rPr lang="ru-RU" sz="4800" dirty="0" smtClean="0"/>
              <a:t>Недобросовестное поведение участников </a:t>
            </a:r>
            <a:r>
              <a:rPr lang="ru-RU" sz="4800" dirty="0" err="1" smtClean="0"/>
              <a:t>госзакупочного</a:t>
            </a:r>
            <a:r>
              <a:rPr lang="ru-RU" sz="4800" dirty="0" smtClean="0"/>
              <a:t> процесса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2857496"/>
            <a:ext cx="8786873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smtClean="0"/>
              <a:t>Недобросовестное поведение поставщиков</a:t>
            </a:r>
            <a:endParaRPr lang="ru-RU" sz="24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/>
              <a:t> </a:t>
            </a:r>
            <a:r>
              <a:rPr lang="ru-RU" sz="2400" dirty="0" smtClean="0"/>
              <a:t>Участие в </a:t>
            </a:r>
            <a:r>
              <a:rPr lang="ru-RU" sz="2400" dirty="0" err="1" smtClean="0"/>
              <a:t>госзакупочных</a:t>
            </a:r>
            <a:r>
              <a:rPr lang="ru-RU" sz="2400" dirty="0" smtClean="0"/>
              <a:t> процедурах поставщиков, заведомо неспособных выполнить контракт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Демпинг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Сговор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Давление на заказчика, намеренное затягивание </a:t>
            </a:r>
            <a:r>
              <a:rPr lang="ru-RU" sz="2400" dirty="0" err="1" smtClean="0"/>
              <a:t>госзакупочных</a:t>
            </a:r>
            <a:r>
              <a:rPr lang="ru-RU" sz="2400" dirty="0" smtClean="0"/>
              <a:t> процедур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5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2857520"/>
          </a:xfrm>
        </p:spPr>
        <p:txBody>
          <a:bodyPr/>
          <a:lstStyle/>
          <a:p>
            <a:pPr algn="ctr"/>
            <a:r>
              <a:rPr lang="ru-RU" sz="4800" dirty="0" smtClean="0"/>
              <a:t>Недобросовестное поведение участников </a:t>
            </a:r>
            <a:r>
              <a:rPr lang="ru-RU" sz="4800" dirty="0" err="1" smtClean="0"/>
              <a:t>госзакупочного</a:t>
            </a:r>
            <a:r>
              <a:rPr lang="ru-RU" sz="4800" dirty="0" smtClean="0"/>
              <a:t> процесса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2928934"/>
            <a:ext cx="8786873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smtClean="0"/>
              <a:t>Действия «черных посредников госзаказа»</a:t>
            </a:r>
            <a:endParaRPr lang="ru-RU" sz="2400" dirty="0" smtClean="0"/>
          </a:p>
          <a:p>
            <a:r>
              <a:rPr lang="ru-RU" sz="2400" dirty="0" smtClean="0"/>
              <a:t>Компании, не уверенные в своем профессионализме, прибегают к услугам посреднических структур, которые якобы гарантируют им победу в торгах, взимая при этом с претендентов значительные суммы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6072205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XI Международная научная конференция по проблемам развития экономики и общества, ГУ-ВШЭ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496</Words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Практика госзакупочной деятельности в России: проблемы и противоречия </vt:lpstr>
      <vt:lpstr>Проблемы госзаказчиков </vt:lpstr>
      <vt:lpstr>Проблемы госзаказчиков</vt:lpstr>
      <vt:lpstr>Проблемы госзаказчиков</vt:lpstr>
      <vt:lpstr>Проблемы госзаказчиков</vt:lpstr>
      <vt:lpstr>Недобросовестное поведение участников госзакупочного процесса </vt:lpstr>
      <vt:lpstr>«Порочный круг» госзакупок</vt:lpstr>
      <vt:lpstr>Недобросовестное поведение участников госзакупочного процесса </vt:lpstr>
      <vt:lpstr>Недобросовестное поведение участников госзакупочного процесса </vt:lpstr>
      <vt:lpstr>Недобросовестное поведение участников госзакупочного процесса </vt:lpstr>
      <vt:lpstr>Возможные направления совершенствования законодательства о госзакупках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госзакупочной деятельности в России: проблемы и противоречия </dc:title>
  <dc:creator>Ольга</dc:creator>
  <cp:lastModifiedBy>Ольга</cp:lastModifiedBy>
  <cp:revision>21</cp:revision>
  <dcterms:created xsi:type="dcterms:W3CDTF">2010-04-05T18:02:04Z</dcterms:created>
  <dcterms:modified xsi:type="dcterms:W3CDTF">2010-04-08T07:03:11Z</dcterms:modified>
</cp:coreProperties>
</file>