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62" r:id="rId3"/>
    <p:sldId id="263" r:id="rId4"/>
    <p:sldId id="264" r:id="rId5"/>
    <p:sldId id="266" r:id="rId6"/>
    <p:sldId id="281" r:id="rId7"/>
    <p:sldId id="282" r:id="rId8"/>
    <p:sldId id="256" r:id="rId9"/>
    <p:sldId id="260" r:id="rId10"/>
    <p:sldId id="261" r:id="rId11"/>
    <p:sldId id="267" r:id="rId12"/>
    <p:sldId id="268" r:id="rId13"/>
    <p:sldId id="269" r:id="rId14"/>
    <p:sldId id="270" r:id="rId15"/>
    <p:sldId id="271" r:id="rId16"/>
    <p:sldId id="272" r:id="rId17"/>
    <p:sldId id="273" r:id="rId18"/>
    <p:sldId id="274" r:id="rId19"/>
    <p:sldId id="276" r:id="rId20"/>
    <p:sldId id="277" r:id="rId21"/>
    <p:sldId id="278" r:id="rId22"/>
    <p:sldId id="280"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CCCCFF"/>
    <a:srgbClr val="FFCCFF"/>
  </p:clrMru>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oleObject" Target="file:///D:\&#1052;&#1086;&#1103;%20&#1085;&#1086;&#1074;&#1072;&#1103;%20%20&#1087;&#1072;&#1087;&#1082;&#1072;\&#1042;&#1089;&#1077;%20&#1087;&#1088;&#1086;&#1077;&#1082;&#1090;&#1099;\&#1044;&#1074;&#1086;&#1077;&#1095;&#1085;&#1080;&#1082;&#1080;\&#1072;&#1085;&#1072;&#1083;&#1080;&#1079;\&#1040;&#1085;&#1072;&#1083;&#1080;&#1079;%20&#1088;&#1077;&#1079;&#1091;&#1083;&#1100;&#1090;&#1072;&#1090;&#1086;&#10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2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solidFill>
                <a:latin typeface="+mn-lt"/>
                <a:ea typeface="+mn-ea"/>
                <a:cs typeface="+mn-cs"/>
              </a:defRPr>
            </a:pPr>
            <a:r>
              <a:rPr lang="ru-RU" sz="1400" b="0" dirty="0"/>
              <a:t>Доля ожидаемых</a:t>
            </a:r>
            <a:r>
              <a:rPr lang="ru-RU" sz="1400" b="0" baseline="0" dirty="0"/>
              <a:t> </a:t>
            </a:r>
            <a:r>
              <a:rPr lang="ru-RU" sz="1400" b="0" baseline="0" dirty="0" smtClean="0"/>
              <a:t>(по </a:t>
            </a:r>
            <a:r>
              <a:rPr lang="ru-RU" sz="1400" b="0" baseline="0" dirty="0"/>
              <a:t>мнению </a:t>
            </a:r>
            <a:r>
              <a:rPr lang="ru-RU" sz="1400" b="0" baseline="0" dirty="0" smtClean="0"/>
              <a:t>учителей) </a:t>
            </a:r>
            <a:r>
              <a:rPr lang="ru-RU" sz="1400" b="0" baseline="0" dirty="0"/>
              <a:t>неудовлетворительных результатов  в общем числе неудовлетворительных результатов ЕГЭ в зависимости от категории неудачи </a:t>
            </a:r>
            <a:endParaRPr lang="ru-RU" sz="1400" b="0" dirty="0"/>
          </a:p>
        </c:rich>
      </c:tx>
      <c:layout>
        <c:manualLayout>
          <c:xMode val="edge"/>
          <c:yMode val="edge"/>
          <c:x val="0.13101997896950568"/>
          <c:y val="2.0160848877847498E-3"/>
        </c:manualLayout>
      </c:layout>
      <c:overlay val="1"/>
    </c:title>
    <c:plotArea>
      <c:layout>
        <c:manualLayout>
          <c:layoutTarget val="inner"/>
          <c:xMode val="edge"/>
          <c:yMode val="edge"/>
          <c:x val="0.11230201114450579"/>
          <c:y val="0.20028464356393971"/>
          <c:w val="0.84367420949353356"/>
          <c:h val="0.5544213791457886"/>
        </c:manualLayout>
      </c:layout>
      <c:barChart>
        <c:barDir val="col"/>
        <c:grouping val="clustered"/>
        <c:ser>
          <c:idx val="0"/>
          <c:order val="0"/>
          <c:tx>
            <c:strRef>
              <c:f>Лист1!$B$1</c:f>
              <c:strCache>
                <c:ptCount val="1"/>
                <c:pt idx="0">
                  <c:v>выпускники полных средних школ</c:v>
                </c:pt>
              </c:strCache>
            </c:strRef>
          </c:tx>
          <c:dLbls>
            <c:numFmt formatCode="0.0%" sourceLinked="0"/>
            <c:txPr>
              <a:bodyPr rot="-5400000" vert="horz"/>
              <a:lstStyle/>
              <a:p>
                <a:pPr>
                  <a:defRPr/>
                </a:pPr>
                <a:endParaRPr lang="ru-RU"/>
              </a:p>
            </c:txPr>
            <c:showVal val="1"/>
          </c:dLbls>
          <c:cat>
            <c:strRef>
              <c:f>Лист1!$A$2:$A$6</c:f>
              <c:strCache>
                <c:ptCount val="5"/>
                <c:pt idx="0">
                  <c:v>"2" (одна или несколько) по предмету(ам) по выбору</c:v>
                </c:pt>
                <c:pt idx="1">
                  <c:v>"2" только по математике</c:v>
                </c:pt>
                <c:pt idx="2">
                  <c:v>"2" только по русскому языку</c:v>
                </c:pt>
                <c:pt idx="3">
                  <c:v>"2" по русскому и по математике</c:v>
                </c:pt>
                <c:pt idx="4">
                  <c:v>итого, все категории неудач</c:v>
                </c:pt>
              </c:strCache>
            </c:strRef>
          </c:cat>
          <c:val>
            <c:numRef>
              <c:f>Лист1!$B$2:$B$6</c:f>
              <c:numCache>
                <c:formatCode>0.00%</c:formatCode>
                <c:ptCount val="5"/>
                <c:pt idx="0">
                  <c:v>0.33333333333333331</c:v>
                </c:pt>
                <c:pt idx="1">
                  <c:v>0.79268292682926644</c:v>
                </c:pt>
                <c:pt idx="2">
                  <c:v>0.750000000000002</c:v>
                </c:pt>
                <c:pt idx="3">
                  <c:v>0.77777777777777934</c:v>
                </c:pt>
                <c:pt idx="4">
                  <c:v>0.70370370370370372</c:v>
                </c:pt>
              </c:numCache>
            </c:numRef>
          </c:val>
        </c:ser>
        <c:ser>
          <c:idx val="1"/>
          <c:order val="1"/>
          <c:tx>
            <c:strRef>
              <c:f>Лист1!$C$1</c:f>
              <c:strCache>
                <c:ptCount val="1"/>
                <c:pt idx="0">
                  <c:v>выпускники вечерних школ</c:v>
                </c:pt>
              </c:strCache>
            </c:strRef>
          </c:tx>
          <c:dLbls>
            <c:numFmt formatCode="0.0%" sourceLinked="0"/>
            <c:txPr>
              <a:bodyPr rot="-5400000" vert="horz"/>
              <a:lstStyle/>
              <a:p>
                <a:pPr>
                  <a:defRPr/>
                </a:pPr>
                <a:endParaRPr lang="ru-RU"/>
              </a:p>
            </c:txPr>
            <c:showVal val="1"/>
          </c:dLbls>
          <c:cat>
            <c:strRef>
              <c:f>Лист1!$A$2:$A$6</c:f>
              <c:strCache>
                <c:ptCount val="5"/>
                <c:pt idx="0">
                  <c:v>"2" (одна или несколько) по предмету(ам) по выбору</c:v>
                </c:pt>
                <c:pt idx="1">
                  <c:v>"2" только по математике</c:v>
                </c:pt>
                <c:pt idx="2">
                  <c:v>"2" только по русскому языку</c:v>
                </c:pt>
                <c:pt idx="3">
                  <c:v>"2" по русскому и по математике</c:v>
                </c:pt>
                <c:pt idx="4">
                  <c:v>итого, все категории неудач</c:v>
                </c:pt>
              </c:strCache>
            </c:strRef>
          </c:cat>
          <c:val>
            <c:numRef>
              <c:f>Лист1!$C$2:$C$6</c:f>
              <c:numCache>
                <c:formatCode>0.00%</c:formatCode>
                <c:ptCount val="5"/>
                <c:pt idx="0">
                  <c:v>0</c:v>
                </c:pt>
                <c:pt idx="1">
                  <c:v>0.77611940298507764</c:v>
                </c:pt>
                <c:pt idx="2">
                  <c:v>0.57142857142857406</c:v>
                </c:pt>
                <c:pt idx="3">
                  <c:v>0.72727272727272729</c:v>
                </c:pt>
                <c:pt idx="4">
                  <c:v>0.7441860465116279</c:v>
                </c:pt>
              </c:numCache>
            </c:numRef>
          </c:val>
        </c:ser>
        <c:axId val="69599232"/>
        <c:axId val="69600768"/>
      </c:barChart>
      <c:catAx>
        <c:axId val="69599232"/>
        <c:scaling>
          <c:orientation val="minMax"/>
        </c:scaling>
        <c:axPos val="b"/>
        <c:tickLblPos val="nextTo"/>
        <c:crossAx val="69600768"/>
        <c:crosses val="autoZero"/>
        <c:auto val="1"/>
        <c:lblAlgn val="ctr"/>
        <c:lblOffset val="100"/>
      </c:catAx>
      <c:valAx>
        <c:axId val="69600768"/>
        <c:scaling>
          <c:orientation val="minMax"/>
        </c:scaling>
        <c:delete val="1"/>
        <c:axPos val="l"/>
        <c:numFmt formatCode="0.00%" sourceLinked="1"/>
        <c:tickLblPos val="none"/>
        <c:crossAx val="69599232"/>
        <c:crosses val="autoZero"/>
        <c:crossBetween val="between"/>
      </c:valAx>
    </c:plotArea>
    <c:legend>
      <c:legendPos val="r"/>
      <c:layout>
        <c:manualLayout>
          <c:xMode val="edge"/>
          <c:yMode val="edge"/>
          <c:x val="0.57803671228793552"/>
          <c:y val="0.91570087161564684"/>
          <c:w val="0.37652864369871952"/>
          <c:h val="8.141451569890662E-2"/>
        </c:manualLayout>
      </c:layout>
    </c:legend>
    <c:plotVisOnly val="1"/>
  </c:chart>
  <c:spPr>
    <a:ln>
      <a:prstDash val="sysDot"/>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roundedCorners val="1"/>
  <c:style val="2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mn-lt"/>
                <a:ea typeface="+mn-ea"/>
                <a:cs typeface="+mn-cs"/>
              </a:defRPr>
            </a:pPr>
            <a:r>
              <a:rPr lang="ru-RU" sz="1400" b="0"/>
              <a:t>Доля </a:t>
            </a:r>
            <a:r>
              <a:rPr lang="ru-RU" sz="1400" b="0" baseline="0"/>
              <a:t>неудовлетворительных результатов  в общем числе неудовлетворительных результатов ЕГЭ в зависимости от от их возможной причины (по мнению учителей)</a:t>
            </a:r>
            <a:endParaRPr lang="ru-RU" sz="1400" b="0"/>
          </a:p>
        </c:rich>
      </c:tx>
      <c:layout>
        <c:manualLayout>
          <c:xMode val="edge"/>
          <c:yMode val="edge"/>
          <c:x val="0.13101997896950568"/>
          <c:y val="2.0160848877847498E-3"/>
        </c:manualLayout>
      </c:layout>
      <c:overlay val="1"/>
    </c:title>
    <c:plotArea>
      <c:layout>
        <c:manualLayout>
          <c:layoutTarget val="inner"/>
          <c:xMode val="edge"/>
          <c:yMode val="edge"/>
          <c:x val="9.5504653358831626E-3"/>
          <c:y val="0.20028464356393971"/>
          <c:w val="0.97252149519291842"/>
          <c:h val="0.64994311943664762"/>
        </c:manualLayout>
      </c:layout>
      <c:barChart>
        <c:barDir val="col"/>
        <c:grouping val="clustered"/>
        <c:ser>
          <c:idx val="0"/>
          <c:order val="0"/>
          <c:tx>
            <c:strRef>
              <c:f>Лист1!$B$1</c:f>
              <c:strCache>
                <c:ptCount val="1"/>
                <c:pt idx="0">
                  <c:v>результат неожидаемый</c:v>
                </c:pt>
              </c:strCache>
            </c:strRef>
          </c:tx>
          <c:dLbls>
            <c:numFmt formatCode="0.0%" sourceLinked="0"/>
            <c:txPr>
              <a:bodyPr rot="-5400000" vert="horz"/>
              <a:lstStyle/>
              <a:p>
                <a:pPr>
                  <a:defRPr/>
                </a:pPr>
                <a:endParaRPr lang="ru-RU"/>
              </a:p>
            </c:txPr>
            <c:showVal val="1"/>
          </c:dLbls>
          <c:cat>
            <c:strRef>
              <c:f>Лист1!$A$2:$A$11</c:f>
              <c:strCache>
                <c:ptCount val="10"/>
                <c:pt idx="0">
                  <c:v>A</c:v>
                </c:pt>
                <c:pt idx="1">
                  <c:v>B</c:v>
                </c:pt>
                <c:pt idx="2">
                  <c:v>B1</c:v>
                </c:pt>
                <c:pt idx="3">
                  <c:v>B2</c:v>
                </c:pt>
                <c:pt idx="4">
                  <c:v>B3</c:v>
                </c:pt>
                <c:pt idx="5">
                  <c:v>C</c:v>
                </c:pt>
                <c:pt idx="6">
                  <c:v>D</c:v>
                </c:pt>
                <c:pt idx="7">
                  <c:v>E</c:v>
                </c:pt>
                <c:pt idx="8">
                  <c:v>F</c:v>
                </c:pt>
                <c:pt idx="9">
                  <c:v>G</c:v>
                </c:pt>
              </c:strCache>
            </c:strRef>
          </c:cat>
          <c:val>
            <c:numRef>
              <c:f>Лист1!$B$2:$B$11</c:f>
              <c:numCache>
                <c:formatCode>0.0%</c:formatCode>
                <c:ptCount val="10"/>
                <c:pt idx="0">
                  <c:v>0.125</c:v>
                </c:pt>
                <c:pt idx="1">
                  <c:v>0.14583333333333393</c:v>
                </c:pt>
                <c:pt idx="2">
                  <c:v>0.125</c:v>
                </c:pt>
                <c:pt idx="3">
                  <c:v>2.0833333333333412E-2</c:v>
                </c:pt>
                <c:pt idx="4">
                  <c:v>0</c:v>
                </c:pt>
                <c:pt idx="5">
                  <c:v>0.10416666666666698</c:v>
                </c:pt>
                <c:pt idx="6">
                  <c:v>2.0833333333333412E-2</c:v>
                </c:pt>
                <c:pt idx="7">
                  <c:v>6.25E-2</c:v>
                </c:pt>
                <c:pt idx="8">
                  <c:v>8.3333333333333343E-2</c:v>
                </c:pt>
                <c:pt idx="9">
                  <c:v>0.72916666666666652</c:v>
                </c:pt>
              </c:numCache>
            </c:numRef>
          </c:val>
        </c:ser>
        <c:ser>
          <c:idx val="1"/>
          <c:order val="1"/>
          <c:tx>
            <c:strRef>
              <c:f>Лист1!$C$1</c:f>
              <c:strCache>
                <c:ptCount val="1"/>
                <c:pt idx="0">
                  <c:v>результат ожидаемый</c:v>
                </c:pt>
              </c:strCache>
            </c:strRef>
          </c:tx>
          <c:dLbls>
            <c:numFmt formatCode="0.0%" sourceLinked="0"/>
            <c:txPr>
              <a:bodyPr rot="-5400000" vert="horz"/>
              <a:lstStyle/>
              <a:p>
                <a:pPr>
                  <a:defRPr/>
                </a:pPr>
                <a:endParaRPr lang="ru-RU"/>
              </a:p>
            </c:txPr>
            <c:showVal val="1"/>
          </c:dLbls>
          <c:cat>
            <c:strRef>
              <c:f>Лист1!$A$2:$A$11</c:f>
              <c:strCache>
                <c:ptCount val="10"/>
                <c:pt idx="0">
                  <c:v>A</c:v>
                </c:pt>
                <c:pt idx="1">
                  <c:v>B</c:v>
                </c:pt>
                <c:pt idx="2">
                  <c:v>B1</c:v>
                </c:pt>
                <c:pt idx="3">
                  <c:v>B2</c:v>
                </c:pt>
                <c:pt idx="4">
                  <c:v>B3</c:v>
                </c:pt>
                <c:pt idx="5">
                  <c:v>C</c:v>
                </c:pt>
                <c:pt idx="6">
                  <c:v>D</c:v>
                </c:pt>
                <c:pt idx="7">
                  <c:v>E</c:v>
                </c:pt>
                <c:pt idx="8">
                  <c:v>F</c:v>
                </c:pt>
                <c:pt idx="9">
                  <c:v>G</c:v>
                </c:pt>
              </c:strCache>
            </c:strRef>
          </c:cat>
          <c:val>
            <c:numRef>
              <c:f>Лист1!$C$2:$C$11</c:f>
              <c:numCache>
                <c:formatCode>0.0%</c:formatCode>
                <c:ptCount val="10"/>
                <c:pt idx="0">
                  <c:v>0.58771929824561409</c:v>
                </c:pt>
                <c:pt idx="1">
                  <c:v>0.40350877192982726</c:v>
                </c:pt>
                <c:pt idx="2">
                  <c:v>8.771929824561403E-2</c:v>
                </c:pt>
                <c:pt idx="3">
                  <c:v>7.0175438596491224E-2</c:v>
                </c:pt>
                <c:pt idx="4">
                  <c:v>0.32456140350877238</c:v>
                </c:pt>
                <c:pt idx="5">
                  <c:v>0.24561403508771984</c:v>
                </c:pt>
                <c:pt idx="6">
                  <c:v>0.3070175438596513</c:v>
                </c:pt>
                <c:pt idx="7">
                  <c:v>0.13157894736842121</c:v>
                </c:pt>
                <c:pt idx="8">
                  <c:v>0.11403508771929824</c:v>
                </c:pt>
                <c:pt idx="9">
                  <c:v>0.14912280701754385</c:v>
                </c:pt>
              </c:numCache>
            </c:numRef>
          </c:val>
        </c:ser>
        <c:axId val="78140544"/>
        <c:axId val="78142080"/>
      </c:barChart>
      <c:catAx>
        <c:axId val="78140544"/>
        <c:scaling>
          <c:orientation val="minMax"/>
        </c:scaling>
        <c:axPos val="b"/>
        <c:tickLblPos val="nextTo"/>
        <c:crossAx val="78142080"/>
        <c:crosses val="autoZero"/>
        <c:auto val="1"/>
        <c:lblAlgn val="ctr"/>
        <c:lblOffset val="100"/>
      </c:catAx>
      <c:valAx>
        <c:axId val="78142080"/>
        <c:scaling>
          <c:orientation val="minMax"/>
        </c:scaling>
        <c:delete val="1"/>
        <c:axPos val="l"/>
        <c:numFmt formatCode="0.0%" sourceLinked="1"/>
        <c:tickLblPos val="none"/>
        <c:crossAx val="78140544"/>
        <c:crosses val="autoZero"/>
        <c:crossBetween val="between"/>
      </c:valAx>
    </c:plotArea>
    <c:legend>
      <c:legendPos val="r"/>
      <c:layout>
        <c:manualLayout>
          <c:xMode val="edge"/>
          <c:yMode val="edge"/>
          <c:x val="0.57803671228793552"/>
          <c:y val="0.91570087161564684"/>
          <c:w val="0.37652864369871986"/>
          <c:h val="8.141451569890662E-2"/>
        </c:manualLayout>
      </c:layout>
    </c:legend>
    <c:plotVisOnly val="1"/>
  </c:chart>
  <c:spPr>
    <a:ln>
      <a:prstDash val="sysDot"/>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roundedCorners val="1"/>
  <c:style val="27"/>
  <c:chart>
    <c:autoTitleDeleted val="1"/>
    <c:plotArea>
      <c:layout>
        <c:manualLayout>
          <c:layoutTarget val="inner"/>
          <c:xMode val="edge"/>
          <c:yMode val="edge"/>
          <c:x val="8.2909582250932333E-3"/>
          <c:y val="0.12666662177807717"/>
          <c:w val="0.99170904177490649"/>
          <c:h val="0.40564802408107437"/>
        </c:manualLayout>
      </c:layout>
      <c:barChart>
        <c:barDir val="col"/>
        <c:grouping val="clustered"/>
        <c:ser>
          <c:idx val="0"/>
          <c:order val="0"/>
          <c:tx>
            <c:strRef>
              <c:f>Лист1!$B$1</c:f>
              <c:strCache>
                <c:ptCount val="1"/>
                <c:pt idx="0">
                  <c:v>выпускники, имеющие высокие результаты ЕГЭ</c:v>
                </c:pt>
              </c:strCache>
            </c:strRef>
          </c:tx>
          <c:spPr>
            <a:solidFill>
              <a:srgbClr val="00B050"/>
            </a:solidFill>
          </c:spPr>
          <c:dLbls>
            <c:numFmt formatCode="0.0%" sourceLinked="0"/>
            <c:txPr>
              <a:bodyPr rot="-5400000" vert="horz"/>
              <a:lstStyle/>
              <a:p>
                <a:pPr>
                  <a:defRPr/>
                </a:pPr>
                <a:endParaRPr lang="ru-RU"/>
              </a:p>
            </c:txPr>
            <c:showVal val="1"/>
          </c:dLbls>
          <c:cat>
            <c:strRef>
              <c:f>Лист1!$A$2:$A$17</c:f>
              <c:strCache>
                <c:ptCount val="16"/>
                <c:pt idx="0">
                  <c:v>Доля выпускников городских школ</c:v>
                </c:pt>
                <c:pt idx="1">
                  <c:v>Доля выпускников лицеев</c:v>
                </c:pt>
                <c:pt idx="2">
                  <c:v>Доля выпускников гимназий</c:v>
                </c:pt>
                <c:pt idx="3">
                  <c:v>Доля выпускн иков, живущих в полных семьях</c:v>
                </c:pt>
                <c:pt idx="4">
                  <c:v>Доля выпускников, живущих в полных семьях или только с матерью</c:v>
                </c:pt>
                <c:pt idx="5">
                  <c:v>Доля выпускников, не имеющих братьев и /или сестёр</c:v>
                </c:pt>
                <c:pt idx="6">
                  <c:v>Доля выпускников, один из родителей которых или оба имеют высшее образование</c:v>
                </c:pt>
                <c:pt idx="7">
                  <c:v>Доля выпускников, имеющих более 100 книг в семейной библиотеке</c:v>
                </c:pt>
                <c:pt idx="8">
                  <c:v>Доля выпускников имеющих высокий индекс образовательных ресурсов семьи (выше 0,7)</c:v>
                </c:pt>
                <c:pt idx="9">
                  <c:v>Доля выпускников, имеющих индекс материальной обеспеченности семей от 0,3 до 0,6 (от 5 до 10 предметов из перечня)</c:v>
                </c:pt>
                <c:pt idx="10">
                  <c:v>Доля выпускников, имеющих дополнительное образование</c:v>
                </c:pt>
                <c:pt idx="11">
                  <c:v>Доля выпускников, имеющих высокий уровень мотивации на изучение математики</c:v>
                </c:pt>
                <c:pt idx="12">
                  <c:v>Доля выпускников, имеющих высокий уровень мотивации на изучение русского языка</c:v>
                </c:pt>
                <c:pt idx="13">
                  <c:v>Доля выпускников со сформированным представлением о своей дальнейшей образовательной и трудовой траектории</c:v>
                </c:pt>
                <c:pt idx="14">
                  <c:v>Доля выпускников, выбравших технические и военные специальности,  здравоохранение, экономику и менеджмент, сельское и лесное хозяйство, экологию</c:v>
                </c:pt>
                <c:pt idx="15">
                  <c:v>Доля выпускников, выбравших здравоохранение, гуманитарные науки,  экономику и менеджмент, образование, сельское и лесное хозяйство, экологию</c:v>
                </c:pt>
              </c:strCache>
            </c:strRef>
          </c:cat>
          <c:val>
            <c:numRef>
              <c:f>Лист1!$B$2:$B$17</c:f>
              <c:numCache>
                <c:formatCode>0.00%</c:formatCode>
                <c:ptCount val="16"/>
                <c:pt idx="0">
                  <c:v>0.69339622641509469</c:v>
                </c:pt>
                <c:pt idx="1">
                  <c:v>8.0188679245283015E-2</c:v>
                </c:pt>
                <c:pt idx="2">
                  <c:v>0.15566037735849061</c:v>
                </c:pt>
                <c:pt idx="3">
                  <c:v>0.75943396226415094</c:v>
                </c:pt>
                <c:pt idx="4">
                  <c:v>0.9858490566037742</c:v>
                </c:pt>
                <c:pt idx="5">
                  <c:v>0.42452830188679264</c:v>
                </c:pt>
                <c:pt idx="6">
                  <c:v>0.59905660377358494</c:v>
                </c:pt>
                <c:pt idx="7">
                  <c:v>0.54245283018867951</c:v>
                </c:pt>
                <c:pt idx="8">
                  <c:v>0.83018867924528328</c:v>
                </c:pt>
                <c:pt idx="9">
                  <c:v>0.78301886792452835</c:v>
                </c:pt>
                <c:pt idx="10">
                  <c:v>0.30188679245283045</c:v>
                </c:pt>
                <c:pt idx="11">
                  <c:v>0.69339622641509469</c:v>
                </c:pt>
                <c:pt idx="12">
                  <c:v>0.63679245283018915</c:v>
                </c:pt>
                <c:pt idx="13">
                  <c:v>0.75471698113207553</c:v>
                </c:pt>
                <c:pt idx="14">
                  <c:v>0.67924528301886833</c:v>
                </c:pt>
                <c:pt idx="15">
                  <c:v>0.52358490566037741</c:v>
                </c:pt>
              </c:numCache>
            </c:numRef>
          </c:val>
        </c:ser>
        <c:ser>
          <c:idx val="1"/>
          <c:order val="1"/>
          <c:tx>
            <c:strRef>
              <c:f>Лист1!$C$1</c:f>
              <c:strCache>
                <c:ptCount val="1"/>
                <c:pt idx="0">
                  <c:v>выпускники, имеющие низкие результаты ЕГЭ</c:v>
                </c:pt>
              </c:strCache>
            </c:strRef>
          </c:tx>
          <c:spPr>
            <a:solidFill>
              <a:srgbClr val="C00000"/>
            </a:solidFill>
          </c:spPr>
          <c:dLbls>
            <c:dLbl>
              <c:idx val="0"/>
              <c:layout>
                <c:manualLayout>
                  <c:x val="2.6510535697007301E-2"/>
                  <c:y val="0.10529321521964168"/>
                </c:manualLayout>
              </c:layout>
              <c:dLblPos val="outEnd"/>
              <c:showVal val="1"/>
            </c:dLbl>
            <c:dLbl>
              <c:idx val="1"/>
              <c:layout>
                <c:manualLayout>
                  <c:x val="4.6783298288836398E-3"/>
                  <c:y val="1.3284423671265266E-2"/>
                </c:manualLayout>
              </c:layout>
              <c:dLblPos val="outEnd"/>
              <c:showVal val="1"/>
            </c:dLbl>
            <c:dLbl>
              <c:idx val="3"/>
              <c:layout>
                <c:manualLayout>
                  <c:x val="9.3565368669580942E-3"/>
                  <c:y val="1.7777653349757832E-3"/>
                </c:manualLayout>
              </c:layout>
              <c:dLblPos val="outEnd"/>
              <c:showVal val="1"/>
            </c:dLbl>
            <c:dLbl>
              <c:idx val="4"/>
              <c:layout>
                <c:manualLayout>
                  <c:x val="7.7972163814727337E-3"/>
                  <c:y val="8.5287729361496426E-3"/>
                </c:manualLayout>
              </c:layout>
              <c:dLblPos val="outEnd"/>
              <c:showVal val="1"/>
            </c:dLbl>
            <c:dLbl>
              <c:idx val="5"/>
              <c:layout>
                <c:manualLayout>
                  <c:x val="7.7972163814727337E-3"/>
                  <c:y val="-4.7257053208212896E-4"/>
                </c:manualLayout>
              </c:layout>
              <c:dLblPos val="outEnd"/>
              <c:showVal val="1"/>
            </c:dLbl>
            <c:dLbl>
              <c:idx val="6"/>
              <c:layout>
                <c:manualLayout>
                  <c:x val="7.7972163814727337E-3"/>
                  <c:y val="1.0779108803207597E-2"/>
                </c:manualLayout>
              </c:layout>
              <c:dLblPos val="outEnd"/>
              <c:showVal val="1"/>
            </c:dLbl>
            <c:dLbl>
              <c:idx val="7"/>
              <c:layout>
                <c:manualLayout>
                  <c:x val="6.2377731051781867E-3"/>
                  <c:y val="6.2784370690916903E-3"/>
                </c:manualLayout>
              </c:layout>
              <c:dLblPos val="outEnd"/>
              <c:showVal val="1"/>
            </c:dLbl>
            <c:dLbl>
              <c:idx val="8"/>
              <c:layout>
                <c:manualLayout>
                  <c:x val="6.2377731051781867E-3"/>
                  <c:y val="1.0779108803207638E-2"/>
                </c:manualLayout>
              </c:layout>
              <c:dLblPos val="outEnd"/>
              <c:showVal val="1"/>
            </c:dLbl>
            <c:dLbl>
              <c:idx val="9"/>
              <c:layout>
                <c:manualLayout>
                  <c:x val="1.403498948665092E-2"/>
                  <c:y val="1.7777653349757832E-3"/>
                </c:manualLayout>
              </c:layout>
              <c:dLblPos val="outEnd"/>
              <c:showVal val="1"/>
            </c:dLbl>
            <c:dLbl>
              <c:idx val="10"/>
              <c:layout>
                <c:manualLayout>
                  <c:x val="2.0272762591829124E-2"/>
                  <c:y val="9.1791200017293961E-2"/>
                </c:manualLayout>
              </c:layout>
              <c:dLblPos val="outEnd"/>
              <c:showVal val="1"/>
            </c:dLbl>
            <c:dLbl>
              <c:idx val="11"/>
              <c:layout>
                <c:manualLayout>
                  <c:x val="2.0272762591829124E-2"/>
                  <c:y val="0.11204422282081553"/>
                </c:manualLayout>
              </c:layout>
              <c:dLblPos val="outEnd"/>
              <c:showVal val="1"/>
            </c:dLbl>
            <c:dLbl>
              <c:idx val="12"/>
              <c:layout>
                <c:manualLayout>
                  <c:x val="2.0272762591829124E-2"/>
                  <c:y val="0.10754355108669965"/>
                </c:manualLayout>
              </c:layout>
              <c:dLblPos val="outEnd"/>
              <c:showVal val="1"/>
            </c:dLbl>
            <c:dLbl>
              <c:idx val="13"/>
              <c:layout>
                <c:manualLayout>
                  <c:x val="1.8713319315534563E-2"/>
                  <c:y val="0.10529321521964168"/>
                </c:manualLayout>
              </c:layout>
              <c:dLblPos val="outEnd"/>
              <c:showVal val="1"/>
            </c:dLbl>
            <c:dLbl>
              <c:idx val="14"/>
              <c:layout>
                <c:manualLayout>
                  <c:x val="1.0916102934061827E-2"/>
                  <c:y val="6.2784370690916486E-3"/>
                </c:manualLayout>
              </c:layout>
              <c:dLblPos val="outEnd"/>
              <c:showVal val="1"/>
            </c:dLbl>
            <c:dLbl>
              <c:idx val="15"/>
              <c:layout>
                <c:manualLayout>
                  <c:x val="6.4718123874315256E-3"/>
                  <c:y val="4.028101202033737E-3"/>
                </c:manualLayout>
              </c:layout>
              <c:dLblPos val="outEnd"/>
              <c:showVal val="1"/>
            </c:dLbl>
            <c:numFmt formatCode="0.0%" sourceLinked="0"/>
            <c:txPr>
              <a:bodyPr rot="-5400000" vert="horz"/>
              <a:lstStyle/>
              <a:p>
                <a:pPr>
                  <a:defRPr/>
                </a:pPr>
                <a:endParaRPr lang="ru-RU"/>
              </a:p>
            </c:txPr>
            <c:dLblPos val="inEnd"/>
            <c:showVal val="1"/>
          </c:dLbls>
          <c:cat>
            <c:strRef>
              <c:f>Лист1!$A$2:$A$17</c:f>
              <c:strCache>
                <c:ptCount val="16"/>
                <c:pt idx="0">
                  <c:v>Доля выпускников городских школ</c:v>
                </c:pt>
                <c:pt idx="1">
                  <c:v>Доля выпускников лицеев</c:v>
                </c:pt>
                <c:pt idx="2">
                  <c:v>Доля выпускников гимназий</c:v>
                </c:pt>
                <c:pt idx="3">
                  <c:v>Доля выпускн иков, живущих в полных семьях</c:v>
                </c:pt>
                <c:pt idx="4">
                  <c:v>Доля выпускников, живущих в полных семьях или только с матерью</c:v>
                </c:pt>
                <c:pt idx="5">
                  <c:v>Доля выпускников, не имеющих братьев и /или сестёр</c:v>
                </c:pt>
                <c:pt idx="6">
                  <c:v>Доля выпускников, один из родителей которых или оба имеют высшее образование</c:v>
                </c:pt>
                <c:pt idx="7">
                  <c:v>Доля выпускников, имеющих более 100 книг в семейной библиотеке</c:v>
                </c:pt>
                <c:pt idx="8">
                  <c:v>Доля выпускников имеющих высокий индекс образовательных ресурсов семьи (выше 0,7)</c:v>
                </c:pt>
                <c:pt idx="9">
                  <c:v>Доля выпускников, имеющих индекс материальной обеспеченности семей от 0,3 до 0,6 (от 5 до 10 предметов из перечня)</c:v>
                </c:pt>
                <c:pt idx="10">
                  <c:v>Доля выпускников, имеющих дополнительное образование</c:v>
                </c:pt>
                <c:pt idx="11">
                  <c:v>Доля выпускников, имеющих высокий уровень мотивации на изучение математики</c:v>
                </c:pt>
                <c:pt idx="12">
                  <c:v>Доля выпускников, имеющих высокий уровень мотивации на изучение русского языка</c:v>
                </c:pt>
                <c:pt idx="13">
                  <c:v>Доля выпускников со сформированным представлением о своей дальнейшей образовательной и трудовой траектории</c:v>
                </c:pt>
                <c:pt idx="14">
                  <c:v>Доля выпускников, выбравших технические и военные специальности,  здравоохранение, экономику и менеджмент, сельское и лесное хозяйство, экологию</c:v>
                </c:pt>
                <c:pt idx="15">
                  <c:v>Доля выпускников, выбравших здравоохранение, гуманитарные науки,  экономику и менеджмент, образование, сельское и лесное хозяйство, экологию</c:v>
                </c:pt>
              </c:strCache>
            </c:strRef>
          </c:cat>
          <c:val>
            <c:numRef>
              <c:f>Лист1!$C$2:$C$17</c:f>
              <c:numCache>
                <c:formatCode>0.00%</c:formatCode>
                <c:ptCount val="16"/>
                <c:pt idx="0">
                  <c:v>0.55607476635514042</c:v>
                </c:pt>
                <c:pt idx="1">
                  <c:v>2.3364485981308393E-2</c:v>
                </c:pt>
                <c:pt idx="2">
                  <c:v>0</c:v>
                </c:pt>
                <c:pt idx="3">
                  <c:v>0.65887850467289766</c:v>
                </c:pt>
                <c:pt idx="4">
                  <c:v>0.92523364485981308</c:v>
                </c:pt>
                <c:pt idx="5">
                  <c:v>0.37383177570093468</c:v>
                </c:pt>
                <c:pt idx="6">
                  <c:v>0.24299065420560748</c:v>
                </c:pt>
                <c:pt idx="7">
                  <c:v>0.3271028037383179</c:v>
                </c:pt>
                <c:pt idx="8">
                  <c:v>0.49532710280373832</c:v>
                </c:pt>
                <c:pt idx="9">
                  <c:v>0.63084112149532734</c:v>
                </c:pt>
                <c:pt idx="10">
                  <c:v>0.14018691588785046</c:v>
                </c:pt>
                <c:pt idx="11">
                  <c:v>0.48598130841121495</c:v>
                </c:pt>
                <c:pt idx="12">
                  <c:v>0.56074766355140204</c:v>
                </c:pt>
                <c:pt idx="13">
                  <c:v>0.60747663551401865</c:v>
                </c:pt>
                <c:pt idx="14">
                  <c:v>0.26635514018691575</c:v>
                </c:pt>
                <c:pt idx="15">
                  <c:v>0.26168224299065435</c:v>
                </c:pt>
              </c:numCache>
            </c:numRef>
          </c:val>
        </c:ser>
        <c:axId val="69993216"/>
        <c:axId val="69994752"/>
      </c:barChart>
      <c:catAx>
        <c:axId val="69993216"/>
        <c:scaling>
          <c:orientation val="minMax"/>
        </c:scaling>
        <c:axPos val="b"/>
        <c:tickLblPos val="nextTo"/>
        <c:txPr>
          <a:bodyPr rot="-5400000" vert="horz"/>
          <a:lstStyle/>
          <a:p>
            <a:pPr>
              <a:defRPr sz="1000"/>
            </a:pPr>
            <a:endParaRPr lang="ru-RU"/>
          </a:p>
        </c:txPr>
        <c:crossAx val="69994752"/>
        <c:crosses val="autoZero"/>
        <c:auto val="1"/>
        <c:lblAlgn val="ctr"/>
        <c:lblOffset val="100"/>
      </c:catAx>
      <c:valAx>
        <c:axId val="69994752"/>
        <c:scaling>
          <c:orientation val="minMax"/>
          <c:max val="1"/>
        </c:scaling>
        <c:delete val="1"/>
        <c:axPos val="l"/>
        <c:numFmt formatCode="0%" sourceLinked="0"/>
        <c:tickLblPos val="none"/>
        <c:crossAx val="69993216"/>
        <c:crosses val="autoZero"/>
        <c:crossBetween val="between"/>
        <c:majorUnit val="0.2"/>
        <c:minorUnit val="0.1"/>
      </c:valAx>
      <c:spPr>
        <a:noFill/>
        <a:ln w="25400">
          <a:noFill/>
        </a:ln>
      </c:spPr>
    </c:plotArea>
    <c:legend>
      <c:legendPos val="r"/>
      <c:layout>
        <c:manualLayout>
          <c:xMode val="edge"/>
          <c:yMode val="edge"/>
          <c:x val="0.40561107337340252"/>
          <c:y val="1.364500898539622E-2"/>
          <c:w val="0.58035389720429087"/>
          <c:h val="7.3942138371912117E-2"/>
        </c:manualLayout>
      </c:layout>
    </c:legend>
    <c:plotVisOnly val="1"/>
  </c:chart>
  <c:txPr>
    <a:bodyPr/>
    <a:lstStyle/>
    <a:p>
      <a:pPr>
        <a:defRPr sz="1400">
          <a:latin typeface="Calibri" pitchFamily="34"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9.5810989313047067E-3"/>
          <c:y val="6.300941544237447E-2"/>
          <c:w val="0.98211596069318863"/>
          <c:h val="0.39777262779562222"/>
        </c:manualLayout>
      </c:layout>
      <c:barChart>
        <c:barDir val="col"/>
        <c:grouping val="clustered"/>
        <c:ser>
          <c:idx val="0"/>
          <c:order val="0"/>
          <c:tx>
            <c:strRef>
              <c:f>Лист4!$A$18</c:f>
              <c:strCache>
                <c:ptCount val="1"/>
                <c:pt idx="0">
                  <c:v>высокие результаты ЕГЭ</c:v>
                </c:pt>
              </c:strCache>
            </c:strRef>
          </c:tx>
          <c:spPr>
            <a:solidFill>
              <a:srgbClr val="00B050"/>
            </a:solidFill>
          </c:spPr>
          <c:dLbls>
            <c:numFmt formatCode="0.0%" sourceLinked="0"/>
            <c:txPr>
              <a:bodyPr rot="-5400000" vert="horz"/>
              <a:lstStyle/>
              <a:p>
                <a:pPr>
                  <a:defRPr/>
                </a:pPr>
                <a:endParaRPr lang="ru-RU"/>
              </a:p>
            </c:txPr>
            <c:showVal val="1"/>
          </c:dLbls>
          <c:cat>
            <c:multiLvlStrRef>
              <c:f>Лист4!$C$14:$O$15</c:f>
              <c:multiLvlStrCache>
                <c:ptCount val="13"/>
                <c:lvl>
                  <c:pt idx="0">
                    <c:v>Доля выпускников сельских школ</c:v>
                  </c:pt>
                  <c:pt idx="1">
                    <c:v>Доля выпускников, живущих только с отцом или без родителей</c:v>
                  </c:pt>
                  <c:pt idx="2">
                    <c:v>Доля выпускников, с низким уровнем образования матери (9 классов и менее)</c:v>
                  </c:pt>
                  <c:pt idx="3">
                    <c:v>Доля выпускников, с низким уровнем образования одного из родителей (9 классов и менее)</c:v>
                  </c:pt>
                  <c:pt idx="4">
                    <c:v>Доля выпускников, имеющих менее 25 книг в семейной библиотеке</c:v>
                  </c:pt>
                  <c:pt idx="5">
                    <c:v>Доля выпускников имеющих низкий индекс образовательных ресурсов семьи (менее 0,5)</c:v>
                  </c:pt>
                  <c:pt idx="6">
                    <c:v>Доля выпускников, имеющих индекс материальной обеспеченности семей до 0,2 (менее 5 предметов из перечня)</c:v>
                  </c:pt>
                  <c:pt idx="7">
                    <c:v>Доля выпускников, использующих в качестве языка общения в семье и со сверстниками в основном другой и только другой (не русский) языки</c:v>
                  </c:pt>
                  <c:pt idx="8">
                    <c:v>Доля выпускников, не имеющих дополнительного образования</c:v>
                  </c:pt>
                  <c:pt idx="9">
                    <c:v>Доля выпускников, имеющих низкий уровень мотивации на изучение обоих предметов  </c:v>
                  </c:pt>
                  <c:pt idx="10">
                    <c:v>Доля выпускников с несформированным представлением о своей дальнейшей образовательной и трудовой траектории</c:v>
                  </c:pt>
                  <c:pt idx="11">
                    <c:v>Доля выпускников, выбравших образование, юриспруденцию, сферу обслуживания и рабочие специальности.</c:v>
                  </c:pt>
                  <c:pt idx="12">
                    <c:v>Доля выпускников, выбравших военные специальности, юриспруденцию, сферу обслуживания и рабочие специальности.</c:v>
                  </c:pt>
                </c:lvl>
                <c:lvl>
                  <c:pt idx="0">
                    <c:v>школа</c:v>
                  </c:pt>
                  <c:pt idx="1">
                    <c:v>семья</c:v>
                  </c:pt>
                  <c:pt idx="7">
                    <c:v>язык</c:v>
                  </c:pt>
                  <c:pt idx="8">
                    <c:v>допобразование</c:v>
                  </c:pt>
                  <c:pt idx="9">
                    <c:v>мотивация</c:v>
                  </c:pt>
                  <c:pt idx="10">
                    <c:v>представление о будущем</c:v>
                  </c:pt>
                </c:lvl>
              </c:multiLvlStrCache>
            </c:multiLvlStrRef>
          </c:cat>
          <c:val>
            <c:numRef>
              <c:f>Лист4!$C$18:$O$18</c:f>
              <c:numCache>
                <c:formatCode>0.00%</c:formatCode>
                <c:ptCount val="13"/>
                <c:pt idx="0">
                  <c:v>0.30660377358490587</c:v>
                </c:pt>
                <c:pt idx="1">
                  <c:v>1.4150943396226415E-2</c:v>
                </c:pt>
                <c:pt idx="2">
                  <c:v>0</c:v>
                </c:pt>
                <c:pt idx="3">
                  <c:v>4.7169811320754724E-3</c:v>
                </c:pt>
                <c:pt idx="4">
                  <c:v>4.2452830188679271E-2</c:v>
                </c:pt>
                <c:pt idx="5">
                  <c:v>4.2452830188679271E-2</c:v>
                </c:pt>
                <c:pt idx="6">
                  <c:v>2.3584905660377378E-2</c:v>
                </c:pt>
                <c:pt idx="7">
                  <c:v>1.4150943396226415E-2</c:v>
                </c:pt>
                <c:pt idx="8">
                  <c:v>0.68867924528301927</c:v>
                </c:pt>
                <c:pt idx="9">
                  <c:v>0</c:v>
                </c:pt>
                <c:pt idx="10">
                  <c:v>0.24528301886792464</c:v>
                </c:pt>
                <c:pt idx="11">
                  <c:v>0.19339622641509444</c:v>
                </c:pt>
                <c:pt idx="12">
                  <c:v>0.14622641509433973</c:v>
                </c:pt>
              </c:numCache>
            </c:numRef>
          </c:val>
        </c:ser>
        <c:ser>
          <c:idx val="1"/>
          <c:order val="1"/>
          <c:tx>
            <c:strRef>
              <c:f>Лист4!$A$19</c:f>
              <c:strCache>
                <c:ptCount val="1"/>
                <c:pt idx="0">
                  <c:v>низкие результаты</c:v>
                </c:pt>
              </c:strCache>
            </c:strRef>
          </c:tx>
          <c:spPr>
            <a:solidFill>
              <a:srgbClr val="C00000"/>
            </a:solidFill>
          </c:spPr>
          <c:dLbls>
            <c:numFmt formatCode="0.0%" sourceLinked="0"/>
            <c:txPr>
              <a:bodyPr rot="-5400000" vert="horz"/>
              <a:lstStyle/>
              <a:p>
                <a:pPr>
                  <a:defRPr/>
                </a:pPr>
                <a:endParaRPr lang="ru-RU"/>
              </a:p>
            </c:txPr>
            <c:showVal val="1"/>
          </c:dLbls>
          <c:cat>
            <c:multiLvlStrRef>
              <c:f>Лист4!$C$14:$O$15</c:f>
              <c:multiLvlStrCache>
                <c:ptCount val="13"/>
                <c:lvl>
                  <c:pt idx="0">
                    <c:v>Доля выпускников сельских школ</c:v>
                  </c:pt>
                  <c:pt idx="1">
                    <c:v>Доля выпускников, живущих только с отцом или без родителей</c:v>
                  </c:pt>
                  <c:pt idx="2">
                    <c:v>Доля выпускников, с низким уровнем образования матери (9 классов и менее)</c:v>
                  </c:pt>
                  <c:pt idx="3">
                    <c:v>Доля выпускников, с низким уровнем образования одного из родителей (9 классов и менее)</c:v>
                  </c:pt>
                  <c:pt idx="4">
                    <c:v>Доля выпускников, имеющих менее 25 книг в семейной библиотеке</c:v>
                  </c:pt>
                  <c:pt idx="5">
                    <c:v>Доля выпускников имеющих низкий индекс образовательных ресурсов семьи (менее 0,5)</c:v>
                  </c:pt>
                  <c:pt idx="6">
                    <c:v>Доля выпускников, имеющих индекс материальной обеспеченности семей до 0,2 (менее 5 предметов из перечня)</c:v>
                  </c:pt>
                  <c:pt idx="7">
                    <c:v>Доля выпускников, использующих в качестве языка общения в семье и со сверстниками в основном другой и только другой (не русский) языки</c:v>
                  </c:pt>
                  <c:pt idx="8">
                    <c:v>Доля выпускников, не имеющих дополнительного образования</c:v>
                  </c:pt>
                  <c:pt idx="9">
                    <c:v>Доля выпускников, имеющих низкий уровень мотивации на изучение обоих предметов  </c:v>
                  </c:pt>
                  <c:pt idx="10">
                    <c:v>Доля выпускников с несформированным представлением о своей дальнейшей образовательной и трудовой траектории</c:v>
                  </c:pt>
                  <c:pt idx="11">
                    <c:v>Доля выпускников, выбравших образование, юриспруденцию, сферу обслуживания и рабочие специальности.</c:v>
                  </c:pt>
                  <c:pt idx="12">
                    <c:v>Доля выпускников, выбравших военные специальности, юриспруденцию, сферу обслуживания и рабочие специальности.</c:v>
                  </c:pt>
                </c:lvl>
                <c:lvl>
                  <c:pt idx="0">
                    <c:v>школа</c:v>
                  </c:pt>
                  <c:pt idx="1">
                    <c:v>семья</c:v>
                  </c:pt>
                  <c:pt idx="7">
                    <c:v>язык</c:v>
                  </c:pt>
                  <c:pt idx="8">
                    <c:v>допобразование</c:v>
                  </c:pt>
                  <c:pt idx="9">
                    <c:v>мотивация</c:v>
                  </c:pt>
                  <c:pt idx="10">
                    <c:v>представление о будущем</c:v>
                  </c:pt>
                </c:lvl>
              </c:multiLvlStrCache>
            </c:multiLvlStrRef>
          </c:cat>
          <c:val>
            <c:numRef>
              <c:f>Лист4!$C$19:$O$19</c:f>
              <c:numCache>
                <c:formatCode>0.00%</c:formatCode>
                <c:ptCount val="13"/>
                <c:pt idx="0">
                  <c:v>0.44392523364486003</c:v>
                </c:pt>
                <c:pt idx="1">
                  <c:v>7.4766355140186938E-2</c:v>
                </c:pt>
                <c:pt idx="2">
                  <c:v>3.738317757009349E-2</c:v>
                </c:pt>
                <c:pt idx="3">
                  <c:v>5.6074766355140193E-2</c:v>
                </c:pt>
                <c:pt idx="4">
                  <c:v>0.2850467289719627</c:v>
                </c:pt>
                <c:pt idx="5">
                  <c:v>0.23831775700934579</c:v>
                </c:pt>
                <c:pt idx="6">
                  <c:v>5.6074766355140193E-2</c:v>
                </c:pt>
                <c:pt idx="7">
                  <c:v>4.6728971962616848E-2</c:v>
                </c:pt>
                <c:pt idx="8">
                  <c:v>0.85514018691588811</c:v>
                </c:pt>
                <c:pt idx="9">
                  <c:v>3.2710280373831772E-2</c:v>
                </c:pt>
                <c:pt idx="10">
                  <c:v>0.39252336448598141</c:v>
                </c:pt>
                <c:pt idx="11">
                  <c:v>0.4813084112149536</c:v>
                </c:pt>
                <c:pt idx="12">
                  <c:v>0.44392523364486003</c:v>
                </c:pt>
              </c:numCache>
            </c:numRef>
          </c:val>
        </c:ser>
        <c:axId val="58262656"/>
        <c:axId val="58264192"/>
      </c:barChart>
      <c:catAx>
        <c:axId val="58262656"/>
        <c:scaling>
          <c:orientation val="minMax"/>
        </c:scaling>
        <c:axPos val="b"/>
        <c:tickLblPos val="nextTo"/>
        <c:txPr>
          <a:bodyPr/>
          <a:lstStyle/>
          <a:p>
            <a:pPr>
              <a:defRPr sz="1000"/>
            </a:pPr>
            <a:endParaRPr lang="ru-RU"/>
          </a:p>
        </c:txPr>
        <c:crossAx val="58264192"/>
        <c:crosses val="autoZero"/>
        <c:auto val="1"/>
        <c:lblAlgn val="ctr"/>
        <c:lblOffset val="100"/>
      </c:catAx>
      <c:valAx>
        <c:axId val="58264192"/>
        <c:scaling>
          <c:orientation val="minMax"/>
        </c:scaling>
        <c:delete val="1"/>
        <c:axPos val="l"/>
        <c:numFmt formatCode="0.00%" sourceLinked="1"/>
        <c:tickLblPos val="none"/>
        <c:crossAx val="58262656"/>
        <c:crosses val="autoZero"/>
        <c:crossBetween val="between"/>
      </c:valAx>
    </c:plotArea>
    <c:legend>
      <c:legendPos val="r"/>
      <c:layout>
        <c:manualLayout>
          <c:xMode val="edge"/>
          <c:yMode val="edge"/>
          <c:x val="9.0776744742421308E-3"/>
          <c:y val="7.679440839279747E-2"/>
          <c:w val="0.33476530188924186"/>
          <c:h val="7.6796003119285042E-2"/>
        </c:manualLayout>
      </c:layout>
      <c:txPr>
        <a:bodyPr/>
        <a:lstStyle/>
        <a:p>
          <a:pPr>
            <a:defRPr sz="1200"/>
          </a:pPr>
          <a:endParaRPr lang="ru-RU"/>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A066-9DD5-4DFF-8C61-8C93B56D3851}" type="doc">
      <dgm:prSet loTypeId="urn:microsoft.com/office/officeart/2005/8/layout/gear1" loCatId="cycle" qsTypeId="urn:microsoft.com/office/officeart/2005/8/quickstyle/3d3" qsCatId="3D" csTypeId="urn:microsoft.com/office/officeart/2005/8/colors/accent2_5" csCatId="accent2" phldr="1"/>
      <dgm:spPr/>
    </dgm:pt>
    <dgm:pt modelId="{587F9E92-519D-48AD-A127-4CA6008AF040}">
      <dgm:prSet phldrT="[Текст]" custT="1"/>
      <dgm:spPr/>
      <dgm:t>
        <a:bodyPr/>
        <a:lstStyle/>
        <a:p>
          <a:r>
            <a:rPr lang="ru-RU" sz="2000" dirty="0" smtClean="0">
              <a:effectLst>
                <a:outerShdw blurRad="38100" dist="38100" dir="2700000" algn="tl">
                  <a:srgbClr val="000000">
                    <a:alpha val="43137"/>
                  </a:srgbClr>
                </a:outerShdw>
              </a:effectLst>
            </a:rPr>
            <a:t>Оценка вклада мотивационных и семейных характеристик  в результатах ЕГЭ</a:t>
          </a:r>
          <a:endParaRPr lang="ru-RU" sz="2000" dirty="0">
            <a:effectLst>
              <a:outerShdw blurRad="38100" dist="38100" dir="2700000" algn="tl">
                <a:srgbClr val="000000">
                  <a:alpha val="43137"/>
                </a:srgbClr>
              </a:outerShdw>
            </a:effectLst>
          </a:endParaRPr>
        </a:p>
      </dgm:t>
    </dgm:pt>
    <dgm:pt modelId="{8875D73B-0F4A-416C-B280-B2B4D6078D30}" type="parTrans" cxnId="{58DD5D8B-C59D-4B8F-961B-27B5572AF419}">
      <dgm:prSet/>
      <dgm:spPr/>
      <dgm:t>
        <a:bodyPr/>
        <a:lstStyle/>
        <a:p>
          <a:endParaRPr lang="ru-RU"/>
        </a:p>
      </dgm:t>
    </dgm:pt>
    <dgm:pt modelId="{ED322B5B-65A1-409B-B0A8-AEAEEB8CF4AA}" type="sibTrans" cxnId="{58DD5D8B-C59D-4B8F-961B-27B5572AF419}">
      <dgm:prSet/>
      <dgm:spPr/>
      <dgm:t>
        <a:bodyPr/>
        <a:lstStyle/>
        <a:p>
          <a:endParaRPr lang="ru-RU"/>
        </a:p>
      </dgm:t>
    </dgm:pt>
    <dgm:pt modelId="{7CCC1AE9-B950-4153-B59F-6627BB9F6218}">
      <dgm:prSet phldrT="[Текст]" custT="1"/>
      <dgm:spPr/>
      <dgm:t>
        <a:bodyPr/>
        <a:lstStyle/>
        <a:p>
          <a:r>
            <a:rPr lang="ru-RU" sz="1600" b="1" smtClean="0">
              <a:effectLst>
                <a:outerShdw blurRad="38100" dist="38100" dir="2700000" algn="tl">
                  <a:srgbClr val="000000">
                    <a:alpha val="43137"/>
                  </a:srgbClr>
                </a:outerShdw>
              </a:effectLst>
            </a:rPr>
            <a:t>Причины неудач выпускников школы на ЕГЭ (по мнению их педагогов)</a:t>
          </a:r>
          <a:endParaRPr lang="ru-RU" sz="1600" b="1" dirty="0">
            <a:effectLst>
              <a:outerShdw blurRad="38100" dist="38100" dir="2700000" algn="tl">
                <a:srgbClr val="000000">
                  <a:alpha val="43137"/>
                </a:srgbClr>
              </a:outerShdw>
            </a:effectLst>
          </a:endParaRPr>
        </a:p>
      </dgm:t>
    </dgm:pt>
    <dgm:pt modelId="{EC215838-A583-4858-BB2F-5410142DB9DC}" type="parTrans" cxnId="{59FF1F07-9DAB-4941-800A-986B5D84A0DF}">
      <dgm:prSet/>
      <dgm:spPr/>
      <dgm:t>
        <a:bodyPr/>
        <a:lstStyle/>
        <a:p>
          <a:endParaRPr lang="ru-RU"/>
        </a:p>
      </dgm:t>
    </dgm:pt>
    <dgm:pt modelId="{C1F3FB2F-CA08-4FC2-888F-535E584DE10D}" type="sibTrans" cxnId="{59FF1F07-9DAB-4941-800A-986B5D84A0DF}">
      <dgm:prSet/>
      <dgm:spPr/>
      <dgm:t>
        <a:bodyPr/>
        <a:lstStyle/>
        <a:p>
          <a:endParaRPr lang="ru-RU"/>
        </a:p>
      </dgm:t>
    </dgm:pt>
    <dgm:pt modelId="{386D0100-A0F4-4252-88AA-924AA291E5E9}" type="pres">
      <dgm:prSet presAssocID="{61EBA066-9DD5-4DFF-8C61-8C93B56D3851}" presName="composite" presStyleCnt="0">
        <dgm:presLayoutVars>
          <dgm:chMax val="3"/>
          <dgm:animLvl val="lvl"/>
          <dgm:resizeHandles val="exact"/>
        </dgm:presLayoutVars>
      </dgm:prSet>
      <dgm:spPr/>
    </dgm:pt>
    <dgm:pt modelId="{EAED0444-A349-430D-96AD-AB2540DDE066}" type="pres">
      <dgm:prSet presAssocID="{587F9E92-519D-48AD-A127-4CA6008AF040}" presName="gear1" presStyleLbl="node1" presStyleIdx="0" presStyleCnt="2">
        <dgm:presLayoutVars>
          <dgm:chMax val="1"/>
          <dgm:bulletEnabled val="1"/>
        </dgm:presLayoutVars>
      </dgm:prSet>
      <dgm:spPr/>
      <dgm:t>
        <a:bodyPr/>
        <a:lstStyle/>
        <a:p>
          <a:endParaRPr lang="ru-RU"/>
        </a:p>
      </dgm:t>
    </dgm:pt>
    <dgm:pt modelId="{19E04195-0815-4219-93E1-BC38396635E6}" type="pres">
      <dgm:prSet presAssocID="{587F9E92-519D-48AD-A127-4CA6008AF040}" presName="gear1srcNode" presStyleLbl="node1" presStyleIdx="0" presStyleCnt="2"/>
      <dgm:spPr/>
      <dgm:t>
        <a:bodyPr/>
        <a:lstStyle/>
        <a:p>
          <a:endParaRPr lang="ru-RU"/>
        </a:p>
      </dgm:t>
    </dgm:pt>
    <dgm:pt modelId="{2F700631-EEB2-44A5-AEA0-AF6830000F98}" type="pres">
      <dgm:prSet presAssocID="{587F9E92-519D-48AD-A127-4CA6008AF040}" presName="gear1dstNode" presStyleLbl="node1" presStyleIdx="0" presStyleCnt="2"/>
      <dgm:spPr/>
      <dgm:t>
        <a:bodyPr/>
        <a:lstStyle/>
        <a:p>
          <a:endParaRPr lang="ru-RU"/>
        </a:p>
      </dgm:t>
    </dgm:pt>
    <dgm:pt modelId="{1E0E699B-0AAF-48D6-B567-6EDE3FEDCE41}" type="pres">
      <dgm:prSet presAssocID="{7CCC1AE9-B950-4153-B59F-6627BB9F6218}" presName="gear2" presStyleLbl="node1" presStyleIdx="1" presStyleCnt="2" custScaleX="130472" custScaleY="130858">
        <dgm:presLayoutVars>
          <dgm:chMax val="1"/>
          <dgm:bulletEnabled val="1"/>
        </dgm:presLayoutVars>
      </dgm:prSet>
      <dgm:spPr/>
      <dgm:t>
        <a:bodyPr/>
        <a:lstStyle/>
        <a:p>
          <a:endParaRPr lang="ru-RU"/>
        </a:p>
      </dgm:t>
    </dgm:pt>
    <dgm:pt modelId="{2BD83A18-4C1A-4936-9EDC-3C5422D2052D}" type="pres">
      <dgm:prSet presAssocID="{7CCC1AE9-B950-4153-B59F-6627BB9F6218}" presName="gear2srcNode" presStyleLbl="node1" presStyleIdx="1" presStyleCnt="2"/>
      <dgm:spPr/>
      <dgm:t>
        <a:bodyPr/>
        <a:lstStyle/>
        <a:p>
          <a:endParaRPr lang="ru-RU"/>
        </a:p>
      </dgm:t>
    </dgm:pt>
    <dgm:pt modelId="{1EEDB6C6-5550-41DD-882F-ED4B8C4D6B33}" type="pres">
      <dgm:prSet presAssocID="{7CCC1AE9-B950-4153-B59F-6627BB9F6218}" presName="gear2dstNode" presStyleLbl="node1" presStyleIdx="1" presStyleCnt="2"/>
      <dgm:spPr/>
      <dgm:t>
        <a:bodyPr/>
        <a:lstStyle/>
        <a:p>
          <a:endParaRPr lang="ru-RU"/>
        </a:p>
      </dgm:t>
    </dgm:pt>
    <dgm:pt modelId="{B3A3D67A-A09D-4F08-8B47-0769E7FC4591}" type="pres">
      <dgm:prSet presAssocID="{ED322B5B-65A1-409B-B0A8-AEAEEB8CF4AA}" presName="connector1" presStyleLbl="sibTrans2D1" presStyleIdx="0" presStyleCnt="2"/>
      <dgm:spPr/>
      <dgm:t>
        <a:bodyPr/>
        <a:lstStyle/>
        <a:p>
          <a:endParaRPr lang="ru-RU"/>
        </a:p>
      </dgm:t>
    </dgm:pt>
    <dgm:pt modelId="{B705C88A-3681-4DA4-B8B1-98C77B872D18}" type="pres">
      <dgm:prSet presAssocID="{C1F3FB2F-CA08-4FC2-888F-535E584DE10D}" presName="connector2" presStyleLbl="sibTrans2D1" presStyleIdx="1" presStyleCnt="2"/>
      <dgm:spPr/>
      <dgm:t>
        <a:bodyPr/>
        <a:lstStyle/>
        <a:p>
          <a:endParaRPr lang="ru-RU"/>
        </a:p>
      </dgm:t>
    </dgm:pt>
  </dgm:ptLst>
  <dgm:cxnLst>
    <dgm:cxn modelId="{9B881464-C1A5-436C-9776-AF0CEE5EEDD6}" type="presOf" srcId="{7CCC1AE9-B950-4153-B59F-6627BB9F6218}" destId="{2BD83A18-4C1A-4936-9EDC-3C5422D2052D}" srcOrd="1" destOrd="0" presId="urn:microsoft.com/office/officeart/2005/8/layout/gear1"/>
    <dgm:cxn modelId="{C62E2CA1-1B46-4C32-BA02-810D2B24DB5C}" type="presOf" srcId="{61EBA066-9DD5-4DFF-8C61-8C93B56D3851}" destId="{386D0100-A0F4-4252-88AA-924AA291E5E9}" srcOrd="0" destOrd="0" presId="urn:microsoft.com/office/officeart/2005/8/layout/gear1"/>
    <dgm:cxn modelId="{C2145FAA-B6BD-47C3-AD28-AD0B0F3567FC}" type="presOf" srcId="{ED322B5B-65A1-409B-B0A8-AEAEEB8CF4AA}" destId="{B3A3D67A-A09D-4F08-8B47-0769E7FC4591}" srcOrd="0" destOrd="0" presId="urn:microsoft.com/office/officeart/2005/8/layout/gear1"/>
    <dgm:cxn modelId="{59FF1F07-9DAB-4941-800A-986B5D84A0DF}" srcId="{61EBA066-9DD5-4DFF-8C61-8C93B56D3851}" destId="{7CCC1AE9-B950-4153-B59F-6627BB9F6218}" srcOrd="1" destOrd="0" parTransId="{EC215838-A583-4858-BB2F-5410142DB9DC}" sibTransId="{C1F3FB2F-CA08-4FC2-888F-535E584DE10D}"/>
    <dgm:cxn modelId="{B8E3EE28-64D4-4D8B-A311-81AC90698A7E}" type="presOf" srcId="{7CCC1AE9-B950-4153-B59F-6627BB9F6218}" destId="{1E0E699B-0AAF-48D6-B567-6EDE3FEDCE41}" srcOrd="0" destOrd="0" presId="urn:microsoft.com/office/officeart/2005/8/layout/gear1"/>
    <dgm:cxn modelId="{D3DA0C18-5649-4466-A1FE-476235825042}" type="presOf" srcId="{7CCC1AE9-B950-4153-B59F-6627BB9F6218}" destId="{1EEDB6C6-5550-41DD-882F-ED4B8C4D6B33}" srcOrd="2" destOrd="0" presId="urn:microsoft.com/office/officeart/2005/8/layout/gear1"/>
    <dgm:cxn modelId="{9FE70AD6-9C4F-48F1-BA84-C7435110DD19}" type="presOf" srcId="{587F9E92-519D-48AD-A127-4CA6008AF040}" destId="{19E04195-0815-4219-93E1-BC38396635E6}" srcOrd="1" destOrd="0" presId="urn:microsoft.com/office/officeart/2005/8/layout/gear1"/>
    <dgm:cxn modelId="{72A28EB8-7756-49AF-AC60-6FBA1732D415}" type="presOf" srcId="{C1F3FB2F-CA08-4FC2-888F-535E584DE10D}" destId="{B705C88A-3681-4DA4-B8B1-98C77B872D18}" srcOrd="0" destOrd="0" presId="urn:microsoft.com/office/officeart/2005/8/layout/gear1"/>
    <dgm:cxn modelId="{50DADB74-F750-4F06-8027-CDED6A292C48}" type="presOf" srcId="{587F9E92-519D-48AD-A127-4CA6008AF040}" destId="{2F700631-EEB2-44A5-AEA0-AF6830000F98}" srcOrd="2" destOrd="0" presId="urn:microsoft.com/office/officeart/2005/8/layout/gear1"/>
    <dgm:cxn modelId="{09FB6921-CE11-4074-AB15-783322C68C72}" type="presOf" srcId="{587F9E92-519D-48AD-A127-4CA6008AF040}" destId="{EAED0444-A349-430D-96AD-AB2540DDE066}" srcOrd="0" destOrd="0" presId="urn:microsoft.com/office/officeart/2005/8/layout/gear1"/>
    <dgm:cxn modelId="{58DD5D8B-C59D-4B8F-961B-27B5572AF419}" srcId="{61EBA066-9DD5-4DFF-8C61-8C93B56D3851}" destId="{587F9E92-519D-48AD-A127-4CA6008AF040}" srcOrd="0" destOrd="0" parTransId="{8875D73B-0F4A-416C-B280-B2B4D6078D30}" sibTransId="{ED322B5B-65A1-409B-B0A8-AEAEEB8CF4AA}"/>
    <dgm:cxn modelId="{6FC57D26-1104-4C20-AF9B-B72B2D76E8E9}" type="presParOf" srcId="{386D0100-A0F4-4252-88AA-924AA291E5E9}" destId="{EAED0444-A349-430D-96AD-AB2540DDE066}" srcOrd="0" destOrd="0" presId="urn:microsoft.com/office/officeart/2005/8/layout/gear1"/>
    <dgm:cxn modelId="{689F3D06-D502-420B-BD55-003DED48A26D}" type="presParOf" srcId="{386D0100-A0F4-4252-88AA-924AA291E5E9}" destId="{19E04195-0815-4219-93E1-BC38396635E6}" srcOrd="1" destOrd="0" presId="urn:microsoft.com/office/officeart/2005/8/layout/gear1"/>
    <dgm:cxn modelId="{66AED5C8-6DFF-412E-A710-A67367508090}" type="presParOf" srcId="{386D0100-A0F4-4252-88AA-924AA291E5E9}" destId="{2F700631-EEB2-44A5-AEA0-AF6830000F98}" srcOrd="2" destOrd="0" presId="urn:microsoft.com/office/officeart/2005/8/layout/gear1"/>
    <dgm:cxn modelId="{98676668-C74B-4E3E-91A9-98BFD08B5F23}" type="presParOf" srcId="{386D0100-A0F4-4252-88AA-924AA291E5E9}" destId="{1E0E699B-0AAF-48D6-B567-6EDE3FEDCE41}" srcOrd="3" destOrd="0" presId="urn:microsoft.com/office/officeart/2005/8/layout/gear1"/>
    <dgm:cxn modelId="{5BCB9026-DA49-47B3-B39E-70E74B5A38B4}" type="presParOf" srcId="{386D0100-A0F4-4252-88AA-924AA291E5E9}" destId="{2BD83A18-4C1A-4936-9EDC-3C5422D2052D}" srcOrd="4" destOrd="0" presId="urn:microsoft.com/office/officeart/2005/8/layout/gear1"/>
    <dgm:cxn modelId="{82F6CAB8-7447-46E2-AC26-BBA94EE6B1FD}" type="presParOf" srcId="{386D0100-A0F4-4252-88AA-924AA291E5E9}" destId="{1EEDB6C6-5550-41DD-882F-ED4B8C4D6B33}" srcOrd="5" destOrd="0" presId="urn:microsoft.com/office/officeart/2005/8/layout/gear1"/>
    <dgm:cxn modelId="{0C38F9F6-7BCB-4EB3-9D81-72F8231CC107}" type="presParOf" srcId="{386D0100-A0F4-4252-88AA-924AA291E5E9}" destId="{B3A3D67A-A09D-4F08-8B47-0769E7FC4591}" srcOrd="6" destOrd="0" presId="urn:microsoft.com/office/officeart/2005/8/layout/gear1"/>
    <dgm:cxn modelId="{6C68130C-F77F-45FF-B33B-96E95BB14200}" type="presParOf" srcId="{386D0100-A0F4-4252-88AA-924AA291E5E9}" destId="{B705C88A-3681-4DA4-B8B1-98C77B872D18}" srcOrd="7"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D0444-A349-430D-96AD-AB2540DDE066}">
      <dsp:nvSpPr>
        <dsp:cNvPr id="0" name=""/>
        <dsp:cNvSpPr/>
      </dsp:nvSpPr>
      <dsp:spPr>
        <a:xfrm>
          <a:off x="4151312" y="2250281"/>
          <a:ext cx="3536156" cy="3536156"/>
        </a:xfrm>
        <a:prstGeom prst="gear9">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rPr>
            <a:t>Оценка вклада мотивационных и семейных характеристик  в результатах ЕГЭ</a:t>
          </a:r>
          <a:endParaRPr lang="ru-RU" sz="2000" kern="1200" dirty="0">
            <a:effectLst>
              <a:outerShdw blurRad="38100" dist="38100" dir="2700000" algn="tl">
                <a:srgbClr val="000000">
                  <a:alpha val="43137"/>
                </a:srgbClr>
              </a:outerShdw>
            </a:effectLst>
          </a:endParaRPr>
        </a:p>
      </dsp:txBody>
      <dsp:txXfrm>
        <a:off x="4151312" y="2250281"/>
        <a:ext cx="3536156" cy="3536156"/>
      </dsp:txXfrm>
    </dsp:sp>
    <dsp:sp modelId="{1E0E699B-0AAF-48D6-B567-6EDE3FEDCE41}">
      <dsp:nvSpPr>
        <dsp:cNvPr id="0" name=""/>
        <dsp:cNvSpPr/>
      </dsp:nvSpPr>
      <dsp:spPr>
        <a:xfrm>
          <a:off x="1702080" y="1017667"/>
          <a:ext cx="3355413" cy="3365340"/>
        </a:xfrm>
        <a:prstGeom prst="gear6">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smtClean="0">
              <a:effectLst>
                <a:outerShdw blurRad="38100" dist="38100" dir="2700000" algn="tl">
                  <a:srgbClr val="000000">
                    <a:alpha val="43137"/>
                  </a:srgbClr>
                </a:outerShdw>
              </a:effectLst>
            </a:rPr>
            <a:t>Причины неудач выпускников школы на ЕГЭ (по мнению их педагогов)</a:t>
          </a:r>
          <a:endParaRPr lang="ru-RU" sz="1600" b="1" kern="1200" dirty="0">
            <a:effectLst>
              <a:outerShdw blurRad="38100" dist="38100" dir="2700000" algn="tl">
                <a:srgbClr val="000000">
                  <a:alpha val="43137"/>
                </a:srgbClr>
              </a:outerShdw>
            </a:effectLst>
          </a:endParaRPr>
        </a:p>
      </dsp:txBody>
      <dsp:txXfrm>
        <a:off x="1702080" y="1017667"/>
        <a:ext cx="3355413" cy="3365340"/>
      </dsp:txXfrm>
    </dsp:sp>
    <dsp:sp modelId="{B3A3D67A-A09D-4F08-8B47-0769E7FC4591}">
      <dsp:nvSpPr>
        <dsp:cNvPr id="0" name=""/>
        <dsp:cNvSpPr/>
      </dsp:nvSpPr>
      <dsp:spPr>
        <a:xfrm>
          <a:off x="4389703" y="1608227"/>
          <a:ext cx="4349472" cy="4349472"/>
        </a:xfrm>
        <a:prstGeom prst="circularArrow">
          <a:avLst>
            <a:gd name="adj1" fmla="val 4878"/>
            <a:gd name="adj2" fmla="val 312630"/>
            <a:gd name="adj3" fmla="val 3279202"/>
            <a:gd name="adj4" fmla="val 15045028"/>
            <a:gd name="adj5" fmla="val 5691"/>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705C88A-3681-4DA4-B8B1-98C77B872D18}">
      <dsp:nvSpPr>
        <dsp:cNvPr id="0" name=""/>
        <dsp:cNvSpPr/>
      </dsp:nvSpPr>
      <dsp:spPr>
        <a:xfrm>
          <a:off x="1638460" y="835839"/>
          <a:ext cx="3288625" cy="3288625"/>
        </a:xfrm>
        <a:prstGeom prst="leftCircularArrow">
          <a:avLst>
            <a:gd name="adj1" fmla="val 6452"/>
            <a:gd name="adj2" fmla="val 429999"/>
            <a:gd name="adj3" fmla="val 10489124"/>
            <a:gd name="adj4" fmla="val 14837806"/>
            <a:gd name="adj5" fmla="val 7527"/>
          </a:avLst>
        </a:prstGeom>
        <a:solidFill>
          <a:schemeClr val="accent2">
            <a:shade val="90000"/>
            <a:hueOff val="499178"/>
            <a:satOff val="-13805"/>
            <a:lumOff val="350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83354-010E-4DC6-BCFD-506BF8FC3FEB}" type="datetimeFigureOut">
              <a:rPr lang="ru-RU" smtClean="0"/>
              <a:pPr/>
              <a:t>20.05.2010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B9379-85F9-4942-8907-349A673A78A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0413F-770B-4539-BE2B-AA5FAA4BBECB}" type="slidenum">
              <a:rPr lang="ru-RU"/>
              <a:pPr/>
              <a:t>5</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6B9379-85F9-4942-8907-349A673A78A5}"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6B9379-85F9-4942-8907-349A673A78A5}"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0"/>
            <a:ext cx="9147175" cy="1063625"/>
            <a:chOff x="-2" y="1536"/>
            <a:chExt cx="5762" cy="670"/>
          </a:xfrm>
        </p:grpSpPr>
        <p:grpSp>
          <p:nvGrpSpPr>
            <p:cNvPr id="3"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1" name="Freeform 7"/>
              <p:cNvSpPr>
                <a:spLocks/>
              </p:cNvSpPr>
              <p:nvPr/>
            </p:nvSpPr>
            <p:spPr bwMode="ltGray">
              <a:xfrm rot="-5400000">
                <a:off x="-58"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4" name="Freeform 10"/>
              <p:cNvSpPr>
                <a:spLocks/>
              </p:cNvSpPr>
              <p:nvPr/>
            </p:nvSpPr>
            <p:spPr bwMode="ltGray">
              <a:xfrm rot="-5400000">
                <a:off x="155"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7" name="Freeform 13"/>
              <p:cNvSpPr>
                <a:spLocks/>
              </p:cNvSpPr>
              <p:nvPr/>
            </p:nvSpPr>
            <p:spPr bwMode="ltGray">
              <a:xfrm rot="-5400000">
                <a:off x="1829"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19" name="Freeform 15"/>
              <p:cNvSpPr>
                <a:spLocks/>
              </p:cNvSpPr>
              <p:nvPr/>
            </p:nvSpPr>
            <p:spPr bwMode="ltGray">
              <a:xfrm rot="-5400000">
                <a:off x="2329"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3" name="Freeform 19"/>
              <p:cNvSpPr>
                <a:spLocks/>
              </p:cNvSpPr>
              <p:nvPr/>
            </p:nvSpPr>
            <p:spPr bwMode="ltGray">
              <a:xfrm rot="-5400000">
                <a:off x="4583"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5" name="Freeform 21"/>
              <p:cNvSpPr>
                <a:spLocks/>
              </p:cNvSpPr>
              <p:nvPr/>
            </p:nvSpPr>
            <p:spPr bwMode="ltGray">
              <a:xfrm rot="-5400000">
                <a:off x="5083"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grpSp>
      <p:sp>
        <p:nvSpPr>
          <p:cNvPr id="3097" name="Rectangle 25"/>
          <p:cNvSpPr>
            <a:spLocks noGrp="1" noChangeArrowheads="1"/>
          </p:cNvSpPr>
          <p:nvPr>
            <p:ph type="ctrTitle"/>
          </p:nvPr>
        </p:nvSpPr>
        <p:spPr>
          <a:xfrm>
            <a:off x="1173163" y="1341438"/>
            <a:ext cx="7772400" cy="1143000"/>
          </a:xfrm>
        </p:spPr>
        <p:txBody>
          <a:bodyPr/>
          <a:lstStyle>
            <a:lvl1pPr>
              <a:defRPr/>
            </a:lvl1pPr>
          </a:lstStyle>
          <a:p>
            <a:r>
              <a:rPr lang="ru-RU"/>
              <a:t>Образец заголовка</a:t>
            </a:r>
          </a:p>
        </p:txBody>
      </p:sp>
      <p:sp>
        <p:nvSpPr>
          <p:cNvPr id="3098" name="Rectangle 26"/>
          <p:cNvSpPr>
            <a:spLocks noGrp="1" noChangeArrowheads="1"/>
          </p:cNvSpPr>
          <p:nvPr>
            <p:ph type="subTitle" idx="1"/>
          </p:nvPr>
        </p:nvSpPr>
        <p:spPr>
          <a:xfrm>
            <a:off x="1166813" y="3886200"/>
            <a:ext cx="6400800" cy="1752600"/>
          </a:xfrm>
        </p:spPr>
        <p:txBody>
          <a:bodyPr/>
          <a:lstStyle>
            <a:lvl1pPr marL="0" indent="0">
              <a:buFontTx/>
              <a:buNone/>
              <a:defRPr/>
            </a:lvl1pPr>
          </a:lstStyle>
          <a:p>
            <a:r>
              <a:rPr lang="ru-RU"/>
              <a:t>Образец подзаголовка</a:t>
            </a:r>
          </a:p>
        </p:txBody>
      </p:sp>
      <p:sp>
        <p:nvSpPr>
          <p:cNvPr id="27"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ru-RU"/>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ru-RU"/>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63D984BD-FCD6-4146-9EA6-D87A42133FB8}"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E0EEBB05-C8F1-4812-BDAC-BEBC297F9965}"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2463" y="457200"/>
            <a:ext cx="19431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3163" y="457200"/>
            <a:ext cx="56769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741357D7-7C84-4A5E-90B9-D926BCBDD7FA}"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1E07F2C3-5BFF-4556-95C5-84746EDF61F9}"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50C861AC-CB1D-42BB-BE26-8FA4BCA40ABB}"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88D127E9-72A0-4D9B-AF12-89D6EAE10679}"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D7528022-BD60-496F-A736-48E841EB8600}"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776A6C2E-F388-41D8-A605-B58F181F1DF1}"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226A497E-F08D-4F7E-8D89-8316393B09D3}"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351EEEFB-FF1E-4829-94EC-0410E6DD419D}"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7"/>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0EE8F6C3-6A53-43FD-832C-B5EB23EC2378}" type="slidenum">
              <a:rPr lang="ru-RU">
                <a:solidFill>
                  <a:srgbClr val="000000"/>
                </a:solidFill>
              </a:rPr>
              <a:pPr>
                <a:defRPr/>
              </a:pPr>
              <a:t>‹#›</a:t>
            </a:fld>
            <a:endParaRPr lang="ru-RU">
              <a:solidFill>
                <a:srgbClr val="000000"/>
              </a:solidFill>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2052" name="Freeform 4"/>
              <p:cNvSpPr>
                <a:spLocks/>
              </p:cNvSpPr>
              <p:nvPr/>
            </p:nvSpPr>
            <p:spPr bwMode="ltGray">
              <a:xfrm rot="-5400000">
                <a:off x="2557" y="-992"/>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4" name="Freeform 6"/>
              <p:cNvSpPr>
                <a:spLocks/>
              </p:cNvSpPr>
              <p:nvPr/>
            </p:nvSpPr>
            <p:spPr bwMode="ltGray">
              <a:xfrm rot="-5400000">
                <a:off x="980" y="166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5" name="Freeform 7"/>
              <p:cNvSpPr>
                <a:spLocks/>
              </p:cNvSpPr>
              <p:nvPr/>
            </p:nvSpPr>
            <p:spPr bwMode="ltGray">
              <a:xfrm rot="-5400000">
                <a:off x="-59"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6"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7" name="Freeform 9"/>
              <p:cNvSpPr>
                <a:spLocks/>
              </p:cNvSpPr>
              <p:nvPr/>
            </p:nvSpPr>
            <p:spPr bwMode="ltGray">
              <a:xfrm rot="-5400000">
                <a:off x="442" y="1699"/>
                <a:ext cx="624" cy="363"/>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8" name="Freeform 10"/>
              <p:cNvSpPr>
                <a:spLocks/>
              </p:cNvSpPr>
              <p:nvPr/>
            </p:nvSpPr>
            <p:spPr bwMode="ltGray">
              <a:xfrm rot="-5400000">
                <a:off x="155"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59" name="Freeform 11"/>
              <p:cNvSpPr>
                <a:spLocks/>
              </p:cNvSpPr>
              <p:nvPr/>
            </p:nvSpPr>
            <p:spPr bwMode="ltGray">
              <a:xfrm rot="-5400000">
                <a:off x="3208" y="166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0"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1"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2" name="Freeform 14"/>
              <p:cNvSpPr>
                <a:spLocks/>
              </p:cNvSpPr>
              <p:nvPr/>
            </p:nvSpPr>
            <p:spPr bwMode="ltGray">
              <a:xfrm rot="-5400000">
                <a:off x="2551" y="1728"/>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3"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4" name="Freeform 16"/>
              <p:cNvSpPr>
                <a:spLocks/>
              </p:cNvSpPr>
              <p:nvPr/>
            </p:nvSpPr>
            <p:spPr bwMode="ltGray">
              <a:xfrm rot="-5400000">
                <a:off x="2042"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5" name="Freeform 17"/>
              <p:cNvSpPr>
                <a:spLocks/>
              </p:cNvSpPr>
              <p:nvPr/>
            </p:nvSpPr>
            <p:spPr bwMode="ltGray">
              <a:xfrm rot="-5400000">
                <a:off x="4076" y="1667"/>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6" name="Freeform 18"/>
              <p:cNvSpPr>
                <a:spLocks/>
              </p:cNvSpPr>
              <p:nvPr/>
            </p:nvSpPr>
            <p:spPr bwMode="ltGray">
              <a:xfrm rot="-5400000">
                <a:off x="3733" y="1667"/>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7" name="Freeform 19"/>
              <p:cNvSpPr>
                <a:spLocks/>
              </p:cNvSpPr>
              <p:nvPr/>
            </p:nvSpPr>
            <p:spPr bwMode="ltGray">
              <a:xfrm rot="-5400000">
                <a:off x="4580" y="174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8" name="Freeform 20"/>
              <p:cNvSpPr>
                <a:spLocks/>
              </p:cNvSpPr>
              <p:nvPr/>
            </p:nvSpPr>
            <p:spPr bwMode="ltGray">
              <a:xfrm>
                <a:off x="5469" y="1561"/>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69" name="Freeform 21"/>
              <p:cNvSpPr>
                <a:spLocks/>
              </p:cNvSpPr>
              <p:nvPr/>
            </p:nvSpPr>
            <p:spPr bwMode="ltGray">
              <a:xfrm rot="-5400000">
                <a:off x="5081" y="1692"/>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70" name="Freeform 22"/>
              <p:cNvSpPr>
                <a:spLocks/>
              </p:cNvSpPr>
              <p:nvPr/>
            </p:nvSpPr>
            <p:spPr bwMode="ltGray">
              <a:xfrm rot="-5400000">
                <a:off x="4794" y="1719"/>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grpSp>
        <p:sp>
          <p:nvSpPr>
            <p:cNvPr id="2071"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sp>
          <p:nvSpPr>
            <p:cNvPr id="2072"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Times New Roman" pitchFamily="18"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7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smtClean="0">
                <a:latin typeface="+mn-lt"/>
              </a:defRPr>
            </a:lvl1pPr>
          </a:lstStyle>
          <a:p>
            <a:pPr fontAlgn="base">
              <a:spcAft>
                <a:spcPct val="0"/>
              </a:spcAft>
              <a:defRPr/>
            </a:pPr>
            <a:endParaRPr lang="ru-RU">
              <a:solidFill>
                <a:srgbClr val="000000"/>
              </a:solidFill>
            </a:endParaRPr>
          </a:p>
        </p:txBody>
      </p:sp>
      <p:sp>
        <p:nvSpPr>
          <p:cNvPr id="207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smtClean="0">
                <a:latin typeface="+mn-lt"/>
              </a:defRPr>
            </a:lvl1pPr>
          </a:lstStyle>
          <a:p>
            <a:pPr fontAlgn="base">
              <a:spcAft>
                <a:spcPct val="0"/>
              </a:spcAft>
              <a:defRPr/>
            </a:pPr>
            <a:endParaRPr lang="ru-RU">
              <a:solidFill>
                <a:srgbClr val="000000"/>
              </a:solidFill>
            </a:endParaRPr>
          </a:p>
        </p:txBody>
      </p:sp>
      <p:sp>
        <p:nvSpPr>
          <p:cNvPr id="207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smtClean="0">
                <a:latin typeface="+mn-lt"/>
              </a:defRPr>
            </a:lvl1pPr>
          </a:lstStyle>
          <a:p>
            <a:pPr fontAlgn="base">
              <a:spcAft>
                <a:spcPct val="0"/>
              </a:spcAft>
              <a:defRPr/>
            </a:pPr>
            <a:fld id="{8C3F0AC1-A825-4B52-B1FE-B484F662F840}" type="slidenum">
              <a:rPr lang="ru-RU">
                <a:solidFill>
                  <a:srgbClr val="000000"/>
                </a:solidFill>
              </a:rPr>
              <a:pPr fontAlgn="base">
                <a:spcAft>
                  <a:spcPct val="0"/>
                </a:spcAft>
                <a:defRPr/>
              </a:pPr>
              <a:t>‹#›</a:t>
            </a:fld>
            <a:endParaRPr lang="ru-RU">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algn="ctr" eaLnBrk="1" hangingPunct="1">
              <a:defRPr/>
            </a:pPr>
            <a:r>
              <a:rPr lang="ru-RU" sz="2800" dirty="0" smtClean="0">
                <a:latin typeface="Calibri" pitchFamily="34" charset="0"/>
              </a:rPr>
              <a:t>Определение факторов, связанных с низкими результатами ЕГЭ выпускников 11 классов: оценка вклада мотивационных и семейных характеристик</a:t>
            </a:r>
            <a:br>
              <a:rPr lang="ru-RU" sz="2800" dirty="0" smtClean="0">
                <a:latin typeface="Calibri" pitchFamily="34" charset="0"/>
              </a:rPr>
            </a:br>
            <a:endParaRPr lang="ru-RU" sz="2800" dirty="0" smtClean="0">
              <a:latin typeface="Calibri" pitchFamily="34" charset="0"/>
            </a:endParaRPr>
          </a:p>
        </p:txBody>
      </p:sp>
      <p:sp>
        <p:nvSpPr>
          <p:cNvPr id="3075" name="Rectangle 3"/>
          <p:cNvSpPr>
            <a:spLocks noGrp="1" noChangeArrowheads="1"/>
          </p:cNvSpPr>
          <p:nvPr>
            <p:ph type="subTitle" idx="1"/>
          </p:nvPr>
        </p:nvSpPr>
        <p:spPr>
          <a:xfrm>
            <a:off x="5572132" y="4786322"/>
            <a:ext cx="3000396" cy="852478"/>
          </a:xfrm>
        </p:spPr>
        <p:txBody>
          <a:bodyPr/>
          <a:lstStyle/>
          <a:p>
            <a:pPr eaLnBrk="1" hangingPunct="1"/>
            <a:r>
              <a:rPr lang="ru-RU" sz="2000" dirty="0" smtClean="0"/>
              <a:t>С.А. Боченков</a:t>
            </a:r>
          </a:p>
          <a:p>
            <a:pPr eaLnBrk="1" hangingPunct="1"/>
            <a:r>
              <a:rPr lang="en-US" sz="2000" dirty="0" smtClean="0"/>
              <a:t>s_bochenkov@mail.ru</a:t>
            </a:r>
            <a:endParaRPr lang="ru-RU" sz="2000" dirty="0" smtClean="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8662" y="5357826"/>
            <a:ext cx="8072494" cy="1384995"/>
          </a:xfrm>
          <a:prstGeom prst="rect">
            <a:avLst/>
          </a:prstGeom>
          <a:noFill/>
        </p:spPr>
        <p:txBody>
          <a:bodyPr wrap="square" rtlCol="0">
            <a:spAutoFit/>
          </a:bodyPr>
          <a:lstStyle/>
          <a:p>
            <a:r>
              <a:rPr lang="ru-RU" sz="1400" b="1" i="1" dirty="0" smtClean="0">
                <a:solidFill>
                  <a:srgbClr val="C00000"/>
                </a:solidFill>
              </a:rPr>
              <a:t>Среди причин неудач выпускников полных средних школ, чьи результаты учителя считают ожидаемыми выделяются несколько групп, неожиданные для учителей результаты относятся в большинстве своём к неготовности к процедуре ЕГЭ, что может быть объяснено тем, что только данная группа причин из перечисленных имеет наименьшую связь как со школой, так и с самим учащимся и носит случайный характер.</a:t>
            </a:r>
          </a:p>
        </p:txBody>
      </p:sp>
      <p:graphicFrame>
        <p:nvGraphicFramePr>
          <p:cNvPr id="5" name="Диаграмма 4"/>
          <p:cNvGraphicFramePr/>
          <p:nvPr/>
        </p:nvGraphicFramePr>
        <p:xfrm>
          <a:off x="1142976" y="500042"/>
          <a:ext cx="7786741" cy="4286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142976" y="142852"/>
            <a:ext cx="7772400" cy="1000132"/>
          </a:xfrm>
        </p:spPr>
        <p:txBody>
          <a:bodyPr/>
          <a:lstStyle/>
          <a:p>
            <a:r>
              <a:rPr lang="ru-RU" sz="2800" dirty="0" smtClean="0">
                <a:latin typeface="Calibri" pitchFamily="34" charset="0"/>
              </a:rPr>
              <a:t>Перечень факторов, связь с которыми оценивалась в ходе данного исследования</a:t>
            </a:r>
            <a:endParaRPr lang="ru-RU" sz="2800" dirty="0">
              <a:latin typeface="Calibri" pitchFamily="34" charset="0"/>
            </a:endParaRPr>
          </a:p>
        </p:txBody>
      </p:sp>
      <p:sp>
        <p:nvSpPr>
          <p:cNvPr id="7" name="Содержимое 6"/>
          <p:cNvSpPr>
            <a:spLocks noGrp="1"/>
          </p:cNvSpPr>
          <p:nvPr>
            <p:ph sz="half" idx="1"/>
          </p:nvPr>
        </p:nvSpPr>
        <p:spPr>
          <a:xfrm>
            <a:off x="1142976" y="1357298"/>
            <a:ext cx="7715304" cy="4810140"/>
          </a:xfrm>
        </p:spPr>
        <p:txBody>
          <a:bodyPr/>
          <a:lstStyle/>
          <a:p>
            <a:pPr>
              <a:spcBef>
                <a:spcPts val="1200"/>
              </a:spcBef>
              <a:buBlip>
                <a:blip r:embed="rId2"/>
              </a:buBlip>
            </a:pPr>
            <a:r>
              <a:rPr lang="ru-RU" sz="2000" dirty="0" smtClean="0">
                <a:latin typeface="Calibri" pitchFamily="34" charset="0"/>
              </a:rPr>
              <a:t>Состав семьи (полная, неполная семья, нет родителей, наличие (отсутствие) братьев-сестёр, бабушек-дедушек)</a:t>
            </a:r>
          </a:p>
          <a:p>
            <a:pPr>
              <a:spcBef>
                <a:spcPts val="1200"/>
              </a:spcBef>
              <a:buBlip>
                <a:blip r:embed="rId2"/>
              </a:buBlip>
            </a:pPr>
            <a:r>
              <a:rPr lang="ru-RU" sz="2000" dirty="0" smtClean="0">
                <a:latin typeface="Calibri" pitchFamily="34" charset="0"/>
              </a:rPr>
              <a:t>Уровень образования родителей</a:t>
            </a:r>
          </a:p>
          <a:p>
            <a:pPr>
              <a:spcBef>
                <a:spcPts val="1200"/>
              </a:spcBef>
              <a:buBlip>
                <a:blip r:embed="rId2"/>
              </a:buBlip>
            </a:pPr>
            <a:r>
              <a:rPr lang="ru-RU" sz="2000" dirty="0" smtClean="0">
                <a:latin typeface="Calibri" pitchFamily="34" charset="0"/>
              </a:rPr>
              <a:t>Образовательные ресурсы семьи  (количество книг, наличие места для занятий, компьютера и др.)</a:t>
            </a:r>
          </a:p>
          <a:p>
            <a:pPr>
              <a:spcBef>
                <a:spcPts val="1200"/>
              </a:spcBef>
              <a:buBlip>
                <a:blip r:embed="rId2"/>
              </a:buBlip>
            </a:pPr>
            <a:r>
              <a:rPr lang="ru-RU" sz="2000" dirty="0" smtClean="0">
                <a:latin typeface="Calibri" pitchFamily="34" charset="0"/>
              </a:rPr>
              <a:t>Материальная обеспеченность семьи</a:t>
            </a:r>
          </a:p>
          <a:p>
            <a:pPr>
              <a:spcBef>
                <a:spcPts val="1200"/>
              </a:spcBef>
              <a:buBlip>
                <a:blip r:embed="rId2"/>
              </a:buBlip>
            </a:pPr>
            <a:r>
              <a:rPr lang="ru-RU" sz="2000" dirty="0" smtClean="0">
                <a:latin typeface="Calibri" pitchFamily="34" charset="0"/>
              </a:rPr>
              <a:t>Язык общения в семье и со сверстниками </a:t>
            </a:r>
          </a:p>
          <a:p>
            <a:pPr>
              <a:spcBef>
                <a:spcPts val="1200"/>
              </a:spcBef>
              <a:buBlip>
                <a:blip r:embed="rId2"/>
              </a:buBlip>
            </a:pPr>
            <a:r>
              <a:rPr lang="ru-RU" sz="2000" dirty="0" smtClean="0">
                <a:latin typeface="Calibri" pitchFamily="34" charset="0"/>
              </a:rPr>
              <a:t>Специализация в </a:t>
            </a:r>
            <a:r>
              <a:rPr lang="ru-RU" sz="2000" dirty="0" err="1" smtClean="0">
                <a:latin typeface="Calibri" pitchFamily="34" charset="0"/>
              </a:rPr>
              <a:t>не-учебной</a:t>
            </a:r>
            <a:r>
              <a:rPr lang="ru-RU" sz="2000" dirty="0" smtClean="0">
                <a:latin typeface="Calibri" pitchFamily="34" charset="0"/>
              </a:rPr>
              <a:t> </a:t>
            </a:r>
            <a:r>
              <a:rPr lang="ru-RU" sz="2000" dirty="0" err="1" smtClean="0">
                <a:latin typeface="Calibri" pitchFamily="34" charset="0"/>
              </a:rPr>
              <a:t>просоциальной</a:t>
            </a:r>
            <a:r>
              <a:rPr lang="ru-RU" sz="2000" dirty="0" smtClean="0">
                <a:latin typeface="Calibri" pitchFamily="34" charset="0"/>
              </a:rPr>
              <a:t> активности (спортивные секции, кружки, </a:t>
            </a:r>
            <a:r>
              <a:rPr lang="ru-RU" sz="2000" dirty="0" err="1" smtClean="0">
                <a:latin typeface="Calibri" pitchFamily="34" charset="0"/>
              </a:rPr>
              <a:t>допобразование</a:t>
            </a:r>
            <a:r>
              <a:rPr lang="ru-RU" sz="2000" dirty="0" smtClean="0">
                <a:latin typeface="Calibri" pitchFamily="34" charset="0"/>
              </a:rPr>
              <a:t>)</a:t>
            </a:r>
          </a:p>
          <a:p>
            <a:pPr>
              <a:spcBef>
                <a:spcPts val="1200"/>
              </a:spcBef>
              <a:buBlip>
                <a:blip r:embed="rId2"/>
              </a:buBlip>
            </a:pPr>
            <a:r>
              <a:rPr lang="ru-RU" sz="2000" dirty="0" smtClean="0">
                <a:latin typeface="Calibri" pitchFamily="34" charset="0"/>
              </a:rPr>
              <a:t>Мотивация на изучение предмета</a:t>
            </a:r>
          </a:p>
          <a:p>
            <a:pPr>
              <a:spcBef>
                <a:spcPts val="1200"/>
              </a:spcBef>
              <a:buBlip>
                <a:blip r:embed="rId2"/>
              </a:buBlip>
            </a:pPr>
            <a:r>
              <a:rPr lang="ru-RU" sz="2000" dirty="0" smtClean="0">
                <a:latin typeface="Calibri" pitchFamily="34" charset="0"/>
              </a:rPr>
              <a:t>Представление выпускников о собственной  образовательной и трудовой траектории после окончания школы</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42852"/>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400" dirty="0" smtClean="0">
                <a:latin typeface="Calibri" pitchFamily="34" charset="0"/>
              </a:rPr>
              <a:t>Состав семьи и результаты ЕГЭ</a:t>
            </a:r>
            <a:endParaRPr lang="ru-RU" sz="2400" dirty="0">
              <a:latin typeface="Calibri" pitchFamily="34" charset="0"/>
            </a:endParaRPr>
          </a:p>
        </p:txBody>
      </p:sp>
      <p:sp>
        <p:nvSpPr>
          <p:cNvPr id="4" name="Содержимое 3"/>
          <p:cNvSpPr>
            <a:spLocks noGrp="1"/>
          </p:cNvSpPr>
          <p:nvPr>
            <p:ph sz="half" idx="2"/>
          </p:nvPr>
        </p:nvSpPr>
        <p:spPr>
          <a:xfrm>
            <a:off x="1000100" y="3500438"/>
            <a:ext cx="7945463" cy="3143272"/>
          </a:xfrm>
        </p:spPr>
        <p:txBody>
          <a:bodyPr/>
          <a:lstStyle/>
          <a:p>
            <a:pPr>
              <a:buFont typeface="Wingdings" pitchFamily="2" charset="2"/>
              <a:buChar char="ü"/>
            </a:pPr>
            <a:r>
              <a:rPr lang="ru-RU" sz="1400" i="1" dirty="0" smtClean="0">
                <a:solidFill>
                  <a:srgbClr val="C00000"/>
                </a:solidFill>
                <a:latin typeface="Calibri" pitchFamily="34" charset="0"/>
              </a:rPr>
              <a:t>71% выпускников выборки живут в полных семьях, 24,74% - в неполных, только с матерью, 3% - только с отцом и 1,22% без родителей</a:t>
            </a:r>
          </a:p>
          <a:p>
            <a:pPr>
              <a:buFont typeface="Wingdings" pitchFamily="2" charset="2"/>
              <a:buChar char="ü"/>
            </a:pPr>
            <a:r>
              <a:rPr lang="ru-RU" sz="1400" i="1" dirty="0" smtClean="0">
                <a:solidFill>
                  <a:srgbClr val="C00000"/>
                </a:solidFill>
                <a:latin typeface="Calibri" pitchFamily="34" charset="0"/>
              </a:rPr>
              <a:t>респондент является единственным ребёнком в семье в 40,47% случаев</a:t>
            </a:r>
          </a:p>
          <a:p>
            <a:pPr>
              <a:buFont typeface="Wingdings" pitchFamily="2" charset="2"/>
              <a:buChar char="ü"/>
            </a:pPr>
            <a:r>
              <a:rPr lang="ru-RU" sz="1400" i="1" dirty="0" smtClean="0">
                <a:solidFill>
                  <a:srgbClr val="C00000"/>
                </a:solidFill>
                <a:latin typeface="Calibri" pitchFamily="34" charset="0"/>
              </a:rPr>
              <a:t>на совместное проживание с лицами старшего поколения указывают 16,14% респондентов, эта доля несколько выше в сельской местности</a:t>
            </a:r>
          </a:p>
          <a:p>
            <a:pPr>
              <a:buBlip>
                <a:blip r:embed="rId2"/>
              </a:buBlip>
            </a:pPr>
            <a:r>
              <a:rPr lang="ru-RU" sz="1400" b="1" dirty="0" smtClean="0">
                <a:latin typeface="Calibri" pitchFamily="34" charset="0"/>
              </a:rPr>
              <a:t>более высокие результаты ЕГЭ по математике показывают выпускники из полных семей</a:t>
            </a:r>
          </a:p>
          <a:p>
            <a:pPr>
              <a:buBlip>
                <a:blip r:embed="rId2"/>
              </a:buBlip>
            </a:pPr>
            <a:r>
              <a:rPr lang="ru-RU" sz="1400" b="1" dirty="0" smtClean="0">
                <a:latin typeface="Calibri" pitchFamily="34" charset="0"/>
              </a:rPr>
              <a:t>результаты ЕГЭ по русскому в полных семьях и в семьях, где есть только мать, по результатам не различаются. </a:t>
            </a:r>
          </a:p>
          <a:p>
            <a:pPr>
              <a:buBlip>
                <a:blip r:embed="rId2"/>
              </a:buBlip>
            </a:pPr>
            <a:r>
              <a:rPr lang="ru-RU" sz="1400" b="1" dirty="0" smtClean="0">
                <a:latin typeface="Calibri" pitchFamily="34" charset="0"/>
              </a:rPr>
              <a:t>группу риска по результатам ЕГЭ составляют семьи, где выпускник живёт только с отцом или родители отсутствуют</a:t>
            </a:r>
          </a:p>
          <a:p>
            <a:pPr>
              <a:buBlip>
                <a:blip r:embed="rId2"/>
              </a:buBlip>
            </a:pPr>
            <a:r>
              <a:rPr lang="ru-RU" sz="1400" b="1" dirty="0" smtClean="0">
                <a:latin typeface="Calibri" pitchFamily="34" charset="0"/>
              </a:rPr>
              <a:t>выпускники, являющиеся единственными детьми в семье показывают относительно более высокие результаты, чем выпускники у которых имеются братья и (или) сёстры. </a:t>
            </a:r>
          </a:p>
          <a:p>
            <a:pPr>
              <a:buBlip>
                <a:blip r:embed="rId2"/>
              </a:buBlip>
            </a:pPr>
            <a:r>
              <a:rPr lang="ru-RU" sz="1400" b="1" dirty="0" smtClean="0">
                <a:latin typeface="Calibri" pitchFamily="34" charset="0"/>
              </a:rPr>
              <a:t>наличие  и отсутствие бабушек и (или) дедушек с результатами ЕГЭ связи не показывают</a:t>
            </a:r>
            <a:endParaRPr lang="ru-RU" sz="1400" b="1" dirty="0">
              <a:latin typeface="Calibri" pitchFamily="34" charset="0"/>
            </a:endParaRPr>
          </a:p>
        </p:txBody>
      </p:sp>
      <p:pic>
        <p:nvPicPr>
          <p:cNvPr id="5" name="Рисунок 4"/>
          <p:cNvPicPr/>
          <p:nvPr/>
        </p:nvPicPr>
        <p:blipFill>
          <a:blip r:embed="rId3" cstate="print"/>
          <a:srcRect l="9941" t="35128" r="47568" b="10000"/>
          <a:stretch>
            <a:fillRect/>
          </a:stretch>
        </p:blipFill>
        <p:spPr bwMode="auto">
          <a:xfrm>
            <a:off x="285720" y="642918"/>
            <a:ext cx="3429024" cy="271464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857620" y="642918"/>
            <a:ext cx="5143536" cy="2857520"/>
          </a:xfrm>
          <a:prstGeom prst="rect">
            <a:avLst/>
          </a:prstGeom>
          <a:noFill/>
          <a:ln w="9525">
            <a:noFill/>
            <a:miter lim="800000"/>
            <a:headEnd/>
            <a:tailEnd/>
          </a:ln>
          <a:effectLst/>
        </p:spPr>
      </p:pic>
      <p:sp>
        <p:nvSpPr>
          <p:cNvPr id="6" name="Text Box 4"/>
          <p:cNvSpPr txBox="1">
            <a:spLocks noChangeArrowheads="1"/>
          </p:cNvSpPr>
          <p:nvPr/>
        </p:nvSpPr>
        <p:spPr bwMode="auto">
          <a:xfrm>
            <a:off x="6786578" y="1457314"/>
            <a:ext cx="2105026" cy="4000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dirty="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dirty="0" smtClean="0">
              <a:ln>
                <a:noFill/>
              </a:ln>
              <a:solidFill>
                <a:schemeClr val="tx1"/>
              </a:solidFill>
              <a:cs typeface="Arial" pitchFamily="34" charset="0"/>
            </a:endParaRPr>
          </a:p>
        </p:txBody>
      </p:sp>
      <p:cxnSp>
        <p:nvCxnSpPr>
          <p:cNvPr id="7" name="AutoShape 3"/>
          <p:cNvCxnSpPr>
            <a:cxnSpLocks noChangeShapeType="1"/>
          </p:cNvCxnSpPr>
          <p:nvPr/>
        </p:nvCxnSpPr>
        <p:spPr bwMode="auto">
          <a:xfrm>
            <a:off x="4376769" y="1428736"/>
            <a:ext cx="4695825" cy="0"/>
          </a:xfrm>
          <a:prstGeom prst="straightConnector1">
            <a:avLst/>
          </a:prstGeom>
          <a:noFill/>
          <a:ln w="22225">
            <a:solidFill>
              <a:srgbClr val="FF0000"/>
            </a:solidFill>
            <a:round/>
            <a:headEnd/>
            <a:tailEnd/>
          </a:ln>
        </p:spPr>
      </p:cxn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42852"/>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400" dirty="0" smtClean="0">
                <a:latin typeface="Calibri" pitchFamily="34" charset="0"/>
              </a:rPr>
              <a:t>Уровень образования родителей и результаты ЕГЭ</a:t>
            </a:r>
            <a:endParaRPr lang="ru-RU" sz="2400" dirty="0">
              <a:latin typeface="Calibri" pitchFamily="34" charset="0"/>
            </a:endParaRPr>
          </a:p>
        </p:txBody>
      </p:sp>
      <p:sp>
        <p:nvSpPr>
          <p:cNvPr id="4" name="Содержимое 3"/>
          <p:cNvSpPr>
            <a:spLocks noGrp="1"/>
          </p:cNvSpPr>
          <p:nvPr>
            <p:ph sz="half" idx="2"/>
          </p:nvPr>
        </p:nvSpPr>
        <p:spPr>
          <a:xfrm>
            <a:off x="928662" y="3500438"/>
            <a:ext cx="8072494" cy="3214710"/>
          </a:xfrm>
        </p:spPr>
        <p:txBody>
          <a:bodyPr/>
          <a:lstStyle/>
          <a:p>
            <a:pPr>
              <a:buFont typeface="Wingdings" pitchFamily="2" charset="2"/>
              <a:buChar char="ü"/>
            </a:pPr>
            <a:r>
              <a:rPr lang="ru-RU" sz="1400" i="1" dirty="0" smtClean="0">
                <a:solidFill>
                  <a:srgbClr val="C00000"/>
                </a:solidFill>
                <a:latin typeface="Calibri" pitchFamily="34" charset="0"/>
              </a:rPr>
              <a:t>уровень образования матерей в целом по выборке выше уровня образования отцов </a:t>
            </a:r>
          </a:p>
          <a:p>
            <a:pPr>
              <a:buFont typeface="Wingdings" pitchFamily="2" charset="2"/>
              <a:buChar char="ü"/>
            </a:pPr>
            <a:r>
              <a:rPr lang="ru-RU" sz="1400" i="1" dirty="0" smtClean="0">
                <a:solidFill>
                  <a:srgbClr val="C00000"/>
                </a:solidFill>
                <a:latin typeface="Calibri" pitchFamily="34" charset="0"/>
              </a:rPr>
              <a:t>уровень образования родителей выпускников городских школ значительно выше уровня образования родителей выпускников сельских школ (по доле имеющих высшее образование – в два раза!</a:t>
            </a:r>
          </a:p>
          <a:p>
            <a:pPr>
              <a:buBlip>
                <a:blip r:embed="rId2"/>
              </a:buBlip>
            </a:pPr>
            <a:r>
              <a:rPr lang="ru-RU" sz="1400" b="1" dirty="0" smtClean="0">
                <a:latin typeface="Calibri" pitchFamily="34" charset="0"/>
              </a:rPr>
              <a:t>выпускники, родители которых имеют высшее образование показывают заметно более высокие результаты ЕГЭ как по русскому языку, так и по математике. Далее с понижением уровня образования родителей результаты ЕГЭ по группам выпускников снижаются</a:t>
            </a:r>
          </a:p>
          <a:p>
            <a:pPr>
              <a:buBlip>
                <a:blip r:embed="rId2"/>
              </a:buBlip>
            </a:pPr>
            <a:r>
              <a:rPr lang="ru-RU" sz="1400" b="1" dirty="0" smtClean="0">
                <a:latin typeface="Calibri" pitchFamily="34" charset="0"/>
              </a:rPr>
              <a:t>в семьях, где один из родителей имеет высшее образование независимо от уровня образования другого родителя  (но не ниже среднего) результаты ЕГЭ оказываются выше среднего их значения</a:t>
            </a:r>
          </a:p>
          <a:p>
            <a:pPr>
              <a:buBlip>
                <a:blip r:embed="rId2"/>
              </a:buBlip>
            </a:pPr>
            <a:r>
              <a:rPr lang="ru-RU" sz="1400" b="1" dirty="0" smtClean="0">
                <a:latin typeface="Calibri" pitchFamily="34" charset="0"/>
              </a:rPr>
              <a:t>группу риска по результатам ЕГЭ  составляют выпускники из семей с низким уровнем образования родителей (в том числе – с низким уровнем образования одного из родителей независимо от уровня образования другого) (9 классов и ниже), особенно заметно их отставание по математике</a:t>
            </a:r>
            <a:endParaRPr lang="ru-RU" sz="1400" b="1" dirty="0">
              <a:latin typeface="Calibri" pitchFamily="34" charset="0"/>
            </a:endParaRPr>
          </a:p>
        </p:txBody>
      </p:sp>
      <p:pic>
        <p:nvPicPr>
          <p:cNvPr id="6" name="Рисунок 5"/>
          <p:cNvPicPr/>
          <p:nvPr/>
        </p:nvPicPr>
        <p:blipFill>
          <a:blip r:embed="rId3" cstate="print"/>
          <a:srcRect l="53394" t="35385" r="5719" b="23077"/>
          <a:stretch>
            <a:fillRect/>
          </a:stretch>
        </p:blipFill>
        <p:spPr bwMode="auto">
          <a:xfrm>
            <a:off x="285720" y="642918"/>
            <a:ext cx="3495675" cy="22193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786183" y="642919"/>
            <a:ext cx="5214974" cy="2802930"/>
          </a:xfrm>
          <a:prstGeom prst="rect">
            <a:avLst/>
          </a:prstGeom>
          <a:noFill/>
          <a:ln w="9525">
            <a:noFill/>
            <a:miter lim="800000"/>
            <a:headEnd/>
            <a:tailEnd/>
          </a:ln>
          <a:effectLst/>
        </p:spPr>
      </p:pic>
      <p:cxnSp>
        <p:nvCxnSpPr>
          <p:cNvPr id="2051" name="AutoShape 3"/>
          <p:cNvCxnSpPr>
            <a:cxnSpLocks noChangeShapeType="1"/>
          </p:cNvCxnSpPr>
          <p:nvPr/>
        </p:nvCxnSpPr>
        <p:spPr bwMode="auto">
          <a:xfrm>
            <a:off x="4286248" y="1785926"/>
            <a:ext cx="4695825" cy="0"/>
          </a:xfrm>
          <a:prstGeom prst="straightConnector1">
            <a:avLst/>
          </a:prstGeom>
          <a:noFill/>
          <a:ln w="22225">
            <a:solidFill>
              <a:srgbClr val="FF0000"/>
            </a:solidFill>
            <a:round/>
            <a:headEnd/>
            <a:tailEnd/>
          </a:ln>
        </p:spPr>
      </p:cxnSp>
      <p:sp>
        <p:nvSpPr>
          <p:cNvPr id="2052" name="Text Box 4"/>
          <p:cNvSpPr txBox="1">
            <a:spLocks noChangeArrowheads="1"/>
          </p:cNvSpPr>
          <p:nvPr/>
        </p:nvSpPr>
        <p:spPr bwMode="auto">
          <a:xfrm>
            <a:off x="6786578" y="1357298"/>
            <a:ext cx="2105026" cy="4000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smtClean="0">
              <a:ln>
                <a:noFill/>
              </a:ln>
              <a:solidFill>
                <a:schemeClr val="tx1"/>
              </a:solidFill>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539" t="31875" r="22070" b="12812"/>
          <a:stretch>
            <a:fillRect/>
          </a:stretch>
        </p:blipFill>
        <p:spPr bwMode="auto">
          <a:xfrm>
            <a:off x="4500562" y="500042"/>
            <a:ext cx="4357718" cy="2989597"/>
          </a:xfrm>
          <a:prstGeom prst="rect">
            <a:avLst/>
          </a:prstGeom>
          <a:noFill/>
          <a:ln w="9525">
            <a:noFill/>
            <a:miter lim="800000"/>
            <a:headEnd/>
            <a:tailEnd/>
          </a:ln>
        </p:spPr>
      </p:pic>
      <p:sp>
        <p:nvSpPr>
          <p:cNvPr id="2" name="Заголовок 1"/>
          <p:cNvSpPr>
            <a:spLocks noGrp="1"/>
          </p:cNvSpPr>
          <p:nvPr>
            <p:ph type="title"/>
          </p:nvPr>
        </p:nvSpPr>
        <p:spPr>
          <a:xfrm>
            <a:off x="1142976" y="142852"/>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400" dirty="0" smtClean="0">
                <a:latin typeface="Calibri" pitchFamily="34" charset="0"/>
              </a:rPr>
              <a:t>Образовательные ресурсы семьи и результаты ЕГЭ</a:t>
            </a:r>
            <a:endParaRPr lang="ru-RU" sz="2400" dirty="0">
              <a:latin typeface="Calibri" pitchFamily="34" charset="0"/>
            </a:endParaRPr>
          </a:p>
        </p:txBody>
      </p:sp>
      <p:sp>
        <p:nvSpPr>
          <p:cNvPr id="4" name="Содержимое 3"/>
          <p:cNvSpPr>
            <a:spLocks noGrp="1"/>
          </p:cNvSpPr>
          <p:nvPr>
            <p:ph sz="half" idx="2"/>
          </p:nvPr>
        </p:nvSpPr>
        <p:spPr>
          <a:xfrm>
            <a:off x="928662" y="3500438"/>
            <a:ext cx="8072494" cy="3214710"/>
          </a:xfrm>
        </p:spPr>
        <p:txBody>
          <a:bodyPr/>
          <a:lstStyle/>
          <a:p>
            <a:pPr>
              <a:buFont typeface="Wingdings" pitchFamily="2" charset="2"/>
              <a:buChar char="ü"/>
            </a:pPr>
            <a:r>
              <a:rPr lang="ru-RU" sz="1400" i="1" dirty="0" smtClean="0">
                <a:solidFill>
                  <a:srgbClr val="C00000"/>
                </a:solidFill>
                <a:latin typeface="Calibri" pitchFamily="34" charset="0"/>
              </a:rPr>
              <a:t>интегральным показателем, характеризующим уровень образовательных ресурсов семьи является индекс образовательных ресурсов, который показывает обеспеченность образовательными ресурсами относительно максимально возможного уровня, принятого за 1</a:t>
            </a:r>
          </a:p>
          <a:p>
            <a:pPr>
              <a:buFont typeface="Wingdings" pitchFamily="2" charset="2"/>
              <a:buChar char="ü"/>
            </a:pPr>
            <a:r>
              <a:rPr lang="ru-RU" sz="1400" i="1" dirty="0" smtClean="0">
                <a:solidFill>
                  <a:srgbClr val="C00000"/>
                </a:solidFill>
                <a:latin typeface="Calibri" pitchFamily="34" charset="0"/>
              </a:rPr>
              <a:t>семьи выпускников городских школ лучше обеспечены образовательными ресурсами, значимые различия наблюдаются по обеспеченности компьютером, доступу в интернет, обеспеченностью литературой </a:t>
            </a:r>
          </a:p>
          <a:p>
            <a:pPr>
              <a:buBlip>
                <a:blip r:embed="rId3"/>
              </a:buBlip>
            </a:pPr>
            <a:r>
              <a:rPr lang="ru-RU" sz="1400" b="1" dirty="0" smtClean="0">
                <a:latin typeface="Calibri" pitchFamily="34" charset="0"/>
              </a:rPr>
              <a:t>чем выше образовательные ресурсы семьи тем выше результаты ЕГЭ как по русскому так и по математике, а при уровне образовательных ресурсов выше 0,7 (это например такой набор ресурсов как стол для занятий, отдельная комната или тихое место для занятий, компьютер, которым выпускник пользуется для выполнения школьных заданий, обучающие компьютерные программы, доступ в Интернет, книги, классическая литература  и т.д.) результаты ЕГЭ становятся выше среднего (выше 1,00)</a:t>
            </a:r>
          </a:p>
          <a:p>
            <a:pPr>
              <a:buBlip>
                <a:blip r:embed="rId3"/>
              </a:buBlip>
            </a:pPr>
            <a:r>
              <a:rPr lang="ru-RU" sz="1400" b="1" dirty="0" smtClean="0">
                <a:latin typeface="Calibri" pitchFamily="34" charset="0"/>
              </a:rPr>
              <a:t>результаты ЕГЭ как по русскому языку, так и по математике наблюдаются выше среднего только в группах с достаточно большой семейной библиотекой – рубежным показателем размера семейной библиотеки является наличие 100 и более книг</a:t>
            </a:r>
            <a:endParaRPr lang="ru-RU" sz="1400" b="1" dirty="0">
              <a:latin typeface="Calibri" pitchFamily="34" charset="0"/>
            </a:endParaRPr>
          </a:p>
        </p:txBody>
      </p:sp>
      <p:sp>
        <p:nvSpPr>
          <p:cNvPr id="2052" name="Text Box 4"/>
          <p:cNvSpPr txBox="1">
            <a:spLocks noChangeArrowheads="1"/>
          </p:cNvSpPr>
          <p:nvPr/>
        </p:nvSpPr>
        <p:spPr bwMode="auto">
          <a:xfrm>
            <a:off x="5038742" y="928670"/>
            <a:ext cx="2105026" cy="4000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dirty="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dirty="0" smtClean="0">
              <a:ln>
                <a:noFill/>
              </a:ln>
              <a:solidFill>
                <a:schemeClr val="tx1"/>
              </a:solidFill>
              <a:cs typeface="Arial" pitchFamily="34" charset="0"/>
            </a:endParaRPr>
          </a:p>
        </p:txBody>
      </p:sp>
      <p:pic>
        <p:nvPicPr>
          <p:cNvPr id="8" name="Рисунок 7"/>
          <p:cNvPicPr/>
          <p:nvPr/>
        </p:nvPicPr>
        <p:blipFill>
          <a:blip r:embed="rId4" cstate="print"/>
          <a:srcRect l="9941" t="20256" r="48370" b="10256"/>
          <a:stretch>
            <a:fillRect/>
          </a:stretch>
        </p:blipFill>
        <p:spPr bwMode="auto">
          <a:xfrm>
            <a:off x="71406" y="571480"/>
            <a:ext cx="2928958" cy="2857520"/>
          </a:xfrm>
          <a:prstGeom prst="rect">
            <a:avLst/>
          </a:prstGeom>
          <a:noFill/>
          <a:ln w="9525">
            <a:noFill/>
            <a:miter lim="800000"/>
            <a:headEnd/>
            <a:tailEnd/>
          </a:ln>
        </p:spPr>
      </p:pic>
      <p:pic>
        <p:nvPicPr>
          <p:cNvPr id="10" name="Рисунок 9"/>
          <p:cNvPicPr/>
          <p:nvPr/>
        </p:nvPicPr>
        <p:blipFill>
          <a:blip r:embed="rId5" cstate="print"/>
          <a:srcRect l="9460" t="36410" r="48691" b="26154"/>
          <a:stretch>
            <a:fillRect/>
          </a:stretch>
        </p:blipFill>
        <p:spPr bwMode="auto">
          <a:xfrm>
            <a:off x="2143108" y="1714488"/>
            <a:ext cx="2371731" cy="127635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428992" y="571481"/>
            <a:ext cx="4214842" cy="2891578"/>
          </a:xfrm>
          <a:prstGeom prst="rect">
            <a:avLst/>
          </a:prstGeom>
          <a:noFill/>
          <a:ln w="9525">
            <a:noFill/>
            <a:miter lim="800000"/>
            <a:headEnd/>
            <a:tailEnd/>
          </a:ln>
        </p:spPr>
      </p:pic>
      <p:sp>
        <p:nvSpPr>
          <p:cNvPr id="2" name="Заголовок 1"/>
          <p:cNvSpPr>
            <a:spLocks noGrp="1"/>
          </p:cNvSpPr>
          <p:nvPr>
            <p:ph type="title"/>
          </p:nvPr>
        </p:nvSpPr>
        <p:spPr>
          <a:xfrm>
            <a:off x="1142976" y="142852"/>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400" dirty="0" smtClean="0">
                <a:latin typeface="Calibri" pitchFamily="34" charset="0"/>
              </a:rPr>
              <a:t>Материальная обеспеченность семьи и результаты ЕГЭ</a:t>
            </a:r>
            <a:endParaRPr lang="ru-RU" sz="2400" dirty="0">
              <a:latin typeface="Calibri" pitchFamily="34" charset="0"/>
            </a:endParaRPr>
          </a:p>
        </p:txBody>
      </p:sp>
      <p:sp>
        <p:nvSpPr>
          <p:cNvPr id="4" name="Содержимое 3"/>
          <p:cNvSpPr>
            <a:spLocks noGrp="1"/>
          </p:cNvSpPr>
          <p:nvPr>
            <p:ph sz="half" idx="2"/>
          </p:nvPr>
        </p:nvSpPr>
        <p:spPr>
          <a:xfrm>
            <a:off x="928662" y="4929198"/>
            <a:ext cx="8072494" cy="1785950"/>
          </a:xfrm>
        </p:spPr>
        <p:txBody>
          <a:bodyPr/>
          <a:lstStyle/>
          <a:p>
            <a:pPr>
              <a:buFont typeface="Wingdings" pitchFamily="2" charset="2"/>
              <a:buChar char="ü"/>
            </a:pPr>
            <a:r>
              <a:rPr lang="ru-RU" sz="1400" i="1" dirty="0" smtClean="0">
                <a:solidFill>
                  <a:srgbClr val="C00000"/>
                </a:solidFill>
                <a:latin typeface="Calibri" pitchFamily="34" charset="0"/>
              </a:rPr>
              <a:t>интегральным показателем, характеризующим уровень материальной обеспеченности семей является индекс материальной обеспеченности, на величину которого влияет не только наличие в семье того или иного предмета, но и их количество (изменяется от 0 до 1) </a:t>
            </a:r>
          </a:p>
          <a:p>
            <a:pPr>
              <a:buBlip>
                <a:blip r:embed="rId3"/>
              </a:buBlip>
            </a:pPr>
            <a:r>
              <a:rPr lang="ru-RU" sz="1400" b="1" dirty="0" smtClean="0">
                <a:latin typeface="Calibri" pitchFamily="34" charset="0"/>
              </a:rPr>
              <a:t>таким образом, на диаграмме видно, что относительно высокие результаты ЕГЭ как по русскому языку, так и по математике демонстрируют выпускники со средним уровнем материальной обеспеченности семей (индекс лежит в пределах от 0,3 до 0,6, что показывает на наличие от 5 до 10 предметов из предложенного в анкете перечня)</a:t>
            </a:r>
            <a:endParaRPr lang="ru-RU" sz="1400" b="1" dirty="0">
              <a:latin typeface="Calibri" pitchFamily="34" charset="0"/>
            </a:endParaRPr>
          </a:p>
        </p:txBody>
      </p:sp>
      <p:sp>
        <p:nvSpPr>
          <p:cNvPr id="2052" name="Text Box 4"/>
          <p:cNvSpPr txBox="1">
            <a:spLocks noChangeArrowheads="1"/>
          </p:cNvSpPr>
          <p:nvPr/>
        </p:nvSpPr>
        <p:spPr bwMode="auto">
          <a:xfrm>
            <a:off x="7038974" y="928670"/>
            <a:ext cx="2105026" cy="4000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smtClean="0">
              <a:ln>
                <a:noFill/>
              </a:ln>
              <a:solidFill>
                <a:schemeClr val="tx1"/>
              </a:solidFill>
              <a:cs typeface="Arial" pitchFamily="34" charset="0"/>
            </a:endParaRPr>
          </a:p>
        </p:txBody>
      </p:sp>
      <p:pic>
        <p:nvPicPr>
          <p:cNvPr id="8" name="Рисунок 7"/>
          <p:cNvPicPr/>
          <p:nvPr/>
        </p:nvPicPr>
        <p:blipFill>
          <a:blip r:embed="rId4" cstate="print"/>
          <a:srcRect l="52271" t="26154" r="4276" b="20000"/>
          <a:stretch>
            <a:fillRect/>
          </a:stretch>
        </p:blipFill>
        <p:spPr bwMode="auto">
          <a:xfrm>
            <a:off x="214282" y="642918"/>
            <a:ext cx="3219450" cy="2495550"/>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3571868" y="3500438"/>
          <a:ext cx="4000528" cy="1285884"/>
        </p:xfrm>
        <a:graphic>
          <a:graphicData uri="http://schemas.openxmlformats.org/drawingml/2006/table">
            <a:tbl>
              <a:tblPr>
                <a:tableStyleId>{21E4AEA4-8DFA-4A89-87EB-49C32662AFE0}</a:tableStyleId>
              </a:tblPr>
              <a:tblGrid>
                <a:gridCol w="1189919"/>
                <a:gridCol w="856332"/>
                <a:gridCol w="1034985"/>
                <a:gridCol w="919292"/>
              </a:tblGrid>
              <a:tr h="392909">
                <a:tc>
                  <a:txBody>
                    <a:bodyPr/>
                    <a:lstStyle/>
                    <a:p>
                      <a:pPr indent="0" algn="ctr">
                        <a:spcBef>
                          <a:spcPts val="300"/>
                        </a:spcBef>
                        <a:spcAft>
                          <a:spcPts val="300"/>
                        </a:spcAft>
                      </a:pPr>
                      <a:r>
                        <a:rPr lang="ru-RU" sz="1200" dirty="0" smtClean="0">
                          <a:latin typeface="Calibri" pitchFamily="34" charset="0"/>
                        </a:rPr>
                        <a:t>Уровни материального</a:t>
                      </a:r>
                      <a:r>
                        <a:rPr lang="ru-RU" sz="1200" baseline="0" dirty="0" smtClean="0">
                          <a:latin typeface="Calibri" pitchFamily="34" charset="0"/>
                        </a:rPr>
                        <a:t> обеспечения</a:t>
                      </a:r>
                      <a:r>
                        <a:rPr lang="ru-RU" sz="1200" dirty="0" smtClean="0">
                          <a:latin typeface="Calibri" pitchFamily="34" charset="0"/>
                        </a:rPr>
                        <a:t> </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ea typeface="Times New Roman"/>
                          <a:cs typeface="Times New Roman"/>
                        </a:rPr>
                        <a:t>Доля в выборке</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rPr>
                        <a:t>ЕГЭ по русскому языку</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rPr>
                        <a:t>ЕГЭ по математике</a:t>
                      </a:r>
                      <a:endParaRPr lang="ru-RU" sz="1200" dirty="0">
                        <a:latin typeface="Calibri" pitchFamily="34" charset="0"/>
                        <a:ea typeface="Times New Roman"/>
                        <a:cs typeface="Times New Roman"/>
                      </a:endParaRPr>
                    </a:p>
                  </a:txBody>
                  <a:tcPr marL="68580" marR="68580" marT="0" marB="0" anchor="ctr"/>
                </a:tc>
              </a:tr>
              <a:tr h="237178">
                <a:tc>
                  <a:txBody>
                    <a:bodyPr/>
                    <a:lstStyle/>
                    <a:p>
                      <a:pPr indent="0" algn="ctr">
                        <a:spcBef>
                          <a:spcPts val="300"/>
                        </a:spcBef>
                        <a:spcAft>
                          <a:spcPts val="300"/>
                        </a:spcAft>
                      </a:pPr>
                      <a:r>
                        <a:rPr lang="ru-RU" sz="1200">
                          <a:latin typeface="Calibri" pitchFamily="34" charset="0"/>
                        </a:rPr>
                        <a:t>Высокий</a:t>
                      </a:r>
                      <a:endParaRPr lang="ru-RU" sz="120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a:latin typeface="Calibri" pitchFamily="34" charset="0"/>
                        </a:rPr>
                        <a:t>17%</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rPr>
                        <a:t>0,99</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a:latin typeface="Calibri" pitchFamily="34" charset="0"/>
                        </a:rPr>
                        <a:t>0,95 </a:t>
                      </a:r>
                      <a:endParaRPr lang="ru-RU" sz="1200" dirty="0">
                        <a:latin typeface="Calibri" pitchFamily="34" charset="0"/>
                        <a:ea typeface="Times New Roman"/>
                        <a:cs typeface="Times New Roman"/>
                      </a:endParaRPr>
                    </a:p>
                  </a:txBody>
                  <a:tcPr marL="68580" marR="68580" marT="0" marB="0" anchor="ctr"/>
                </a:tc>
              </a:tr>
              <a:tr h="285752">
                <a:tc>
                  <a:txBody>
                    <a:bodyPr/>
                    <a:lstStyle/>
                    <a:p>
                      <a:pPr indent="0" algn="ctr">
                        <a:spcBef>
                          <a:spcPts val="300"/>
                        </a:spcBef>
                        <a:spcAft>
                          <a:spcPts val="300"/>
                        </a:spcAft>
                      </a:pPr>
                      <a:r>
                        <a:rPr lang="ru-RU" sz="1200">
                          <a:latin typeface="Calibri" pitchFamily="34" charset="0"/>
                        </a:rPr>
                        <a:t>Средний</a:t>
                      </a:r>
                      <a:endParaRPr lang="ru-RU" sz="120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a:latin typeface="Calibri" pitchFamily="34" charset="0"/>
                        </a:rPr>
                        <a:t>78%</a:t>
                      </a:r>
                      <a:endParaRPr lang="ru-RU" sz="120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ea typeface="Times New Roman"/>
                          <a:cs typeface="Times New Roman"/>
                        </a:rPr>
                        <a:t>1,01</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ea typeface="Times New Roman"/>
                          <a:cs typeface="Times New Roman"/>
                        </a:rPr>
                        <a:t>1,02</a:t>
                      </a:r>
                      <a:endParaRPr lang="ru-RU" sz="1200" dirty="0">
                        <a:latin typeface="Calibri" pitchFamily="34" charset="0"/>
                        <a:ea typeface="Times New Roman"/>
                        <a:cs typeface="Times New Roman"/>
                      </a:endParaRPr>
                    </a:p>
                  </a:txBody>
                  <a:tcPr marL="68580" marR="68580" marT="0" marB="0" anchor="ctr"/>
                </a:tc>
              </a:tr>
              <a:tr h="214314">
                <a:tc>
                  <a:txBody>
                    <a:bodyPr/>
                    <a:lstStyle/>
                    <a:p>
                      <a:pPr indent="0" algn="ctr">
                        <a:spcBef>
                          <a:spcPts val="300"/>
                        </a:spcBef>
                        <a:spcAft>
                          <a:spcPts val="300"/>
                        </a:spcAft>
                      </a:pPr>
                      <a:r>
                        <a:rPr lang="ru-RU" sz="1200">
                          <a:latin typeface="Calibri" pitchFamily="34" charset="0"/>
                        </a:rPr>
                        <a:t>Низкий</a:t>
                      </a:r>
                      <a:endParaRPr lang="ru-RU" sz="120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a:latin typeface="Calibri" pitchFamily="34" charset="0"/>
                        </a:rPr>
                        <a:t>11%</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rPr>
                        <a:t>0,95</a:t>
                      </a:r>
                      <a:endParaRPr lang="ru-RU" sz="1200" dirty="0">
                        <a:latin typeface="Calibri" pitchFamily="34" charset="0"/>
                        <a:ea typeface="Times New Roman"/>
                        <a:cs typeface="Times New Roman"/>
                      </a:endParaRPr>
                    </a:p>
                  </a:txBody>
                  <a:tcPr marL="68580" marR="68580" marT="0" marB="0" anchor="ctr"/>
                </a:tc>
                <a:tc>
                  <a:txBody>
                    <a:bodyPr/>
                    <a:lstStyle/>
                    <a:p>
                      <a:pPr indent="0" algn="ctr">
                        <a:spcBef>
                          <a:spcPts val="300"/>
                        </a:spcBef>
                        <a:spcAft>
                          <a:spcPts val="300"/>
                        </a:spcAft>
                      </a:pPr>
                      <a:r>
                        <a:rPr lang="ru-RU" sz="1200" dirty="0" smtClean="0">
                          <a:latin typeface="Calibri" pitchFamily="34" charset="0"/>
                          <a:ea typeface="Times New Roman"/>
                          <a:cs typeface="Times New Roman"/>
                        </a:rPr>
                        <a:t>0,94</a:t>
                      </a:r>
                      <a:endParaRPr lang="ru-RU" sz="1200" dirty="0">
                        <a:latin typeface="Calibri" pitchFamily="34" charset="0"/>
                        <a:ea typeface="Times New Roman"/>
                        <a:cs typeface="Times New Roman"/>
                      </a:endParaRPr>
                    </a:p>
                  </a:txBody>
                  <a:tcPr marL="68580" marR="68580" marT="0" marB="0" anchor="ctr"/>
                </a:tc>
              </a:tr>
            </a:tbl>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467107" y="928670"/>
            <a:ext cx="4288938" cy="2928958"/>
          </a:xfrm>
          <a:prstGeom prst="rect">
            <a:avLst/>
          </a:prstGeom>
          <a:noFill/>
          <a:ln w="9525">
            <a:noFill/>
            <a:miter lim="800000"/>
            <a:headEnd/>
            <a:tailEnd/>
          </a:ln>
          <a:effectLst/>
        </p:spPr>
      </p:pic>
      <p:sp>
        <p:nvSpPr>
          <p:cNvPr id="2" name="Заголовок 1"/>
          <p:cNvSpPr>
            <a:spLocks noGrp="1"/>
          </p:cNvSpPr>
          <p:nvPr>
            <p:ph type="title"/>
          </p:nvPr>
        </p:nvSpPr>
        <p:spPr>
          <a:xfrm>
            <a:off x="928662" y="142852"/>
            <a:ext cx="7986714"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400" dirty="0" smtClean="0">
                <a:latin typeface="Calibri" pitchFamily="34" charset="0"/>
              </a:rPr>
              <a:t>Язык общения в семье и со сверстниками и результаты ЕГЭ</a:t>
            </a:r>
            <a:endParaRPr lang="ru-RU" sz="2400" dirty="0">
              <a:latin typeface="Calibri" pitchFamily="34" charset="0"/>
            </a:endParaRPr>
          </a:p>
        </p:txBody>
      </p:sp>
      <p:sp>
        <p:nvSpPr>
          <p:cNvPr id="4" name="Содержимое 3"/>
          <p:cNvSpPr>
            <a:spLocks noGrp="1"/>
          </p:cNvSpPr>
          <p:nvPr>
            <p:ph sz="half" idx="2"/>
          </p:nvPr>
        </p:nvSpPr>
        <p:spPr>
          <a:xfrm>
            <a:off x="928662" y="4643446"/>
            <a:ext cx="8072494" cy="2071702"/>
          </a:xfrm>
        </p:spPr>
        <p:txBody>
          <a:bodyPr/>
          <a:lstStyle/>
          <a:p>
            <a:pPr>
              <a:buFont typeface="Wingdings" pitchFamily="2" charset="2"/>
              <a:buChar char="ü"/>
            </a:pPr>
            <a:r>
              <a:rPr lang="ru-RU" sz="1400" i="1" dirty="0" smtClean="0">
                <a:solidFill>
                  <a:srgbClr val="C00000"/>
                </a:solidFill>
                <a:latin typeface="Calibri" pitchFamily="34" charset="0"/>
              </a:rPr>
              <a:t>только в выборке Чувашской Республики присутствует достаточно высокая доля выпускников, языком общения которых является не русский язык, поэтому анализ роли языка общения строится на данных выборки Чувашии </a:t>
            </a:r>
          </a:p>
          <a:p>
            <a:pPr>
              <a:buBlip>
                <a:blip r:embed="rId3"/>
              </a:buBlip>
            </a:pPr>
            <a:r>
              <a:rPr lang="ru-RU" sz="1400" b="1" dirty="0" smtClean="0">
                <a:latin typeface="Calibri" pitchFamily="34" charset="0"/>
              </a:rPr>
              <a:t>более высокие результаты ЕГЭ, как по математике, так и по русскому языку показывают выпускники, которые используют при общении в семье в основном русский язык, в тоже время выпускники, использующие только русский язык показывают более низкие результаты. Далее в ряду с возрастанием роли другого языка результаты ЕГЭ снижаются. Таким образом группу риска составляют выпускники которые в семье и при общении со сверстниками активно используют другой (не русский) язык</a:t>
            </a:r>
          </a:p>
        </p:txBody>
      </p:sp>
      <p:cxnSp>
        <p:nvCxnSpPr>
          <p:cNvPr id="2051" name="AutoShape 3"/>
          <p:cNvCxnSpPr>
            <a:cxnSpLocks noChangeShapeType="1"/>
          </p:cNvCxnSpPr>
          <p:nvPr/>
        </p:nvCxnSpPr>
        <p:spPr bwMode="auto">
          <a:xfrm>
            <a:off x="4110048" y="1857363"/>
            <a:ext cx="4695825" cy="0"/>
          </a:xfrm>
          <a:prstGeom prst="straightConnector1">
            <a:avLst/>
          </a:prstGeom>
          <a:noFill/>
          <a:ln w="22225">
            <a:solidFill>
              <a:srgbClr val="FF0000"/>
            </a:solidFill>
            <a:round/>
            <a:headEnd/>
            <a:tailEnd/>
          </a:ln>
        </p:spPr>
      </p:cxnSp>
      <p:sp>
        <p:nvSpPr>
          <p:cNvPr id="2052" name="Text Box 4"/>
          <p:cNvSpPr txBox="1">
            <a:spLocks noChangeArrowheads="1"/>
          </p:cNvSpPr>
          <p:nvPr/>
        </p:nvSpPr>
        <p:spPr bwMode="auto">
          <a:xfrm>
            <a:off x="6896130" y="1428735"/>
            <a:ext cx="2105026" cy="4000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dirty="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dirty="0" smtClean="0">
              <a:ln>
                <a:noFill/>
              </a:ln>
              <a:solidFill>
                <a:schemeClr val="tx1"/>
              </a:solidFill>
              <a:cs typeface="Arial" pitchFamily="34" charset="0"/>
            </a:endParaRPr>
          </a:p>
        </p:txBody>
      </p:sp>
      <p:pic>
        <p:nvPicPr>
          <p:cNvPr id="8" name="Рисунок 7"/>
          <p:cNvPicPr/>
          <p:nvPr/>
        </p:nvPicPr>
        <p:blipFill>
          <a:blip r:embed="rId4" cstate="print"/>
          <a:srcRect l="53233" t="21026" r="5719" b="18974"/>
          <a:stretch>
            <a:fillRect/>
          </a:stretch>
        </p:blipFill>
        <p:spPr bwMode="auto">
          <a:xfrm>
            <a:off x="323834" y="1000107"/>
            <a:ext cx="3071834" cy="28575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print"/>
          <a:srcRect/>
          <a:stretch>
            <a:fillRect/>
          </a:stretch>
        </p:blipFill>
        <p:spPr bwMode="auto">
          <a:xfrm>
            <a:off x="169854" y="2000240"/>
            <a:ext cx="5402278" cy="2806432"/>
          </a:xfrm>
          <a:prstGeom prst="rect">
            <a:avLst/>
          </a:prstGeom>
          <a:noFill/>
          <a:ln w="9525">
            <a:noFill/>
            <a:miter lim="800000"/>
            <a:headEnd/>
            <a:tailEnd/>
          </a:ln>
          <a:effectLst/>
        </p:spPr>
      </p:pic>
      <p:sp>
        <p:nvSpPr>
          <p:cNvPr id="2" name="Заголовок 1"/>
          <p:cNvSpPr>
            <a:spLocks noGrp="1"/>
          </p:cNvSpPr>
          <p:nvPr>
            <p:ph type="title"/>
          </p:nvPr>
        </p:nvSpPr>
        <p:spPr>
          <a:xfrm>
            <a:off x="1142976" y="142852"/>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400" dirty="0" smtClean="0">
                <a:latin typeface="Calibri" pitchFamily="34" charset="0"/>
              </a:rPr>
              <a:t>Мотивация на изучение предмета и результаты ЕГЭ</a:t>
            </a:r>
            <a:endParaRPr lang="ru-RU" sz="2400" dirty="0">
              <a:latin typeface="Calibri" pitchFamily="34" charset="0"/>
            </a:endParaRPr>
          </a:p>
        </p:txBody>
      </p:sp>
      <p:sp>
        <p:nvSpPr>
          <p:cNvPr id="4" name="Содержимое 3"/>
          <p:cNvSpPr>
            <a:spLocks noGrp="1"/>
          </p:cNvSpPr>
          <p:nvPr>
            <p:ph sz="half" idx="2"/>
          </p:nvPr>
        </p:nvSpPr>
        <p:spPr>
          <a:xfrm>
            <a:off x="928662" y="4929198"/>
            <a:ext cx="8215338" cy="1785950"/>
          </a:xfrm>
        </p:spPr>
        <p:txBody>
          <a:bodyPr/>
          <a:lstStyle/>
          <a:p>
            <a:pPr>
              <a:buBlip>
                <a:blip r:embed="rId3"/>
              </a:buBlip>
            </a:pPr>
            <a:r>
              <a:rPr lang="ru-RU" sz="1400" b="1" dirty="0" smtClean="0">
                <a:latin typeface="Calibri" pitchFamily="34" charset="0"/>
              </a:rPr>
              <a:t>ожидаемо более высокие результаты по предмету демонстрируют выпускники с высоким уровнем мотивации на изучение данного предмета</a:t>
            </a:r>
          </a:p>
          <a:p>
            <a:pPr>
              <a:buBlip>
                <a:blip r:embed="rId3"/>
              </a:buBlip>
            </a:pPr>
            <a:r>
              <a:rPr lang="ru-RU" sz="1400" b="1" dirty="0" smtClean="0">
                <a:latin typeface="Calibri" pitchFamily="34" charset="0"/>
              </a:rPr>
              <a:t>более высокие результаты ЕГЭ по математике показывают выпускники как с высоким уровнем мотивации на изучение русского языка, так и считающие его изучение не важным и наоборот</a:t>
            </a:r>
          </a:p>
          <a:p>
            <a:pPr>
              <a:buBlip>
                <a:blip r:embed="rId3"/>
              </a:buBlip>
            </a:pPr>
            <a:r>
              <a:rPr lang="ru-RU" sz="1400" b="1" dirty="0" smtClean="0">
                <a:latin typeface="Calibri" pitchFamily="34" charset="0"/>
              </a:rPr>
              <a:t>относительно более высокие результаты на ЕГЭ показывают выпускники при высоком уровне мотивации на оба или только на один из предметов. Результаты выпускников, ориентированных на изучение одного из предметов выше, чем результаты ориентированных на оба предмета.</a:t>
            </a:r>
          </a:p>
        </p:txBody>
      </p:sp>
      <p:cxnSp>
        <p:nvCxnSpPr>
          <p:cNvPr id="2051" name="AutoShape 3"/>
          <p:cNvCxnSpPr>
            <a:cxnSpLocks noChangeShapeType="1"/>
          </p:cNvCxnSpPr>
          <p:nvPr/>
        </p:nvCxnSpPr>
        <p:spPr bwMode="auto">
          <a:xfrm>
            <a:off x="500034" y="2857496"/>
            <a:ext cx="2786082" cy="1588"/>
          </a:xfrm>
          <a:prstGeom prst="straightConnector1">
            <a:avLst/>
          </a:prstGeom>
          <a:noFill/>
          <a:ln w="22225">
            <a:solidFill>
              <a:srgbClr val="FF0000"/>
            </a:solidFill>
            <a:round/>
            <a:headEnd/>
            <a:tailEnd/>
          </a:ln>
        </p:spPr>
      </p:cxnSp>
      <p:sp>
        <p:nvSpPr>
          <p:cNvPr id="2052" name="Text Box 4"/>
          <p:cNvSpPr txBox="1">
            <a:spLocks noChangeArrowheads="1"/>
          </p:cNvSpPr>
          <p:nvPr/>
        </p:nvSpPr>
        <p:spPr bwMode="auto">
          <a:xfrm>
            <a:off x="785786" y="2357430"/>
            <a:ext cx="2105026" cy="40005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dirty="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dirty="0" smtClean="0">
              <a:ln>
                <a:noFill/>
              </a:ln>
              <a:solidFill>
                <a:schemeClr val="tx1"/>
              </a:solidFill>
              <a:cs typeface="Arial" pitchFamily="34" charset="0"/>
            </a:endParaRPr>
          </a:p>
        </p:txBody>
      </p:sp>
      <p:pic>
        <p:nvPicPr>
          <p:cNvPr id="8" name="Рисунок 7"/>
          <p:cNvPicPr/>
          <p:nvPr/>
        </p:nvPicPr>
        <p:blipFill>
          <a:blip r:embed="rId4" cstate="print"/>
          <a:srcRect l="9460" t="37180" r="6360" b="35128"/>
          <a:stretch>
            <a:fillRect/>
          </a:stretch>
        </p:blipFill>
        <p:spPr bwMode="auto">
          <a:xfrm>
            <a:off x="71406" y="857232"/>
            <a:ext cx="5286412" cy="1071570"/>
          </a:xfrm>
          <a:prstGeom prst="rect">
            <a:avLst/>
          </a:prstGeom>
          <a:noFill/>
          <a:ln w="9525">
            <a:noFill/>
            <a:miter lim="800000"/>
            <a:headEnd/>
            <a:tailEnd/>
          </a:ln>
        </p:spPr>
      </p:pic>
      <p:pic>
        <p:nvPicPr>
          <p:cNvPr id="31746" name="Picture 2"/>
          <p:cNvPicPr>
            <a:picLocks noChangeAspect="1" noChangeArrowheads="1"/>
          </p:cNvPicPr>
          <p:nvPr/>
        </p:nvPicPr>
        <p:blipFill>
          <a:blip r:embed="rId5" cstate="print"/>
          <a:srcRect/>
          <a:stretch>
            <a:fillRect/>
          </a:stretch>
        </p:blipFill>
        <p:spPr bwMode="auto">
          <a:xfrm>
            <a:off x="5643570" y="1087099"/>
            <a:ext cx="3109417" cy="341347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643306" y="714357"/>
            <a:ext cx="5265735" cy="4071966"/>
          </a:xfrm>
          <a:prstGeom prst="rect">
            <a:avLst/>
          </a:prstGeom>
          <a:noFill/>
          <a:ln w="9525">
            <a:noFill/>
            <a:miter lim="800000"/>
            <a:headEnd/>
            <a:tailEnd/>
          </a:ln>
          <a:effectLst/>
        </p:spPr>
      </p:pic>
      <p:sp>
        <p:nvSpPr>
          <p:cNvPr id="2" name="Заголовок 1"/>
          <p:cNvSpPr>
            <a:spLocks noGrp="1"/>
          </p:cNvSpPr>
          <p:nvPr>
            <p:ph type="title"/>
          </p:nvPr>
        </p:nvSpPr>
        <p:spPr>
          <a:xfrm>
            <a:off x="1142976" y="142852"/>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000" dirty="0" smtClean="0">
                <a:latin typeface="Calibri" pitchFamily="34" charset="0"/>
              </a:rPr>
              <a:t>Представление об образовательной и трудовой траектории выпускников  и результаты ЕГЭ</a:t>
            </a:r>
            <a:endParaRPr lang="ru-RU" sz="2000" dirty="0">
              <a:latin typeface="Calibri" pitchFamily="34" charset="0"/>
            </a:endParaRPr>
          </a:p>
        </p:txBody>
      </p:sp>
      <p:sp>
        <p:nvSpPr>
          <p:cNvPr id="4" name="Содержимое 3"/>
          <p:cNvSpPr>
            <a:spLocks noGrp="1"/>
          </p:cNvSpPr>
          <p:nvPr>
            <p:ph sz="half" idx="2"/>
          </p:nvPr>
        </p:nvSpPr>
        <p:spPr>
          <a:xfrm>
            <a:off x="928662" y="3143248"/>
            <a:ext cx="2857520" cy="1928826"/>
          </a:xfrm>
        </p:spPr>
        <p:txBody>
          <a:bodyPr/>
          <a:lstStyle/>
          <a:p>
            <a:pPr lvl="0">
              <a:buBlip>
                <a:blip r:embed="rId3"/>
              </a:buBlip>
            </a:pPr>
            <a:r>
              <a:rPr lang="ru-RU" sz="1400" b="1" dirty="0" smtClean="0">
                <a:latin typeface="Calibri" pitchFamily="34" charset="0"/>
              </a:rPr>
              <a:t>наиболее низкие результаты ЕГЭ наблюдаются в группах ориентированных на получение рабочих специальностей, сферу обслуживания, юриспруденцию и не определившиеся.</a:t>
            </a:r>
          </a:p>
          <a:p>
            <a:pPr lvl="0">
              <a:buBlip>
                <a:blip r:embed="rId3"/>
              </a:buBlip>
            </a:pPr>
            <a:endParaRPr lang="ru-RU" sz="1400" b="1" dirty="0" smtClean="0">
              <a:latin typeface="Calibri" pitchFamily="34" charset="0"/>
            </a:endParaRPr>
          </a:p>
        </p:txBody>
      </p:sp>
      <p:sp>
        <p:nvSpPr>
          <p:cNvPr id="6" name="Text Box 4"/>
          <p:cNvSpPr txBox="1">
            <a:spLocks noChangeArrowheads="1"/>
          </p:cNvSpPr>
          <p:nvPr/>
        </p:nvSpPr>
        <p:spPr bwMode="auto">
          <a:xfrm>
            <a:off x="7358082" y="3786190"/>
            <a:ext cx="1785918" cy="57150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1" u="none" strike="noStrike" cap="none" normalizeH="0" baseline="0" dirty="0" smtClean="0">
                <a:ln>
                  <a:noFill/>
                </a:ln>
                <a:solidFill>
                  <a:srgbClr val="C00000"/>
                </a:solidFill>
                <a:cs typeface="Arial" pitchFamily="34" charset="0"/>
              </a:rPr>
              <a:t>Среднее значение по всем полным средним школам выборки</a:t>
            </a:r>
            <a:endParaRPr kumimoji="0" lang="ru-RU" sz="1800" b="0" i="1" u="none" strike="noStrike" cap="none" normalizeH="0" baseline="0" dirty="0" smtClean="0">
              <a:ln>
                <a:noFill/>
              </a:ln>
              <a:solidFill>
                <a:schemeClr val="tx1"/>
              </a:solidFill>
              <a:cs typeface="Arial" pitchFamily="34" charset="0"/>
            </a:endParaRPr>
          </a:p>
        </p:txBody>
      </p:sp>
      <p:cxnSp>
        <p:nvCxnSpPr>
          <p:cNvPr id="7" name="AutoShape 3"/>
          <p:cNvCxnSpPr>
            <a:cxnSpLocks noChangeShapeType="1"/>
          </p:cNvCxnSpPr>
          <p:nvPr/>
        </p:nvCxnSpPr>
        <p:spPr bwMode="auto">
          <a:xfrm rot="5400000">
            <a:off x="5644364" y="3071016"/>
            <a:ext cx="3286148" cy="1588"/>
          </a:xfrm>
          <a:prstGeom prst="straightConnector1">
            <a:avLst/>
          </a:prstGeom>
          <a:noFill/>
          <a:ln w="22225">
            <a:solidFill>
              <a:srgbClr val="FF0000"/>
            </a:solidFill>
            <a:round/>
            <a:headEnd/>
            <a:tailEnd/>
          </a:ln>
        </p:spPr>
      </p:cxnSp>
      <p:pic>
        <p:nvPicPr>
          <p:cNvPr id="8" name="Рисунок 7"/>
          <p:cNvPicPr/>
          <p:nvPr/>
        </p:nvPicPr>
        <p:blipFill>
          <a:blip r:embed="rId4" cstate="print"/>
          <a:srcRect l="51791" t="33590" r="4596" b="36667"/>
          <a:stretch>
            <a:fillRect/>
          </a:stretch>
        </p:blipFill>
        <p:spPr bwMode="auto">
          <a:xfrm>
            <a:off x="214282" y="928670"/>
            <a:ext cx="3429024" cy="1285884"/>
          </a:xfrm>
          <a:prstGeom prst="rect">
            <a:avLst/>
          </a:prstGeom>
          <a:noFill/>
          <a:ln w="9525">
            <a:noFill/>
            <a:miter lim="800000"/>
            <a:headEnd/>
            <a:tailEnd/>
          </a:ln>
        </p:spPr>
      </p:pic>
      <p:sp>
        <p:nvSpPr>
          <p:cNvPr id="16" name="Содержимое 3"/>
          <p:cNvSpPr>
            <a:spLocks noGrp="1"/>
          </p:cNvSpPr>
          <p:nvPr>
            <p:ph sz="half" idx="2"/>
          </p:nvPr>
        </p:nvSpPr>
        <p:spPr>
          <a:xfrm>
            <a:off x="928662" y="4929198"/>
            <a:ext cx="8072494" cy="1785950"/>
          </a:xfrm>
        </p:spPr>
        <p:txBody>
          <a:bodyPr/>
          <a:lstStyle/>
          <a:p>
            <a:pPr lvl="0">
              <a:buBlip>
                <a:blip r:embed="rId3"/>
              </a:buBlip>
            </a:pPr>
            <a:r>
              <a:rPr lang="ru-RU" sz="1400" b="1" dirty="0" smtClean="0">
                <a:latin typeface="Calibri" pitchFamily="34" charset="0"/>
              </a:rPr>
              <a:t>наиболее высокие результаты ЕГЭ как по русскому языку и по математике выбравшие технические специальности, здравоохранение, экономика и менеджмент.</a:t>
            </a:r>
          </a:p>
          <a:p>
            <a:pPr lvl="0">
              <a:buBlip>
                <a:blip r:embed="rId3"/>
              </a:buBlip>
            </a:pPr>
            <a:r>
              <a:rPr lang="ru-RU" sz="1400" b="1" dirty="0" smtClean="0">
                <a:latin typeface="Calibri" pitchFamily="34" charset="0"/>
              </a:rPr>
              <a:t>относительно высокие результаты по русскому языку наблюдаются у выбравших гуманитарные специальности, здравоохранение, экономика и менеджмент, юриспруденцию, образование, по математике – технические специальности, рабочие, сельское хозяйство.</a:t>
            </a:r>
          </a:p>
          <a:p>
            <a:pPr lvl="0">
              <a:buBlip>
                <a:blip r:embed="rId3"/>
              </a:buBlip>
            </a:pPr>
            <a:r>
              <a:rPr lang="ru-RU" sz="1400" b="1" dirty="0" smtClean="0">
                <a:latin typeface="Calibri" pitchFamily="34" charset="0"/>
              </a:rPr>
              <a:t>результаты ЕГЭ по русскому и по математике имеют связь с профилем выбранной выпускником профессии и с точностью представлений выпускника о будущем семей</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8143932" cy="685784"/>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2300" dirty="0" smtClean="0">
                <a:latin typeface="Calibri" pitchFamily="34" charset="0"/>
              </a:rPr>
              <a:t>Факторы, обнаружившие связь с </a:t>
            </a:r>
            <a:r>
              <a:rPr lang="ru-RU" sz="2300" u="sng" dirty="0" smtClean="0">
                <a:latin typeface="Calibri" pitchFamily="34" charset="0"/>
              </a:rPr>
              <a:t>высокими</a:t>
            </a:r>
            <a:r>
              <a:rPr lang="ru-RU" sz="2300" dirty="0" smtClean="0">
                <a:latin typeface="Calibri" pitchFamily="34" charset="0"/>
              </a:rPr>
              <a:t> результатами ЕГЭ</a:t>
            </a:r>
            <a:endParaRPr lang="ru-RU" sz="2300" dirty="0">
              <a:latin typeface="Calibri" pitchFamily="34" charset="0"/>
            </a:endParaRPr>
          </a:p>
        </p:txBody>
      </p:sp>
      <p:graphicFrame>
        <p:nvGraphicFramePr>
          <p:cNvPr id="12" name="Таблица 11"/>
          <p:cNvGraphicFramePr>
            <a:graphicFrameLocks noGrp="1"/>
          </p:cNvGraphicFramePr>
          <p:nvPr/>
        </p:nvGraphicFramePr>
        <p:xfrm>
          <a:off x="928662" y="928670"/>
          <a:ext cx="8001056" cy="5723887"/>
        </p:xfrm>
        <a:graphic>
          <a:graphicData uri="http://schemas.openxmlformats.org/drawingml/2006/table">
            <a:tbl>
              <a:tblPr>
                <a:tableStyleId>{E8B1032C-EA38-4F05-BA0D-38AFFFC7BED3}</a:tableStyleId>
              </a:tblPr>
              <a:tblGrid>
                <a:gridCol w="4086869"/>
                <a:gridCol w="3914187"/>
              </a:tblGrid>
              <a:tr h="433902">
                <a:tc>
                  <a:txBody>
                    <a:bodyPr/>
                    <a:lstStyle/>
                    <a:p>
                      <a:pPr indent="0" algn="ctr">
                        <a:spcBef>
                          <a:spcPts val="300"/>
                        </a:spcBef>
                        <a:spcAft>
                          <a:spcPts val="300"/>
                        </a:spcAft>
                      </a:pPr>
                      <a:r>
                        <a:rPr lang="ru-RU" sz="1400" b="1" dirty="0" smtClean="0">
                          <a:effectLst/>
                          <a:latin typeface="Calibri" pitchFamily="34" charset="0"/>
                        </a:rPr>
                        <a:t>МАТЕМАТИКА</a:t>
                      </a:r>
                      <a:endParaRPr lang="ru-RU" sz="1400" b="1" dirty="0">
                        <a:solidFill>
                          <a:srgbClr val="C00000"/>
                        </a:solidFill>
                        <a:effectLst/>
                        <a:latin typeface="Calibri" pitchFamily="34" charset="0"/>
                        <a:ea typeface="Times New Roman"/>
                        <a:cs typeface="Times New Roman"/>
                      </a:endParaRPr>
                    </a:p>
                  </a:txBody>
                  <a:tcPr marL="63972" marR="63972" marT="0" marB="0" anchor="ctr">
                    <a:solidFill>
                      <a:srgbClr val="CCCCFF"/>
                    </a:solidFill>
                  </a:tcPr>
                </a:tc>
                <a:tc>
                  <a:txBody>
                    <a:bodyPr/>
                    <a:lstStyle/>
                    <a:p>
                      <a:pPr indent="0" algn="ctr">
                        <a:spcBef>
                          <a:spcPts val="300"/>
                        </a:spcBef>
                        <a:spcAft>
                          <a:spcPts val="300"/>
                        </a:spcAft>
                      </a:pPr>
                      <a:r>
                        <a:rPr lang="ru-RU" sz="1400" b="1" dirty="0" smtClean="0">
                          <a:effectLst/>
                          <a:latin typeface="Calibri" pitchFamily="34" charset="0"/>
                        </a:rPr>
                        <a:t>РУССКИЙ ЯЗЫК</a:t>
                      </a:r>
                      <a:endParaRPr lang="ru-RU" sz="1400" b="1" dirty="0">
                        <a:solidFill>
                          <a:srgbClr val="C00000"/>
                        </a:solidFill>
                        <a:effectLst/>
                        <a:latin typeface="Calibri" pitchFamily="34" charset="0"/>
                        <a:ea typeface="Times New Roman"/>
                        <a:cs typeface="Times New Roman"/>
                      </a:endParaRPr>
                    </a:p>
                  </a:txBody>
                  <a:tcPr marL="63972" marR="63972" marT="0" marB="0" anchor="ctr">
                    <a:solidFill>
                      <a:srgbClr val="66FFCC"/>
                    </a:solidFill>
                  </a:tcPr>
                </a:tc>
              </a:tr>
              <a:tr h="246536">
                <a:tc gridSpan="2">
                  <a:txBody>
                    <a:bodyPr/>
                    <a:lstStyle/>
                    <a:p>
                      <a:pPr indent="0" algn="ctr">
                        <a:spcBef>
                          <a:spcPts val="300"/>
                        </a:spcBef>
                        <a:spcAft>
                          <a:spcPts val="300"/>
                        </a:spcAft>
                      </a:pPr>
                      <a:r>
                        <a:rPr lang="ru-RU" sz="1400" dirty="0">
                          <a:latin typeface="Calibri" pitchFamily="34" charset="0"/>
                        </a:rPr>
                        <a:t>А0. Доля выпускников полных средних школ</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246536">
                <a:tc gridSpan="2">
                  <a:txBody>
                    <a:bodyPr/>
                    <a:lstStyle/>
                    <a:p>
                      <a:pPr indent="0" algn="ctr">
                        <a:spcBef>
                          <a:spcPts val="300"/>
                        </a:spcBef>
                        <a:spcAft>
                          <a:spcPts val="300"/>
                        </a:spcAft>
                      </a:pPr>
                      <a:r>
                        <a:rPr lang="ru-RU" sz="1400" dirty="0">
                          <a:latin typeface="Calibri" pitchFamily="34" charset="0"/>
                        </a:rPr>
                        <a:t>А1. Доля выпускников городских школ</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246536">
                <a:tc>
                  <a:txBody>
                    <a:bodyPr/>
                    <a:lstStyle/>
                    <a:p>
                      <a:pPr indent="0" algn="l">
                        <a:spcBef>
                          <a:spcPts val="300"/>
                        </a:spcBef>
                        <a:spcAft>
                          <a:spcPts val="300"/>
                        </a:spcAft>
                      </a:pPr>
                      <a:r>
                        <a:rPr lang="ru-RU" sz="1400" dirty="0">
                          <a:latin typeface="Calibri" pitchFamily="34" charset="0"/>
                        </a:rPr>
                        <a:t>А2. Доля выпускников лицеев</a:t>
                      </a:r>
                      <a:endParaRPr lang="ru-RU" sz="1400" dirty="0">
                        <a:latin typeface="Calibri" pitchFamily="34" charset="0"/>
                        <a:ea typeface="Times New Roman"/>
                        <a:cs typeface="Times New Roman"/>
                      </a:endParaRPr>
                    </a:p>
                  </a:txBody>
                  <a:tcPr marL="63972" marR="63972" marT="0" marB="0" anchor="ctr">
                    <a:solidFill>
                      <a:schemeClr val="accent2">
                        <a:lumMod val="20000"/>
                        <a:lumOff val="80000"/>
                      </a:schemeClr>
                    </a:solidFill>
                  </a:tcPr>
                </a:tc>
                <a:tc>
                  <a:txBody>
                    <a:bodyPr/>
                    <a:lstStyle/>
                    <a:p>
                      <a:pPr indent="0" algn="r">
                        <a:spcBef>
                          <a:spcPts val="300"/>
                        </a:spcBef>
                        <a:spcAft>
                          <a:spcPts val="300"/>
                        </a:spcAft>
                      </a:pPr>
                      <a:r>
                        <a:rPr lang="ru-RU" sz="1400" dirty="0">
                          <a:latin typeface="Calibri" pitchFamily="34" charset="0"/>
                        </a:rPr>
                        <a:t>А3. Доля выпускников гимназий</a:t>
                      </a:r>
                      <a:endParaRPr lang="ru-RU" sz="1400" dirty="0">
                        <a:latin typeface="Calibri" pitchFamily="34" charset="0"/>
                        <a:ea typeface="Times New Roman"/>
                        <a:cs typeface="Times New Roman"/>
                      </a:endParaRPr>
                    </a:p>
                  </a:txBody>
                  <a:tcPr marL="63972" marR="63972" marT="0" marB="0" anchor="ctr">
                    <a:solidFill>
                      <a:srgbClr val="66FFCC"/>
                    </a:solidFill>
                  </a:tcPr>
                </a:tc>
              </a:tr>
              <a:tr h="455121">
                <a:tc>
                  <a:txBody>
                    <a:bodyPr/>
                    <a:lstStyle/>
                    <a:p>
                      <a:pPr indent="0" algn="l">
                        <a:spcBef>
                          <a:spcPts val="300"/>
                        </a:spcBef>
                        <a:spcAft>
                          <a:spcPts val="300"/>
                        </a:spcAft>
                      </a:pPr>
                      <a:r>
                        <a:rPr lang="ru-RU" sz="1400" dirty="0">
                          <a:latin typeface="Calibri" pitchFamily="34" charset="0"/>
                        </a:rPr>
                        <a:t>А4. Доля выпускников, живущих в полных семьях</a:t>
                      </a:r>
                      <a:endParaRPr lang="ru-RU" sz="1400" dirty="0">
                        <a:latin typeface="Calibri" pitchFamily="34" charset="0"/>
                        <a:ea typeface="Times New Roman"/>
                        <a:cs typeface="Times New Roman"/>
                      </a:endParaRPr>
                    </a:p>
                  </a:txBody>
                  <a:tcPr marL="63972" marR="63972" marT="0" marB="0" anchor="ctr">
                    <a:solidFill>
                      <a:schemeClr val="accent2">
                        <a:lumMod val="20000"/>
                        <a:lumOff val="80000"/>
                      </a:schemeClr>
                    </a:solidFill>
                  </a:tcPr>
                </a:tc>
                <a:tc>
                  <a:txBody>
                    <a:bodyPr/>
                    <a:lstStyle/>
                    <a:p>
                      <a:pPr indent="0" algn="r">
                        <a:spcBef>
                          <a:spcPts val="300"/>
                        </a:spcBef>
                        <a:spcAft>
                          <a:spcPts val="300"/>
                        </a:spcAft>
                      </a:pPr>
                      <a:r>
                        <a:rPr lang="ru-RU" sz="1400" dirty="0">
                          <a:latin typeface="Calibri" pitchFamily="34" charset="0"/>
                        </a:rPr>
                        <a:t>А5. Доля выпускников, живущих в полных семьях или только с матерью</a:t>
                      </a:r>
                      <a:endParaRPr lang="ru-RU" sz="1400" dirty="0">
                        <a:latin typeface="Calibri" pitchFamily="34" charset="0"/>
                        <a:ea typeface="Times New Roman"/>
                        <a:cs typeface="Times New Roman"/>
                      </a:endParaRPr>
                    </a:p>
                  </a:txBody>
                  <a:tcPr marL="63972" marR="63972" marT="0" marB="0" anchor="ctr">
                    <a:solidFill>
                      <a:srgbClr val="66FFCC"/>
                    </a:solidFill>
                  </a:tcPr>
                </a:tc>
              </a:tr>
              <a:tr h="564566">
                <a:tc>
                  <a:txBody>
                    <a:bodyPr/>
                    <a:lstStyle/>
                    <a:p>
                      <a:pPr indent="0" algn="ctr"/>
                      <a:endParaRPr lang="ru-RU" sz="1400" dirty="0">
                        <a:latin typeface="Calibri" pitchFamily="34" charset="0"/>
                      </a:endParaRPr>
                    </a:p>
                  </a:txBody>
                  <a:tcPr marL="63972" marR="63972" marT="0" marB="0" anchor="ctr"/>
                </a:tc>
                <a:tc>
                  <a:txBody>
                    <a:bodyPr/>
                    <a:lstStyle/>
                    <a:p>
                      <a:pPr indent="0" algn="r">
                        <a:spcBef>
                          <a:spcPts val="300"/>
                        </a:spcBef>
                        <a:spcAft>
                          <a:spcPts val="300"/>
                        </a:spcAft>
                      </a:pPr>
                      <a:r>
                        <a:rPr lang="ru-RU" sz="1400" dirty="0">
                          <a:latin typeface="Calibri" pitchFamily="34" charset="0"/>
                        </a:rPr>
                        <a:t>А6. Доля выпускников, не имеющих братьев и /или сестёр</a:t>
                      </a:r>
                      <a:endParaRPr lang="ru-RU" sz="1400" dirty="0">
                        <a:latin typeface="Calibri" pitchFamily="34" charset="0"/>
                        <a:ea typeface="Times New Roman"/>
                        <a:cs typeface="Times New Roman"/>
                      </a:endParaRPr>
                    </a:p>
                  </a:txBody>
                  <a:tcPr marL="63972" marR="63972" marT="0" marB="0" anchor="ctr">
                    <a:solidFill>
                      <a:srgbClr val="66FFCC"/>
                    </a:solidFill>
                  </a:tcPr>
                </a:tc>
              </a:tr>
              <a:tr h="332823">
                <a:tc gridSpan="2">
                  <a:txBody>
                    <a:bodyPr/>
                    <a:lstStyle/>
                    <a:p>
                      <a:pPr indent="0" algn="ctr">
                        <a:spcBef>
                          <a:spcPts val="300"/>
                        </a:spcBef>
                        <a:spcAft>
                          <a:spcPts val="300"/>
                        </a:spcAft>
                      </a:pPr>
                      <a:r>
                        <a:rPr lang="ru-RU" sz="1400" dirty="0">
                          <a:latin typeface="Calibri" pitchFamily="34" charset="0"/>
                        </a:rPr>
                        <a:t>А7. Доля выпускников, один из родителей которых или оба имеют высшее образование</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337754">
                <a:tc gridSpan="2">
                  <a:txBody>
                    <a:bodyPr/>
                    <a:lstStyle/>
                    <a:p>
                      <a:pPr indent="0" algn="ctr">
                        <a:spcBef>
                          <a:spcPts val="300"/>
                        </a:spcBef>
                        <a:spcAft>
                          <a:spcPts val="300"/>
                        </a:spcAft>
                      </a:pPr>
                      <a:r>
                        <a:rPr lang="ru-RU" sz="1400" dirty="0">
                          <a:latin typeface="Calibri" pitchFamily="34" charset="0"/>
                        </a:rPr>
                        <a:t>А8. Доля выпускников, имеющих более 100 книг в семейной библиотеке</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227561">
                <a:tc gridSpan="2">
                  <a:txBody>
                    <a:bodyPr/>
                    <a:lstStyle/>
                    <a:p>
                      <a:pPr indent="0" algn="ctr">
                        <a:spcBef>
                          <a:spcPts val="300"/>
                        </a:spcBef>
                        <a:spcAft>
                          <a:spcPts val="300"/>
                        </a:spcAft>
                      </a:pPr>
                      <a:r>
                        <a:rPr lang="ru-RU" sz="1400" dirty="0">
                          <a:latin typeface="Calibri" pitchFamily="34" charset="0"/>
                        </a:rPr>
                        <a:t>А9. Доля выпускников имеющих высокий индекс образовательных ресурсов семьи (выше 0,7)</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475812">
                <a:tc gridSpan="2">
                  <a:txBody>
                    <a:bodyPr/>
                    <a:lstStyle/>
                    <a:p>
                      <a:pPr indent="0" algn="ctr">
                        <a:spcBef>
                          <a:spcPts val="300"/>
                        </a:spcBef>
                        <a:spcAft>
                          <a:spcPts val="300"/>
                        </a:spcAft>
                      </a:pPr>
                      <a:r>
                        <a:rPr lang="ru-RU" sz="1400" dirty="0">
                          <a:latin typeface="Calibri" pitchFamily="34" charset="0"/>
                        </a:rPr>
                        <a:t>А10. Доля выпускников, имеющих индекс материальной обеспеченности семей от 0,3 до 0,6 (от 5 до 10 предметов из перечня)</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285981">
                <a:tc gridSpan="2">
                  <a:txBody>
                    <a:bodyPr/>
                    <a:lstStyle/>
                    <a:p>
                      <a:pPr indent="0" algn="ctr">
                        <a:spcBef>
                          <a:spcPts val="300"/>
                        </a:spcBef>
                        <a:spcAft>
                          <a:spcPts val="300"/>
                        </a:spcAft>
                      </a:pPr>
                      <a:r>
                        <a:rPr lang="ru-RU" sz="1400" dirty="0">
                          <a:latin typeface="Calibri" pitchFamily="34" charset="0"/>
                        </a:rPr>
                        <a:t>А11. Доля выпускников, имеющих дополнительное образование</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455121">
                <a:tc>
                  <a:txBody>
                    <a:bodyPr/>
                    <a:lstStyle/>
                    <a:p>
                      <a:pPr indent="0" algn="ctr">
                        <a:spcBef>
                          <a:spcPts val="300"/>
                        </a:spcBef>
                        <a:spcAft>
                          <a:spcPts val="300"/>
                        </a:spcAft>
                      </a:pPr>
                      <a:r>
                        <a:rPr lang="ru-RU" sz="1400" dirty="0">
                          <a:latin typeface="Calibri" pitchFamily="34" charset="0"/>
                        </a:rPr>
                        <a:t>А12. Доля выпускников, имеющих высокий уровень мотивации на изучение математики</a:t>
                      </a:r>
                      <a:endParaRPr lang="ru-RU" sz="1400" dirty="0">
                        <a:latin typeface="Calibri" pitchFamily="34" charset="0"/>
                        <a:ea typeface="Times New Roman"/>
                        <a:cs typeface="Times New Roman"/>
                      </a:endParaRPr>
                    </a:p>
                  </a:txBody>
                  <a:tcPr marL="63972" marR="63972" marT="0" marB="0" anchor="ctr">
                    <a:solidFill>
                      <a:schemeClr val="accent2">
                        <a:lumMod val="20000"/>
                        <a:lumOff val="80000"/>
                      </a:schemeClr>
                    </a:solidFill>
                  </a:tcPr>
                </a:tc>
                <a:tc>
                  <a:txBody>
                    <a:bodyPr/>
                    <a:lstStyle/>
                    <a:p>
                      <a:pPr indent="0" algn="ctr">
                        <a:spcBef>
                          <a:spcPts val="300"/>
                        </a:spcBef>
                        <a:spcAft>
                          <a:spcPts val="300"/>
                        </a:spcAft>
                      </a:pPr>
                      <a:r>
                        <a:rPr lang="ru-RU" sz="1400" dirty="0">
                          <a:latin typeface="Calibri" pitchFamily="34" charset="0"/>
                        </a:rPr>
                        <a:t>А13. Доля выпускников, имеющих высокий уровень мотивации на изучение русского языка</a:t>
                      </a:r>
                      <a:endParaRPr lang="ru-RU" sz="1400" dirty="0">
                        <a:latin typeface="Calibri" pitchFamily="34" charset="0"/>
                        <a:ea typeface="Times New Roman"/>
                        <a:cs typeface="Times New Roman"/>
                      </a:endParaRPr>
                    </a:p>
                  </a:txBody>
                  <a:tcPr marL="63972" marR="63972" marT="0" marB="0" anchor="ctr">
                    <a:solidFill>
                      <a:srgbClr val="66FFCC"/>
                    </a:solidFill>
                  </a:tcPr>
                </a:tc>
              </a:tr>
              <a:tr h="505396">
                <a:tc gridSpan="2">
                  <a:txBody>
                    <a:bodyPr/>
                    <a:lstStyle/>
                    <a:p>
                      <a:pPr indent="0" algn="ctr">
                        <a:spcBef>
                          <a:spcPts val="300"/>
                        </a:spcBef>
                        <a:spcAft>
                          <a:spcPts val="300"/>
                        </a:spcAft>
                      </a:pPr>
                      <a:r>
                        <a:rPr lang="ru-RU" sz="1400" dirty="0">
                          <a:latin typeface="Calibri" pitchFamily="34" charset="0"/>
                        </a:rPr>
                        <a:t>А14. Доля выпускников со сформированным представлением о своей дальнейшей образовательной и трудовой траектории</a:t>
                      </a:r>
                      <a:endParaRPr lang="ru-RU" sz="1400" dirty="0">
                        <a:latin typeface="Calibri" pitchFamily="34" charset="0"/>
                        <a:ea typeface="Times New Roman"/>
                        <a:cs typeface="Times New Roman"/>
                      </a:endParaRPr>
                    </a:p>
                  </a:txBody>
                  <a:tcPr marL="63972" marR="63972" marT="0" marB="0" anchor="ctr">
                    <a:solidFill>
                      <a:srgbClr val="FFCCFF"/>
                    </a:solidFill>
                  </a:tcPr>
                </a:tc>
                <a:tc hMerge="1">
                  <a:txBody>
                    <a:bodyPr/>
                    <a:lstStyle/>
                    <a:p>
                      <a:endParaRPr lang="ru-RU"/>
                    </a:p>
                  </a:txBody>
                  <a:tcPr/>
                </a:tc>
              </a:tr>
              <a:tr h="910242">
                <a:tc>
                  <a:txBody>
                    <a:bodyPr/>
                    <a:lstStyle/>
                    <a:p>
                      <a:pPr indent="0" algn="l">
                        <a:spcBef>
                          <a:spcPts val="300"/>
                        </a:spcBef>
                        <a:spcAft>
                          <a:spcPts val="300"/>
                        </a:spcAft>
                      </a:pPr>
                      <a:r>
                        <a:rPr lang="ru-RU" sz="1400" dirty="0">
                          <a:latin typeface="Calibri" pitchFamily="34" charset="0"/>
                        </a:rPr>
                        <a:t>А15. Доля выпускников, выбравших технические и военные специальности,  здравоохранение, экономику и менеджмент, сельское и лесное хозяйство, экологию</a:t>
                      </a:r>
                      <a:endParaRPr lang="ru-RU" sz="1400" dirty="0">
                        <a:latin typeface="Calibri" pitchFamily="34" charset="0"/>
                        <a:ea typeface="Times New Roman"/>
                        <a:cs typeface="Times New Roman"/>
                      </a:endParaRPr>
                    </a:p>
                  </a:txBody>
                  <a:tcPr marL="63972" marR="63972" marT="0" marB="0" anchor="ctr">
                    <a:solidFill>
                      <a:schemeClr val="accent2">
                        <a:lumMod val="20000"/>
                        <a:lumOff val="80000"/>
                      </a:schemeClr>
                    </a:solidFill>
                  </a:tcPr>
                </a:tc>
                <a:tc>
                  <a:txBody>
                    <a:bodyPr/>
                    <a:lstStyle/>
                    <a:p>
                      <a:pPr indent="0" algn="r">
                        <a:spcBef>
                          <a:spcPts val="300"/>
                        </a:spcBef>
                        <a:spcAft>
                          <a:spcPts val="300"/>
                        </a:spcAft>
                      </a:pPr>
                      <a:r>
                        <a:rPr lang="ru-RU" sz="1400" dirty="0">
                          <a:latin typeface="Calibri" pitchFamily="34" charset="0"/>
                        </a:rPr>
                        <a:t>А16. Доля выпускников, выбравших здравоохранение, гуманитарные науки,  экономику и менеджмент, образование, сельское и лесное хозяйство, экологию</a:t>
                      </a:r>
                      <a:endParaRPr lang="ru-RU" sz="1400" dirty="0">
                        <a:latin typeface="Calibri" pitchFamily="34" charset="0"/>
                        <a:ea typeface="Times New Roman"/>
                        <a:cs typeface="Times New Roman"/>
                      </a:endParaRPr>
                    </a:p>
                  </a:txBody>
                  <a:tcPr marL="63972" marR="63972" marT="0" marB="0" anchor="ctr">
                    <a:solidFill>
                      <a:srgbClr val="66FFCC"/>
                    </a:solidFill>
                  </a:tcPr>
                </a:tc>
              </a:tr>
            </a:tbl>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Calibri" pitchFamily="34" charset="0"/>
              </a:rPr>
              <a:t>Цель: определение факторов, обуславливающих низкие результаты ЕГЭ - оценка вклада эмоционально-мотивационных  характеристик учащихся, семейных характеристик, характеристик школы и др.</a:t>
            </a:r>
            <a:endParaRPr lang="ru-RU" sz="2000" dirty="0">
              <a:latin typeface="Calibri" pitchFamily="34" charset="0"/>
            </a:endParaRPr>
          </a:p>
        </p:txBody>
      </p:sp>
      <p:sp>
        <p:nvSpPr>
          <p:cNvPr id="3" name="Содержимое 2"/>
          <p:cNvSpPr>
            <a:spLocks noGrp="1"/>
          </p:cNvSpPr>
          <p:nvPr>
            <p:ph idx="1"/>
          </p:nvPr>
        </p:nvSpPr>
        <p:spPr/>
        <p:txBody>
          <a:bodyPr/>
          <a:lstStyle/>
          <a:p>
            <a:pPr>
              <a:buNone/>
            </a:pPr>
            <a:r>
              <a:rPr lang="ru-RU" sz="2000" u="sng" dirty="0" smtClean="0">
                <a:latin typeface="Calibri" pitchFamily="34" charset="0"/>
              </a:rPr>
              <a:t>Задачи:</a:t>
            </a:r>
          </a:p>
          <a:p>
            <a:pPr lvl="0">
              <a:buBlip>
                <a:blip r:embed="rId2"/>
              </a:buBlip>
            </a:pPr>
            <a:r>
              <a:rPr lang="ru-RU" sz="2000" dirty="0" smtClean="0">
                <a:latin typeface="Calibri" pitchFamily="34" charset="0"/>
              </a:rPr>
              <a:t>Разработать модель, описывающую механизм влияния различных факторов на индивидуальные результаты ЕГЭ</a:t>
            </a:r>
          </a:p>
          <a:p>
            <a:pPr lvl="0">
              <a:buBlip>
                <a:blip r:embed="rId2"/>
              </a:buBlip>
            </a:pPr>
            <a:r>
              <a:rPr lang="ru-RU" sz="2000" dirty="0" smtClean="0">
                <a:latin typeface="Calibri" pitchFamily="34" charset="0"/>
              </a:rPr>
              <a:t>На основе статистических и социологических данных сформировать базу данных результатов ЕГЭ-2009 и условий, в которых эти результаты были получены (для </a:t>
            </a:r>
            <a:r>
              <a:rPr lang="ru-RU" sz="2000" dirty="0" err="1" smtClean="0">
                <a:latin typeface="Calibri" pitchFamily="34" charset="0"/>
              </a:rPr>
              <a:t>пилотных</a:t>
            </a:r>
            <a:r>
              <a:rPr lang="ru-RU" sz="2000" dirty="0" smtClean="0">
                <a:latin typeface="Calibri" pitchFamily="34" charset="0"/>
              </a:rPr>
              <a:t> регионов)</a:t>
            </a:r>
          </a:p>
          <a:p>
            <a:pPr lvl="0">
              <a:buBlip>
                <a:blip r:embed="rId2"/>
              </a:buBlip>
            </a:pPr>
            <a:r>
              <a:rPr lang="ru-RU" sz="2000" dirty="0" smtClean="0">
                <a:latin typeface="Calibri" pitchFamily="34" charset="0"/>
              </a:rPr>
              <a:t>Оценить величину вклада каждого  фактора,  выявить возможные группы риска среди выпускников и группы школ с устойчиво низкими результатами</a:t>
            </a:r>
            <a:endParaRPr lang="ru-RU" sz="2000" dirty="0">
              <a:latin typeface="Calibri" pitchFamily="34"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8143932" cy="685784"/>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2300" dirty="0" smtClean="0">
                <a:latin typeface="Calibri" pitchFamily="34" charset="0"/>
              </a:rPr>
              <a:t>Факторы, обнаружившие связь с </a:t>
            </a:r>
            <a:r>
              <a:rPr lang="ru-RU" sz="2300" u="sng" dirty="0" smtClean="0">
                <a:latin typeface="Calibri" pitchFamily="34" charset="0"/>
              </a:rPr>
              <a:t>низкими</a:t>
            </a:r>
            <a:r>
              <a:rPr lang="ru-RU" sz="2300" dirty="0" smtClean="0">
                <a:latin typeface="Calibri" pitchFamily="34" charset="0"/>
              </a:rPr>
              <a:t> результатами ЕГЭ</a:t>
            </a:r>
            <a:endParaRPr lang="ru-RU" sz="2300" dirty="0">
              <a:latin typeface="Calibri" pitchFamily="34" charset="0"/>
            </a:endParaRPr>
          </a:p>
        </p:txBody>
      </p:sp>
      <p:graphicFrame>
        <p:nvGraphicFramePr>
          <p:cNvPr id="4" name="Таблица 3"/>
          <p:cNvGraphicFramePr>
            <a:graphicFrameLocks noGrp="1"/>
          </p:cNvGraphicFramePr>
          <p:nvPr/>
        </p:nvGraphicFramePr>
        <p:xfrm>
          <a:off x="1071538" y="928670"/>
          <a:ext cx="7786742" cy="5643601"/>
        </p:xfrm>
        <a:graphic>
          <a:graphicData uri="http://schemas.openxmlformats.org/drawingml/2006/table">
            <a:tbl>
              <a:tblPr>
                <a:tableStyleId>{E8B1032C-EA38-4F05-BA0D-38AFFFC7BED3}</a:tableStyleId>
              </a:tblPr>
              <a:tblGrid>
                <a:gridCol w="3937801"/>
                <a:gridCol w="3848941"/>
              </a:tblGrid>
              <a:tr h="441259">
                <a:tc>
                  <a:txBody>
                    <a:bodyPr/>
                    <a:lstStyle/>
                    <a:p>
                      <a:pPr indent="0" algn="ctr">
                        <a:spcBef>
                          <a:spcPts val="300"/>
                        </a:spcBef>
                        <a:spcAft>
                          <a:spcPts val="300"/>
                        </a:spcAft>
                      </a:pPr>
                      <a:r>
                        <a:rPr lang="ru-RU" sz="1400" b="1" dirty="0" smtClean="0">
                          <a:effectLst/>
                          <a:latin typeface="Calibri" pitchFamily="34" charset="0"/>
                        </a:rPr>
                        <a:t>МАТЕМАТИКА</a:t>
                      </a:r>
                      <a:endParaRPr lang="ru-RU" sz="1400" b="1" dirty="0">
                        <a:solidFill>
                          <a:srgbClr val="C00000"/>
                        </a:solidFill>
                        <a:effectLst/>
                        <a:latin typeface="Calibri" pitchFamily="34" charset="0"/>
                        <a:ea typeface="Times New Roman"/>
                        <a:cs typeface="Times New Roman"/>
                      </a:endParaRPr>
                    </a:p>
                  </a:txBody>
                  <a:tcPr marL="63972" marR="63972" marT="0" marB="0" anchor="ctr">
                    <a:solidFill>
                      <a:srgbClr val="CCCCFF"/>
                    </a:solidFill>
                  </a:tcPr>
                </a:tc>
                <a:tc>
                  <a:txBody>
                    <a:bodyPr/>
                    <a:lstStyle/>
                    <a:p>
                      <a:pPr indent="0" algn="ctr">
                        <a:spcBef>
                          <a:spcPts val="300"/>
                        </a:spcBef>
                        <a:spcAft>
                          <a:spcPts val="300"/>
                        </a:spcAft>
                      </a:pPr>
                      <a:r>
                        <a:rPr lang="ru-RU" sz="1400" b="1" dirty="0" smtClean="0">
                          <a:effectLst/>
                          <a:latin typeface="Calibri" pitchFamily="34" charset="0"/>
                        </a:rPr>
                        <a:t>РУССКИЙ ЯЗЫК</a:t>
                      </a:r>
                      <a:endParaRPr lang="ru-RU" sz="1400" b="1" dirty="0">
                        <a:solidFill>
                          <a:srgbClr val="C00000"/>
                        </a:solidFill>
                        <a:effectLst/>
                        <a:latin typeface="Calibri" pitchFamily="34" charset="0"/>
                        <a:ea typeface="Times New Roman"/>
                        <a:cs typeface="Times New Roman"/>
                      </a:endParaRPr>
                    </a:p>
                  </a:txBody>
                  <a:tcPr marL="63972" marR="63972" marT="0" marB="0" anchor="ctr">
                    <a:solidFill>
                      <a:srgbClr val="66FFCC"/>
                    </a:solidFill>
                  </a:tcPr>
                </a:tc>
              </a:tr>
              <a:tr h="250715">
                <a:tc gridSpan="2">
                  <a:txBody>
                    <a:bodyPr/>
                    <a:lstStyle/>
                    <a:p>
                      <a:pPr indent="228600" algn="ctr">
                        <a:spcBef>
                          <a:spcPts val="300"/>
                        </a:spcBef>
                        <a:spcAft>
                          <a:spcPts val="300"/>
                        </a:spcAft>
                      </a:pPr>
                      <a:r>
                        <a:rPr lang="ru-RU" sz="1400" dirty="0">
                          <a:latin typeface="Calibri" pitchFamily="34" charset="0"/>
                        </a:rPr>
                        <a:t>В0 Доля выпускников вечерних (сменных) школ</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250715">
                <a:tc gridSpan="2">
                  <a:txBody>
                    <a:bodyPr/>
                    <a:lstStyle/>
                    <a:p>
                      <a:pPr indent="228600" algn="ctr">
                        <a:spcBef>
                          <a:spcPts val="300"/>
                        </a:spcBef>
                        <a:spcAft>
                          <a:spcPts val="300"/>
                        </a:spcAft>
                      </a:pPr>
                      <a:r>
                        <a:rPr lang="ru-RU" sz="1400" dirty="0">
                          <a:latin typeface="Calibri" pitchFamily="34" charset="0"/>
                        </a:rPr>
                        <a:t>В1. Доля выпускников сельских школ</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313394">
                <a:tc gridSpan="2">
                  <a:txBody>
                    <a:bodyPr/>
                    <a:lstStyle/>
                    <a:p>
                      <a:pPr indent="228600" algn="ctr">
                        <a:spcBef>
                          <a:spcPts val="300"/>
                        </a:spcBef>
                        <a:spcAft>
                          <a:spcPts val="300"/>
                        </a:spcAft>
                      </a:pPr>
                      <a:r>
                        <a:rPr lang="ru-RU" sz="1400" dirty="0">
                          <a:latin typeface="Calibri" pitchFamily="34" charset="0"/>
                        </a:rPr>
                        <a:t>В2. Доля выпускников, живущих только с отцом или без родителей</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661888">
                <a:tc>
                  <a:txBody>
                    <a:bodyPr/>
                    <a:lstStyle/>
                    <a:p>
                      <a:pPr indent="228600">
                        <a:spcBef>
                          <a:spcPts val="300"/>
                        </a:spcBef>
                        <a:spcAft>
                          <a:spcPts val="300"/>
                        </a:spcAft>
                      </a:pPr>
                      <a:r>
                        <a:rPr lang="ru-RU" sz="1400" dirty="0">
                          <a:latin typeface="Calibri" pitchFamily="34" charset="0"/>
                        </a:rPr>
                        <a:t>В3. Доля выпускников, с низким уровнем образования матери (9 классов и менее)</a:t>
                      </a:r>
                      <a:endParaRPr lang="ru-RU" sz="1400" dirty="0">
                        <a:latin typeface="Calibri" pitchFamily="34" charset="0"/>
                        <a:ea typeface="Times New Roman"/>
                        <a:cs typeface="Times New Roman"/>
                      </a:endParaRPr>
                    </a:p>
                  </a:txBody>
                  <a:tcPr marL="68580" marR="68580" marT="0" marB="0" anchor="ctr">
                    <a:solidFill>
                      <a:srgbClr val="CCCCFF"/>
                    </a:solidFill>
                  </a:tcPr>
                </a:tc>
                <a:tc>
                  <a:txBody>
                    <a:bodyPr/>
                    <a:lstStyle/>
                    <a:p>
                      <a:pPr indent="228600">
                        <a:spcBef>
                          <a:spcPts val="300"/>
                        </a:spcBef>
                        <a:spcAft>
                          <a:spcPts val="300"/>
                        </a:spcAft>
                      </a:pPr>
                      <a:r>
                        <a:rPr lang="ru-RU" sz="1400" dirty="0">
                          <a:latin typeface="Calibri" pitchFamily="34" charset="0"/>
                        </a:rPr>
                        <a:t>В4. Доля выпускников, с низким уровнем образования одного из родителей (9 классов и менее)</a:t>
                      </a:r>
                      <a:endParaRPr lang="ru-RU" sz="1400" dirty="0">
                        <a:latin typeface="Calibri" pitchFamily="34" charset="0"/>
                        <a:ea typeface="Times New Roman"/>
                        <a:cs typeface="Times New Roman"/>
                      </a:endParaRPr>
                    </a:p>
                  </a:txBody>
                  <a:tcPr marL="68580" marR="68580" marT="0" marB="0" anchor="ctr">
                    <a:solidFill>
                      <a:srgbClr val="66FFCC"/>
                    </a:solidFill>
                  </a:tcPr>
                </a:tc>
              </a:tr>
              <a:tr h="273280">
                <a:tc gridSpan="2">
                  <a:txBody>
                    <a:bodyPr/>
                    <a:lstStyle/>
                    <a:p>
                      <a:pPr indent="228600" algn="ctr">
                        <a:spcBef>
                          <a:spcPts val="300"/>
                        </a:spcBef>
                        <a:spcAft>
                          <a:spcPts val="300"/>
                        </a:spcAft>
                      </a:pPr>
                      <a:r>
                        <a:rPr lang="ru-RU" sz="1400" dirty="0">
                          <a:latin typeface="Calibri" pitchFamily="34" charset="0"/>
                        </a:rPr>
                        <a:t>В5. Доля выпускников, имеющих менее 25 книг в семейной библиотеке</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441259">
                <a:tc gridSpan="2">
                  <a:txBody>
                    <a:bodyPr/>
                    <a:lstStyle/>
                    <a:p>
                      <a:pPr indent="228600" algn="ctr">
                        <a:spcBef>
                          <a:spcPts val="300"/>
                        </a:spcBef>
                        <a:spcAft>
                          <a:spcPts val="300"/>
                        </a:spcAft>
                      </a:pPr>
                      <a:r>
                        <a:rPr lang="ru-RU" sz="1400" dirty="0">
                          <a:latin typeface="Calibri" pitchFamily="34" charset="0"/>
                        </a:rPr>
                        <a:t>В6. Доля выпускников имеющих низкий индекс образовательных ресурсов семьи (менее 0,5)</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441259">
                <a:tc gridSpan="2">
                  <a:txBody>
                    <a:bodyPr/>
                    <a:lstStyle/>
                    <a:p>
                      <a:pPr indent="228600" algn="ctr">
                        <a:spcBef>
                          <a:spcPts val="300"/>
                        </a:spcBef>
                        <a:spcAft>
                          <a:spcPts val="300"/>
                        </a:spcAft>
                      </a:pPr>
                      <a:r>
                        <a:rPr lang="ru-RU" sz="1400" dirty="0">
                          <a:latin typeface="Calibri" pitchFamily="34" charset="0"/>
                        </a:rPr>
                        <a:t>В7. Доля выпускников, имеющих индекс материальной обеспеченности семей до 0,2 (менее 5 предметов из перечня)</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441259">
                <a:tc gridSpan="2">
                  <a:txBody>
                    <a:bodyPr/>
                    <a:lstStyle/>
                    <a:p>
                      <a:pPr indent="228600" algn="ctr">
                        <a:spcBef>
                          <a:spcPts val="300"/>
                        </a:spcBef>
                        <a:spcAft>
                          <a:spcPts val="300"/>
                        </a:spcAft>
                      </a:pPr>
                      <a:r>
                        <a:rPr lang="ru-RU" sz="1400" dirty="0">
                          <a:latin typeface="Calibri" pitchFamily="34" charset="0"/>
                        </a:rPr>
                        <a:t>В8. Доля выпускников, использующих в качестве языка общения в семье и со сверстниками в основном другой и только другой (не русский) языки</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290830">
                <a:tc gridSpan="2">
                  <a:txBody>
                    <a:bodyPr/>
                    <a:lstStyle/>
                    <a:p>
                      <a:pPr indent="228600" algn="ctr">
                        <a:spcBef>
                          <a:spcPts val="300"/>
                        </a:spcBef>
                        <a:spcAft>
                          <a:spcPts val="300"/>
                        </a:spcAft>
                      </a:pPr>
                      <a:r>
                        <a:rPr lang="ru-RU" sz="1400" dirty="0">
                          <a:latin typeface="Calibri" pitchFamily="34" charset="0"/>
                        </a:rPr>
                        <a:t>В9. Доля выпускников, не имеющих дополнительного образования</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441259">
                <a:tc gridSpan="2">
                  <a:txBody>
                    <a:bodyPr/>
                    <a:lstStyle/>
                    <a:p>
                      <a:pPr indent="228600" algn="ctr">
                        <a:spcBef>
                          <a:spcPts val="300"/>
                        </a:spcBef>
                        <a:spcAft>
                          <a:spcPts val="300"/>
                        </a:spcAft>
                      </a:pPr>
                      <a:r>
                        <a:rPr lang="ru-RU" sz="1400" dirty="0">
                          <a:latin typeface="Calibri" pitchFamily="34" charset="0"/>
                        </a:rPr>
                        <a:t>В10. Доля выпускников, имеющих низкий уровень мотивации на изучение обоих предметов  </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513966">
                <a:tc gridSpan="2">
                  <a:txBody>
                    <a:bodyPr/>
                    <a:lstStyle/>
                    <a:p>
                      <a:pPr indent="228600" algn="ctr">
                        <a:spcBef>
                          <a:spcPts val="300"/>
                        </a:spcBef>
                        <a:spcAft>
                          <a:spcPts val="300"/>
                        </a:spcAft>
                      </a:pPr>
                      <a:r>
                        <a:rPr lang="ru-RU" sz="1400" dirty="0">
                          <a:latin typeface="Calibri" pitchFamily="34" charset="0"/>
                        </a:rPr>
                        <a:t>В11. Доля выпускников с несформированным представлением о своей дальнейшей образовательной и трудовой траектории</a:t>
                      </a:r>
                      <a:endParaRPr lang="ru-RU" sz="1400" dirty="0">
                        <a:latin typeface="Calibri" pitchFamily="34" charset="0"/>
                        <a:ea typeface="Times New Roman"/>
                        <a:cs typeface="Times New Roman"/>
                      </a:endParaRPr>
                    </a:p>
                  </a:txBody>
                  <a:tcPr marL="68580" marR="68580" marT="0" marB="0" anchor="ctr">
                    <a:solidFill>
                      <a:srgbClr val="FFCCFF"/>
                    </a:solidFill>
                  </a:tcPr>
                </a:tc>
                <a:tc hMerge="1">
                  <a:txBody>
                    <a:bodyPr/>
                    <a:lstStyle/>
                    <a:p>
                      <a:endParaRPr lang="ru-RU"/>
                    </a:p>
                  </a:txBody>
                  <a:tcPr/>
                </a:tc>
              </a:tr>
              <a:tr h="882518">
                <a:tc>
                  <a:txBody>
                    <a:bodyPr/>
                    <a:lstStyle/>
                    <a:p>
                      <a:pPr indent="228600">
                        <a:spcBef>
                          <a:spcPts val="300"/>
                        </a:spcBef>
                        <a:spcAft>
                          <a:spcPts val="300"/>
                        </a:spcAft>
                      </a:pPr>
                      <a:r>
                        <a:rPr lang="ru-RU" sz="1400" dirty="0">
                          <a:latin typeface="Calibri" pitchFamily="34" charset="0"/>
                        </a:rPr>
                        <a:t>В12. Доля выпускников, выбравших образование, юриспруденцию, сферу обслуживания и рабочие специальности.</a:t>
                      </a:r>
                      <a:endParaRPr lang="ru-RU" sz="1400" dirty="0">
                        <a:latin typeface="Calibri" pitchFamily="34" charset="0"/>
                        <a:ea typeface="Times New Roman"/>
                        <a:cs typeface="Times New Roman"/>
                      </a:endParaRPr>
                    </a:p>
                  </a:txBody>
                  <a:tcPr marL="68580" marR="68580" marT="0" marB="0" anchor="ctr">
                    <a:solidFill>
                      <a:srgbClr val="CCCCFF"/>
                    </a:solidFill>
                  </a:tcPr>
                </a:tc>
                <a:tc>
                  <a:txBody>
                    <a:bodyPr/>
                    <a:lstStyle/>
                    <a:p>
                      <a:pPr indent="228600">
                        <a:spcBef>
                          <a:spcPts val="300"/>
                        </a:spcBef>
                        <a:spcAft>
                          <a:spcPts val="300"/>
                        </a:spcAft>
                      </a:pPr>
                      <a:r>
                        <a:rPr lang="ru-RU" sz="1400" dirty="0">
                          <a:latin typeface="Calibri" pitchFamily="34" charset="0"/>
                        </a:rPr>
                        <a:t>В13. Доля выпускников, выбравших военные специальности, юриспруденцию, сферу обслуживания и рабочие специальности.</a:t>
                      </a:r>
                      <a:endParaRPr lang="ru-RU" sz="1400" dirty="0">
                        <a:latin typeface="Calibri" pitchFamily="34" charset="0"/>
                        <a:ea typeface="Times New Roman"/>
                        <a:cs typeface="Times New Roman"/>
                      </a:endParaRPr>
                    </a:p>
                  </a:txBody>
                  <a:tcPr marL="68580" marR="68580" marT="0" marB="0" anchor="ctr">
                    <a:solidFill>
                      <a:srgbClr val="66FFCC"/>
                    </a:solidFill>
                  </a:tcPr>
                </a:tc>
              </a:tr>
            </a:tbl>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00232" y="214290"/>
            <a:ext cx="6429420" cy="707886"/>
          </a:xfrm>
          <a:prstGeom prst="rect">
            <a:avLst/>
          </a:prstGeom>
        </p:spPr>
        <p:txBody>
          <a:bodyPr wrap="square">
            <a:spAutoFit/>
          </a:bodyPr>
          <a:lstStyle/>
          <a:p>
            <a:pPr algn="ctr">
              <a:defRPr sz="1200" b="0" i="0" u="none" strike="noStrike" kern="1200" baseline="0">
                <a:solidFill>
                  <a:srgbClr val="000000"/>
                </a:solidFill>
                <a:latin typeface="+mn-lt"/>
                <a:ea typeface="+mn-ea"/>
                <a:cs typeface="+mn-cs"/>
              </a:defRPr>
            </a:pPr>
            <a:r>
              <a:rPr lang="ru-RU" sz="2000" dirty="0" smtClean="0">
                <a:latin typeface="Calibri" pitchFamily="34" charset="0"/>
              </a:rPr>
              <a:t>Факторы, имеющие связь с высокими результатами ЕГЭ.  Выпускники полных средних школ.</a:t>
            </a:r>
            <a:endParaRPr lang="ru-RU" sz="2000" dirty="0">
              <a:latin typeface="Calibri" pitchFamily="34" charset="0"/>
            </a:endParaRPr>
          </a:p>
        </p:txBody>
      </p:sp>
      <p:graphicFrame>
        <p:nvGraphicFramePr>
          <p:cNvPr id="6" name="Диаграмма 5"/>
          <p:cNvGraphicFramePr/>
          <p:nvPr/>
        </p:nvGraphicFramePr>
        <p:xfrm>
          <a:off x="857224" y="1071546"/>
          <a:ext cx="8143932" cy="56436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071538" y="1000108"/>
          <a:ext cx="7858180" cy="564360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000232" y="214290"/>
            <a:ext cx="6429420" cy="707886"/>
          </a:xfrm>
          <a:prstGeom prst="rect">
            <a:avLst/>
          </a:prstGeom>
        </p:spPr>
        <p:txBody>
          <a:bodyPr wrap="square">
            <a:spAutoFit/>
          </a:bodyPr>
          <a:lstStyle/>
          <a:p>
            <a:pPr algn="ctr">
              <a:defRPr sz="1200" b="0" i="0" u="none" strike="noStrike" kern="1200" baseline="0">
                <a:solidFill>
                  <a:srgbClr val="000000"/>
                </a:solidFill>
                <a:latin typeface="+mn-lt"/>
                <a:ea typeface="+mn-ea"/>
                <a:cs typeface="+mn-cs"/>
              </a:defRPr>
            </a:pPr>
            <a:r>
              <a:rPr lang="ru-RU" sz="2000" dirty="0" smtClean="0">
                <a:latin typeface="Calibri" pitchFamily="34" charset="0"/>
              </a:rPr>
              <a:t>Факторы, имеющие связь с низкими результатами ЕГЭ.  Выпускники полных средних школ.</a:t>
            </a:r>
            <a:endParaRPr lang="ru-RU" sz="2000" dirty="0">
              <a:latin typeface="Calibri" pitchFamily="34" charset="0"/>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772400" cy="47147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2300" dirty="0" smtClean="0">
                <a:latin typeface="Calibri" pitchFamily="34" charset="0"/>
              </a:rPr>
              <a:t>Основные результаты исследования:</a:t>
            </a:r>
          </a:p>
        </p:txBody>
      </p:sp>
      <p:sp>
        <p:nvSpPr>
          <p:cNvPr id="3" name="Содержимое 2"/>
          <p:cNvSpPr>
            <a:spLocks noGrp="1"/>
          </p:cNvSpPr>
          <p:nvPr>
            <p:ph idx="1"/>
          </p:nvPr>
        </p:nvSpPr>
        <p:spPr>
          <a:xfrm>
            <a:off x="1173163" y="857232"/>
            <a:ext cx="7772400" cy="5500726"/>
          </a:xfrm>
          <a:noFill/>
          <a:ln w="9525">
            <a:noFill/>
            <a:miter lim="800000"/>
            <a:headEnd/>
            <a:tailEnd/>
          </a:ln>
        </p:spPr>
        <p:txBody>
          <a:bodyPr vert="horz" wrap="square" lIns="91440" tIns="45720" rIns="91440" bIns="45720" numCol="1" anchor="t" anchorCtr="0" compatLnSpc="1">
            <a:prstTxWarp prst="textNoShape">
              <a:avLst/>
            </a:prstTxWarp>
          </a:bodyPr>
          <a:lstStyle/>
          <a:p>
            <a:pPr>
              <a:buBlip>
                <a:blip r:embed="rId2"/>
              </a:buBlip>
            </a:pPr>
            <a:r>
              <a:rPr lang="ru-RU" sz="1800" dirty="0" smtClean="0">
                <a:latin typeface="Calibri" pitchFamily="34" charset="0"/>
              </a:rPr>
              <a:t>Выделены значимые семейные и личностные характеристики выпускников, имеющие связь с результатами ЕГЭ. </a:t>
            </a:r>
          </a:p>
          <a:p>
            <a:pPr>
              <a:buBlip>
                <a:blip r:embed="rId2"/>
              </a:buBlip>
            </a:pPr>
            <a:r>
              <a:rPr lang="ru-RU" sz="1800" dirty="0" smtClean="0">
                <a:latin typeface="Calibri" pitchFamily="34" charset="0"/>
              </a:rPr>
              <a:t>Рассчитаны нормативные значения этих факторов для группы успешно сдавших ЕГЭ и группы риска, что позволяет дифференцированно подходить к оценке результатов ЕГЭ по отдельным образовательным учреждениям учитывая особенности обучаемого контингента, и его положения по значениям вышеуказанных характеристик относительно нормы. </a:t>
            </a:r>
          </a:p>
          <a:p>
            <a:pPr>
              <a:buBlip>
                <a:blip r:embed="rId2"/>
              </a:buBlip>
            </a:pPr>
            <a:r>
              <a:rPr lang="ru-RU" sz="1800" dirty="0" smtClean="0">
                <a:latin typeface="Calibri" pitchFamily="34" charset="0"/>
              </a:rPr>
              <a:t>Приведённые расчеты позволяют использовать их как верхнюю и нижнюю границу нормы для оценки действия каждого из факторов. Рассчитав значения каждого из факторов для выпускников отдельной школы или муниципалитета можно сопоставить их с границами нормы и оценить контингент выпускников. </a:t>
            </a:r>
          </a:p>
          <a:p>
            <a:pPr>
              <a:buBlip>
                <a:blip r:embed="rId2"/>
              </a:buBlip>
            </a:pPr>
            <a:r>
              <a:rPr lang="ru-RU" sz="1800" dirty="0" smtClean="0">
                <a:latin typeface="Calibri" pitchFamily="34" charset="0"/>
              </a:rPr>
              <a:t>Это позволяет выделять среди образовательных учреждений группы риска по семейным и личностным характеристикам контингента учащихся. </a:t>
            </a:r>
          </a:p>
          <a:p>
            <a:pPr>
              <a:buBlip>
                <a:blip r:embed="rId2"/>
              </a:buBlip>
            </a:pPr>
            <a:r>
              <a:rPr lang="ru-RU" sz="1800" dirty="0" smtClean="0">
                <a:latin typeface="Calibri" pitchFamily="34" charset="0"/>
              </a:rPr>
              <a:t>Информация может быть использована в управлении территориальными образовательными сетями, принятии решений по оптимизации и развитию сети образовательных учреждений региона, муниципалитета, по организации образовательного процесса в отдельной школе.</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142976" y="285728"/>
            <a:ext cx="7772400" cy="328594"/>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2800" dirty="0" smtClean="0">
                <a:latin typeface="Calibri" pitchFamily="34" charset="0"/>
              </a:rPr>
              <a:t>Структура исследования: «два в одном»</a:t>
            </a:r>
          </a:p>
        </p:txBody>
      </p:sp>
      <p:graphicFrame>
        <p:nvGraphicFramePr>
          <p:cNvPr id="4" name="Содержимое 3"/>
          <p:cNvGraphicFramePr>
            <a:graphicFrameLocks noGrp="1"/>
          </p:cNvGraphicFramePr>
          <p:nvPr>
            <p:ph idx="4294967295"/>
          </p:nvPr>
        </p:nvGraphicFramePr>
        <p:xfrm>
          <a:off x="0" y="285728"/>
          <a:ext cx="8945562" cy="642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rot="17740649">
            <a:off x="2059503" y="1634813"/>
            <a:ext cx="1087813" cy="498475"/>
          </a:xfrm>
          <a:prstGeom prst="curvedDownArrow">
            <a:avLst>
              <a:gd name="adj1" fmla="val 49979"/>
              <a:gd name="adj2" fmla="val 112416"/>
              <a:gd name="adj3" fmla="val 27778"/>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2052" name="AutoShape 4"/>
          <p:cNvSpPr>
            <a:spLocks noChangeArrowheads="1"/>
          </p:cNvSpPr>
          <p:nvPr/>
        </p:nvSpPr>
        <p:spPr bwMode="auto">
          <a:xfrm>
            <a:off x="3000364" y="1357298"/>
            <a:ext cx="1714512" cy="78581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Формирование списков неуспевающих  </a:t>
            </a:r>
            <a:r>
              <a:rPr lang="ru-RU" sz="1000" dirty="0" smtClean="0">
                <a:solidFill>
                  <a:schemeClr val="tx1"/>
                </a:solidFill>
                <a:latin typeface="Calibri" pitchFamily="34" charset="0"/>
                <a:cs typeface="Arial" pitchFamily="34" charset="0"/>
              </a:rPr>
              <a:t>выпускников этих школ </a:t>
            </a:r>
            <a:r>
              <a:rPr kumimoji="0" lang="ru-RU" sz="1000" b="0" i="0" u="none" strike="noStrike" cap="none" normalizeH="0" baseline="0" dirty="0" smtClean="0">
                <a:ln>
                  <a:noFill/>
                </a:ln>
                <a:solidFill>
                  <a:schemeClr val="tx1"/>
                </a:solidFill>
                <a:effectLst/>
                <a:latin typeface="Calibri" pitchFamily="34" charset="0"/>
                <a:cs typeface="Arial" pitchFamily="34" charset="0"/>
              </a:rPr>
              <a:t>по итогам ЕГЭ-2008 </a:t>
            </a:r>
          </a:p>
        </p:txBody>
      </p:sp>
      <p:sp>
        <p:nvSpPr>
          <p:cNvPr id="2056" name="AutoShape 8"/>
          <p:cNvSpPr>
            <a:spLocks noChangeArrowheads="1"/>
          </p:cNvSpPr>
          <p:nvPr/>
        </p:nvSpPr>
        <p:spPr bwMode="auto">
          <a:xfrm>
            <a:off x="5143504" y="1214422"/>
            <a:ext cx="1476375" cy="92869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ru-RU" sz="1000" dirty="0" smtClean="0">
                <a:solidFill>
                  <a:schemeClr val="tx1"/>
                </a:solidFill>
                <a:latin typeface="Calibri" pitchFamily="34" charset="0"/>
                <a:cs typeface="Arial" pitchFamily="34" charset="0"/>
              </a:rPr>
              <a:t>Анкетирование учителей относительно причин неудачи каждого из выпускников </a:t>
            </a:r>
            <a:endParaRPr kumimoji="0" lang="ru-R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057" name="AutoShape 9"/>
          <p:cNvSpPr>
            <a:spLocks noChangeArrowheads="1"/>
          </p:cNvSpPr>
          <p:nvPr/>
        </p:nvSpPr>
        <p:spPr bwMode="auto">
          <a:xfrm>
            <a:off x="2503481" y="2500306"/>
            <a:ext cx="1211263" cy="1785950"/>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Списки школ выборки трёх </a:t>
            </a:r>
            <a:r>
              <a:rPr kumimoji="0" lang="ru-RU" sz="1000" b="0" i="0" u="none" strike="noStrike" cap="none" normalizeH="0" baseline="0" dirty="0" err="1" smtClean="0">
                <a:ln>
                  <a:noFill/>
                </a:ln>
                <a:solidFill>
                  <a:schemeClr val="tx1"/>
                </a:solidFill>
                <a:effectLst/>
                <a:latin typeface="Calibri" pitchFamily="34" charset="0"/>
                <a:cs typeface="Arial" pitchFamily="34" charset="0"/>
              </a:rPr>
              <a:t>пилотных</a:t>
            </a:r>
            <a:r>
              <a:rPr kumimoji="0" lang="ru-RU" sz="1000" b="0" i="0" u="none" strike="noStrike" cap="none" normalizeH="0" baseline="0" dirty="0" smtClean="0">
                <a:ln>
                  <a:noFill/>
                </a:ln>
                <a:solidFill>
                  <a:schemeClr val="tx1"/>
                </a:solidFill>
                <a:effectLst/>
                <a:latin typeface="Calibri" pitchFamily="34" charset="0"/>
                <a:cs typeface="Arial" pitchFamily="34" charset="0"/>
              </a:rPr>
              <a:t> регионов  - списки выпускников  </a:t>
            </a:r>
            <a:r>
              <a:rPr kumimoji="0" lang="ru-RU" sz="1000" b="0" i="0" u="none" strike="noStrike" cap="none" normalizeH="0" baseline="0" dirty="0" err="1" smtClean="0">
                <a:ln>
                  <a:noFill/>
                </a:ln>
                <a:solidFill>
                  <a:schemeClr val="tx1"/>
                </a:solidFill>
                <a:effectLst/>
                <a:latin typeface="Calibri" pitchFamily="34" charset="0"/>
                <a:cs typeface="Arial" pitchFamily="34" charset="0"/>
              </a:rPr>
              <a:t>пилотных</a:t>
            </a:r>
            <a:r>
              <a:rPr kumimoji="0" lang="ru-RU" sz="1000" b="0" i="0" u="none" strike="noStrike" cap="none" normalizeH="0" baseline="0" dirty="0" smtClean="0">
                <a:ln>
                  <a:noFill/>
                </a:ln>
                <a:solidFill>
                  <a:schemeClr val="tx1"/>
                </a:solidFill>
                <a:effectLst/>
                <a:latin typeface="Calibri" pitchFamily="34" charset="0"/>
                <a:cs typeface="Arial" pitchFamily="34" charset="0"/>
              </a:rPr>
              <a:t> школ</a:t>
            </a:r>
          </a:p>
        </p:txBody>
      </p:sp>
      <p:sp>
        <p:nvSpPr>
          <p:cNvPr id="2059" name="AutoShape 11"/>
          <p:cNvSpPr>
            <a:spLocks noChangeArrowheads="1"/>
          </p:cNvSpPr>
          <p:nvPr/>
        </p:nvSpPr>
        <p:spPr bwMode="auto">
          <a:xfrm>
            <a:off x="2143108" y="3071810"/>
            <a:ext cx="266700" cy="533400"/>
          </a:xfrm>
          <a:prstGeom prst="rightArrow">
            <a:avLst>
              <a:gd name="adj1" fmla="val 53574"/>
              <a:gd name="adj2" fmla="val 7143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2060" name="AutoShape 12"/>
          <p:cNvSpPr>
            <a:spLocks noChangeArrowheads="1"/>
          </p:cNvSpPr>
          <p:nvPr/>
        </p:nvSpPr>
        <p:spPr bwMode="auto">
          <a:xfrm>
            <a:off x="4786314" y="1428736"/>
            <a:ext cx="285752" cy="533400"/>
          </a:xfrm>
          <a:prstGeom prst="rightArrow">
            <a:avLst>
              <a:gd name="adj1" fmla="val 53574"/>
              <a:gd name="adj2" fmla="val 7143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15" name="Заголовок 14"/>
          <p:cNvSpPr>
            <a:spLocks noGrp="1"/>
          </p:cNvSpPr>
          <p:nvPr>
            <p:ph type="title"/>
          </p:nvPr>
        </p:nvSpPr>
        <p:spPr>
          <a:xfrm>
            <a:off x="1142976" y="285728"/>
            <a:ext cx="7772400" cy="400032"/>
          </a:xfrm>
        </p:spPr>
        <p:txBody>
          <a:bodyPr/>
          <a:lstStyle/>
          <a:p>
            <a:r>
              <a:rPr lang="ru-RU" sz="2000" dirty="0" smtClean="0">
                <a:latin typeface="Calibri" pitchFamily="34" charset="0"/>
              </a:rPr>
              <a:t>Организационно-технологическая схема исследования</a:t>
            </a:r>
            <a:endParaRPr lang="ru-RU" sz="2000" dirty="0">
              <a:latin typeface="Calibri" pitchFamily="34" charset="0"/>
            </a:endParaRPr>
          </a:p>
        </p:txBody>
      </p:sp>
      <p:sp>
        <p:nvSpPr>
          <p:cNvPr id="16" name="AutoShape 8"/>
          <p:cNvSpPr>
            <a:spLocks noChangeArrowheads="1"/>
          </p:cNvSpPr>
          <p:nvPr/>
        </p:nvSpPr>
        <p:spPr bwMode="auto">
          <a:xfrm>
            <a:off x="928662" y="2857496"/>
            <a:ext cx="1143008" cy="100013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dirty="0" smtClean="0">
                <a:solidFill>
                  <a:schemeClr val="tx1"/>
                </a:solidFill>
                <a:latin typeface="Calibri" pitchFamily="34" charset="0"/>
                <a:cs typeface="Arial" pitchFamily="34" charset="0"/>
              </a:rPr>
              <a:t>Формирование выборки исследования по файлам РБД ЕГЭ</a:t>
            </a:r>
          </a:p>
        </p:txBody>
      </p:sp>
      <p:sp>
        <p:nvSpPr>
          <p:cNvPr id="17" name="Прямоугольник 16"/>
          <p:cNvSpPr/>
          <p:nvPr/>
        </p:nvSpPr>
        <p:spPr>
          <a:xfrm>
            <a:off x="1142976" y="5214950"/>
            <a:ext cx="2143139" cy="1323439"/>
          </a:xfrm>
          <a:prstGeom prst="rect">
            <a:avLst/>
          </a:prstGeom>
          <a:noFill/>
        </p:spPr>
        <p:txBody>
          <a:bodyPr wrap="square" lIns="91440" tIns="45720" rIns="91440" bIns="45720">
            <a:spAutoFit/>
          </a:bodyP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1361 выпускник (6,12%)</a:t>
            </a:r>
          </a:p>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из 48 школ </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Прямоугольник 17"/>
          <p:cNvSpPr/>
          <p:nvPr/>
        </p:nvSpPr>
        <p:spPr>
          <a:xfrm>
            <a:off x="3000364" y="714356"/>
            <a:ext cx="1714512" cy="646331"/>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248 выпускников</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AutoShape 9"/>
          <p:cNvSpPr>
            <a:spLocks noChangeArrowheads="1"/>
          </p:cNvSpPr>
          <p:nvPr/>
        </p:nvSpPr>
        <p:spPr bwMode="auto">
          <a:xfrm>
            <a:off x="7072330" y="1142984"/>
            <a:ext cx="1211263" cy="1071570"/>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База результатов анкетирования</a:t>
            </a:r>
            <a:r>
              <a:rPr kumimoji="0" lang="ru-RU" sz="1000" b="0" i="0" u="none" strike="noStrike" cap="none" normalizeH="0" dirty="0" smtClean="0">
                <a:ln>
                  <a:noFill/>
                </a:ln>
                <a:solidFill>
                  <a:schemeClr val="tx1"/>
                </a:solidFill>
                <a:effectLst/>
                <a:latin typeface="Calibri" pitchFamily="34" charset="0"/>
                <a:cs typeface="Arial" pitchFamily="34" charset="0"/>
              </a:rPr>
              <a:t> учителей</a:t>
            </a:r>
            <a:endParaRPr kumimoji="0" lang="ru-R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0" name="AutoShape 12"/>
          <p:cNvSpPr>
            <a:spLocks noChangeArrowheads="1"/>
          </p:cNvSpPr>
          <p:nvPr/>
        </p:nvSpPr>
        <p:spPr bwMode="auto">
          <a:xfrm>
            <a:off x="6715140" y="1428736"/>
            <a:ext cx="285752" cy="533400"/>
          </a:xfrm>
          <a:prstGeom prst="rightArrow">
            <a:avLst>
              <a:gd name="adj1" fmla="val 53574"/>
              <a:gd name="adj2" fmla="val 7143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21" name="AutoShape 8"/>
          <p:cNvSpPr>
            <a:spLocks noChangeArrowheads="1"/>
          </p:cNvSpPr>
          <p:nvPr/>
        </p:nvSpPr>
        <p:spPr bwMode="auto">
          <a:xfrm>
            <a:off x="7215206" y="2928934"/>
            <a:ext cx="1690689" cy="92869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000" dirty="0" smtClean="0">
                <a:solidFill>
                  <a:schemeClr val="tx1"/>
                </a:solidFill>
                <a:latin typeface="Calibri" pitchFamily="34" charset="0"/>
                <a:cs typeface="Arial" pitchFamily="34" charset="0"/>
              </a:rPr>
              <a:t>Анализ и интерпретация результатов исследования, подготовка отчёта и доклада</a:t>
            </a:r>
            <a:endParaRPr kumimoji="0" lang="ru-R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2" name="AutoShape 2"/>
          <p:cNvSpPr>
            <a:spLocks noChangeArrowheads="1"/>
          </p:cNvSpPr>
          <p:nvPr/>
        </p:nvSpPr>
        <p:spPr bwMode="auto">
          <a:xfrm rot="4109938" flipV="1">
            <a:off x="2021064" y="4640814"/>
            <a:ext cx="1087813" cy="478305"/>
          </a:xfrm>
          <a:prstGeom prst="curvedDownArrow">
            <a:avLst>
              <a:gd name="adj1" fmla="val 49979"/>
              <a:gd name="adj2" fmla="val 112416"/>
              <a:gd name="adj3" fmla="val 27778"/>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24" name="AutoShape 8"/>
          <p:cNvSpPr>
            <a:spLocks noChangeArrowheads="1"/>
          </p:cNvSpPr>
          <p:nvPr/>
        </p:nvSpPr>
        <p:spPr bwMode="auto">
          <a:xfrm>
            <a:off x="2928926" y="4357694"/>
            <a:ext cx="1214446" cy="13573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ru-RU" sz="1000" dirty="0" smtClean="0">
                <a:solidFill>
                  <a:schemeClr val="tx1"/>
                </a:solidFill>
                <a:latin typeface="Calibri" pitchFamily="34" charset="0"/>
                <a:cs typeface="Arial" pitchFamily="34" charset="0"/>
              </a:rPr>
              <a:t>Анкетирование учащихся относительно их семейных, личностных и мотивационных характеристик</a:t>
            </a:r>
            <a:endParaRPr kumimoji="0" lang="ru-R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5" name="AutoShape 12"/>
          <p:cNvSpPr>
            <a:spLocks noChangeArrowheads="1"/>
          </p:cNvSpPr>
          <p:nvPr/>
        </p:nvSpPr>
        <p:spPr bwMode="auto">
          <a:xfrm>
            <a:off x="4214810" y="4786322"/>
            <a:ext cx="285752" cy="533400"/>
          </a:xfrm>
          <a:prstGeom prst="rightArrow">
            <a:avLst>
              <a:gd name="adj1" fmla="val 53574"/>
              <a:gd name="adj2" fmla="val 7143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27" name="AutoShape 9"/>
          <p:cNvSpPr>
            <a:spLocks noChangeArrowheads="1"/>
          </p:cNvSpPr>
          <p:nvPr/>
        </p:nvSpPr>
        <p:spPr bwMode="auto">
          <a:xfrm>
            <a:off x="4572000" y="4357694"/>
            <a:ext cx="1211263" cy="1071570"/>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База результатов анкетирования</a:t>
            </a:r>
            <a:r>
              <a:rPr kumimoji="0" lang="ru-RU" sz="1000" b="0" i="0" u="none" strike="noStrike" cap="none" normalizeH="0" dirty="0" smtClean="0">
                <a:ln>
                  <a:noFill/>
                </a:ln>
                <a:solidFill>
                  <a:schemeClr val="tx1"/>
                </a:solidFill>
                <a:effectLst/>
                <a:latin typeface="Calibri" pitchFamily="34" charset="0"/>
                <a:cs typeface="Arial" pitchFamily="34" charset="0"/>
              </a:rPr>
              <a:t> учащихся</a:t>
            </a:r>
            <a:endParaRPr kumimoji="0" lang="ru-R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9" name="AutoShape 9"/>
          <p:cNvSpPr>
            <a:spLocks noChangeArrowheads="1"/>
          </p:cNvSpPr>
          <p:nvPr/>
        </p:nvSpPr>
        <p:spPr bwMode="auto">
          <a:xfrm>
            <a:off x="4572000" y="5715016"/>
            <a:ext cx="1357322" cy="928694"/>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База индивидуальных результатов </a:t>
            </a:r>
          </a:p>
          <a:p>
            <a:pPr marL="0" marR="0" lvl="0" indent="0" algn="l" defTabSz="914400" rtl="0" eaLnBrk="1" fontAlgn="base" latinLnBrk="0" hangingPunct="1">
              <a:lnSpc>
                <a:spcPct val="100000"/>
              </a:lnSpc>
              <a:spcBef>
                <a:spcPct val="0"/>
              </a:spcBef>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ЕГЭ-2009</a:t>
            </a:r>
          </a:p>
        </p:txBody>
      </p:sp>
      <p:sp>
        <p:nvSpPr>
          <p:cNvPr id="30" name="Крест 29"/>
          <p:cNvSpPr/>
          <p:nvPr/>
        </p:nvSpPr>
        <p:spPr>
          <a:xfrm>
            <a:off x="5286380" y="5357826"/>
            <a:ext cx="285752" cy="285752"/>
          </a:xfrm>
          <a:prstGeom prst="plus">
            <a:avLst>
              <a:gd name="adj" fmla="val 4483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solidFill>
                <a:schemeClr val="dk1"/>
              </a:solidFill>
              <a:latin typeface="Calibri" pitchFamily="34" charset="0"/>
            </a:endParaRPr>
          </a:p>
        </p:txBody>
      </p:sp>
      <p:sp>
        <p:nvSpPr>
          <p:cNvPr id="31" name="AutoShape 9"/>
          <p:cNvSpPr>
            <a:spLocks noChangeArrowheads="1"/>
          </p:cNvSpPr>
          <p:nvPr/>
        </p:nvSpPr>
        <p:spPr bwMode="auto">
          <a:xfrm>
            <a:off x="6286512" y="4500570"/>
            <a:ext cx="1357322" cy="1357322"/>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cs typeface="Arial" pitchFamily="34" charset="0"/>
              </a:rPr>
              <a:t>База результатов анкетирования</a:t>
            </a:r>
            <a:r>
              <a:rPr kumimoji="0" lang="ru-RU" sz="1000" b="0" i="0" u="none" strike="noStrike" cap="none" normalizeH="0" dirty="0" smtClean="0">
                <a:ln>
                  <a:noFill/>
                </a:ln>
                <a:solidFill>
                  <a:schemeClr val="tx1"/>
                </a:solidFill>
                <a:effectLst/>
                <a:latin typeface="Calibri" pitchFamily="34" charset="0"/>
                <a:cs typeface="Arial" pitchFamily="34" charset="0"/>
              </a:rPr>
              <a:t> выпускников и их индивидуальных результатов ЕГЭ</a:t>
            </a:r>
            <a:endParaRPr kumimoji="0" lang="ru-RU"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32" name="AutoShape 12"/>
          <p:cNvSpPr>
            <a:spLocks noChangeArrowheads="1"/>
          </p:cNvSpPr>
          <p:nvPr/>
        </p:nvSpPr>
        <p:spPr bwMode="auto">
          <a:xfrm>
            <a:off x="5929322" y="5143512"/>
            <a:ext cx="285752" cy="533400"/>
          </a:xfrm>
          <a:prstGeom prst="rightArrow">
            <a:avLst>
              <a:gd name="adj1" fmla="val 53574"/>
              <a:gd name="adj2" fmla="val 7143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33" name="AutoShape 2"/>
          <p:cNvSpPr>
            <a:spLocks noChangeArrowheads="1"/>
          </p:cNvSpPr>
          <p:nvPr/>
        </p:nvSpPr>
        <p:spPr bwMode="auto">
          <a:xfrm rot="16468268">
            <a:off x="6329857" y="3726255"/>
            <a:ext cx="1200654" cy="498475"/>
          </a:xfrm>
          <a:prstGeom prst="curvedDownArrow">
            <a:avLst>
              <a:gd name="adj1" fmla="val 49979"/>
              <a:gd name="adj2" fmla="val 112416"/>
              <a:gd name="adj3" fmla="val 27778"/>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
        <p:nvSpPr>
          <p:cNvPr id="34" name="AutoShape 2"/>
          <p:cNvSpPr>
            <a:spLocks noChangeArrowheads="1"/>
          </p:cNvSpPr>
          <p:nvPr/>
        </p:nvSpPr>
        <p:spPr bwMode="auto">
          <a:xfrm rot="5400000" flipV="1">
            <a:off x="6338948" y="2519308"/>
            <a:ext cx="1230689" cy="478305"/>
          </a:xfrm>
          <a:prstGeom prst="curvedDownArrow">
            <a:avLst>
              <a:gd name="adj1" fmla="val 49979"/>
              <a:gd name="adj2" fmla="val 112416"/>
              <a:gd name="adj3" fmla="val 27778"/>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sz="1000">
              <a:latin typeface="Calibri"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srcRect/>
          <a:stretch>
            <a:fillRect/>
          </a:stretch>
        </p:blipFill>
        <p:spPr bwMode="auto">
          <a:xfrm>
            <a:off x="6731033" y="2868598"/>
            <a:ext cx="1100137" cy="1584325"/>
          </a:xfrm>
          <a:prstGeom prst="rect">
            <a:avLst/>
          </a:prstGeom>
          <a:ln>
            <a:headEnd/>
            <a:tailEnd/>
          </a:ln>
        </p:spPr>
        <p:style>
          <a:lnRef idx="1">
            <a:schemeClr val="accent6"/>
          </a:lnRef>
          <a:fillRef idx="2">
            <a:schemeClr val="accent6"/>
          </a:fillRef>
          <a:effectRef idx="1">
            <a:schemeClr val="accent6"/>
          </a:effectRef>
          <a:fontRef idx="minor">
            <a:schemeClr val="dk1"/>
          </a:fontRef>
        </p:style>
      </p:pic>
      <p:pic>
        <p:nvPicPr>
          <p:cNvPr id="15365" name="Picture 5"/>
          <p:cNvPicPr>
            <a:picLocks noChangeAspect="1" noChangeArrowheads="1"/>
          </p:cNvPicPr>
          <p:nvPr/>
        </p:nvPicPr>
        <p:blipFill>
          <a:blip r:embed="rId4" cstate="print"/>
          <a:srcRect/>
          <a:stretch>
            <a:fillRect/>
          </a:stretch>
        </p:blipFill>
        <p:spPr bwMode="auto">
          <a:xfrm>
            <a:off x="7307295" y="4308460"/>
            <a:ext cx="1187450" cy="946150"/>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15368" name="AutoShape 8"/>
          <p:cNvSpPr>
            <a:spLocks noChangeArrowheads="1"/>
          </p:cNvSpPr>
          <p:nvPr/>
        </p:nvSpPr>
        <p:spPr bwMode="auto">
          <a:xfrm rot="5400000">
            <a:off x="-266725" y="3481379"/>
            <a:ext cx="3051175" cy="5175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Допуск к государственной итоговой аттестации</a:t>
            </a:r>
          </a:p>
        </p:txBody>
      </p:sp>
      <p:sp>
        <p:nvSpPr>
          <p:cNvPr id="15369" name="AutoShape 9"/>
          <p:cNvSpPr>
            <a:spLocks noChangeArrowheads="1"/>
          </p:cNvSpPr>
          <p:nvPr/>
        </p:nvSpPr>
        <p:spPr bwMode="auto">
          <a:xfrm>
            <a:off x="500034" y="3000372"/>
            <a:ext cx="504825" cy="1368425"/>
          </a:xfrm>
          <a:prstGeom prst="rightArrow">
            <a:avLst>
              <a:gd name="adj1" fmla="val 48176"/>
              <a:gd name="adj2" fmla="val 80233"/>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70" name="AutoShape 10"/>
          <p:cNvSpPr>
            <a:spLocks noChangeArrowheads="1"/>
          </p:cNvSpPr>
          <p:nvPr/>
        </p:nvSpPr>
        <p:spPr bwMode="auto">
          <a:xfrm>
            <a:off x="1571604" y="2214554"/>
            <a:ext cx="311097" cy="1081087"/>
          </a:xfrm>
          <a:prstGeom prst="rightArrow">
            <a:avLst>
              <a:gd name="adj1" fmla="val 57850"/>
              <a:gd name="adj2" fmla="val 77288"/>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71" name="AutoShape 11"/>
          <p:cNvSpPr>
            <a:spLocks noChangeArrowheads="1"/>
          </p:cNvSpPr>
          <p:nvPr/>
        </p:nvSpPr>
        <p:spPr bwMode="auto">
          <a:xfrm>
            <a:off x="1571604" y="4214818"/>
            <a:ext cx="311097" cy="1081087"/>
          </a:xfrm>
          <a:prstGeom prst="rightArrow">
            <a:avLst>
              <a:gd name="adj1" fmla="val 53085"/>
              <a:gd name="adj2" fmla="val 80271"/>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72" name="AutoShape 12"/>
          <p:cNvSpPr>
            <a:spLocks noChangeArrowheads="1"/>
          </p:cNvSpPr>
          <p:nvPr/>
        </p:nvSpPr>
        <p:spPr bwMode="auto">
          <a:xfrm rot="5400000">
            <a:off x="783413" y="2551912"/>
            <a:ext cx="2808288" cy="5175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Обязательные экзамены – русский язык и математика</a:t>
            </a:r>
          </a:p>
        </p:txBody>
      </p:sp>
      <p:sp>
        <p:nvSpPr>
          <p:cNvPr id="15373" name="AutoShape 13"/>
          <p:cNvSpPr>
            <a:spLocks noChangeArrowheads="1"/>
          </p:cNvSpPr>
          <p:nvPr/>
        </p:nvSpPr>
        <p:spPr bwMode="auto">
          <a:xfrm rot="5400000">
            <a:off x="1106469" y="5180019"/>
            <a:ext cx="2162175" cy="5175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Экзамены по выбору</a:t>
            </a:r>
          </a:p>
        </p:txBody>
      </p:sp>
      <p:sp>
        <p:nvSpPr>
          <p:cNvPr id="15374" name="AutoShape 14"/>
          <p:cNvSpPr>
            <a:spLocks noChangeArrowheads="1"/>
          </p:cNvSpPr>
          <p:nvPr/>
        </p:nvSpPr>
        <p:spPr bwMode="auto">
          <a:xfrm>
            <a:off x="2522471" y="1406532"/>
            <a:ext cx="271510" cy="865187"/>
          </a:xfrm>
          <a:prstGeom prst="rightArrow">
            <a:avLst>
              <a:gd name="adj1" fmla="val 53688"/>
              <a:gd name="adj2" fmla="val 74305"/>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78" name="AutoShape 18"/>
          <p:cNvSpPr>
            <a:spLocks noChangeArrowheads="1"/>
          </p:cNvSpPr>
          <p:nvPr/>
        </p:nvSpPr>
        <p:spPr bwMode="auto">
          <a:xfrm>
            <a:off x="7956583" y="3155935"/>
            <a:ext cx="431800" cy="1081088"/>
          </a:xfrm>
          <a:prstGeom prst="rightArrow">
            <a:avLst>
              <a:gd name="adj1" fmla="val 74528"/>
              <a:gd name="adj2" fmla="val 62375"/>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79" name="AutoShape 19"/>
          <p:cNvSpPr>
            <a:spLocks noChangeArrowheads="1"/>
          </p:cNvSpPr>
          <p:nvPr/>
        </p:nvSpPr>
        <p:spPr bwMode="auto">
          <a:xfrm rot="5400000">
            <a:off x="7277133" y="3473435"/>
            <a:ext cx="3025775" cy="5175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Участие в конкурсе в учреждения профобразования</a:t>
            </a:r>
          </a:p>
        </p:txBody>
      </p:sp>
      <p:sp>
        <p:nvSpPr>
          <p:cNvPr id="15382" name="AutoShape 22"/>
          <p:cNvSpPr>
            <a:spLocks noChangeArrowheads="1"/>
          </p:cNvSpPr>
          <p:nvPr/>
        </p:nvSpPr>
        <p:spPr bwMode="auto">
          <a:xfrm>
            <a:off x="2843245" y="3444860"/>
            <a:ext cx="2232025" cy="793750"/>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По обоим предметам балл по 100-балльной шкале </a:t>
            </a:r>
            <a:r>
              <a:rPr kumimoji="1" lang="ru-RU" sz="1500" b="1">
                <a:latin typeface="Calibri" pitchFamily="34" charset="0"/>
              </a:rPr>
              <a:t>выше</a:t>
            </a:r>
            <a:r>
              <a:rPr kumimoji="1" lang="ru-RU" sz="1500">
                <a:latin typeface="Calibri" pitchFamily="34" charset="0"/>
              </a:rPr>
              <a:t> порога</a:t>
            </a:r>
          </a:p>
        </p:txBody>
      </p:sp>
      <p:sp>
        <p:nvSpPr>
          <p:cNvPr id="15383" name="AutoShape 23"/>
          <p:cNvSpPr>
            <a:spLocks noChangeArrowheads="1"/>
          </p:cNvSpPr>
          <p:nvPr/>
        </p:nvSpPr>
        <p:spPr bwMode="auto">
          <a:xfrm>
            <a:off x="2843245" y="2508235"/>
            <a:ext cx="2520950" cy="7207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По одному из предметов балл по 100-балльной шкале </a:t>
            </a:r>
            <a:r>
              <a:rPr kumimoji="1" lang="ru-RU" sz="1500" b="1">
                <a:solidFill>
                  <a:srgbClr val="A50021"/>
                </a:solidFill>
                <a:effectLst>
                  <a:outerShdw blurRad="38100" dist="38100" dir="2700000" algn="tl">
                    <a:srgbClr val="000000"/>
                  </a:outerShdw>
                </a:effectLst>
                <a:latin typeface="Calibri" pitchFamily="34" charset="0"/>
              </a:rPr>
              <a:t>ниже</a:t>
            </a:r>
            <a:r>
              <a:rPr kumimoji="1" lang="ru-RU" sz="1500">
                <a:latin typeface="Calibri" pitchFamily="34" charset="0"/>
              </a:rPr>
              <a:t> порога</a:t>
            </a:r>
          </a:p>
        </p:txBody>
      </p:sp>
      <p:sp>
        <p:nvSpPr>
          <p:cNvPr id="15384" name="AutoShape 24"/>
          <p:cNvSpPr>
            <a:spLocks noChangeArrowheads="1"/>
          </p:cNvSpPr>
          <p:nvPr/>
        </p:nvSpPr>
        <p:spPr bwMode="auto">
          <a:xfrm>
            <a:off x="2843245" y="1428735"/>
            <a:ext cx="2520950" cy="7207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По обоим предметам балл по 100-балльной шкале</a:t>
            </a:r>
            <a:r>
              <a:rPr kumimoji="1" lang="ru-RU" sz="1500" b="1">
                <a:latin typeface="Calibri" pitchFamily="34" charset="0"/>
              </a:rPr>
              <a:t> </a:t>
            </a:r>
            <a:r>
              <a:rPr kumimoji="1" lang="ru-RU" sz="1500" b="1">
                <a:solidFill>
                  <a:srgbClr val="A50021"/>
                </a:solidFill>
                <a:effectLst>
                  <a:outerShdw blurRad="38100" dist="38100" dir="2700000" algn="tl">
                    <a:srgbClr val="000000"/>
                  </a:outerShdw>
                </a:effectLst>
                <a:latin typeface="Calibri" pitchFamily="34" charset="0"/>
              </a:rPr>
              <a:t>ниже</a:t>
            </a:r>
            <a:r>
              <a:rPr kumimoji="1" lang="ru-RU" sz="1500">
                <a:latin typeface="Calibri" pitchFamily="34" charset="0"/>
              </a:rPr>
              <a:t> порога</a:t>
            </a:r>
          </a:p>
        </p:txBody>
      </p:sp>
      <p:sp>
        <p:nvSpPr>
          <p:cNvPr id="15385" name="AutoShape 25"/>
          <p:cNvSpPr>
            <a:spLocks noChangeArrowheads="1"/>
          </p:cNvSpPr>
          <p:nvPr/>
        </p:nvSpPr>
        <p:spPr bwMode="auto">
          <a:xfrm>
            <a:off x="2505057" y="2414594"/>
            <a:ext cx="303166" cy="865187"/>
          </a:xfrm>
          <a:prstGeom prst="rightArrow">
            <a:avLst>
              <a:gd name="adj1" fmla="val 62620"/>
              <a:gd name="adj2" fmla="val 76812"/>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86" name="AutoShape 26"/>
          <p:cNvSpPr>
            <a:spLocks noChangeArrowheads="1"/>
          </p:cNvSpPr>
          <p:nvPr/>
        </p:nvSpPr>
        <p:spPr bwMode="auto">
          <a:xfrm>
            <a:off x="2505057" y="3351219"/>
            <a:ext cx="303166" cy="865187"/>
          </a:xfrm>
          <a:prstGeom prst="rightArrow">
            <a:avLst>
              <a:gd name="adj1" fmla="val 56665"/>
              <a:gd name="adj2" fmla="val 74305"/>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87" name="AutoShape 27"/>
          <p:cNvSpPr>
            <a:spLocks noChangeArrowheads="1"/>
          </p:cNvSpPr>
          <p:nvPr/>
        </p:nvSpPr>
        <p:spPr bwMode="auto">
          <a:xfrm>
            <a:off x="2505057" y="5438781"/>
            <a:ext cx="303166" cy="865188"/>
          </a:xfrm>
          <a:prstGeom prst="rightArrow">
            <a:avLst>
              <a:gd name="adj1" fmla="val 56665"/>
              <a:gd name="adj2" fmla="val 80271"/>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88" name="AutoShape 28"/>
          <p:cNvSpPr>
            <a:spLocks noChangeArrowheads="1"/>
          </p:cNvSpPr>
          <p:nvPr/>
        </p:nvSpPr>
        <p:spPr bwMode="auto">
          <a:xfrm>
            <a:off x="2505057" y="4502156"/>
            <a:ext cx="303166" cy="865188"/>
          </a:xfrm>
          <a:prstGeom prst="rightArrow">
            <a:avLst>
              <a:gd name="adj1" fmla="val 56665"/>
              <a:gd name="adj2" fmla="val 77288"/>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89" name="AutoShape 29"/>
          <p:cNvSpPr>
            <a:spLocks noChangeArrowheads="1"/>
          </p:cNvSpPr>
          <p:nvPr/>
        </p:nvSpPr>
        <p:spPr bwMode="auto">
          <a:xfrm>
            <a:off x="5435633" y="2436798"/>
            <a:ext cx="431800" cy="865187"/>
          </a:xfrm>
          <a:prstGeom prst="rightArrow">
            <a:avLst>
              <a:gd name="adj1" fmla="val 74528"/>
              <a:gd name="adj2" fmla="val 62375"/>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0" name="AutoShape 30"/>
          <p:cNvSpPr>
            <a:spLocks noChangeArrowheads="1"/>
          </p:cNvSpPr>
          <p:nvPr/>
        </p:nvSpPr>
        <p:spPr bwMode="auto">
          <a:xfrm>
            <a:off x="5435633" y="1357298"/>
            <a:ext cx="431800" cy="865187"/>
          </a:xfrm>
          <a:prstGeom prst="rightArrow">
            <a:avLst>
              <a:gd name="adj1" fmla="val 74528"/>
              <a:gd name="adj2" fmla="val 62375"/>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1" name="AutoShape 31"/>
          <p:cNvSpPr>
            <a:spLocks noChangeArrowheads="1"/>
          </p:cNvSpPr>
          <p:nvPr/>
        </p:nvSpPr>
        <p:spPr bwMode="auto">
          <a:xfrm>
            <a:off x="6011895" y="1428735"/>
            <a:ext cx="1223963" cy="504825"/>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Справка</a:t>
            </a:r>
          </a:p>
        </p:txBody>
      </p:sp>
      <p:sp>
        <p:nvSpPr>
          <p:cNvPr id="15392" name="AutoShape 32"/>
          <p:cNvSpPr>
            <a:spLocks noChangeArrowheads="1"/>
          </p:cNvSpPr>
          <p:nvPr/>
        </p:nvSpPr>
        <p:spPr bwMode="auto">
          <a:xfrm rot="5400000">
            <a:off x="5490402" y="2740803"/>
            <a:ext cx="1270000" cy="373063"/>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пересдача</a:t>
            </a:r>
          </a:p>
        </p:txBody>
      </p:sp>
      <p:sp>
        <p:nvSpPr>
          <p:cNvPr id="15393" name="AutoShape 33"/>
          <p:cNvSpPr>
            <a:spLocks noChangeArrowheads="1"/>
          </p:cNvSpPr>
          <p:nvPr/>
        </p:nvSpPr>
        <p:spPr bwMode="auto">
          <a:xfrm>
            <a:off x="6372258" y="2868598"/>
            <a:ext cx="431800" cy="433387"/>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4" name="AutoShape 34"/>
          <p:cNvSpPr>
            <a:spLocks noChangeArrowheads="1"/>
          </p:cNvSpPr>
          <p:nvPr/>
        </p:nvSpPr>
        <p:spPr bwMode="auto">
          <a:xfrm rot="-2097479">
            <a:off x="6299233" y="1933560"/>
            <a:ext cx="431800" cy="433388"/>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5" name="AutoShape 35"/>
          <p:cNvSpPr>
            <a:spLocks noChangeArrowheads="1"/>
          </p:cNvSpPr>
          <p:nvPr/>
        </p:nvSpPr>
        <p:spPr bwMode="auto">
          <a:xfrm>
            <a:off x="5219733" y="3660760"/>
            <a:ext cx="431800" cy="433388"/>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6" name="AutoShape 36"/>
          <p:cNvSpPr>
            <a:spLocks noChangeArrowheads="1"/>
          </p:cNvSpPr>
          <p:nvPr/>
        </p:nvSpPr>
        <p:spPr bwMode="auto">
          <a:xfrm>
            <a:off x="5722970" y="3660760"/>
            <a:ext cx="431800" cy="433388"/>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7" name="AutoShape 37"/>
          <p:cNvSpPr>
            <a:spLocks noChangeArrowheads="1"/>
          </p:cNvSpPr>
          <p:nvPr/>
        </p:nvSpPr>
        <p:spPr bwMode="auto">
          <a:xfrm>
            <a:off x="6227795" y="3660760"/>
            <a:ext cx="431800" cy="433388"/>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398" name="AutoShape 38"/>
          <p:cNvSpPr>
            <a:spLocks noChangeArrowheads="1"/>
          </p:cNvSpPr>
          <p:nvPr/>
        </p:nvSpPr>
        <p:spPr bwMode="auto">
          <a:xfrm>
            <a:off x="2843245" y="4595798"/>
            <a:ext cx="2232025" cy="793750"/>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Балл по 100-балльной шкале </a:t>
            </a:r>
            <a:r>
              <a:rPr kumimoji="1" lang="ru-RU" sz="1500" b="1">
                <a:latin typeface="Calibri" pitchFamily="34" charset="0"/>
              </a:rPr>
              <a:t>выше</a:t>
            </a:r>
            <a:r>
              <a:rPr kumimoji="1" lang="ru-RU" sz="1500">
                <a:latin typeface="Calibri" pitchFamily="34" charset="0"/>
              </a:rPr>
              <a:t> порога</a:t>
            </a:r>
          </a:p>
        </p:txBody>
      </p:sp>
      <p:sp>
        <p:nvSpPr>
          <p:cNvPr id="15399" name="AutoShape 39"/>
          <p:cNvSpPr>
            <a:spLocks noChangeArrowheads="1"/>
          </p:cNvSpPr>
          <p:nvPr/>
        </p:nvSpPr>
        <p:spPr bwMode="auto">
          <a:xfrm>
            <a:off x="2843245" y="5534010"/>
            <a:ext cx="2232025" cy="793750"/>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500">
                <a:latin typeface="Calibri" pitchFamily="34" charset="0"/>
              </a:rPr>
              <a:t>Балл по 100-балльной шкале </a:t>
            </a:r>
            <a:r>
              <a:rPr kumimoji="1" lang="ru-RU" sz="1500" b="1">
                <a:latin typeface="Calibri" pitchFamily="34" charset="0"/>
              </a:rPr>
              <a:t>ниже</a:t>
            </a:r>
            <a:r>
              <a:rPr kumimoji="1" lang="ru-RU" sz="1500">
                <a:latin typeface="Calibri" pitchFamily="34" charset="0"/>
              </a:rPr>
              <a:t> порога</a:t>
            </a:r>
          </a:p>
        </p:txBody>
      </p:sp>
      <p:sp>
        <p:nvSpPr>
          <p:cNvPr id="15400" name="AutoShape 40"/>
          <p:cNvSpPr>
            <a:spLocks noChangeArrowheads="1"/>
          </p:cNvSpPr>
          <p:nvPr/>
        </p:nvSpPr>
        <p:spPr bwMode="auto">
          <a:xfrm>
            <a:off x="5075270" y="4741848"/>
            <a:ext cx="431800" cy="433387"/>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401" name="AutoShape 41"/>
          <p:cNvSpPr>
            <a:spLocks noChangeArrowheads="1"/>
          </p:cNvSpPr>
          <p:nvPr/>
        </p:nvSpPr>
        <p:spPr bwMode="auto">
          <a:xfrm>
            <a:off x="5507070" y="4597385"/>
            <a:ext cx="1368425" cy="792163"/>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200">
                <a:latin typeface="Calibri" pitchFamily="34" charset="0"/>
              </a:rPr>
              <a:t>Балл выставляется в свидетельство</a:t>
            </a:r>
          </a:p>
        </p:txBody>
      </p:sp>
      <p:sp>
        <p:nvSpPr>
          <p:cNvPr id="15402" name="AutoShape 42"/>
          <p:cNvSpPr>
            <a:spLocks noChangeArrowheads="1"/>
          </p:cNvSpPr>
          <p:nvPr/>
        </p:nvSpPr>
        <p:spPr bwMode="auto">
          <a:xfrm>
            <a:off x="6875495" y="4741848"/>
            <a:ext cx="431800" cy="433387"/>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403" name="AutoShape 43"/>
          <p:cNvSpPr>
            <a:spLocks noChangeArrowheads="1"/>
          </p:cNvSpPr>
          <p:nvPr/>
        </p:nvSpPr>
        <p:spPr bwMode="auto">
          <a:xfrm>
            <a:off x="5507070" y="5605448"/>
            <a:ext cx="1368425" cy="792162"/>
          </a:xfrm>
          <a:prstGeom prst="roundRect">
            <a:avLst>
              <a:gd name="adj" fmla="val 7074"/>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35000"/>
              </a:spcBef>
              <a:buFont typeface="Wingdings" pitchFamily="2" charset="2"/>
              <a:buNone/>
            </a:pPr>
            <a:r>
              <a:rPr kumimoji="1" lang="ru-RU" sz="1200">
                <a:latin typeface="Calibri" pitchFamily="34" charset="0"/>
              </a:rPr>
              <a:t>Балл НЕ выставляется в свидетельство</a:t>
            </a:r>
          </a:p>
        </p:txBody>
      </p:sp>
      <p:sp>
        <p:nvSpPr>
          <p:cNvPr id="15404" name="AutoShape 44"/>
          <p:cNvSpPr>
            <a:spLocks noChangeArrowheads="1"/>
          </p:cNvSpPr>
          <p:nvPr/>
        </p:nvSpPr>
        <p:spPr bwMode="auto">
          <a:xfrm>
            <a:off x="5075270" y="5749910"/>
            <a:ext cx="431800" cy="433388"/>
          </a:xfrm>
          <a:prstGeom prst="rightArrow">
            <a:avLst>
              <a:gd name="adj1" fmla="val 45787"/>
              <a:gd name="adj2" fmla="val 5956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15405" name="Rectangle 45"/>
          <p:cNvSpPr>
            <a:spLocks noGrp="1" noChangeArrowheads="1"/>
          </p:cNvSpPr>
          <p:nvPr>
            <p:ph type="title"/>
          </p:nvPr>
        </p:nvSpPr>
        <p:spPr>
          <a:xfrm>
            <a:off x="1357290" y="142852"/>
            <a:ext cx="7300913" cy="10668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2400" dirty="0" smtClean="0">
                <a:latin typeface="Calibri" pitchFamily="34" charset="0"/>
              </a:rPr>
              <a:t>Общий алгоритм государственной итоговой аттестации – 2009 и использование её результатов для получения профессионального образования</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p:cTn id="7" dur="1000" fill="hold"/>
                                        <p:tgtEl>
                                          <p:spTgt spid="15369"/>
                                        </p:tgtEl>
                                        <p:attrNameLst>
                                          <p:attrName>ppt_x</p:attrName>
                                        </p:attrNameLst>
                                      </p:cBhvr>
                                      <p:tavLst>
                                        <p:tav tm="0">
                                          <p:val>
                                            <p:strVal val="#ppt_x-.2"/>
                                          </p:val>
                                        </p:tav>
                                        <p:tav tm="100000">
                                          <p:val>
                                            <p:strVal val="#ppt_x"/>
                                          </p:val>
                                        </p:tav>
                                      </p:tavLst>
                                    </p:anim>
                                    <p:anim calcmode="lin" valueType="num">
                                      <p:cBhvr>
                                        <p:cTn id="8" dur="1000" fill="hold"/>
                                        <p:tgtEl>
                                          <p:spTgt spid="15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368"/>
                                        </p:tgtEl>
                                        <p:attrNameLst>
                                          <p:attrName>style.visibility</p:attrName>
                                        </p:attrNameLst>
                                      </p:cBhvr>
                                      <p:to>
                                        <p:strVal val="visible"/>
                                      </p:to>
                                    </p:set>
                                    <p:anim calcmode="lin" valueType="num">
                                      <p:cBhvr>
                                        <p:cTn id="14" dur="1000" fill="hold"/>
                                        <p:tgtEl>
                                          <p:spTgt spid="15368"/>
                                        </p:tgtEl>
                                        <p:attrNameLst>
                                          <p:attrName>ppt_x</p:attrName>
                                        </p:attrNameLst>
                                      </p:cBhvr>
                                      <p:tavLst>
                                        <p:tav tm="0">
                                          <p:val>
                                            <p:strVal val="#ppt_x-.2"/>
                                          </p:val>
                                        </p:tav>
                                        <p:tav tm="100000">
                                          <p:val>
                                            <p:strVal val="#ppt_x"/>
                                          </p:val>
                                        </p:tav>
                                      </p:tavLst>
                                    </p:anim>
                                    <p:anim calcmode="lin" valueType="num">
                                      <p:cBhvr>
                                        <p:cTn id="15" dur="10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370"/>
                                        </p:tgtEl>
                                        <p:attrNameLst>
                                          <p:attrName>style.visibility</p:attrName>
                                        </p:attrNameLst>
                                      </p:cBhvr>
                                      <p:to>
                                        <p:strVal val="visible"/>
                                      </p:to>
                                    </p:set>
                                    <p:anim calcmode="lin" valueType="num">
                                      <p:cBhvr>
                                        <p:cTn id="21" dur="1000" fill="hold"/>
                                        <p:tgtEl>
                                          <p:spTgt spid="15370"/>
                                        </p:tgtEl>
                                        <p:attrNameLst>
                                          <p:attrName>ppt_x</p:attrName>
                                        </p:attrNameLst>
                                      </p:cBhvr>
                                      <p:tavLst>
                                        <p:tav tm="0">
                                          <p:val>
                                            <p:strVal val="#ppt_x-.2"/>
                                          </p:val>
                                        </p:tav>
                                        <p:tav tm="100000">
                                          <p:val>
                                            <p:strVal val="#ppt_x"/>
                                          </p:val>
                                        </p:tav>
                                      </p:tavLst>
                                    </p:anim>
                                    <p:anim calcmode="lin" valueType="num">
                                      <p:cBhvr>
                                        <p:cTn id="22" dur="10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7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5372"/>
                                        </p:tgtEl>
                                        <p:attrNameLst>
                                          <p:attrName>style.visibility</p:attrName>
                                        </p:attrNameLst>
                                      </p:cBhvr>
                                      <p:to>
                                        <p:strVal val="visible"/>
                                      </p:to>
                                    </p:set>
                                    <p:anim calcmode="lin" valueType="num">
                                      <p:cBhvr>
                                        <p:cTn id="28" dur="1000" fill="hold"/>
                                        <p:tgtEl>
                                          <p:spTgt spid="15372"/>
                                        </p:tgtEl>
                                        <p:attrNameLst>
                                          <p:attrName>ppt_x</p:attrName>
                                        </p:attrNameLst>
                                      </p:cBhvr>
                                      <p:tavLst>
                                        <p:tav tm="0">
                                          <p:val>
                                            <p:strVal val="#ppt_x-.2"/>
                                          </p:val>
                                        </p:tav>
                                        <p:tav tm="100000">
                                          <p:val>
                                            <p:strVal val="#ppt_x"/>
                                          </p:val>
                                        </p:tav>
                                      </p:tavLst>
                                    </p:anim>
                                    <p:anim calcmode="lin" valueType="num">
                                      <p:cBhvr>
                                        <p:cTn id="29" dur="1000" fill="hold"/>
                                        <p:tgtEl>
                                          <p:spTgt spid="1537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37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p:cTn id="35" dur="1000" fill="hold"/>
                                        <p:tgtEl>
                                          <p:spTgt spid="15374"/>
                                        </p:tgtEl>
                                        <p:attrNameLst>
                                          <p:attrName>ppt_x</p:attrName>
                                        </p:attrNameLst>
                                      </p:cBhvr>
                                      <p:tavLst>
                                        <p:tav tm="0">
                                          <p:val>
                                            <p:strVal val="#ppt_x-.2"/>
                                          </p:val>
                                        </p:tav>
                                        <p:tav tm="100000">
                                          <p:val>
                                            <p:strVal val="#ppt_x"/>
                                          </p:val>
                                        </p:tav>
                                      </p:tavLst>
                                    </p:anim>
                                    <p:anim calcmode="lin" valueType="num">
                                      <p:cBhvr>
                                        <p:cTn id="36" dur="1000" fill="hold"/>
                                        <p:tgtEl>
                                          <p:spTgt spid="1537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374"/>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15384"/>
                                        </p:tgtEl>
                                        <p:attrNameLst>
                                          <p:attrName>style.visibility</p:attrName>
                                        </p:attrNameLst>
                                      </p:cBhvr>
                                      <p:to>
                                        <p:strVal val="visible"/>
                                      </p:to>
                                    </p:set>
                                    <p:anim calcmode="lin" valueType="num">
                                      <p:cBhvr>
                                        <p:cTn id="40" dur="1000" fill="hold"/>
                                        <p:tgtEl>
                                          <p:spTgt spid="15384"/>
                                        </p:tgtEl>
                                        <p:attrNameLst>
                                          <p:attrName>ppt_x</p:attrName>
                                        </p:attrNameLst>
                                      </p:cBhvr>
                                      <p:tavLst>
                                        <p:tav tm="0">
                                          <p:val>
                                            <p:strVal val="#ppt_x-.2"/>
                                          </p:val>
                                        </p:tav>
                                        <p:tav tm="100000">
                                          <p:val>
                                            <p:strVal val="#ppt_x"/>
                                          </p:val>
                                        </p:tav>
                                      </p:tavLst>
                                    </p:anim>
                                    <p:anim calcmode="lin" valueType="num">
                                      <p:cBhvr>
                                        <p:cTn id="41"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5384"/>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5390"/>
                                        </p:tgtEl>
                                        <p:attrNameLst>
                                          <p:attrName>style.visibility</p:attrName>
                                        </p:attrNameLst>
                                      </p:cBhvr>
                                      <p:to>
                                        <p:strVal val="visible"/>
                                      </p:to>
                                    </p:set>
                                    <p:anim calcmode="lin" valueType="num">
                                      <p:cBhvr>
                                        <p:cTn id="47" dur="1000" fill="hold"/>
                                        <p:tgtEl>
                                          <p:spTgt spid="15390"/>
                                        </p:tgtEl>
                                        <p:attrNameLst>
                                          <p:attrName>ppt_x</p:attrName>
                                        </p:attrNameLst>
                                      </p:cBhvr>
                                      <p:tavLst>
                                        <p:tav tm="0">
                                          <p:val>
                                            <p:strVal val="#ppt_x-.2"/>
                                          </p:val>
                                        </p:tav>
                                        <p:tav tm="100000">
                                          <p:val>
                                            <p:strVal val="#ppt_x"/>
                                          </p:val>
                                        </p:tav>
                                      </p:tavLst>
                                    </p:anim>
                                    <p:anim calcmode="lin" valueType="num">
                                      <p:cBhvr>
                                        <p:cTn id="48" dur="1000" fill="hold"/>
                                        <p:tgtEl>
                                          <p:spTgt spid="1539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5390"/>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5391"/>
                                        </p:tgtEl>
                                        <p:attrNameLst>
                                          <p:attrName>style.visibility</p:attrName>
                                        </p:attrNameLst>
                                      </p:cBhvr>
                                      <p:to>
                                        <p:strVal val="visible"/>
                                      </p:to>
                                    </p:set>
                                    <p:anim calcmode="lin" valueType="num">
                                      <p:cBhvr>
                                        <p:cTn id="54" dur="1000" fill="hold"/>
                                        <p:tgtEl>
                                          <p:spTgt spid="15391"/>
                                        </p:tgtEl>
                                        <p:attrNameLst>
                                          <p:attrName>ppt_x</p:attrName>
                                        </p:attrNameLst>
                                      </p:cBhvr>
                                      <p:tavLst>
                                        <p:tav tm="0">
                                          <p:val>
                                            <p:strVal val="#ppt_x-.2"/>
                                          </p:val>
                                        </p:tav>
                                        <p:tav tm="100000">
                                          <p:val>
                                            <p:strVal val="#ppt_x"/>
                                          </p:val>
                                        </p:tav>
                                      </p:tavLst>
                                    </p:anim>
                                    <p:anim calcmode="lin" valueType="num">
                                      <p:cBhvr>
                                        <p:cTn id="55" dur="1000" fill="hold"/>
                                        <p:tgtEl>
                                          <p:spTgt spid="1539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391"/>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5385"/>
                                        </p:tgtEl>
                                        <p:attrNameLst>
                                          <p:attrName>style.visibility</p:attrName>
                                        </p:attrNameLst>
                                      </p:cBhvr>
                                      <p:to>
                                        <p:strVal val="visible"/>
                                      </p:to>
                                    </p:set>
                                    <p:anim calcmode="lin" valueType="num">
                                      <p:cBhvr>
                                        <p:cTn id="61" dur="1000" fill="hold"/>
                                        <p:tgtEl>
                                          <p:spTgt spid="15385"/>
                                        </p:tgtEl>
                                        <p:attrNameLst>
                                          <p:attrName>ppt_x</p:attrName>
                                        </p:attrNameLst>
                                      </p:cBhvr>
                                      <p:tavLst>
                                        <p:tav tm="0">
                                          <p:val>
                                            <p:strVal val="#ppt_x-.2"/>
                                          </p:val>
                                        </p:tav>
                                        <p:tav tm="100000">
                                          <p:val>
                                            <p:strVal val="#ppt_x"/>
                                          </p:val>
                                        </p:tav>
                                      </p:tavLst>
                                    </p:anim>
                                    <p:anim calcmode="lin" valueType="num">
                                      <p:cBhvr>
                                        <p:cTn id="62" dur="1000" fill="hold"/>
                                        <p:tgtEl>
                                          <p:spTgt spid="1538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5385"/>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15383"/>
                                        </p:tgtEl>
                                        <p:attrNameLst>
                                          <p:attrName>style.visibility</p:attrName>
                                        </p:attrNameLst>
                                      </p:cBhvr>
                                      <p:to>
                                        <p:strVal val="visible"/>
                                      </p:to>
                                    </p:set>
                                    <p:anim calcmode="lin" valueType="num">
                                      <p:cBhvr>
                                        <p:cTn id="66" dur="1000" fill="hold"/>
                                        <p:tgtEl>
                                          <p:spTgt spid="15383"/>
                                        </p:tgtEl>
                                        <p:attrNameLst>
                                          <p:attrName>ppt_x</p:attrName>
                                        </p:attrNameLst>
                                      </p:cBhvr>
                                      <p:tavLst>
                                        <p:tav tm="0">
                                          <p:val>
                                            <p:strVal val="#ppt_x-.2"/>
                                          </p:val>
                                        </p:tav>
                                        <p:tav tm="100000">
                                          <p:val>
                                            <p:strVal val="#ppt_x"/>
                                          </p:val>
                                        </p:tav>
                                      </p:tavLst>
                                    </p:anim>
                                    <p:anim calcmode="lin" valueType="num">
                                      <p:cBhvr>
                                        <p:cTn id="67"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5383"/>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5389"/>
                                        </p:tgtEl>
                                        <p:attrNameLst>
                                          <p:attrName>style.visibility</p:attrName>
                                        </p:attrNameLst>
                                      </p:cBhvr>
                                      <p:to>
                                        <p:strVal val="visible"/>
                                      </p:to>
                                    </p:set>
                                    <p:anim calcmode="lin" valueType="num">
                                      <p:cBhvr>
                                        <p:cTn id="71" dur="1000" fill="hold"/>
                                        <p:tgtEl>
                                          <p:spTgt spid="15389"/>
                                        </p:tgtEl>
                                        <p:attrNameLst>
                                          <p:attrName>ppt_x</p:attrName>
                                        </p:attrNameLst>
                                      </p:cBhvr>
                                      <p:tavLst>
                                        <p:tav tm="0">
                                          <p:val>
                                            <p:strVal val="#ppt_x-.2"/>
                                          </p:val>
                                        </p:tav>
                                        <p:tav tm="100000">
                                          <p:val>
                                            <p:strVal val="#ppt_x"/>
                                          </p:val>
                                        </p:tav>
                                      </p:tavLst>
                                    </p:anim>
                                    <p:anim calcmode="lin" valueType="num">
                                      <p:cBhvr>
                                        <p:cTn id="72" dur="1000" fill="hold"/>
                                        <p:tgtEl>
                                          <p:spTgt spid="15389"/>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5389"/>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15392"/>
                                        </p:tgtEl>
                                        <p:attrNameLst>
                                          <p:attrName>style.visibility</p:attrName>
                                        </p:attrNameLst>
                                      </p:cBhvr>
                                      <p:to>
                                        <p:strVal val="visible"/>
                                      </p:to>
                                    </p:set>
                                    <p:anim calcmode="lin" valueType="num">
                                      <p:cBhvr>
                                        <p:cTn id="76" dur="1000" fill="hold"/>
                                        <p:tgtEl>
                                          <p:spTgt spid="15392"/>
                                        </p:tgtEl>
                                        <p:attrNameLst>
                                          <p:attrName>ppt_x</p:attrName>
                                        </p:attrNameLst>
                                      </p:cBhvr>
                                      <p:tavLst>
                                        <p:tav tm="0">
                                          <p:val>
                                            <p:strVal val="#ppt_x-.2"/>
                                          </p:val>
                                        </p:tav>
                                        <p:tav tm="100000">
                                          <p:val>
                                            <p:strVal val="#ppt_x"/>
                                          </p:val>
                                        </p:tav>
                                      </p:tavLst>
                                    </p:anim>
                                    <p:anim calcmode="lin" valueType="num">
                                      <p:cBhvr>
                                        <p:cTn id="77" dur="1000" fill="hold"/>
                                        <p:tgtEl>
                                          <p:spTgt spid="15392"/>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5392"/>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5394"/>
                                        </p:tgtEl>
                                        <p:attrNameLst>
                                          <p:attrName>style.visibility</p:attrName>
                                        </p:attrNameLst>
                                      </p:cBhvr>
                                      <p:to>
                                        <p:strVal val="visible"/>
                                      </p:to>
                                    </p:set>
                                    <p:anim calcmode="lin" valueType="num">
                                      <p:cBhvr>
                                        <p:cTn id="83" dur="1000" fill="hold"/>
                                        <p:tgtEl>
                                          <p:spTgt spid="15394"/>
                                        </p:tgtEl>
                                        <p:attrNameLst>
                                          <p:attrName>ppt_x</p:attrName>
                                        </p:attrNameLst>
                                      </p:cBhvr>
                                      <p:tavLst>
                                        <p:tav tm="0">
                                          <p:val>
                                            <p:strVal val="#ppt_x-.2"/>
                                          </p:val>
                                        </p:tav>
                                        <p:tav tm="100000">
                                          <p:val>
                                            <p:strVal val="#ppt_x"/>
                                          </p:val>
                                        </p:tav>
                                      </p:tavLst>
                                    </p:anim>
                                    <p:anim calcmode="lin" valueType="num">
                                      <p:cBhvr>
                                        <p:cTn id="84" dur="1000" fill="hold"/>
                                        <p:tgtEl>
                                          <p:spTgt spid="15394"/>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5394"/>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15393"/>
                                        </p:tgtEl>
                                        <p:attrNameLst>
                                          <p:attrName>style.visibility</p:attrName>
                                        </p:attrNameLst>
                                      </p:cBhvr>
                                      <p:to>
                                        <p:strVal val="visible"/>
                                      </p:to>
                                    </p:set>
                                    <p:anim calcmode="lin" valueType="num">
                                      <p:cBhvr>
                                        <p:cTn id="90" dur="1000" fill="hold"/>
                                        <p:tgtEl>
                                          <p:spTgt spid="15393"/>
                                        </p:tgtEl>
                                        <p:attrNameLst>
                                          <p:attrName>ppt_x</p:attrName>
                                        </p:attrNameLst>
                                      </p:cBhvr>
                                      <p:tavLst>
                                        <p:tav tm="0">
                                          <p:val>
                                            <p:strVal val="#ppt_x-.2"/>
                                          </p:val>
                                        </p:tav>
                                        <p:tav tm="100000">
                                          <p:val>
                                            <p:strVal val="#ppt_x"/>
                                          </p:val>
                                        </p:tav>
                                      </p:tavLst>
                                    </p:anim>
                                    <p:anim calcmode="lin" valueType="num">
                                      <p:cBhvr>
                                        <p:cTn id="91" dur="1000" fill="hold"/>
                                        <p:tgtEl>
                                          <p:spTgt spid="1539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5393"/>
                                        </p:tgtEl>
                                      </p:cBhvr>
                                    </p:animEffect>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15364"/>
                                        </p:tgtEl>
                                        <p:attrNameLst>
                                          <p:attrName>style.visibility</p:attrName>
                                        </p:attrNameLst>
                                      </p:cBhvr>
                                      <p:to>
                                        <p:strVal val="visible"/>
                                      </p:to>
                                    </p:set>
                                    <p:anim calcmode="lin" valueType="num">
                                      <p:cBhvr>
                                        <p:cTn id="97" dur="500" fill="hold"/>
                                        <p:tgtEl>
                                          <p:spTgt spid="15364"/>
                                        </p:tgtEl>
                                        <p:attrNameLst>
                                          <p:attrName>ppt_w</p:attrName>
                                        </p:attrNameLst>
                                      </p:cBhvr>
                                      <p:tavLst>
                                        <p:tav tm="0">
                                          <p:val>
                                            <p:fltVal val="0"/>
                                          </p:val>
                                        </p:tav>
                                        <p:tav tm="100000">
                                          <p:val>
                                            <p:strVal val="#ppt_w"/>
                                          </p:val>
                                        </p:tav>
                                      </p:tavLst>
                                    </p:anim>
                                    <p:anim calcmode="lin" valueType="num">
                                      <p:cBhvr>
                                        <p:cTn id="98"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9" presetClass="entr" presetSubtype="0" fill="hold" grpId="0" nodeType="clickEffect">
                                  <p:stCondLst>
                                    <p:cond delay="0"/>
                                  </p:stCondLst>
                                  <p:childTnLst>
                                    <p:set>
                                      <p:cBhvr>
                                        <p:cTn id="102" dur="1" fill="hold">
                                          <p:stCondLst>
                                            <p:cond delay="0"/>
                                          </p:stCondLst>
                                        </p:cTn>
                                        <p:tgtEl>
                                          <p:spTgt spid="15386"/>
                                        </p:tgtEl>
                                        <p:attrNameLst>
                                          <p:attrName>style.visibility</p:attrName>
                                        </p:attrNameLst>
                                      </p:cBhvr>
                                      <p:to>
                                        <p:strVal val="visible"/>
                                      </p:to>
                                    </p:set>
                                    <p:anim calcmode="lin" valueType="num">
                                      <p:cBhvr>
                                        <p:cTn id="103" dur="1000" fill="hold"/>
                                        <p:tgtEl>
                                          <p:spTgt spid="15386"/>
                                        </p:tgtEl>
                                        <p:attrNameLst>
                                          <p:attrName>ppt_x</p:attrName>
                                        </p:attrNameLst>
                                      </p:cBhvr>
                                      <p:tavLst>
                                        <p:tav tm="0">
                                          <p:val>
                                            <p:strVal val="#ppt_x-.2"/>
                                          </p:val>
                                        </p:tav>
                                        <p:tav tm="100000">
                                          <p:val>
                                            <p:strVal val="#ppt_x"/>
                                          </p:val>
                                        </p:tav>
                                      </p:tavLst>
                                    </p:anim>
                                    <p:anim calcmode="lin" valueType="num">
                                      <p:cBhvr>
                                        <p:cTn id="104" dur="1000" fill="hold"/>
                                        <p:tgtEl>
                                          <p:spTgt spid="15386"/>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15386"/>
                                        </p:tgtEl>
                                      </p:cBhvr>
                                    </p:animEffect>
                                  </p:childTnLst>
                                </p:cTn>
                              </p:par>
                              <p:par>
                                <p:cTn id="106" presetID="29" presetClass="entr" presetSubtype="0" fill="hold" grpId="0" nodeType="withEffect">
                                  <p:stCondLst>
                                    <p:cond delay="0"/>
                                  </p:stCondLst>
                                  <p:childTnLst>
                                    <p:set>
                                      <p:cBhvr>
                                        <p:cTn id="107" dur="1" fill="hold">
                                          <p:stCondLst>
                                            <p:cond delay="0"/>
                                          </p:stCondLst>
                                        </p:cTn>
                                        <p:tgtEl>
                                          <p:spTgt spid="15382"/>
                                        </p:tgtEl>
                                        <p:attrNameLst>
                                          <p:attrName>style.visibility</p:attrName>
                                        </p:attrNameLst>
                                      </p:cBhvr>
                                      <p:to>
                                        <p:strVal val="visible"/>
                                      </p:to>
                                    </p:set>
                                    <p:anim calcmode="lin" valueType="num">
                                      <p:cBhvr>
                                        <p:cTn id="108" dur="1000" fill="hold"/>
                                        <p:tgtEl>
                                          <p:spTgt spid="15382"/>
                                        </p:tgtEl>
                                        <p:attrNameLst>
                                          <p:attrName>ppt_x</p:attrName>
                                        </p:attrNameLst>
                                      </p:cBhvr>
                                      <p:tavLst>
                                        <p:tav tm="0">
                                          <p:val>
                                            <p:strVal val="#ppt_x-.2"/>
                                          </p:val>
                                        </p:tav>
                                        <p:tav tm="100000">
                                          <p:val>
                                            <p:strVal val="#ppt_x"/>
                                          </p:val>
                                        </p:tav>
                                      </p:tavLst>
                                    </p:anim>
                                    <p:anim calcmode="lin" valueType="num">
                                      <p:cBhvr>
                                        <p:cTn id="109"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15382"/>
                                        </p:tgtEl>
                                      </p:cBhvr>
                                    </p:animEffect>
                                  </p:childTnLst>
                                </p:cTn>
                              </p:par>
                              <p:par>
                                <p:cTn id="111" presetID="29" presetClass="entr" presetSubtype="0" fill="hold" grpId="0" nodeType="withEffect">
                                  <p:stCondLst>
                                    <p:cond delay="0"/>
                                  </p:stCondLst>
                                  <p:childTnLst>
                                    <p:set>
                                      <p:cBhvr>
                                        <p:cTn id="112" dur="1" fill="hold">
                                          <p:stCondLst>
                                            <p:cond delay="0"/>
                                          </p:stCondLst>
                                        </p:cTn>
                                        <p:tgtEl>
                                          <p:spTgt spid="15395"/>
                                        </p:tgtEl>
                                        <p:attrNameLst>
                                          <p:attrName>style.visibility</p:attrName>
                                        </p:attrNameLst>
                                      </p:cBhvr>
                                      <p:to>
                                        <p:strVal val="visible"/>
                                      </p:to>
                                    </p:set>
                                    <p:anim calcmode="lin" valueType="num">
                                      <p:cBhvr>
                                        <p:cTn id="113" dur="1000" fill="hold"/>
                                        <p:tgtEl>
                                          <p:spTgt spid="15395"/>
                                        </p:tgtEl>
                                        <p:attrNameLst>
                                          <p:attrName>ppt_x</p:attrName>
                                        </p:attrNameLst>
                                      </p:cBhvr>
                                      <p:tavLst>
                                        <p:tav tm="0">
                                          <p:val>
                                            <p:strVal val="#ppt_x-.2"/>
                                          </p:val>
                                        </p:tav>
                                        <p:tav tm="100000">
                                          <p:val>
                                            <p:strVal val="#ppt_x"/>
                                          </p:val>
                                        </p:tav>
                                      </p:tavLst>
                                    </p:anim>
                                    <p:anim calcmode="lin" valueType="num">
                                      <p:cBhvr>
                                        <p:cTn id="114" dur="1000" fill="hold"/>
                                        <p:tgtEl>
                                          <p:spTgt spid="15395"/>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15395"/>
                                        </p:tgtEl>
                                      </p:cBhvr>
                                    </p:animEffect>
                                  </p:childTnLst>
                                </p:cTn>
                              </p:par>
                              <p:par>
                                <p:cTn id="116" presetID="29" presetClass="entr" presetSubtype="0" fill="hold" grpId="0" nodeType="withEffect">
                                  <p:stCondLst>
                                    <p:cond delay="0"/>
                                  </p:stCondLst>
                                  <p:childTnLst>
                                    <p:set>
                                      <p:cBhvr>
                                        <p:cTn id="117" dur="1" fill="hold">
                                          <p:stCondLst>
                                            <p:cond delay="0"/>
                                          </p:stCondLst>
                                        </p:cTn>
                                        <p:tgtEl>
                                          <p:spTgt spid="15396"/>
                                        </p:tgtEl>
                                        <p:attrNameLst>
                                          <p:attrName>style.visibility</p:attrName>
                                        </p:attrNameLst>
                                      </p:cBhvr>
                                      <p:to>
                                        <p:strVal val="visible"/>
                                      </p:to>
                                    </p:set>
                                    <p:anim calcmode="lin" valueType="num">
                                      <p:cBhvr>
                                        <p:cTn id="118" dur="1000" fill="hold"/>
                                        <p:tgtEl>
                                          <p:spTgt spid="15396"/>
                                        </p:tgtEl>
                                        <p:attrNameLst>
                                          <p:attrName>ppt_x</p:attrName>
                                        </p:attrNameLst>
                                      </p:cBhvr>
                                      <p:tavLst>
                                        <p:tav tm="0">
                                          <p:val>
                                            <p:strVal val="#ppt_x-.2"/>
                                          </p:val>
                                        </p:tav>
                                        <p:tav tm="100000">
                                          <p:val>
                                            <p:strVal val="#ppt_x"/>
                                          </p:val>
                                        </p:tav>
                                      </p:tavLst>
                                    </p:anim>
                                    <p:anim calcmode="lin" valueType="num">
                                      <p:cBhvr>
                                        <p:cTn id="119" dur="1000" fill="hold"/>
                                        <p:tgtEl>
                                          <p:spTgt spid="15396"/>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15396"/>
                                        </p:tgtEl>
                                      </p:cBhvr>
                                    </p:animEffect>
                                  </p:childTnLst>
                                </p:cTn>
                              </p:par>
                              <p:par>
                                <p:cTn id="121" presetID="29" presetClass="entr" presetSubtype="0" fill="hold" grpId="0" nodeType="withEffect">
                                  <p:stCondLst>
                                    <p:cond delay="0"/>
                                  </p:stCondLst>
                                  <p:childTnLst>
                                    <p:set>
                                      <p:cBhvr>
                                        <p:cTn id="122" dur="1" fill="hold">
                                          <p:stCondLst>
                                            <p:cond delay="0"/>
                                          </p:stCondLst>
                                        </p:cTn>
                                        <p:tgtEl>
                                          <p:spTgt spid="15397"/>
                                        </p:tgtEl>
                                        <p:attrNameLst>
                                          <p:attrName>style.visibility</p:attrName>
                                        </p:attrNameLst>
                                      </p:cBhvr>
                                      <p:to>
                                        <p:strVal val="visible"/>
                                      </p:to>
                                    </p:set>
                                    <p:anim calcmode="lin" valueType="num">
                                      <p:cBhvr>
                                        <p:cTn id="123" dur="1000" fill="hold"/>
                                        <p:tgtEl>
                                          <p:spTgt spid="15397"/>
                                        </p:tgtEl>
                                        <p:attrNameLst>
                                          <p:attrName>ppt_x</p:attrName>
                                        </p:attrNameLst>
                                      </p:cBhvr>
                                      <p:tavLst>
                                        <p:tav tm="0">
                                          <p:val>
                                            <p:strVal val="#ppt_x-.2"/>
                                          </p:val>
                                        </p:tav>
                                        <p:tav tm="100000">
                                          <p:val>
                                            <p:strVal val="#ppt_x"/>
                                          </p:val>
                                        </p:tav>
                                      </p:tavLst>
                                    </p:anim>
                                    <p:anim calcmode="lin" valueType="num">
                                      <p:cBhvr>
                                        <p:cTn id="124" dur="1000" fill="hold"/>
                                        <p:tgtEl>
                                          <p:spTgt spid="15397"/>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15397"/>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15371"/>
                                        </p:tgtEl>
                                        <p:attrNameLst>
                                          <p:attrName>style.visibility</p:attrName>
                                        </p:attrNameLst>
                                      </p:cBhvr>
                                      <p:to>
                                        <p:strVal val="visible"/>
                                      </p:to>
                                    </p:set>
                                    <p:anim calcmode="lin" valueType="num">
                                      <p:cBhvr>
                                        <p:cTn id="130" dur="1000" fill="hold"/>
                                        <p:tgtEl>
                                          <p:spTgt spid="15371"/>
                                        </p:tgtEl>
                                        <p:attrNameLst>
                                          <p:attrName>ppt_x</p:attrName>
                                        </p:attrNameLst>
                                      </p:cBhvr>
                                      <p:tavLst>
                                        <p:tav tm="0">
                                          <p:val>
                                            <p:strVal val="#ppt_x-.2"/>
                                          </p:val>
                                        </p:tav>
                                        <p:tav tm="100000">
                                          <p:val>
                                            <p:strVal val="#ppt_x"/>
                                          </p:val>
                                        </p:tav>
                                      </p:tavLst>
                                    </p:anim>
                                    <p:anim calcmode="lin" valueType="num">
                                      <p:cBhvr>
                                        <p:cTn id="131" dur="1000" fill="hold"/>
                                        <p:tgtEl>
                                          <p:spTgt spid="15371"/>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15371"/>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15373"/>
                                        </p:tgtEl>
                                        <p:attrNameLst>
                                          <p:attrName>style.visibility</p:attrName>
                                        </p:attrNameLst>
                                      </p:cBhvr>
                                      <p:to>
                                        <p:strVal val="visible"/>
                                      </p:to>
                                    </p:set>
                                    <p:anim calcmode="lin" valueType="num">
                                      <p:cBhvr>
                                        <p:cTn id="137" dur="1000" fill="hold"/>
                                        <p:tgtEl>
                                          <p:spTgt spid="15373"/>
                                        </p:tgtEl>
                                        <p:attrNameLst>
                                          <p:attrName>ppt_x</p:attrName>
                                        </p:attrNameLst>
                                      </p:cBhvr>
                                      <p:tavLst>
                                        <p:tav tm="0">
                                          <p:val>
                                            <p:strVal val="#ppt_x-.2"/>
                                          </p:val>
                                        </p:tav>
                                        <p:tav tm="100000">
                                          <p:val>
                                            <p:strVal val="#ppt_x"/>
                                          </p:val>
                                        </p:tav>
                                      </p:tavLst>
                                    </p:anim>
                                    <p:anim calcmode="lin" valueType="num">
                                      <p:cBhvr>
                                        <p:cTn id="138" dur="1000" fill="hold"/>
                                        <p:tgtEl>
                                          <p:spTgt spid="15373"/>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15373"/>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grpId="0" nodeType="clickEffect">
                                  <p:stCondLst>
                                    <p:cond delay="0"/>
                                  </p:stCondLst>
                                  <p:childTnLst>
                                    <p:set>
                                      <p:cBhvr>
                                        <p:cTn id="143" dur="1" fill="hold">
                                          <p:stCondLst>
                                            <p:cond delay="0"/>
                                          </p:stCondLst>
                                        </p:cTn>
                                        <p:tgtEl>
                                          <p:spTgt spid="15388"/>
                                        </p:tgtEl>
                                        <p:attrNameLst>
                                          <p:attrName>style.visibility</p:attrName>
                                        </p:attrNameLst>
                                      </p:cBhvr>
                                      <p:to>
                                        <p:strVal val="visible"/>
                                      </p:to>
                                    </p:set>
                                    <p:anim calcmode="lin" valueType="num">
                                      <p:cBhvr>
                                        <p:cTn id="144" dur="1000" fill="hold"/>
                                        <p:tgtEl>
                                          <p:spTgt spid="15388"/>
                                        </p:tgtEl>
                                        <p:attrNameLst>
                                          <p:attrName>ppt_x</p:attrName>
                                        </p:attrNameLst>
                                      </p:cBhvr>
                                      <p:tavLst>
                                        <p:tav tm="0">
                                          <p:val>
                                            <p:strVal val="#ppt_x-.2"/>
                                          </p:val>
                                        </p:tav>
                                        <p:tav tm="100000">
                                          <p:val>
                                            <p:strVal val="#ppt_x"/>
                                          </p:val>
                                        </p:tav>
                                      </p:tavLst>
                                    </p:anim>
                                    <p:anim calcmode="lin" valueType="num">
                                      <p:cBhvr>
                                        <p:cTn id="145" dur="1000" fill="hold"/>
                                        <p:tgtEl>
                                          <p:spTgt spid="15388"/>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15388"/>
                                        </p:tgtEl>
                                      </p:cBhvr>
                                    </p:animEffect>
                                  </p:childTnLst>
                                </p:cTn>
                              </p:par>
                              <p:par>
                                <p:cTn id="147" presetID="29" presetClass="entr" presetSubtype="0" fill="hold" grpId="0" nodeType="withEffect">
                                  <p:stCondLst>
                                    <p:cond delay="0"/>
                                  </p:stCondLst>
                                  <p:childTnLst>
                                    <p:set>
                                      <p:cBhvr>
                                        <p:cTn id="148" dur="1" fill="hold">
                                          <p:stCondLst>
                                            <p:cond delay="0"/>
                                          </p:stCondLst>
                                        </p:cTn>
                                        <p:tgtEl>
                                          <p:spTgt spid="15398"/>
                                        </p:tgtEl>
                                        <p:attrNameLst>
                                          <p:attrName>style.visibility</p:attrName>
                                        </p:attrNameLst>
                                      </p:cBhvr>
                                      <p:to>
                                        <p:strVal val="visible"/>
                                      </p:to>
                                    </p:set>
                                    <p:anim calcmode="lin" valueType="num">
                                      <p:cBhvr>
                                        <p:cTn id="149" dur="1000" fill="hold"/>
                                        <p:tgtEl>
                                          <p:spTgt spid="15398"/>
                                        </p:tgtEl>
                                        <p:attrNameLst>
                                          <p:attrName>ppt_x</p:attrName>
                                        </p:attrNameLst>
                                      </p:cBhvr>
                                      <p:tavLst>
                                        <p:tav tm="0">
                                          <p:val>
                                            <p:strVal val="#ppt_x-.2"/>
                                          </p:val>
                                        </p:tav>
                                        <p:tav tm="100000">
                                          <p:val>
                                            <p:strVal val="#ppt_x"/>
                                          </p:val>
                                        </p:tav>
                                      </p:tavLst>
                                    </p:anim>
                                    <p:anim calcmode="lin" valueType="num">
                                      <p:cBhvr>
                                        <p:cTn id="150" dur="1000" fill="hold"/>
                                        <p:tgtEl>
                                          <p:spTgt spid="15398"/>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15398"/>
                                        </p:tgtEl>
                                      </p:cBhvr>
                                    </p:animEffect>
                                  </p:childTnLst>
                                </p:cTn>
                              </p:par>
                              <p:par>
                                <p:cTn id="152" presetID="29" presetClass="entr" presetSubtype="0" fill="hold" grpId="0" nodeType="withEffect">
                                  <p:stCondLst>
                                    <p:cond delay="0"/>
                                  </p:stCondLst>
                                  <p:childTnLst>
                                    <p:set>
                                      <p:cBhvr>
                                        <p:cTn id="153" dur="1" fill="hold">
                                          <p:stCondLst>
                                            <p:cond delay="0"/>
                                          </p:stCondLst>
                                        </p:cTn>
                                        <p:tgtEl>
                                          <p:spTgt spid="15400"/>
                                        </p:tgtEl>
                                        <p:attrNameLst>
                                          <p:attrName>style.visibility</p:attrName>
                                        </p:attrNameLst>
                                      </p:cBhvr>
                                      <p:to>
                                        <p:strVal val="visible"/>
                                      </p:to>
                                    </p:set>
                                    <p:anim calcmode="lin" valueType="num">
                                      <p:cBhvr>
                                        <p:cTn id="154" dur="1000" fill="hold"/>
                                        <p:tgtEl>
                                          <p:spTgt spid="15400"/>
                                        </p:tgtEl>
                                        <p:attrNameLst>
                                          <p:attrName>ppt_x</p:attrName>
                                        </p:attrNameLst>
                                      </p:cBhvr>
                                      <p:tavLst>
                                        <p:tav tm="0">
                                          <p:val>
                                            <p:strVal val="#ppt_x-.2"/>
                                          </p:val>
                                        </p:tav>
                                        <p:tav tm="100000">
                                          <p:val>
                                            <p:strVal val="#ppt_x"/>
                                          </p:val>
                                        </p:tav>
                                      </p:tavLst>
                                    </p:anim>
                                    <p:anim calcmode="lin" valueType="num">
                                      <p:cBhvr>
                                        <p:cTn id="155" dur="1000" fill="hold"/>
                                        <p:tgtEl>
                                          <p:spTgt spid="15400"/>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15400"/>
                                        </p:tgtEl>
                                      </p:cBhvr>
                                    </p:animEffect>
                                  </p:childTnLst>
                                </p:cTn>
                              </p:par>
                              <p:par>
                                <p:cTn id="157" presetID="29" presetClass="entr" presetSubtype="0" fill="hold" grpId="0" nodeType="withEffect">
                                  <p:stCondLst>
                                    <p:cond delay="0"/>
                                  </p:stCondLst>
                                  <p:childTnLst>
                                    <p:set>
                                      <p:cBhvr>
                                        <p:cTn id="158" dur="1" fill="hold">
                                          <p:stCondLst>
                                            <p:cond delay="0"/>
                                          </p:stCondLst>
                                        </p:cTn>
                                        <p:tgtEl>
                                          <p:spTgt spid="15401"/>
                                        </p:tgtEl>
                                        <p:attrNameLst>
                                          <p:attrName>style.visibility</p:attrName>
                                        </p:attrNameLst>
                                      </p:cBhvr>
                                      <p:to>
                                        <p:strVal val="visible"/>
                                      </p:to>
                                    </p:set>
                                    <p:anim calcmode="lin" valueType="num">
                                      <p:cBhvr>
                                        <p:cTn id="159" dur="1000" fill="hold"/>
                                        <p:tgtEl>
                                          <p:spTgt spid="15401"/>
                                        </p:tgtEl>
                                        <p:attrNameLst>
                                          <p:attrName>ppt_x</p:attrName>
                                        </p:attrNameLst>
                                      </p:cBhvr>
                                      <p:tavLst>
                                        <p:tav tm="0">
                                          <p:val>
                                            <p:strVal val="#ppt_x-.2"/>
                                          </p:val>
                                        </p:tav>
                                        <p:tav tm="100000">
                                          <p:val>
                                            <p:strVal val="#ppt_x"/>
                                          </p:val>
                                        </p:tav>
                                      </p:tavLst>
                                    </p:anim>
                                    <p:anim calcmode="lin" valueType="num">
                                      <p:cBhvr>
                                        <p:cTn id="160" dur="1000" fill="hold"/>
                                        <p:tgtEl>
                                          <p:spTgt spid="15401"/>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15401"/>
                                        </p:tgtEl>
                                      </p:cBhvr>
                                    </p:animEffect>
                                  </p:childTnLst>
                                </p:cTn>
                              </p:par>
                            </p:childTnLst>
                          </p:cTn>
                        </p:par>
                      </p:childTnLst>
                    </p:cTn>
                  </p:par>
                  <p:par>
                    <p:cTn id="162" fill="hold">
                      <p:stCondLst>
                        <p:cond delay="indefinite"/>
                      </p:stCondLst>
                      <p:childTnLst>
                        <p:par>
                          <p:cTn id="163" fill="hold">
                            <p:stCondLst>
                              <p:cond delay="0"/>
                            </p:stCondLst>
                            <p:childTnLst>
                              <p:par>
                                <p:cTn id="164" presetID="29" presetClass="entr" presetSubtype="0" fill="hold" grpId="0" nodeType="clickEffect">
                                  <p:stCondLst>
                                    <p:cond delay="0"/>
                                  </p:stCondLst>
                                  <p:childTnLst>
                                    <p:set>
                                      <p:cBhvr>
                                        <p:cTn id="165" dur="1" fill="hold">
                                          <p:stCondLst>
                                            <p:cond delay="0"/>
                                          </p:stCondLst>
                                        </p:cTn>
                                        <p:tgtEl>
                                          <p:spTgt spid="15402"/>
                                        </p:tgtEl>
                                        <p:attrNameLst>
                                          <p:attrName>style.visibility</p:attrName>
                                        </p:attrNameLst>
                                      </p:cBhvr>
                                      <p:to>
                                        <p:strVal val="visible"/>
                                      </p:to>
                                    </p:set>
                                    <p:anim calcmode="lin" valueType="num">
                                      <p:cBhvr>
                                        <p:cTn id="166" dur="1000" fill="hold"/>
                                        <p:tgtEl>
                                          <p:spTgt spid="15402"/>
                                        </p:tgtEl>
                                        <p:attrNameLst>
                                          <p:attrName>ppt_x</p:attrName>
                                        </p:attrNameLst>
                                      </p:cBhvr>
                                      <p:tavLst>
                                        <p:tav tm="0">
                                          <p:val>
                                            <p:strVal val="#ppt_x-.2"/>
                                          </p:val>
                                        </p:tav>
                                        <p:tav tm="100000">
                                          <p:val>
                                            <p:strVal val="#ppt_x"/>
                                          </p:val>
                                        </p:tav>
                                      </p:tavLst>
                                    </p:anim>
                                    <p:anim calcmode="lin" valueType="num">
                                      <p:cBhvr>
                                        <p:cTn id="167" dur="1000" fill="hold"/>
                                        <p:tgtEl>
                                          <p:spTgt spid="15402"/>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15402"/>
                                        </p:tgtEl>
                                      </p:cBhvr>
                                    </p:animEffect>
                                  </p:childTnLst>
                                </p:cTn>
                              </p:par>
                            </p:childTnLst>
                          </p:cTn>
                        </p:par>
                      </p:childTnLst>
                    </p:cTn>
                  </p:par>
                  <p:par>
                    <p:cTn id="169" fill="hold">
                      <p:stCondLst>
                        <p:cond delay="indefinite"/>
                      </p:stCondLst>
                      <p:childTnLst>
                        <p:par>
                          <p:cTn id="170" fill="hold">
                            <p:stCondLst>
                              <p:cond delay="0"/>
                            </p:stCondLst>
                            <p:childTnLst>
                              <p:par>
                                <p:cTn id="171" presetID="23" presetClass="entr" presetSubtype="16" fill="hold" nodeType="clickEffect">
                                  <p:stCondLst>
                                    <p:cond delay="0"/>
                                  </p:stCondLst>
                                  <p:childTnLst>
                                    <p:set>
                                      <p:cBhvr>
                                        <p:cTn id="172" dur="1" fill="hold">
                                          <p:stCondLst>
                                            <p:cond delay="0"/>
                                          </p:stCondLst>
                                        </p:cTn>
                                        <p:tgtEl>
                                          <p:spTgt spid="15365"/>
                                        </p:tgtEl>
                                        <p:attrNameLst>
                                          <p:attrName>style.visibility</p:attrName>
                                        </p:attrNameLst>
                                      </p:cBhvr>
                                      <p:to>
                                        <p:strVal val="visible"/>
                                      </p:to>
                                    </p:set>
                                    <p:anim calcmode="lin" valueType="num">
                                      <p:cBhvr>
                                        <p:cTn id="173" dur="500" fill="hold"/>
                                        <p:tgtEl>
                                          <p:spTgt spid="15365"/>
                                        </p:tgtEl>
                                        <p:attrNameLst>
                                          <p:attrName>ppt_w</p:attrName>
                                        </p:attrNameLst>
                                      </p:cBhvr>
                                      <p:tavLst>
                                        <p:tav tm="0">
                                          <p:val>
                                            <p:fltVal val="0"/>
                                          </p:val>
                                        </p:tav>
                                        <p:tav tm="100000">
                                          <p:val>
                                            <p:strVal val="#ppt_w"/>
                                          </p:val>
                                        </p:tav>
                                      </p:tavLst>
                                    </p:anim>
                                    <p:anim calcmode="lin" valueType="num">
                                      <p:cBhvr>
                                        <p:cTn id="174" dur="500" fill="hold"/>
                                        <p:tgtEl>
                                          <p:spTgt spid="15365"/>
                                        </p:tgtEl>
                                        <p:attrNameLst>
                                          <p:attrName>ppt_h</p:attrName>
                                        </p:attrNameLst>
                                      </p:cBhvr>
                                      <p:tavLst>
                                        <p:tav tm="0">
                                          <p:val>
                                            <p:fltVal val="0"/>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9" presetClass="entr" presetSubtype="0" fill="hold" grpId="0" nodeType="clickEffect">
                                  <p:stCondLst>
                                    <p:cond delay="0"/>
                                  </p:stCondLst>
                                  <p:childTnLst>
                                    <p:set>
                                      <p:cBhvr>
                                        <p:cTn id="178" dur="1" fill="hold">
                                          <p:stCondLst>
                                            <p:cond delay="0"/>
                                          </p:stCondLst>
                                        </p:cTn>
                                        <p:tgtEl>
                                          <p:spTgt spid="15378"/>
                                        </p:tgtEl>
                                        <p:attrNameLst>
                                          <p:attrName>style.visibility</p:attrName>
                                        </p:attrNameLst>
                                      </p:cBhvr>
                                      <p:to>
                                        <p:strVal val="visible"/>
                                      </p:to>
                                    </p:set>
                                    <p:anim calcmode="lin" valueType="num">
                                      <p:cBhvr>
                                        <p:cTn id="179" dur="1000" fill="hold"/>
                                        <p:tgtEl>
                                          <p:spTgt spid="15378"/>
                                        </p:tgtEl>
                                        <p:attrNameLst>
                                          <p:attrName>ppt_x</p:attrName>
                                        </p:attrNameLst>
                                      </p:cBhvr>
                                      <p:tavLst>
                                        <p:tav tm="0">
                                          <p:val>
                                            <p:strVal val="#ppt_x-.2"/>
                                          </p:val>
                                        </p:tav>
                                        <p:tav tm="100000">
                                          <p:val>
                                            <p:strVal val="#ppt_x"/>
                                          </p:val>
                                        </p:tav>
                                      </p:tavLst>
                                    </p:anim>
                                    <p:anim calcmode="lin" valueType="num">
                                      <p:cBhvr>
                                        <p:cTn id="180" dur="1000" fill="hold"/>
                                        <p:tgtEl>
                                          <p:spTgt spid="15378"/>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15378"/>
                                        </p:tgtEl>
                                      </p:cBhvr>
                                    </p:animEffect>
                                  </p:childTnLst>
                                </p:cTn>
                              </p:par>
                              <p:par>
                                <p:cTn id="182" presetID="29" presetClass="entr" presetSubtype="0" fill="hold" grpId="0" nodeType="withEffect">
                                  <p:stCondLst>
                                    <p:cond delay="0"/>
                                  </p:stCondLst>
                                  <p:childTnLst>
                                    <p:set>
                                      <p:cBhvr>
                                        <p:cTn id="183" dur="1" fill="hold">
                                          <p:stCondLst>
                                            <p:cond delay="0"/>
                                          </p:stCondLst>
                                        </p:cTn>
                                        <p:tgtEl>
                                          <p:spTgt spid="15379"/>
                                        </p:tgtEl>
                                        <p:attrNameLst>
                                          <p:attrName>style.visibility</p:attrName>
                                        </p:attrNameLst>
                                      </p:cBhvr>
                                      <p:to>
                                        <p:strVal val="visible"/>
                                      </p:to>
                                    </p:set>
                                    <p:anim calcmode="lin" valueType="num">
                                      <p:cBhvr>
                                        <p:cTn id="184" dur="1000" fill="hold"/>
                                        <p:tgtEl>
                                          <p:spTgt spid="15379"/>
                                        </p:tgtEl>
                                        <p:attrNameLst>
                                          <p:attrName>ppt_x</p:attrName>
                                        </p:attrNameLst>
                                      </p:cBhvr>
                                      <p:tavLst>
                                        <p:tav tm="0">
                                          <p:val>
                                            <p:strVal val="#ppt_x-.2"/>
                                          </p:val>
                                        </p:tav>
                                        <p:tav tm="100000">
                                          <p:val>
                                            <p:strVal val="#ppt_x"/>
                                          </p:val>
                                        </p:tav>
                                      </p:tavLst>
                                    </p:anim>
                                    <p:anim calcmode="lin" valueType="num">
                                      <p:cBhvr>
                                        <p:cTn id="185" dur="1000" fill="hold"/>
                                        <p:tgtEl>
                                          <p:spTgt spid="15379"/>
                                        </p:tgtEl>
                                        <p:attrNameLst>
                                          <p:attrName>ppt_y</p:attrName>
                                        </p:attrNameLst>
                                      </p:cBhvr>
                                      <p:tavLst>
                                        <p:tav tm="0">
                                          <p:val>
                                            <p:strVal val="#ppt_y"/>
                                          </p:val>
                                        </p:tav>
                                        <p:tav tm="100000">
                                          <p:val>
                                            <p:strVal val="#ppt_y"/>
                                          </p:val>
                                        </p:tav>
                                      </p:tavLst>
                                    </p:anim>
                                    <p:animEffect transition="in" filter="wipe(right)" prLst="gradientSize: 0.1">
                                      <p:cBhvr>
                                        <p:cTn id="186" dur="1000"/>
                                        <p:tgtEl>
                                          <p:spTgt spid="15379"/>
                                        </p:tgtEl>
                                      </p:cBhvr>
                                    </p:animEffect>
                                  </p:childTnLst>
                                </p:cTn>
                              </p:par>
                            </p:childTnLst>
                          </p:cTn>
                        </p:par>
                      </p:childTnLst>
                    </p:cTn>
                  </p:par>
                  <p:par>
                    <p:cTn id="187" fill="hold">
                      <p:stCondLst>
                        <p:cond delay="indefinite"/>
                      </p:stCondLst>
                      <p:childTnLst>
                        <p:par>
                          <p:cTn id="188" fill="hold">
                            <p:stCondLst>
                              <p:cond delay="0"/>
                            </p:stCondLst>
                            <p:childTnLst>
                              <p:par>
                                <p:cTn id="189" presetID="29" presetClass="entr" presetSubtype="0" fill="hold" grpId="0" nodeType="clickEffect">
                                  <p:stCondLst>
                                    <p:cond delay="0"/>
                                  </p:stCondLst>
                                  <p:childTnLst>
                                    <p:set>
                                      <p:cBhvr>
                                        <p:cTn id="190" dur="1" fill="hold">
                                          <p:stCondLst>
                                            <p:cond delay="0"/>
                                          </p:stCondLst>
                                        </p:cTn>
                                        <p:tgtEl>
                                          <p:spTgt spid="15387"/>
                                        </p:tgtEl>
                                        <p:attrNameLst>
                                          <p:attrName>style.visibility</p:attrName>
                                        </p:attrNameLst>
                                      </p:cBhvr>
                                      <p:to>
                                        <p:strVal val="visible"/>
                                      </p:to>
                                    </p:set>
                                    <p:anim calcmode="lin" valueType="num">
                                      <p:cBhvr>
                                        <p:cTn id="191" dur="1000" fill="hold"/>
                                        <p:tgtEl>
                                          <p:spTgt spid="15387"/>
                                        </p:tgtEl>
                                        <p:attrNameLst>
                                          <p:attrName>ppt_x</p:attrName>
                                        </p:attrNameLst>
                                      </p:cBhvr>
                                      <p:tavLst>
                                        <p:tav tm="0">
                                          <p:val>
                                            <p:strVal val="#ppt_x-.2"/>
                                          </p:val>
                                        </p:tav>
                                        <p:tav tm="100000">
                                          <p:val>
                                            <p:strVal val="#ppt_x"/>
                                          </p:val>
                                        </p:tav>
                                      </p:tavLst>
                                    </p:anim>
                                    <p:anim calcmode="lin" valueType="num">
                                      <p:cBhvr>
                                        <p:cTn id="192" dur="1000" fill="hold"/>
                                        <p:tgtEl>
                                          <p:spTgt spid="15387"/>
                                        </p:tgtEl>
                                        <p:attrNameLst>
                                          <p:attrName>ppt_y</p:attrName>
                                        </p:attrNameLst>
                                      </p:cBhvr>
                                      <p:tavLst>
                                        <p:tav tm="0">
                                          <p:val>
                                            <p:strVal val="#ppt_y"/>
                                          </p:val>
                                        </p:tav>
                                        <p:tav tm="100000">
                                          <p:val>
                                            <p:strVal val="#ppt_y"/>
                                          </p:val>
                                        </p:tav>
                                      </p:tavLst>
                                    </p:anim>
                                    <p:animEffect transition="in" filter="wipe(right)" prLst="gradientSize: 0.1">
                                      <p:cBhvr>
                                        <p:cTn id="193" dur="1000"/>
                                        <p:tgtEl>
                                          <p:spTgt spid="15387"/>
                                        </p:tgtEl>
                                      </p:cBhvr>
                                    </p:animEffect>
                                  </p:childTnLst>
                                </p:cTn>
                              </p:par>
                              <p:par>
                                <p:cTn id="194" presetID="29" presetClass="entr" presetSubtype="0" fill="hold" grpId="0" nodeType="withEffect">
                                  <p:stCondLst>
                                    <p:cond delay="0"/>
                                  </p:stCondLst>
                                  <p:childTnLst>
                                    <p:set>
                                      <p:cBhvr>
                                        <p:cTn id="195" dur="1" fill="hold">
                                          <p:stCondLst>
                                            <p:cond delay="0"/>
                                          </p:stCondLst>
                                        </p:cTn>
                                        <p:tgtEl>
                                          <p:spTgt spid="15399"/>
                                        </p:tgtEl>
                                        <p:attrNameLst>
                                          <p:attrName>style.visibility</p:attrName>
                                        </p:attrNameLst>
                                      </p:cBhvr>
                                      <p:to>
                                        <p:strVal val="visible"/>
                                      </p:to>
                                    </p:set>
                                    <p:anim calcmode="lin" valueType="num">
                                      <p:cBhvr>
                                        <p:cTn id="196" dur="1000" fill="hold"/>
                                        <p:tgtEl>
                                          <p:spTgt spid="15399"/>
                                        </p:tgtEl>
                                        <p:attrNameLst>
                                          <p:attrName>ppt_x</p:attrName>
                                        </p:attrNameLst>
                                      </p:cBhvr>
                                      <p:tavLst>
                                        <p:tav tm="0">
                                          <p:val>
                                            <p:strVal val="#ppt_x-.2"/>
                                          </p:val>
                                        </p:tav>
                                        <p:tav tm="100000">
                                          <p:val>
                                            <p:strVal val="#ppt_x"/>
                                          </p:val>
                                        </p:tav>
                                      </p:tavLst>
                                    </p:anim>
                                    <p:anim calcmode="lin" valueType="num">
                                      <p:cBhvr>
                                        <p:cTn id="197" dur="1000" fill="hold"/>
                                        <p:tgtEl>
                                          <p:spTgt spid="15399"/>
                                        </p:tgtEl>
                                        <p:attrNameLst>
                                          <p:attrName>ppt_y</p:attrName>
                                        </p:attrNameLst>
                                      </p:cBhvr>
                                      <p:tavLst>
                                        <p:tav tm="0">
                                          <p:val>
                                            <p:strVal val="#ppt_y"/>
                                          </p:val>
                                        </p:tav>
                                        <p:tav tm="100000">
                                          <p:val>
                                            <p:strVal val="#ppt_y"/>
                                          </p:val>
                                        </p:tav>
                                      </p:tavLst>
                                    </p:anim>
                                    <p:animEffect transition="in" filter="wipe(right)" prLst="gradientSize: 0.1">
                                      <p:cBhvr>
                                        <p:cTn id="198" dur="1000"/>
                                        <p:tgtEl>
                                          <p:spTgt spid="15399"/>
                                        </p:tgtEl>
                                      </p:cBhvr>
                                    </p:animEffect>
                                  </p:childTnLst>
                                </p:cTn>
                              </p:par>
                            </p:childTnLst>
                          </p:cTn>
                        </p:par>
                      </p:childTnLst>
                    </p:cTn>
                  </p:par>
                  <p:par>
                    <p:cTn id="199" fill="hold">
                      <p:stCondLst>
                        <p:cond delay="indefinite"/>
                      </p:stCondLst>
                      <p:childTnLst>
                        <p:par>
                          <p:cTn id="200" fill="hold">
                            <p:stCondLst>
                              <p:cond delay="0"/>
                            </p:stCondLst>
                            <p:childTnLst>
                              <p:par>
                                <p:cTn id="201" presetID="29" presetClass="entr" presetSubtype="0" fill="hold" grpId="0" nodeType="clickEffect">
                                  <p:stCondLst>
                                    <p:cond delay="0"/>
                                  </p:stCondLst>
                                  <p:childTnLst>
                                    <p:set>
                                      <p:cBhvr>
                                        <p:cTn id="202" dur="1" fill="hold">
                                          <p:stCondLst>
                                            <p:cond delay="0"/>
                                          </p:stCondLst>
                                        </p:cTn>
                                        <p:tgtEl>
                                          <p:spTgt spid="15404"/>
                                        </p:tgtEl>
                                        <p:attrNameLst>
                                          <p:attrName>style.visibility</p:attrName>
                                        </p:attrNameLst>
                                      </p:cBhvr>
                                      <p:to>
                                        <p:strVal val="visible"/>
                                      </p:to>
                                    </p:set>
                                    <p:anim calcmode="lin" valueType="num">
                                      <p:cBhvr>
                                        <p:cTn id="203" dur="1000" fill="hold"/>
                                        <p:tgtEl>
                                          <p:spTgt spid="15404"/>
                                        </p:tgtEl>
                                        <p:attrNameLst>
                                          <p:attrName>ppt_x</p:attrName>
                                        </p:attrNameLst>
                                      </p:cBhvr>
                                      <p:tavLst>
                                        <p:tav tm="0">
                                          <p:val>
                                            <p:strVal val="#ppt_x-.2"/>
                                          </p:val>
                                        </p:tav>
                                        <p:tav tm="100000">
                                          <p:val>
                                            <p:strVal val="#ppt_x"/>
                                          </p:val>
                                        </p:tav>
                                      </p:tavLst>
                                    </p:anim>
                                    <p:anim calcmode="lin" valueType="num">
                                      <p:cBhvr>
                                        <p:cTn id="204" dur="1000" fill="hold"/>
                                        <p:tgtEl>
                                          <p:spTgt spid="15404"/>
                                        </p:tgtEl>
                                        <p:attrNameLst>
                                          <p:attrName>ppt_y</p:attrName>
                                        </p:attrNameLst>
                                      </p:cBhvr>
                                      <p:tavLst>
                                        <p:tav tm="0">
                                          <p:val>
                                            <p:strVal val="#ppt_y"/>
                                          </p:val>
                                        </p:tav>
                                        <p:tav tm="100000">
                                          <p:val>
                                            <p:strVal val="#ppt_y"/>
                                          </p:val>
                                        </p:tav>
                                      </p:tavLst>
                                    </p:anim>
                                    <p:animEffect transition="in" filter="wipe(right)" prLst="gradientSize: 0.1">
                                      <p:cBhvr>
                                        <p:cTn id="205" dur="1000"/>
                                        <p:tgtEl>
                                          <p:spTgt spid="15404"/>
                                        </p:tgtEl>
                                      </p:cBhvr>
                                    </p:animEffect>
                                  </p:childTnLst>
                                </p:cTn>
                              </p:par>
                              <p:par>
                                <p:cTn id="206" presetID="29" presetClass="entr" presetSubtype="0" fill="hold" grpId="0" nodeType="withEffect">
                                  <p:stCondLst>
                                    <p:cond delay="0"/>
                                  </p:stCondLst>
                                  <p:childTnLst>
                                    <p:set>
                                      <p:cBhvr>
                                        <p:cTn id="207" dur="1" fill="hold">
                                          <p:stCondLst>
                                            <p:cond delay="0"/>
                                          </p:stCondLst>
                                        </p:cTn>
                                        <p:tgtEl>
                                          <p:spTgt spid="15403"/>
                                        </p:tgtEl>
                                        <p:attrNameLst>
                                          <p:attrName>style.visibility</p:attrName>
                                        </p:attrNameLst>
                                      </p:cBhvr>
                                      <p:to>
                                        <p:strVal val="visible"/>
                                      </p:to>
                                    </p:set>
                                    <p:anim calcmode="lin" valueType="num">
                                      <p:cBhvr>
                                        <p:cTn id="208" dur="1000" fill="hold"/>
                                        <p:tgtEl>
                                          <p:spTgt spid="15403"/>
                                        </p:tgtEl>
                                        <p:attrNameLst>
                                          <p:attrName>ppt_x</p:attrName>
                                        </p:attrNameLst>
                                      </p:cBhvr>
                                      <p:tavLst>
                                        <p:tav tm="0">
                                          <p:val>
                                            <p:strVal val="#ppt_x-.2"/>
                                          </p:val>
                                        </p:tav>
                                        <p:tav tm="100000">
                                          <p:val>
                                            <p:strVal val="#ppt_x"/>
                                          </p:val>
                                        </p:tav>
                                      </p:tavLst>
                                    </p:anim>
                                    <p:anim calcmode="lin" valueType="num">
                                      <p:cBhvr>
                                        <p:cTn id="209" dur="1000" fill="hold"/>
                                        <p:tgtEl>
                                          <p:spTgt spid="15403"/>
                                        </p:tgtEl>
                                        <p:attrNameLst>
                                          <p:attrName>ppt_y</p:attrName>
                                        </p:attrNameLst>
                                      </p:cBhvr>
                                      <p:tavLst>
                                        <p:tav tm="0">
                                          <p:val>
                                            <p:strVal val="#ppt_y"/>
                                          </p:val>
                                        </p:tav>
                                        <p:tav tm="100000">
                                          <p:val>
                                            <p:strVal val="#ppt_y"/>
                                          </p:val>
                                        </p:tav>
                                      </p:tavLst>
                                    </p:anim>
                                    <p:animEffect transition="in" filter="wipe(right)" prLst="gradientSize: 0.1">
                                      <p:cBhvr>
                                        <p:cTn id="210" dur="1000"/>
                                        <p:tgtEl>
                                          <p:spTgt spid="15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69" grpId="0" animBg="1"/>
      <p:bldP spid="15370" grpId="0" animBg="1"/>
      <p:bldP spid="15371" grpId="0" animBg="1"/>
      <p:bldP spid="15372" grpId="0" animBg="1"/>
      <p:bldP spid="15373" grpId="0" animBg="1"/>
      <p:bldP spid="15374" grpId="0" animBg="1"/>
      <p:bldP spid="15378" grpId="0" animBg="1"/>
      <p:bldP spid="15379" grpId="0" animBg="1"/>
      <p:bldP spid="15382" grpId="0" animBg="1"/>
      <p:bldP spid="15383" grpId="0" animBg="1"/>
      <p:bldP spid="15384" grpId="0" animBg="1"/>
      <p:bldP spid="15385" grpId="0" animBg="1"/>
      <p:bldP spid="15386" grpId="0" animBg="1"/>
      <p:bldP spid="15387" grpId="0" animBg="1"/>
      <p:bldP spid="15388" grpId="0" animBg="1"/>
      <p:bldP spid="15389" grpId="0" animBg="1"/>
      <p:bldP spid="15390" grpId="0" animBg="1"/>
      <p:bldP spid="15391" grpId="0" animBg="1"/>
      <p:bldP spid="15392" grpId="0" animBg="1"/>
      <p:bldP spid="15393" grpId="0" animBg="1"/>
      <p:bldP spid="15394" grpId="0" animBg="1"/>
      <p:bldP spid="15395" grpId="0" animBg="1"/>
      <p:bldP spid="15396" grpId="0" animBg="1"/>
      <p:bldP spid="15397" grpId="0" animBg="1"/>
      <p:bldP spid="15398" grpId="0" animBg="1"/>
      <p:bldP spid="15399" grpId="0" animBg="1"/>
      <p:bldP spid="15400" grpId="0" animBg="1"/>
      <p:bldP spid="15401" grpId="0" animBg="1"/>
      <p:bldP spid="15402" grpId="0" animBg="1"/>
      <p:bldP spid="15403" grpId="0" animBg="1"/>
      <p:bldP spid="154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42852"/>
            <a:ext cx="7772400" cy="614346"/>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2400" dirty="0" smtClean="0">
                <a:latin typeface="Calibri" pitchFamily="34" charset="0"/>
              </a:rPr>
              <a:t>Что считать за «результаты ЕГЭ»?</a:t>
            </a:r>
            <a:endParaRPr lang="ru-RU" sz="2400" dirty="0" smtClean="0">
              <a:latin typeface="Calibri" pitchFamily="34" charset="0"/>
            </a:endParaRPr>
          </a:p>
        </p:txBody>
      </p:sp>
      <p:sp>
        <p:nvSpPr>
          <p:cNvPr id="3" name="Содержимое 2"/>
          <p:cNvSpPr>
            <a:spLocks noGrp="1"/>
          </p:cNvSpPr>
          <p:nvPr>
            <p:ph idx="1"/>
          </p:nvPr>
        </p:nvSpPr>
        <p:spPr>
          <a:xfrm>
            <a:off x="1173163" y="642918"/>
            <a:ext cx="7772400" cy="2143140"/>
          </a:xfrm>
        </p:spPr>
        <p:txBody>
          <a:bodyPr/>
          <a:lstStyle/>
          <a:p>
            <a:pPr lvl="0">
              <a:buBlip>
                <a:blip r:embed="rId3"/>
              </a:buBlip>
            </a:pPr>
            <a:r>
              <a:rPr lang="ru-RU" sz="1400" dirty="0" smtClean="0">
                <a:latin typeface="Calibri" pitchFamily="34" charset="0"/>
              </a:rPr>
              <a:t>Доля </a:t>
            </a:r>
            <a:r>
              <a:rPr lang="ru-RU" sz="1400" dirty="0" smtClean="0">
                <a:latin typeface="Calibri" pitchFamily="34" charset="0"/>
              </a:rPr>
              <a:t>успешно сдавших экзамен (все экзамены) в форме ЕГЭ – получившие аттестат и результаты ЕГЭ по всем предметам в свидетельство для участия в конкурсе на поступления – </a:t>
            </a:r>
            <a:r>
              <a:rPr lang="ru-RU" sz="1400" dirty="0" smtClean="0">
                <a:solidFill>
                  <a:srgbClr val="FF0000"/>
                </a:solidFill>
                <a:latin typeface="Calibri" pitchFamily="34" charset="0"/>
              </a:rPr>
              <a:t>всё, что хотел – всё получил</a:t>
            </a:r>
            <a:r>
              <a:rPr lang="ru-RU" sz="1400" dirty="0" smtClean="0">
                <a:latin typeface="Calibri" pitchFamily="34" charset="0"/>
              </a:rPr>
              <a:t>.</a:t>
            </a:r>
          </a:p>
          <a:p>
            <a:pPr lvl="0">
              <a:buBlip>
                <a:blip r:embed="rId3"/>
              </a:buBlip>
            </a:pPr>
            <a:r>
              <a:rPr lang="ru-RU" sz="1400" dirty="0" smtClean="0">
                <a:latin typeface="Calibri" pitchFamily="34" charset="0"/>
              </a:rPr>
              <a:t>Доля успешно сдавших экзамены по русскому и по математике – получивших документ о полном среднем образовании</a:t>
            </a:r>
          </a:p>
          <a:p>
            <a:pPr>
              <a:buBlip>
                <a:blip r:embed="rId3"/>
              </a:buBlip>
            </a:pPr>
            <a:r>
              <a:rPr lang="ru-RU" sz="1400" dirty="0" smtClean="0">
                <a:latin typeface="Calibri" pitchFamily="34" charset="0"/>
              </a:rPr>
              <a:t>Доля </a:t>
            </a:r>
            <a:r>
              <a:rPr lang="ru-RU" sz="1400" dirty="0" smtClean="0">
                <a:latin typeface="Calibri" pitchFamily="34" charset="0"/>
              </a:rPr>
              <a:t>сдавших экзамен с высоким результатом (на 70 и более баллов) по предмету (по всем предметам</a:t>
            </a:r>
            <a:r>
              <a:rPr lang="ru-RU" sz="1400" dirty="0" smtClean="0">
                <a:latin typeface="Calibri" pitchFamily="34" charset="0"/>
              </a:rPr>
              <a:t>) – усовершенствованный вариант – уровни образовательных достижений (разработка ФИПИ).</a:t>
            </a:r>
            <a:r>
              <a:rPr lang="ru-RU" sz="1400" dirty="0" smtClean="0">
                <a:latin typeface="Calibri" pitchFamily="34" charset="0"/>
              </a:rPr>
              <a:t> </a:t>
            </a:r>
            <a:endParaRPr lang="ru-RU" sz="1400" dirty="0" smtClean="0">
              <a:latin typeface="Calibri" pitchFamily="34" charset="0"/>
            </a:endParaRPr>
          </a:p>
          <a:p>
            <a:pPr>
              <a:buBlip>
                <a:blip r:embed="rId3"/>
              </a:buBlip>
            </a:pPr>
            <a:r>
              <a:rPr lang="ru-RU" sz="1400" dirty="0" smtClean="0">
                <a:latin typeface="Calibri" pitchFamily="34" charset="0"/>
              </a:rPr>
              <a:t>Средний </a:t>
            </a:r>
            <a:r>
              <a:rPr lang="ru-RU" sz="1400" dirty="0" smtClean="0">
                <a:latin typeface="Calibri" pitchFamily="34" charset="0"/>
              </a:rPr>
              <a:t>балл по 100-балльной </a:t>
            </a:r>
            <a:r>
              <a:rPr lang="ru-RU" sz="1400" dirty="0" smtClean="0">
                <a:latin typeface="Calibri" pitchFamily="34" charset="0"/>
              </a:rPr>
              <a:t>шкале</a:t>
            </a:r>
            <a:endParaRPr lang="ru-RU" sz="1400" dirty="0">
              <a:latin typeface="Calibri" pitchFamily="34" charset="0"/>
            </a:endParaRPr>
          </a:p>
        </p:txBody>
      </p:sp>
      <p:pic>
        <p:nvPicPr>
          <p:cNvPr id="1026" name="Picture 2"/>
          <p:cNvPicPr>
            <a:picLocks noChangeAspect="1" noChangeArrowheads="1"/>
          </p:cNvPicPr>
          <p:nvPr/>
        </p:nvPicPr>
        <p:blipFill>
          <a:blip r:embed="rId4" cstate="print"/>
          <a:srcRect l="27539" t="30937" r="22656" b="14687"/>
          <a:stretch>
            <a:fillRect/>
          </a:stretch>
        </p:blipFill>
        <p:spPr bwMode="auto">
          <a:xfrm>
            <a:off x="3071770" y="2714596"/>
            <a:ext cx="6072230" cy="4143404"/>
          </a:xfrm>
          <a:prstGeom prst="rect">
            <a:avLst/>
          </a:prstGeom>
          <a:noFill/>
          <a:ln w="9525">
            <a:noFill/>
            <a:miter lim="800000"/>
            <a:headEnd/>
            <a:tailEnd/>
          </a:ln>
        </p:spPr>
      </p:pic>
      <p:sp>
        <p:nvSpPr>
          <p:cNvPr id="5" name="Содержимое 3"/>
          <p:cNvSpPr txBox="1">
            <a:spLocks/>
          </p:cNvSpPr>
          <p:nvPr/>
        </p:nvSpPr>
        <p:spPr>
          <a:xfrm>
            <a:off x="928662" y="2857496"/>
            <a:ext cx="2143140" cy="3786214"/>
          </a:xfrm>
          <a:prstGeom prst="rect">
            <a:avLst/>
          </a:prstGeom>
        </p:spPr>
        <p:txBody>
          <a:bodyPr/>
          <a:lstStyle/>
          <a:p>
            <a:pPr marL="36000" lvl="0" eaLnBrk="0" fontAlgn="base" hangingPunct="0">
              <a:spcAft>
                <a:spcPct val="0"/>
              </a:spcAft>
              <a:buClr>
                <a:schemeClr val="accent1"/>
              </a:buClr>
            </a:pPr>
            <a:r>
              <a:rPr lang="ru-RU" sz="1400" b="1" i="1" dirty="0" smtClean="0"/>
              <a:t>В </a:t>
            </a:r>
            <a:r>
              <a:rPr lang="ru-RU" sz="1400" b="1" i="1" dirty="0" smtClean="0"/>
              <a:t>расчетах данного исследования использована </a:t>
            </a:r>
            <a:r>
              <a:rPr lang="ru-RU" sz="1400" b="1" i="1" dirty="0" smtClean="0">
                <a:solidFill>
                  <a:srgbClr val="FF0000"/>
                </a:solidFill>
              </a:rPr>
              <a:t>относительная величина результатов ЕГЭ. </a:t>
            </a:r>
            <a:r>
              <a:rPr lang="ru-RU" sz="1400" b="1" i="1" dirty="0" smtClean="0"/>
              <a:t>Для </a:t>
            </a:r>
            <a:r>
              <a:rPr lang="ru-RU" sz="1400" b="1" i="1" dirty="0" smtClean="0"/>
              <a:t>её получения все </a:t>
            </a:r>
            <a:r>
              <a:rPr lang="ru-RU" sz="1400" b="1" i="1" dirty="0" smtClean="0"/>
              <a:t>индивидуальные результаты по каждому предмету соотнесены со средним баллом по данному предмету для выпускников полных средних школ. </a:t>
            </a:r>
            <a:endParaRPr kumimoji="1" lang="ru-RU" sz="1400" b="1" i="1"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7224" y="142852"/>
            <a:ext cx="8215338" cy="654032"/>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2000" dirty="0" smtClean="0">
                <a:latin typeface="Calibri" pitchFamily="34" charset="0"/>
              </a:rPr>
              <a:t>Динамика среднего балла по русскому языку по </a:t>
            </a:r>
            <a:r>
              <a:rPr lang="ru-RU" sz="2000" dirty="0" smtClean="0">
                <a:latin typeface="Calibri" pitchFamily="34" charset="0"/>
              </a:rPr>
              <a:t>МОУО </a:t>
            </a:r>
            <a:r>
              <a:rPr lang="ru-RU" sz="2000" dirty="0" smtClean="0">
                <a:latin typeface="Calibri" pitchFamily="34" charset="0"/>
              </a:rPr>
              <a:t>Чувашии</a:t>
            </a:r>
          </a:p>
        </p:txBody>
      </p:sp>
      <p:pic>
        <p:nvPicPr>
          <p:cNvPr id="1026" name="Picture 2"/>
          <p:cNvPicPr>
            <a:picLocks noChangeAspect="1" noChangeArrowheads="1"/>
          </p:cNvPicPr>
          <p:nvPr/>
        </p:nvPicPr>
        <p:blipFill>
          <a:blip r:embed="rId2" cstate="print"/>
          <a:srcRect/>
          <a:stretch>
            <a:fillRect/>
          </a:stretch>
        </p:blipFill>
        <p:spPr bwMode="auto">
          <a:xfrm>
            <a:off x="142844" y="843961"/>
            <a:ext cx="4473559" cy="40719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72000" y="843961"/>
            <a:ext cx="4473559" cy="4071966"/>
          </a:xfrm>
          <a:prstGeom prst="rect">
            <a:avLst/>
          </a:prstGeom>
          <a:noFill/>
          <a:ln w="9525">
            <a:noFill/>
            <a:miter lim="800000"/>
            <a:headEnd/>
            <a:tailEnd/>
          </a:ln>
          <a:effectLst/>
        </p:spPr>
      </p:pic>
      <p:sp>
        <p:nvSpPr>
          <p:cNvPr id="9" name="TextBox 8"/>
          <p:cNvSpPr txBox="1"/>
          <p:nvPr/>
        </p:nvSpPr>
        <p:spPr>
          <a:xfrm>
            <a:off x="714348" y="4987365"/>
            <a:ext cx="3500462" cy="584775"/>
          </a:xfrm>
          <a:prstGeom prst="rect">
            <a:avLst/>
          </a:prstGeom>
          <a:noFill/>
        </p:spPr>
        <p:txBody>
          <a:bodyPr wrap="square" rtlCol="0">
            <a:spAutoFit/>
          </a:bodyPr>
          <a:lstStyle/>
          <a:p>
            <a:pPr algn="ctr"/>
            <a:r>
              <a:rPr lang="ru-RU" sz="1600" dirty="0" smtClean="0"/>
              <a:t>Абсолютное значение среднего балла по 100-балльной шкале</a:t>
            </a:r>
            <a:endParaRPr lang="ru-RU" sz="1600" dirty="0"/>
          </a:p>
        </p:txBody>
      </p:sp>
      <p:sp>
        <p:nvSpPr>
          <p:cNvPr id="10" name="TextBox 9"/>
          <p:cNvSpPr txBox="1"/>
          <p:nvPr/>
        </p:nvSpPr>
        <p:spPr>
          <a:xfrm>
            <a:off x="5072066" y="4987365"/>
            <a:ext cx="3500462" cy="584775"/>
          </a:xfrm>
          <a:prstGeom prst="rect">
            <a:avLst/>
          </a:prstGeom>
          <a:noFill/>
        </p:spPr>
        <p:txBody>
          <a:bodyPr wrap="square" rtlCol="0">
            <a:spAutoFit/>
          </a:bodyPr>
          <a:lstStyle/>
          <a:p>
            <a:pPr algn="ctr"/>
            <a:r>
              <a:rPr lang="ru-RU" sz="1600" dirty="0" smtClean="0"/>
              <a:t>Относительное значение среднего балла по 100-балльной шкале</a:t>
            </a:r>
            <a:endParaRPr lang="ru-RU" sz="1600" dirty="0"/>
          </a:p>
        </p:txBody>
      </p:sp>
      <p:sp>
        <p:nvSpPr>
          <p:cNvPr id="11" name="Стрелка углом 10"/>
          <p:cNvSpPr/>
          <p:nvPr/>
        </p:nvSpPr>
        <p:spPr>
          <a:xfrm rot="16200000">
            <a:off x="142844" y="4630175"/>
            <a:ext cx="785818" cy="500066"/>
          </a:xfrm>
          <a:prstGeom prst="bentArrow">
            <a:avLst>
              <a:gd name="adj1" fmla="val 25000"/>
              <a:gd name="adj2" fmla="val 35159"/>
              <a:gd name="adj3" fmla="val 402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Стрелка углом 11"/>
          <p:cNvSpPr/>
          <p:nvPr/>
        </p:nvSpPr>
        <p:spPr>
          <a:xfrm rot="16200000">
            <a:off x="4643438" y="4630175"/>
            <a:ext cx="785818" cy="500066"/>
          </a:xfrm>
          <a:prstGeom prst="bentArrow">
            <a:avLst>
              <a:gd name="adj1" fmla="val 25000"/>
              <a:gd name="adj2" fmla="val 35159"/>
              <a:gd name="adj3" fmla="val 402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TextBox 12"/>
          <p:cNvSpPr txBox="1"/>
          <p:nvPr/>
        </p:nvSpPr>
        <p:spPr>
          <a:xfrm>
            <a:off x="928662" y="5715016"/>
            <a:ext cx="7929618" cy="954107"/>
          </a:xfrm>
          <a:prstGeom prst="rect">
            <a:avLst/>
          </a:prstGeom>
          <a:noFill/>
        </p:spPr>
        <p:txBody>
          <a:bodyPr wrap="square" rtlCol="0">
            <a:spAutoFit/>
          </a:bodyPr>
          <a:lstStyle/>
          <a:p>
            <a:pPr algn="ctr"/>
            <a:r>
              <a:rPr lang="ru-RU" sz="1400" i="1" dirty="0" smtClean="0"/>
              <a:t>Позитивная динамика абсолютных величин среднего балла по 100-балльной шкале за последние три года (график 1) на самом деле показывает обратную тенденцию – 4 из 5 муниципалитетов за последние три года показывают снижение результатов на фоне средних по республике (график 2).</a:t>
            </a:r>
            <a:endParaRPr lang="ru-RU" sz="1400" i="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142976" y="285728"/>
            <a:ext cx="7772400" cy="685784"/>
          </a:xfrm>
        </p:spPr>
        <p:txBody>
          <a:bodyPr/>
          <a:lstStyle/>
          <a:p>
            <a:pPr algn="ctr"/>
            <a:r>
              <a:rPr lang="ru-RU" sz="2400" dirty="0" smtClean="0">
                <a:latin typeface="Calibri" pitchFamily="34" charset="0"/>
              </a:rPr>
              <a:t>Насколько ожидаемы для педагогов оказались неудовлетворительные результаты ЕГЭ их учеников?</a:t>
            </a:r>
            <a:endParaRPr lang="ru-RU" sz="2400" dirty="0">
              <a:latin typeface="Calibri" pitchFamily="34" charset="0"/>
            </a:endParaRPr>
          </a:p>
        </p:txBody>
      </p:sp>
      <p:graphicFrame>
        <p:nvGraphicFramePr>
          <p:cNvPr id="11" name="Диаграмма 10"/>
          <p:cNvGraphicFramePr/>
          <p:nvPr/>
        </p:nvGraphicFramePr>
        <p:xfrm>
          <a:off x="1000100" y="1142984"/>
          <a:ext cx="7715303" cy="457203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142976" y="5857892"/>
            <a:ext cx="7786742" cy="738664"/>
          </a:xfrm>
          <a:prstGeom prst="rect">
            <a:avLst/>
          </a:prstGeom>
          <a:noFill/>
        </p:spPr>
        <p:txBody>
          <a:bodyPr wrap="square" rtlCol="0">
            <a:spAutoFit/>
          </a:bodyPr>
          <a:lstStyle/>
          <a:p>
            <a:r>
              <a:rPr lang="ru-RU" sz="1400" b="1" i="1" dirty="0">
                <a:solidFill>
                  <a:srgbClr val="C00000"/>
                </a:solidFill>
              </a:rPr>
              <a:t>Таким образом, более 70% неудачных результатов на ЕГЭ по обязательным предметам учителя школ относят к категории  ожидаемых. И только 33% неудач при сдаче ЕГЭ по предметам по выбору относятся к этой же категории.</a:t>
            </a:r>
            <a:endParaRPr lang="ru-RU" sz="1400" b="1"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214414" y="214290"/>
            <a:ext cx="7772400" cy="685784"/>
          </a:xfrm>
        </p:spPr>
        <p:txBody>
          <a:bodyPr/>
          <a:lstStyle/>
          <a:p>
            <a:pPr algn="ctr"/>
            <a:r>
              <a:rPr lang="ru-RU" sz="2400" dirty="0" smtClean="0">
                <a:latin typeface="Calibri" pitchFamily="34" charset="0"/>
              </a:rPr>
              <a:t>Причины, объясняющие неудачи на ЕГЭ выпускников школ (по мнению педагогов)</a:t>
            </a:r>
            <a:endParaRPr lang="ru-RU" sz="2400" dirty="0">
              <a:latin typeface="Calibri" pitchFamily="34" charset="0"/>
            </a:endParaRPr>
          </a:p>
        </p:txBody>
      </p:sp>
      <p:sp>
        <p:nvSpPr>
          <p:cNvPr id="5" name="Содержимое 4"/>
          <p:cNvSpPr>
            <a:spLocks noGrp="1"/>
          </p:cNvSpPr>
          <p:nvPr>
            <p:ph idx="1"/>
          </p:nvPr>
        </p:nvSpPr>
        <p:spPr>
          <a:xfrm>
            <a:off x="928663" y="1285860"/>
            <a:ext cx="6572296" cy="5357850"/>
          </a:xfrm>
        </p:spPr>
        <p:txBody>
          <a:bodyPr/>
          <a:lstStyle/>
          <a:p>
            <a:pPr indent="450215" algn="just">
              <a:spcBef>
                <a:spcPts val="600"/>
              </a:spcBef>
              <a:spcAft>
                <a:spcPts val="0"/>
              </a:spcAft>
              <a:buNone/>
            </a:pPr>
            <a:r>
              <a:rPr lang="ru-RU" sz="1400" b="1" dirty="0" smtClean="0">
                <a:solidFill>
                  <a:srgbClr val="C00000"/>
                </a:solidFill>
                <a:latin typeface="Calibri"/>
                <a:ea typeface="Times New Roman"/>
                <a:cs typeface="Times New Roman"/>
              </a:rPr>
              <a:t>А. Имел низкие оценки по большинству предметов давно, хотя нормально учился  в  младшей школе </a:t>
            </a:r>
          </a:p>
          <a:p>
            <a:pPr indent="450215" algn="just">
              <a:spcBef>
                <a:spcPts val="600"/>
              </a:spcBef>
              <a:spcAft>
                <a:spcPts val="0"/>
              </a:spcAft>
              <a:buNone/>
            </a:pPr>
            <a:r>
              <a:rPr lang="en-US" sz="1400" b="1" dirty="0" smtClean="0">
                <a:solidFill>
                  <a:srgbClr val="002060"/>
                </a:solidFill>
                <a:latin typeface="Calibri"/>
                <a:ea typeface="Times New Roman"/>
                <a:cs typeface="Times New Roman"/>
              </a:rPr>
              <a:t>B</a:t>
            </a:r>
            <a:r>
              <a:rPr lang="ru-RU" sz="1400" b="1" dirty="0" smtClean="0">
                <a:solidFill>
                  <a:srgbClr val="002060"/>
                </a:solidFill>
                <a:latin typeface="Calibri"/>
                <a:ea typeface="Times New Roman"/>
                <a:cs typeface="Times New Roman"/>
              </a:rPr>
              <a:t>. Систематически пропускал уроки </a:t>
            </a:r>
          </a:p>
          <a:p>
            <a:pPr marL="449580" indent="450215" algn="just">
              <a:spcBef>
                <a:spcPts val="600"/>
              </a:spcBef>
              <a:spcAft>
                <a:spcPts val="0"/>
              </a:spcAft>
              <a:buNone/>
            </a:pPr>
            <a:r>
              <a:rPr lang="en-US" sz="1400" dirty="0" smtClean="0">
                <a:latin typeface="Calibri"/>
                <a:ea typeface="Times New Roman"/>
                <a:cs typeface="Times New Roman"/>
              </a:rPr>
              <a:t>B</a:t>
            </a:r>
            <a:r>
              <a:rPr lang="ru-RU" sz="1400" dirty="0" smtClean="0">
                <a:latin typeface="Calibri"/>
                <a:ea typeface="Times New Roman"/>
                <a:cs typeface="Times New Roman"/>
              </a:rPr>
              <a:t>1. По болезни </a:t>
            </a:r>
          </a:p>
          <a:p>
            <a:pPr marL="449580" indent="450215" algn="just">
              <a:spcBef>
                <a:spcPts val="600"/>
              </a:spcBef>
              <a:spcAft>
                <a:spcPts val="0"/>
              </a:spcAft>
              <a:buNone/>
            </a:pPr>
            <a:r>
              <a:rPr lang="en-US" sz="1400" dirty="0" smtClean="0">
                <a:latin typeface="Calibri"/>
                <a:ea typeface="Times New Roman"/>
                <a:cs typeface="Times New Roman"/>
              </a:rPr>
              <a:t>B</a:t>
            </a:r>
            <a:r>
              <a:rPr lang="ru-RU" sz="1400" dirty="0" smtClean="0">
                <a:latin typeface="Calibri"/>
                <a:ea typeface="Times New Roman"/>
                <a:cs typeface="Times New Roman"/>
              </a:rPr>
              <a:t>2. В связи с занятиями (спорт, музыка и т.п.) </a:t>
            </a:r>
          </a:p>
          <a:p>
            <a:pPr marL="449580" indent="450215" algn="just">
              <a:spcBef>
                <a:spcPts val="600"/>
              </a:spcBef>
              <a:spcAft>
                <a:spcPts val="0"/>
              </a:spcAft>
              <a:buNone/>
            </a:pPr>
            <a:r>
              <a:rPr lang="en-US" sz="1400" dirty="0" smtClean="0">
                <a:latin typeface="Calibri"/>
                <a:ea typeface="Times New Roman"/>
                <a:cs typeface="Times New Roman"/>
              </a:rPr>
              <a:t>B</a:t>
            </a:r>
            <a:r>
              <a:rPr lang="ru-RU" sz="1400" dirty="0" smtClean="0">
                <a:latin typeface="Calibri"/>
                <a:ea typeface="Times New Roman"/>
                <a:cs typeface="Times New Roman"/>
              </a:rPr>
              <a:t>3. Из-за халатного отношения к учебе (прогуливал)</a:t>
            </a:r>
          </a:p>
          <a:p>
            <a:pPr indent="450215" algn="just">
              <a:spcBef>
                <a:spcPts val="600"/>
              </a:spcBef>
              <a:spcAft>
                <a:spcPts val="0"/>
              </a:spcAft>
              <a:buNone/>
            </a:pPr>
            <a:r>
              <a:rPr lang="en-US" sz="1400" b="1" dirty="0" smtClean="0">
                <a:solidFill>
                  <a:srgbClr val="00B050"/>
                </a:solidFill>
                <a:latin typeface="Calibri"/>
                <a:ea typeface="Times New Roman"/>
                <a:cs typeface="Times New Roman"/>
              </a:rPr>
              <a:t>C</a:t>
            </a:r>
            <a:r>
              <a:rPr lang="ru-RU" sz="1400" b="1" dirty="0" smtClean="0">
                <a:solidFill>
                  <a:srgbClr val="00B050"/>
                </a:solidFill>
                <a:latin typeface="Calibri"/>
                <a:ea typeface="Times New Roman"/>
                <a:cs typeface="Times New Roman"/>
              </a:rPr>
              <a:t>. Считал, что ему не нужно напрягаться в учёбе, т.к. всем необходимым (обучение, карьера, бытовые условия) в любом случае, обеспечат (обеспечили) родители.</a:t>
            </a:r>
          </a:p>
          <a:p>
            <a:pPr indent="450215" algn="just">
              <a:spcBef>
                <a:spcPts val="600"/>
              </a:spcBef>
              <a:spcAft>
                <a:spcPts val="0"/>
              </a:spcAft>
              <a:buNone/>
            </a:pPr>
            <a:r>
              <a:rPr lang="en-US" sz="1400" b="1" dirty="0" smtClean="0">
                <a:solidFill>
                  <a:schemeClr val="tx2">
                    <a:lumMod val="75000"/>
                  </a:schemeClr>
                </a:solidFill>
                <a:latin typeface="Calibri"/>
                <a:ea typeface="Times New Roman"/>
                <a:cs typeface="Times New Roman"/>
              </a:rPr>
              <a:t>D</a:t>
            </a:r>
            <a:r>
              <a:rPr lang="ru-RU" sz="1400" b="1" dirty="0" smtClean="0">
                <a:solidFill>
                  <a:schemeClr val="tx2">
                    <a:lumMod val="75000"/>
                  </a:schemeClr>
                </a:solidFill>
                <a:latin typeface="Calibri"/>
                <a:ea typeface="Times New Roman"/>
                <a:cs typeface="Times New Roman"/>
              </a:rPr>
              <a:t>. Трудности в учёбе вероятно связаны с задержкой психического развития или другими нарушениями здоровья. Испытывал трудности в понимании учебного материала. </a:t>
            </a:r>
          </a:p>
          <a:p>
            <a:pPr indent="450215" algn="just">
              <a:spcBef>
                <a:spcPts val="600"/>
              </a:spcBef>
              <a:spcAft>
                <a:spcPts val="0"/>
              </a:spcAft>
              <a:buNone/>
            </a:pPr>
            <a:r>
              <a:rPr lang="en-US" sz="1400" dirty="0" smtClean="0">
                <a:latin typeface="Calibri"/>
                <a:ea typeface="Times New Roman"/>
                <a:cs typeface="Times New Roman"/>
              </a:rPr>
              <a:t>E</a:t>
            </a:r>
            <a:r>
              <a:rPr lang="ru-RU" sz="1400" dirty="0" smtClean="0">
                <a:latin typeface="Calibri"/>
                <a:ea typeface="Times New Roman"/>
                <a:cs typeface="Times New Roman"/>
              </a:rPr>
              <a:t>. Более высокие приоритеты принадлежали не школьным предметам. Но в этих не школьных сферах он нашёл себя (в спорте, музыке, творчестве, искусстве или в других сферах жизни). </a:t>
            </a:r>
          </a:p>
          <a:p>
            <a:pPr indent="450215" algn="just">
              <a:spcBef>
                <a:spcPts val="600"/>
              </a:spcBef>
              <a:spcAft>
                <a:spcPts val="0"/>
              </a:spcAft>
              <a:buNone/>
            </a:pPr>
            <a:r>
              <a:rPr lang="en-US" sz="1400" dirty="0" smtClean="0">
                <a:latin typeface="Calibri"/>
                <a:ea typeface="Times New Roman"/>
                <a:cs typeface="Times New Roman"/>
              </a:rPr>
              <a:t>F</a:t>
            </a:r>
            <a:r>
              <a:rPr lang="ru-RU" sz="1400" dirty="0" smtClean="0">
                <a:latin typeface="Calibri"/>
                <a:ea typeface="Times New Roman"/>
                <a:cs typeface="Times New Roman"/>
              </a:rPr>
              <a:t>. Уже выбрал область специализации, а другие школьные предметы считал малозначимыми, ненужными. Поэтому были трудности именно с этим предметом: не видел значимости предметного материала, узко специализировался в иной предметной области.</a:t>
            </a:r>
          </a:p>
          <a:p>
            <a:pPr indent="450215" algn="just">
              <a:spcBef>
                <a:spcPts val="600"/>
              </a:spcBef>
              <a:spcAft>
                <a:spcPts val="0"/>
              </a:spcAft>
              <a:buNone/>
            </a:pPr>
            <a:r>
              <a:rPr lang="en-US" sz="1400" dirty="0" smtClean="0">
                <a:latin typeface="Calibri"/>
                <a:ea typeface="Times New Roman"/>
                <a:cs typeface="Times New Roman"/>
              </a:rPr>
              <a:t>G</a:t>
            </a:r>
            <a:r>
              <a:rPr lang="ru-RU" sz="1400" dirty="0" smtClean="0">
                <a:latin typeface="Calibri"/>
                <a:ea typeface="Times New Roman"/>
                <a:cs typeface="Times New Roman"/>
              </a:rPr>
              <a:t>. Растерялся, разволновался на самом экзамене, оказался не готов к данной форме контроля знаний по предмету</a:t>
            </a:r>
            <a:endParaRPr lang="ru-RU" sz="1400" dirty="0"/>
          </a:p>
        </p:txBody>
      </p:sp>
      <p:sp>
        <p:nvSpPr>
          <p:cNvPr id="7" name="Прямоугольник 6"/>
          <p:cNvSpPr/>
          <p:nvPr/>
        </p:nvSpPr>
        <p:spPr>
          <a:xfrm>
            <a:off x="7801458" y="1142984"/>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45,1%</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7786710" y="1142984"/>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45,1%</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Прямоугольник 12"/>
          <p:cNvSpPr/>
          <p:nvPr/>
        </p:nvSpPr>
        <p:spPr>
          <a:xfrm>
            <a:off x="7786710" y="1928802"/>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32,7%</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Прямоугольник 13"/>
          <p:cNvSpPr/>
          <p:nvPr/>
        </p:nvSpPr>
        <p:spPr>
          <a:xfrm>
            <a:off x="7801458" y="3714752"/>
            <a:ext cx="1199698" cy="523220"/>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2,2%</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Прямоугольник 14"/>
          <p:cNvSpPr/>
          <p:nvPr/>
        </p:nvSpPr>
        <p:spPr>
          <a:xfrm>
            <a:off x="7801458" y="4429132"/>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11,1%</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Прямоугольник 15"/>
          <p:cNvSpPr/>
          <p:nvPr/>
        </p:nvSpPr>
        <p:spPr>
          <a:xfrm>
            <a:off x="7786710" y="5214950"/>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10,5%</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Прямоугольник 16"/>
          <p:cNvSpPr/>
          <p:nvPr/>
        </p:nvSpPr>
        <p:spPr>
          <a:xfrm>
            <a:off x="7786710" y="6072206"/>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32,1%</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Прямоугольник 17"/>
          <p:cNvSpPr/>
          <p:nvPr/>
        </p:nvSpPr>
        <p:spPr>
          <a:xfrm>
            <a:off x="7801458" y="2857496"/>
            <a:ext cx="1199698" cy="523220"/>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20,4%</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Шаблон оформления «Папин галстук»">
  <a:themeElements>
    <a:clrScheme name="Шаблон оформления «Папин галстук»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Шаблон оформления «Папин галстук»">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блон оформления «Папин галстук»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Шаблон оформления «Папин галстук»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Шаблон оформления «Папин галстук»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Шаблон оформления «Папин галстук»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Шаблон оформления «Папин галстук»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Шаблон оформления «Папин галстук»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Шаблон оформления «Папин галстук»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themeOverride>
</file>

<file path=docProps/app.xml><?xml version="1.0" encoding="utf-8"?>
<Properties xmlns="http://schemas.openxmlformats.org/officeDocument/2006/extended-properties" xmlns:vt="http://schemas.openxmlformats.org/officeDocument/2006/docPropsVTypes">
  <Template/>
  <TotalTime>694</TotalTime>
  <Words>2572</Words>
  <Application>Microsoft Office PowerPoint</Application>
  <PresentationFormat>Экран (4:3)</PresentationFormat>
  <Paragraphs>204</Paragraphs>
  <Slides>23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Шаблон оформления «Папин галстук»</vt:lpstr>
      <vt:lpstr>Определение факторов, связанных с низкими результатами ЕГЭ выпускников 11 классов: оценка вклада мотивационных и семейных характеристик </vt:lpstr>
      <vt:lpstr>Цель: определение факторов, обуславливающих низкие результаты ЕГЭ - оценка вклада эмоционально-мотивационных  характеристик учащихся, семейных характеристик, характеристик школы и др.</vt:lpstr>
      <vt:lpstr>Структура исследования: «два в одном»</vt:lpstr>
      <vt:lpstr>Организационно-технологическая схема исследования</vt:lpstr>
      <vt:lpstr>Общий алгоритм государственной итоговой аттестации – 2009 и использование её результатов для получения профессионального образования</vt:lpstr>
      <vt:lpstr>Что считать за «результаты ЕГЭ»?</vt:lpstr>
      <vt:lpstr>Динамика среднего балла по русскому языку по МОУО Чувашии</vt:lpstr>
      <vt:lpstr>Насколько ожидаемы для педагогов оказались неудовлетворительные результаты ЕГЭ их учеников?</vt:lpstr>
      <vt:lpstr>Причины, объясняющие неудачи на ЕГЭ выпускников школ (по мнению педагогов)</vt:lpstr>
      <vt:lpstr>Слайд 10</vt:lpstr>
      <vt:lpstr>Перечень факторов, связь с которыми оценивалась в ходе данного исследования</vt:lpstr>
      <vt:lpstr>Состав семьи и результаты ЕГЭ</vt:lpstr>
      <vt:lpstr>Уровень образования родителей и результаты ЕГЭ</vt:lpstr>
      <vt:lpstr>Образовательные ресурсы семьи и результаты ЕГЭ</vt:lpstr>
      <vt:lpstr>Материальная обеспеченность семьи и результаты ЕГЭ</vt:lpstr>
      <vt:lpstr>Язык общения в семье и со сверстниками и результаты ЕГЭ</vt:lpstr>
      <vt:lpstr>Мотивация на изучение предмета и результаты ЕГЭ</vt:lpstr>
      <vt:lpstr>Представление об образовательной и трудовой траектории выпускников  и результаты ЕГЭ</vt:lpstr>
      <vt:lpstr>Факторы, обнаружившие связь с высокими результатами ЕГЭ</vt:lpstr>
      <vt:lpstr>Факторы, обнаружившие связь с низкими результатами ЕГЭ</vt:lpstr>
      <vt:lpstr>Слайд 21</vt:lpstr>
      <vt:lpstr>Слайд 22</vt:lpstr>
      <vt:lpstr>Основные результаты исследования: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Общие подходы к анализу результатов государственной (итоговой) аттестации выпускников 9 классов</dc:title>
  <dc:creator>С.А. Боченков</dc:creator>
  <cp:lastModifiedBy>С.А. Боченков</cp:lastModifiedBy>
  <cp:revision>53</cp:revision>
  <dcterms:created xsi:type="dcterms:W3CDTF">2010-02-22T04:57:42Z</dcterms:created>
  <dcterms:modified xsi:type="dcterms:W3CDTF">2010-05-20T07:30:23Z</dcterms:modified>
</cp:coreProperties>
</file>