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585" autoAdjust="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26BCF-F2AB-4B2E-BFC3-6B370A6B4EE2}" type="datetimeFigureOut">
              <a:rPr lang="en-AU" smtClean="0"/>
              <a:pPr/>
              <a:t>15/02/2011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9C40-176B-426E-B2DA-ACE15095315B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СИСТЕМНАЯ ДИНАМИКА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Исаак Летат</a:t>
            </a:r>
          </a:p>
          <a:p>
            <a:r>
              <a:rPr lang="ru-RU" dirty="0">
                <a:solidFill>
                  <a:schemeClr val="tx2"/>
                </a:solidFill>
              </a:rPr>
              <a:t>Университет </a:t>
            </a:r>
            <a:r>
              <a:rPr lang="ru-RU" dirty="0" smtClean="0">
                <a:solidFill>
                  <a:schemeClr val="tx2"/>
                </a:solidFill>
              </a:rPr>
              <a:t>Мельбурна</a:t>
            </a:r>
            <a:endParaRPr lang="en-AU" dirty="0" smtClean="0">
              <a:solidFill>
                <a:schemeClr val="tx2"/>
              </a:solidFill>
            </a:endParaRPr>
          </a:p>
          <a:p>
            <a:r>
              <a:rPr lang="en-AU" dirty="0" smtClean="0">
                <a:solidFill>
                  <a:schemeClr val="tx2"/>
                </a:solidFill>
              </a:rPr>
              <a:t>BA Construction Management</a:t>
            </a:r>
          </a:p>
          <a:p>
            <a:r>
              <a:rPr lang="en-AU" dirty="0" smtClean="0">
                <a:solidFill>
                  <a:schemeClr val="tx2"/>
                </a:solidFill>
              </a:rPr>
              <a:t>MA Property</a:t>
            </a:r>
            <a:endParaRPr lang="en-A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</a:t>
            </a:r>
            <a:endParaRPr lang="en-AU" dirty="0"/>
          </a:p>
        </p:txBody>
      </p:sp>
      <p:pic>
        <p:nvPicPr>
          <p:cNvPr id="5122" name="Picture 2" descr="C:\Users\Isaac\AppData\Local\Microsoft\Windows\Temporary Internet Files\Content.IE5\2JRK76OL\MC900078622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12" y="1865312"/>
            <a:ext cx="1857375" cy="399573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Simulation in Manufacturing and Business: A Review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dvGulliv-R" charset="-52"/>
              </a:rPr>
              <a:t>Mohsen Jahangirian, Tillal Eldabi, Aisha Naseer, Lampros K. Stergioulas, Terry Young</a:t>
            </a:r>
            <a:r>
              <a:rPr lang="en-AU" dirty="0">
                <a:latin typeface="AdvGulliv-R" charset="-52"/>
              </a:rPr>
              <a:t> </a:t>
            </a:r>
            <a:r>
              <a:rPr lang="en-AU" dirty="0" smtClean="0">
                <a:latin typeface="AdvGulliv-R" charset="-52"/>
              </a:rPr>
              <a:t>(2010)</a:t>
            </a:r>
          </a:p>
          <a:p>
            <a:r>
              <a:rPr lang="en-AU" dirty="0" smtClean="0">
                <a:latin typeface="AdvGulliv-R" charset="-52"/>
              </a:rPr>
              <a:t>Application of Simulation techniques to different sectors</a:t>
            </a:r>
            <a:endParaRPr lang="ru-RU" dirty="0" smtClean="0">
              <a:latin typeface="AdvGulliv-R" charset="-52"/>
            </a:endParaRPr>
          </a:p>
          <a:p>
            <a:r>
              <a:rPr lang="en-AU" dirty="0" smtClean="0"/>
              <a:t>Simulation 2</a:t>
            </a:r>
            <a:r>
              <a:rPr lang="en-AU" baseline="30000" dirty="0" smtClean="0"/>
              <a:t>nd</a:t>
            </a:r>
            <a:r>
              <a:rPr lang="en-AU" dirty="0" smtClean="0"/>
              <a:t> most popular across industries (#1 is Modelling) </a:t>
            </a:r>
            <a:endParaRPr lang="en-A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Simulation in Manufacturing and Business: A Review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Decisions made at one level will impact others.</a:t>
            </a:r>
          </a:p>
          <a:p>
            <a:r>
              <a:rPr lang="en-AU" dirty="0" smtClean="0"/>
              <a:t>Simulation reviews tend to be limited to single techniques or application areas.</a:t>
            </a:r>
          </a:p>
          <a:p>
            <a:r>
              <a:rPr lang="en-AU" dirty="0" smtClean="0"/>
              <a:t>Aim to investigate papers with:</a:t>
            </a:r>
          </a:p>
          <a:p>
            <a:pPr lvl="1"/>
            <a:r>
              <a:rPr lang="en-AU" dirty="0" smtClean="0"/>
              <a:t>Wider literature coverage;</a:t>
            </a:r>
          </a:p>
          <a:p>
            <a:pPr lvl="1"/>
            <a:r>
              <a:rPr lang="en-AU" dirty="0" smtClean="0"/>
              <a:t>Broader scope &amp;;</a:t>
            </a:r>
          </a:p>
          <a:p>
            <a:pPr lvl="1"/>
            <a:r>
              <a:rPr lang="en-AU" dirty="0" smtClean="0"/>
              <a:t>Real world applications.</a:t>
            </a:r>
          </a:p>
          <a:p>
            <a:pPr lvl="1"/>
            <a:endParaRPr lang="en-A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Simulation in Manufacturing and Business: A Review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Literature Review:</a:t>
            </a:r>
          </a:p>
          <a:p>
            <a:pPr lvl="1"/>
            <a:r>
              <a:rPr lang="en-AU" dirty="0" err="1" smtClean="0"/>
              <a:t>Melao</a:t>
            </a:r>
            <a:r>
              <a:rPr lang="en-AU" dirty="0" smtClean="0"/>
              <a:t> and </a:t>
            </a:r>
            <a:r>
              <a:rPr lang="en-AU" dirty="0" err="1" smtClean="0"/>
              <a:t>Pidd</a:t>
            </a:r>
            <a:r>
              <a:rPr lang="en-AU" dirty="0" smtClean="0"/>
              <a:t> (2003)</a:t>
            </a:r>
          </a:p>
          <a:p>
            <a:pPr lvl="1"/>
            <a:endParaRPr lang="en-A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564904"/>
            <a:ext cx="7272808" cy="386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043608" y="4293096"/>
            <a:ext cx="7272808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7380312" y="6488668"/>
            <a:ext cx="6046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Figure 1</a:t>
            </a:r>
            <a:endParaRPr lang="en-AU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Simulation in Manufacturing and Business: A Review</a:t>
            </a:r>
            <a:endParaRPr lang="en-A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44824"/>
            <a:ext cx="6858313" cy="478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115616" y="4869160"/>
            <a:ext cx="684076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115616" y="5661248"/>
            <a:ext cx="684076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1115616" y="6165304"/>
            <a:ext cx="684076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2051720" y="141277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Property and Construction – Development Management</a:t>
            </a:r>
            <a:endParaRPr lang="en-AU" dirty="0"/>
          </a:p>
        </p:txBody>
      </p:sp>
      <p:sp>
        <p:nvSpPr>
          <p:cNvPr id="10" name="Rectangle 9"/>
          <p:cNvSpPr/>
          <p:nvPr/>
        </p:nvSpPr>
        <p:spPr>
          <a:xfrm>
            <a:off x="7164288" y="6611779"/>
            <a:ext cx="6046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000" dirty="0" smtClean="0"/>
              <a:t>Figure 2</a:t>
            </a:r>
            <a:endParaRPr lang="en-AU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build="p"/>
      <p:bldP spid="10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Simulation in Manufacturing and Business: A Review</a:t>
            </a:r>
            <a:endParaRPr lang="en-A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8208912" cy="300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>
            <a:off x="2987824" y="3789040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331640" y="2204864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051720" y="2420888"/>
            <a:ext cx="432048" cy="432048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solidFill>
                  <a:srgbClr val="FF0000"/>
                </a:solidFill>
              </a:rPr>
              <a:t>SD</a:t>
            </a:r>
            <a:endParaRPr lang="en-AU" sz="14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12360" y="5085184"/>
            <a:ext cx="6046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000" dirty="0" smtClean="0"/>
              <a:t>Figure 3</a:t>
            </a:r>
            <a:endParaRPr lang="en-AU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Simulation in Manufacturing and Business: A Review</a:t>
            </a:r>
            <a:endParaRPr lang="en-A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8229600" cy="2086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77072"/>
            <a:ext cx="8280920" cy="716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059832" y="2276872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619672" y="1844824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59832" y="3068960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619672" y="2636912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59832" y="3356992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19672" y="3212976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771800" y="1484784"/>
            <a:ext cx="720080" cy="648072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solidFill>
                  <a:srgbClr val="FF0000"/>
                </a:solidFill>
              </a:rPr>
              <a:t>DES</a:t>
            </a:r>
            <a:endParaRPr lang="en-AU" sz="1400" b="1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31640" y="2204864"/>
            <a:ext cx="432048" cy="432048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solidFill>
                  <a:srgbClr val="FF0000"/>
                </a:solidFill>
              </a:rPr>
              <a:t>SD</a:t>
            </a:r>
            <a:endParaRPr lang="en-AU" sz="1400" b="1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03648" y="2780928"/>
            <a:ext cx="432048" cy="432048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solidFill>
                  <a:srgbClr val="FF0000"/>
                </a:solidFill>
              </a:rPr>
              <a:t>MC</a:t>
            </a:r>
            <a:endParaRPr lang="en-AU" sz="1400" b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419872" y="3501008"/>
            <a:ext cx="43204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491880" y="3645024"/>
            <a:ext cx="36004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619672" y="3429000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19672" y="3573016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899592" y="3068960"/>
            <a:ext cx="432048" cy="432048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solidFill>
                  <a:srgbClr val="FF0000"/>
                </a:solidFill>
              </a:rPr>
              <a:t>PN</a:t>
            </a:r>
            <a:endParaRPr lang="en-AU" sz="1400" b="1" dirty="0">
              <a:solidFill>
                <a:srgbClr val="FF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115616" y="3501008"/>
            <a:ext cx="432048" cy="432048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solidFill>
                  <a:srgbClr val="FF0000"/>
                </a:solidFill>
              </a:rPr>
              <a:t>IS</a:t>
            </a:r>
            <a:endParaRPr lang="en-AU" sz="1400" b="1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131840" y="4581128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619672" y="4437112"/>
            <a:ext cx="7920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971600" y="4293096"/>
            <a:ext cx="432048" cy="432048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solidFill>
                  <a:srgbClr val="FF0000"/>
                </a:solidFill>
              </a:rPr>
              <a:t>MC</a:t>
            </a:r>
            <a:endParaRPr lang="en-AU" sz="14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7544" y="5229200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>
                <a:solidFill>
                  <a:schemeClr val="tx2"/>
                </a:solidFill>
              </a:rPr>
              <a:t>System Dynamics; Discrete Event Simulation; Monte Carlo Simulation; </a:t>
            </a:r>
            <a:r>
              <a:rPr lang="en-AU" sz="2800" dirty="0" smtClean="0">
                <a:solidFill>
                  <a:schemeClr val="tx2"/>
                </a:solidFill>
              </a:rPr>
              <a:t>Petri-nets </a:t>
            </a:r>
            <a:r>
              <a:rPr lang="en-AU" sz="2800" dirty="0" smtClean="0">
                <a:solidFill>
                  <a:schemeClr val="tx2"/>
                </a:solidFill>
              </a:rPr>
              <a:t>Simulation; Intelligent Simulation </a:t>
            </a:r>
            <a:endParaRPr lang="en-AU" sz="2800" dirty="0">
              <a:solidFill>
                <a:schemeClr val="tx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100392" y="3861048"/>
            <a:ext cx="6046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000" dirty="0" smtClean="0"/>
              <a:t>Figure 4</a:t>
            </a:r>
            <a:endParaRPr lang="en-AU" sz="1000" dirty="0"/>
          </a:p>
        </p:txBody>
      </p:sp>
      <p:sp>
        <p:nvSpPr>
          <p:cNvPr id="36" name="Rectangle 35"/>
          <p:cNvSpPr/>
          <p:nvPr/>
        </p:nvSpPr>
        <p:spPr>
          <a:xfrm>
            <a:off x="8100392" y="4797152"/>
            <a:ext cx="6046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000" dirty="0" smtClean="0"/>
              <a:t>Figure 5</a:t>
            </a:r>
            <a:endParaRPr lang="en-AU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 animBg="1"/>
      <p:bldP spid="16" grpId="0" build="allAtOnce" animBg="1"/>
      <p:bldP spid="17" grpId="0" build="allAtOnce" animBg="1"/>
      <p:bldP spid="29" grpId="0" build="allAtOnce" animBg="1"/>
      <p:bldP spid="30" grpId="0" build="allAtOnce" animBg="1"/>
      <p:bldP spid="33" grpId="0" build="allAtOnce" animBg="1"/>
      <p:bldP spid="34" grpId="0" build="allAtOnce"/>
      <p:bldP spid="35" grpId="0" build="allAtOnce"/>
      <p:bldP spid="3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Industry Specific Journal Papers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 smtClean="0"/>
              <a:t>Dynamic Planning and Control Methodology for Strategic and Operational Construction Project Management (Lee et al., 2005)</a:t>
            </a:r>
          </a:p>
          <a:p>
            <a:r>
              <a:rPr lang="en-AU" sz="2400" dirty="0" smtClean="0"/>
              <a:t>Determining the Casual Structure of Rework Influences in Construction (Love et al., 2010)</a:t>
            </a:r>
          </a:p>
          <a:p>
            <a:r>
              <a:rPr lang="en-AU" sz="2400" dirty="0" smtClean="0"/>
              <a:t>Quality and Change Management Model for Large Scale Concurrent Design and Construction Projects (Lee et al., 2005)</a:t>
            </a:r>
          </a:p>
          <a:p>
            <a:r>
              <a:rPr lang="en-AU" sz="2400" dirty="0" smtClean="0"/>
              <a:t>A System Dynamics Model of Cyclical Office Oversupply (</a:t>
            </a:r>
            <a:r>
              <a:rPr lang="en-AU" sz="2400" dirty="0" err="1" smtClean="0"/>
              <a:t>Kummerow</a:t>
            </a:r>
            <a:r>
              <a:rPr lang="en-AU" sz="2400" dirty="0" smtClean="0"/>
              <a:t>, 1999)</a:t>
            </a:r>
          </a:p>
          <a:p>
            <a:r>
              <a:rPr lang="en-AU" sz="2400" dirty="0" smtClean="0"/>
              <a:t>A System for Early-warning and Forecasting of Real Estate Development (Huang et al., 2004) </a:t>
            </a:r>
          </a:p>
          <a:p>
            <a:endParaRPr lang="en-AU" sz="2400" dirty="0" smtClean="0"/>
          </a:p>
          <a:p>
            <a:endParaRPr lang="en-AU" sz="2400" dirty="0" smtClean="0"/>
          </a:p>
          <a:p>
            <a:endParaRPr lang="en-A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References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1200" dirty="0" smtClean="0"/>
              <a:t>Simulation in manufacturing and business: A review. M. </a:t>
            </a:r>
            <a:r>
              <a:rPr lang="en-AU" sz="1200" dirty="0" err="1" smtClean="0"/>
              <a:t>Jahangirian</a:t>
            </a:r>
            <a:r>
              <a:rPr lang="en-AU" sz="1200" dirty="0" smtClean="0"/>
              <a:t>, T. </a:t>
            </a:r>
            <a:r>
              <a:rPr lang="en-AU" sz="1200" dirty="0" err="1" smtClean="0"/>
              <a:t>Eldabi</a:t>
            </a:r>
            <a:r>
              <a:rPr lang="en-AU" sz="1200" dirty="0" smtClean="0"/>
              <a:t>, A. </a:t>
            </a:r>
            <a:r>
              <a:rPr lang="en-AU" sz="1200" dirty="0" err="1" smtClean="0"/>
              <a:t>Naseer</a:t>
            </a:r>
            <a:r>
              <a:rPr lang="en-AU" sz="1200" dirty="0" smtClean="0"/>
              <a:t>, L. </a:t>
            </a:r>
            <a:r>
              <a:rPr lang="en-AU" sz="1200" dirty="0" err="1" smtClean="0"/>
              <a:t>Stergioulas</a:t>
            </a:r>
            <a:r>
              <a:rPr lang="en-AU" sz="1200" dirty="0" smtClean="0"/>
              <a:t>, T. Young. European Journal of Operational Research 203 (2010) 1-13.</a:t>
            </a:r>
          </a:p>
          <a:p>
            <a:r>
              <a:rPr lang="en-AU" sz="1200" dirty="0" smtClean="0"/>
              <a:t>Dynamic Planning and Control Methodology for Strategic and Operational Construction Project Management. S. Lee, F. Pena-Mora, M. Park. Automation in Construction 15 (1) (2006) 84-97.</a:t>
            </a:r>
          </a:p>
          <a:p>
            <a:r>
              <a:rPr lang="en-AU" sz="1200" dirty="0" smtClean="0"/>
              <a:t>Determining the Casual Structure of Rework Influences in Construction.  P. Love, P. Manual, H. Li. Construction Management and Economics 17 (4) (1999) 505-517.</a:t>
            </a:r>
          </a:p>
          <a:p>
            <a:r>
              <a:rPr lang="en-AU" sz="1200" dirty="0" smtClean="0"/>
              <a:t>Quality and Change Management Model for Large Scale Concurrent Design and Construction Projects. S. Lee, F. Pena-Mora, M. Park. Journal of Construction Engineering and Management 131 (8) (2005) 890-902.</a:t>
            </a:r>
          </a:p>
          <a:p>
            <a:r>
              <a:rPr lang="en-AU" sz="1200" dirty="0" smtClean="0"/>
              <a:t>A System Dynamics Model of Cyclical Office Oversupply. M. </a:t>
            </a:r>
            <a:r>
              <a:rPr lang="en-AU" sz="1200" dirty="0" err="1" smtClean="0"/>
              <a:t>Kummerow</a:t>
            </a:r>
            <a:r>
              <a:rPr lang="en-AU" sz="1200" dirty="0" smtClean="0"/>
              <a:t>. The Journal of Real Estate Research 18 (1) (1999) 233-255.</a:t>
            </a:r>
          </a:p>
          <a:p>
            <a:r>
              <a:rPr lang="en-AU" sz="1200" dirty="0" smtClean="0"/>
              <a:t>A System for Early-warning and Forecasting of Real Estate Development. F. Huang, F. Wang. Automation in Construction 14 (2005) 333-342.</a:t>
            </a:r>
          </a:p>
          <a:p>
            <a:r>
              <a:rPr lang="en-AU" sz="1200" dirty="0" smtClean="0"/>
              <a:t>Business Dynamics – Systems Thinking and Modelling for a Complex World. </a:t>
            </a:r>
            <a:r>
              <a:rPr lang="en-AU" sz="1200" dirty="0" err="1" smtClean="0"/>
              <a:t>J.Sterman</a:t>
            </a:r>
            <a:r>
              <a:rPr lang="en-AU" sz="1200" dirty="0" smtClean="0"/>
              <a:t> (2000). The McGraw-Hill Companies, Inc. USA. Part 1, Ch.1 &amp; 2, 1-82.</a:t>
            </a:r>
          </a:p>
          <a:p>
            <a:r>
              <a:rPr lang="en-AU" sz="1200" dirty="0" smtClean="0"/>
              <a:t>Figure 1. Simulation in manufacturing and business: A review. M. </a:t>
            </a:r>
            <a:r>
              <a:rPr lang="en-AU" sz="1200" dirty="0" err="1" smtClean="0"/>
              <a:t>Jahangirian</a:t>
            </a:r>
            <a:r>
              <a:rPr lang="en-AU" sz="1200" dirty="0" smtClean="0"/>
              <a:t>, T. </a:t>
            </a:r>
            <a:r>
              <a:rPr lang="en-AU" sz="1200" dirty="0" err="1" smtClean="0"/>
              <a:t>Eldabi</a:t>
            </a:r>
            <a:r>
              <a:rPr lang="en-AU" sz="1200" dirty="0" smtClean="0"/>
              <a:t>, A. </a:t>
            </a:r>
            <a:r>
              <a:rPr lang="en-AU" sz="1200" dirty="0" err="1" smtClean="0"/>
              <a:t>Naseer</a:t>
            </a:r>
            <a:r>
              <a:rPr lang="en-AU" sz="1200" dirty="0" smtClean="0"/>
              <a:t>, L. </a:t>
            </a:r>
            <a:r>
              <a:rPr lang="en-AU" sz="1200" dirty="0" err="1" smtClean="0"/>
              <a:t>Stergioulas</a:t>
            </a:r>
            <a:r>
              <a:rPr lang="en-AU" sz="1200" dirty="0" smtClean="0"/>
              <a:t>, T. Young. European Journal of Operational Research 203 (2010)  pp.2.</a:t>
            </a:r>
          </a:p>
          <a:p>
            <a:r>
              <a:rPr lang="en-AU" sz="1200" dirty="0" smtClean="0"/>
              <a:t>Figure 2. Simulation in manufacturing and business: A review. M. </a:t>
            </a:r>
            <a:r>
              <a:rPr lang="en-AU" sz="1200" dirty="0" err="1" smtClean="0"/>
              <a:t>Jahangirian</a:t>
            </a:r>
            <a:r>
              <a:rPr lang="en-AU" sz="1200" dirty="0" smtClean="0"/>
              <a:t>, T. </a:t>
            </a:r>
            <a:r>
              <a:rPr lang="en-AU" sz="1200" dirty="0" err="1" smtClean="0"/>
              <a:t>Eldabi</a:t>
            </a:r>
            <a:r>
              <a:rPr lang="en-AU" sz="1200" dirty="0" smtClean="0"/>
              <a:t>, A. </a:t>
            </a:r>
            <a:r>
              <a:rPr lang="en-AU" sz="1200" dirty="0" err="1" smtClean="0"/>
              <a:t>Naseer</a:t>
            </a:r>
            <a:r>
              <a:rPr lang="en-AU" sz="1200" dirty="0" smtClean="0"/>
              <a:t>, L. </a:t>
            </a:r>
            <a:r>
              <a:rPr lang="en-AU" sz="1200" dirty="0" err="1" smtClean="0"/>
              <a:t>Stergioulas</a:t>
            </a:r>
            <a:r>
              <a:rPr lang="en-AU" sz="1200" dirty="0" smtClean="0"/>
              <a:t>, T. Young. European Journal of Operational Research 203 (2010)  pp.3.</a:t>
            </a:r>
          </a:p>
          <a:p>
            <a:r>
              <a:rPr lang="en-AU" sz="1200" dirty="0" smtClean="0"/>
              <a:t>Figure 3. Simulation in manufacturing and business: A review. M. </a:t>
            </a:r>
            <a:r>
              <a:rPr lang="en-AU" sz="1200" dirty="0" err="1" smtClean="0"/>
              <a:t>Jahangirian</a:t>
            </a:r>
            <a:r>
              <a:rPr lang="en-AU" sz="1200" dirty="0" smtClean="0"/>
              <a:t>, T. </a:t>
            </a:r>
            <a:r>
              <a:rPr lang="en-AU" sz="1200" dirty="0" err="1" smtClean="0"/>
              <a:t>Eldabi</a:t>
            </a:r>
            <a:r>
              <a:rPr lang="en-AU" sz="1200" dirty="0" smtClean="0"/>
              <a:t>, A. </a:t>
            </a:r>
            <a:r>
              <a:rPr lang="en-AU" sz="1200" dirty="0" err="1" smtClean="0"/>
              <a:t>Naseer</a:t>
            </a:r>
            <a:r>
              <a:rPr lang="en-AU" sz="1200" dirty="0" smtClean="0"/>
              <a:t>, L. </a:t>
            </a:r>
            <a:r>
              <a:rPr lang="en-AU" sz="1200" dirty="0" err="1" smtClean="0"/>
              <a:t>Stergioulas</a:t>
            </a:r>
            <a:r>
              <a:rPr lang="en-AU" sz="1200" dirty="0" smtClean="0"/>
              <a:t>, T. Young. European Journal of Operational Research 203 (2010)  pp.6.</a:t>
            </a:r>
          </a:p>
          <a:p>
            <a:r>
              <a:rPr lang="en-AU" sz="1200" dirty="0" smtClean="0"/>
              <a:t>Figure 4 &amp; 5. Simulation in manufacturing and business: A review. M. </a:t>
            </a:r>
            <a:r>
              <a:rPr lang="en-AU" sz="1200" dirty="0" err="1" smtClean="0"/>
              <a:t>Jahangirian</a:t>
            </a:r>
            <a:r>
              <a:rPr lang="en-AU" sz="1200" dirty="0" smtClean="0"/>
              <a:t>, T. </a:t>
            </a:r>
            <a:r>
              <a:rPr lang="en-AU" sz="1200" dirty="0" err="1" smtClean="0"/>
              <a:t>Eldabi</a:t>
            </a:r>
            <a:r>
              <a:rPr lang="en-AU" sz="1200" dirty="0" smtClean="0"/>
              <a:t>, A. </a:t>
            </a:r>
            <a:r>
              <a:rPr lang="en-AU" sz="1200" dirty="0" err="1" smtClean="0"/>
              <a:t>Naseer</a:t>
            </a:r>
            <a:r>
              <a:rPr lang="en-AU" sz="1200" dirty="0" smtClean="0"/>
              <a:t>, L. </a:t>
            </a:r>
            <a:r>
              <a:rPr lang="en-AU" sz="1200" dirty="0" err="1" smtClean="0"/>
              <a:t>Stergioulas</a:t>
            </a:r>
            <a:r>
              <a:rPr lang="en-AU" sz="1200" dirty="0" smtClean="0"/>
              <a:t>, T. Young. European Journal of Operational Research 203 (2010)  pp.7.</a:t>
            </a:r>
          </a:p>
          <a:p>
            <a:endParaRPr lang="en-AU" sz="1200" dirty="0" smtClean="0"/>
          </a:p>
          <a:p>
            <a:endParaRPr lang="en-AU" sz="1200" dirty="0" smtClean="0"/>
          </a:p>
          <a:p>
            <a:endParaRPr lang="en-AU" sz="1200" dirty="0" smtClean="0"/>
          </a:p>
          <a:p>
            <a:endParaRPr lang="en-AU" sz="1200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690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СИСТЕМНАЯ ДИНАМИКА</vt:lpstr>
      <vt:lpstr>Simulation in Manufacturing and Business: A Review</vt:lpstr>
      <vt:lpstr>Simulation in Manufacturing and Business: A Review</vt:lpstr>
      <vt:lpstr>Simulation in Manufacturing and Business: A Review</vt:lpstr>
      <vt:lpstr>Simulation in Manufacturing and Business: A Review</vt:lpstr>
      <vt:lpstr>Simulation in Manufacturing and Business: A Review</vt:lpstr>
      <vt:lpstr>Simulation in Manufacturing and Business: A Review</vt:lpstr>
      <vt:lpstr>Industry Specific Journal Papers</vt:lpstr>
      <vt:lpstr>References</vt:lpstr>
      <vt:lpstr>Questions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СИСТЕМНАЯ ДИНАМИКА</dc:title>
  <dc:creator>Isaac</dc:creator>
  <cp:lastModifiedBy>Isaac</cp:lastModifiedBy>
  <cp:revision>40</cp:revision>
  <dcterms:created xsi:type="dcterms:W3CDTF">2011-02-14T20:40:01Z</dcterms:created>
  <dcterms:modified xsi:type="dcterms:W3CDTF">2011-02-15T10:57:50Z</dcterms:modified>
</cp:coreProperties>
</file>