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wmf" ContentType="image/x-wmf"/>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vml" ContentType="application/vnd.openxmlformats-officedocument.vmlDrawing"/>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6.xml" ContentType="application/vnd.openxmlformats-officedocument.presentationml.notesSlide+xml"/>
  <Default Extension="doc" ContentType="application/msword"/>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Default Extension="jpeg" ContentType="image/jpeg"/>
  <Override PartName="/ppt/slideLayouts/slideLayout3.xml" ContentType="application/vnd.openxmlformats-officedocument.presentationml.slideLayout+xml"/>
  <Default Extension="emf" ContentType="image/x-emf"/>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38"/>
  </p:notesMasterIdLst>
  <p:sldIdLst>
    <p:sldId id="256" r:id="rId2"/>
    <p:sldId id="257" r:id="rId3"/>
    <p:sldId id="258" r:id="rId4"/>
    <p:sldId id="259" r:id="rId5"/>
    <p:sldId id="262" r:id="rId6"/>
    <p:sldId id="261" r:id="rId7"/>
    <p:sldId id="263" r:id="rId8"/>
    <p:sldId id="264" r:id="rId9"/>
    <p:sldId id="265" r:id="rId10"/>
    <p:sldId id="267" r:id="rId11"/>
    <p:sldId id="268" r:id="rId12"/>
    <p:sldId id="269" r:id="rId13"/>
    <p:sldId id="270" r:id="rId14"/>
    <p:sldId id="271" r:id="rId15"/>
    <p:sldId id="273" r:id="rId16"/>
    <p:sldId id="274" r:id="rId17"/>
    <p:sldId id="272" r:id="rId18"/>
    <p:sldId id="276" r:id="rId19"/>
    <p:sldId id="277" r:id="rId20"/>
    <p:sldId id="278" r:id="rId21"/>
    <p:sldId id="279" r:id="rId22"/>
    <p:sldId id="280" r:id="rId23"/>
    <p:sldId id="281" r:id="rId24"/>
    <p:sldId id="282" r:id="rId25"/>
    <p:sldId id="284" r:id="rId26"/>
    <p:sldId id="285" r:id="rId27"/>
    <p:sldId id="286" r:id="rId28"/>
    <p:sldId id="287" r:id="rId29"/>
    <p:sldId id="288" r:id="rId30"/>
    <p:sldId id="289" r:id="rId31"/>
    <p:sldId id="290" r:id="rId32"/>
    <p:sldId id="291" r:id="rId33"/>
    <p:sldId id="292" r:id="rId34"/>
    <p:sldId id="293" r:id="rId35"/>
    <p:sldId id="283" r:id="rId36"/>
    <p:sldId id="294" r:id="rId37"/>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73" d="100"/>
          <a:sy n="73" d="100"/>
        </p:scale>
        <p:origin x="-516" y="-102"/>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2.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3.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4.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5F44151-55DE-40AE-925C-EC1A5831725D}" type="datetimeFigureOut">
              <a:rPr lang="en-US" smtClean="0"/>
              <a:t>9/19/2011</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3B22CC96-0E97-4883-B1B2-D2CFF4629B0E}" type="slidenum">
              <a:rPr lang="en-US" smtClean="0"/>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1026"/>
          <p:cNvSpPr>
            <a:spLocks noGrp="1" noChangeArrowheads="1"/>
          </p:cNvSpPr>
          <p:nvPr>
            <p:ph type="hdr" sz="quarter"/>
          </p:nvPr>
        </p:nvSpPr>
        <p:spPr>
          <a:noFill/>
        </p:spPr>
        <p:txBody>
          <a:bodyPr/>
          <a:lstStyle/>
          <a:p>
            <a:r>
              <a:rPr lang="en-US" smtClean="0">
                <a:latin typeface="Arial" charset="0"/>
              </a:rPr>
              <a:t>Prof. Bridget Terry Long</a:t>
            </a:r>
          </a:p>
        </p:txBody>
      </p:sp>
      <p:sp>
        <p:nvSpPr>
          <p:cNvPr id="39939" name="Rectangle 1031"/>
          <p:cNvSpPr>
            <a:spLocks noGrp="1" noChangeArrowheads="1"/>
          </p:cNvSpPr>
          <p:nvPr>
            <p:ph type="sldNum" sz="quarter" idx="5"/>
          </p:nvPr>
        </p:nvSpPr>
        <p:spPr>
          <a:noFill/>
        </p:spPr>
        <p:txBody>
          <a:bodyPr/>
          <a:lstStyle/>
          <a:p>
            <a:fld id="{19EF5A5B-4138-4B5C-B7C4-7EB4F6435281}" type="slidenum">
              <a:rPr lang="en-US" smtClean="0">
                <a:latin typeface="Arial" charset="0"/>
              </a:rPr>
              <a:pPr/>
              <a:t>10</a:t>
            </a:fld>
            <a:endParaRPr lang="en-US" smtClean="0">
              <a:latin typeface="Arial" charset="0"/>
            </a:endParaRPr>
          </a:p>
        </p:txBody>
      </p:sp>
      <p:sp>
        <p:nvSpPr>
          <p:cNvPr id="39940" name="Rectangle 2"/>
          <p:cNvSpPr>
            <a:spLocks noChangeArrowheads="1" noTextEdit="1"/>
          </p:cNvSpPr>
          <p:nvPr>
            <p:ph type="sldImg"/>
          </p:nvPr>
        </p:nvSpPr>
        <p:spPr>
          <a:xfrm>
            <a:off x="1108075" y="652463"/>
            <a:ext cx="4645025" cy="3484562"/>
          </a:xfrm>
          <a:ln/>
        </p:spPr>
      </p:sp>
      <p:sp>
        <p:nvSpPr>
          <p:cNvPr id="39941" name="Rectangle 3"/>
          <p:cNvSpPr>
            <a:spLocks noGrp="1" noChangeArrowheads="1"/>
          </p:cNvSpPr>
          <p:nvPr>
            <p:ph type="body" idx="1"/>
          </p:nvPr>
        </p:nvSpPr>
        <p:spPr>
          <a:noFill/>
          <a:ln/>
        </p:spPr>
        <p:txBody>
          <a:bodyPr/>
          <a:lstStyle/>
          <a:p>
            <a:pPr eaLnBrk="1" hangingPunct="1"/>
            <a:endParaRPr lang="en-US" smtClean="0">
              <a:latin typeface="Arial"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1026"/>
          <p:cNvSpPr>
            <a:spLocks noGrp="1" noChangeArrowheads="1"/>
          </p:cNvSpPr>
          <p:nvPr>
            <p:ph type="hdr" sz="quarter"/>
          </p:nvPr>
        </p:nvSpPr>
        <p:spPr>
          <a:noFill/>
        </p:spPr>
        <p:txBody>
          <a:bodyPr/>
          <a:lstStyle/>
          <a:p>
            <a:r>
              <a:rPr lang="en-US" smtClean="0">
                <a:latin typeface="Arial" charset="0"/>
              </a:rPr>
              <a:t>Prof. Bridget Terry Long</a:t>
            </a:r>
          </a:p>
        </p:txBody>
      </p:sp>
      <p:sp>
        <p:nvSpPr>
          <p:cNvPr id="62467" name="Rectangle 1031"/>
          <p:cNvSpPr>
            <a:spLocks noGrp="1" noChangeArrowheads="1"/>
          </p:cNvSpPr>
          <p:nvPr>
            <p:ph type="sldNum" sz="quarter" idx="5"/>
          </p:nvPr>
        </p:nvSpPr>
        <p:spPr>
          <a:noFill/>
        </p:spPr>
        <p:txBody>
          <a:bodyPr/>
          <a:lstStyle/>
          <a:p>
            <a:fld id="{C77F1708-4B92-4949-9FAF-DB6FCA6C4E71}" type="slidenum">
              <a:rPr lang="en-US" smtClean="0">
                <a:latin typeface="Arial" charset="0"/>
              </a:rPr>
              <a:pPr/>
              <a:t>23</a:t>
            </a:fld>
            <a:endParaRPr lang="en-US" smtClean="0">
              <a:latin typeface="Arial" charset="0"/>
            </a:endParaRPr>
          </a:p>
        </p:txBody>
      </p:sp>
      <p:sp>
        <p:nvSpPr>
          <p:cNvPr id="62468" name="Rectangle 1026"/>
          <p:cNvSpPr txBox="1">
            <a:spLocks noGrp="1" noChangeArrowheads="1"/>
          </p:cNvSpPr>
          <p:nvPr/>
        </p:nvSpPr>
        <p:spPr bwMode="auto">
          <a:xfrm>
            <a:off x="0" y="0"/>
            <a:ext cx="3000375" cy="435429"/>
          </a:xfrm>
          <a:prstGeom prst="rect">
            <a:avLst/>
          </a:prstGeom>
          <a:noFill/>
          <a:ln w="9525">
            <a:noFill/>
            <a:miter lim="800000"/>
            <a:headEnd/>
            <a:tailEnd/>
          </a:ln>
        </p:spPr>
        <p:txBody>
          <a:bodyPr lIns="86473" tIns="43236" rIns="86473" bIns="43236"/>
          <a:lstStyle/>
          <a:p>
            <a:pPr defTabSz="863430"/>
            <a:r>
              <a:rPr lang="en-US" sz="1000" dirty="0">
                <a:latin typeface="Arial" charset="0"/>
              </a:rPr>
              <a:t>Prof. Bridget Terry Long</a:t>
            </a:r>
          </a:p>
        </p:txBody>
      </p:sp>
      <p:sp>
        <p:nvSpPr>
          <p:cNvPr id="62469" name="Rectangle 1031"/>
          <p:cNvSpPr txBox="1">
            <a:spLocks noGrp="1" noChangeArrowheads="1"/>
          </p:cNvSpPr>
          <p:nvPr/>
        </p:nvSpPr>
        <p:spPr bwMode="auto">
          <a:xfrm>
            <a:off x="3857625" y="8708571"/>
            <a:ext cx="3000375" cy="435429"/>
          </a:xfrm>
          <a:prstGeom prst="rect">
            <a:avLst/>
          </a:prstGeom>
          <a:noFill/>
          <a:ln w="9525">
            <a:noFill/>
            <a:miter lim="800000"/>
            <a:headEnd/>
            <a:tailEnd/>
          </a:ln>
        </p:spPr>
        <p:txBody>
          <a:bodyPr lIns="86473" tIns="43236" rIns="86473" bIns="43236" anchor="b"/>
          <a:lstStyle/>
          <a:p>
            <a:pPr algn="r" defTabSz="863430"/>
            <a:fld id="{A072929A-DBD9-4E8A-AD23-3730698E3D73}" type="slidenum">
              <a:rPr lang="en-US" sz="1000">
                <a:latin typeface="Arial" charset="0"/>
              </a:rPr>
              <a:pPr algn="r" defTabSz="863430"/>
              <a:t>23</a:t>
            </a:fld>
            <a:endParaRPr lang="en-US" sz="1000" dirty="0">
              <a:latin typeface="Arial" charset="0"/>
            </a:endParaRPr>
          </a:p>
        </p:txBody>
      </p:sp>
      <p:sp>
        <p:nvSpPr>
          <p:cNvPr id="62470" name="Rectangle 2"/>
          <p:cNvSpPr>
            <a:spLocks noChangeArrowheads="1" noTextEdit="1"/>
          </p:cNvSpPr>
          <p:nvPr>
            <p:ph type="sldImg"/>
          </p:nvPr>
        </p:nvSpPr>
        <p:spPr>
          <a:xfrm>
            <a:off x="1108075" y="652463"/>
            <a:ext cx="4645025" cy="3484562"/>
          </a:xfrm>
          <a:ln/>
        </p:spPr>
      </p:sp>
      <p:sp>
        <p:nvSpPr>
          <p:cNvPr id="62471" name="Rectangle 3"/>
          <p:cNvSpPr>
            <a:spLocks noGrp="1" noChangeArrowheads="1"/>
          </p:cNvSpPr>
          <p:nvPr>
            <p:ph type="body" idx="1"/>
          </p:nvPr>
        </p:nvSpPr>
        <p:spPr>
          <a:noFill/>
          <a:ln/>
        </p:spPr>
        <p:txBody>
          <a:bodyPr/>
          <a:lstStyle/>
          <a:p>
            <a:pPr eaLnBrk="1" hangingPunct="1"/>
            <a:endParaRPr lang="en-US" smtClean="0">
              <a:latin typeface="Arial"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1026"/>
          <p:cNvSpPr>
            <a:spLocks noGrp="1" noChangeArrowheads="1"/>
          </p:cNvSpPr>
          <p:nvPr>
            <p:ph type="hdr" sz="quarter"/>
          </p:nvPr>
        </p:nvSpPr>
        <p:spPr>
          <a:noFill/>
        </p:spPr>
        <p:txBody>
          <a:bodyPr/>
          <a:lstStyle/>
          <a:p>
            <a:r>
              <a:rPr lang="en-US" smtClean="0">
                <a:latin typeface="Arial" charset="0"/>
              </a:rPr>
              <a:t>Prof. Bridget Terry Long</a:t>
            </a:r>
          </a:p>
        </p:txBody>
      </p:sp>
      <p:sp>
        <p:nvSpPr>
          <p:cNvPr id="40963" name="Rectangle 1031"/>
          <p:cNvSpPr>
            <a:spLocks noGrp="1" noChangeArrowheads="1"/>
          </p:cNvSpPr>
          <p:nvPr>
            <p:ph type="sldNum" sz="quarter" idx="5"/>
          </p:nvPr>
        </p:nvSpPr>
        <p:spPr>
          <a:noFill/>
        </p:spPr>
        <p:txBody>
          <a:bodyPr/>
          <a:lstStyle/>
          <a:p>
            <a:fld id="{8B35A81C-2E8C-45E2-8760-8A52EAC82DD7}" type="slidenum">
              <a:rPr lang="en-US" smtClean="0">
                <a:latin typeface="Arial" charset="0"/>
              </a:rPr>
              <a:pPr/>
              <a:t>12</a:t>
            </a:fld>
            <a:endParaRPr lang="en-US" smtClean="0">
              <a:latin typeface="Arial" charset="0"/>
            </a:endParaRPr>
          </a:p>
        </p:txBody>
      </p:sp>
      <p:sp>
        <p:nvSpPr>
          <p:cNvPr id="40964" name="Rectangle 2"/>
          <p:cNvSpPr>
            <a:spLocks noChangeArrowheads="1" noTextEdit="1"/>
          </p:cNvSpPr>
          <p:nvPr>
            <p:ph type="sldImg"/>
          </p:nvPr>
        </p:nvSpPr>
        <p:spPr>
          <a:xfrm>
            <a:off x="1108075" y="652463"/>
            <a:ext cx="4645025" cy="3484562"/>
          </a:xfrm>
          <a:ln/>
        </p:spPr>
      </p:sp>
      <p:sp>
        <p:nvSpPr>
          <p:cNvPr id="40965" name="Rectangle 3"/>
          <p:cNvSpPr>
            <a:spLocks noGrp="1" noChangeArrowheads="1"/>
          </p:cNvSpPr>
          <p:nvPr>
            <p:ph type="body" idx="1"/>
          </p:nvPr>
        </p:nvSpPr>
        <p:spPr>
          <a:noFill/>
          <a:ln/>
        </p:spPr>
        <p:txBody>
          <a:bodyPr/>
          <a:lstStyle/>
          <a:p>
            <a:pPr eaLnBrk="1" hangingPunct="1"/>
            <a:endParaRPr lang="en-US" smtClean="0">
              <a:latin typeface="Arial"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1026"/>
          <p:cNvSpPr>
            <a:spLocks noGrp="1" noChangeArrowheads="1"/>
          </p:cNvSpPr>
          <p:nvPr>
            <p:ph type="hdr" sz="quarter"/>
          </p:nvPr>
        </p:nvSpPr>
        <p:spPr>
          <a:noFill/>
        </p:spPr>
        <p:txBody>
          <a:bodyPr/>
          <a:lstStyle/>
          <a:p>
            <a:r>
              <a:rPr lang="en-US" smtClean="0">
                <a:latin typeface="Arial" charset="0"/>
              </a:rPr>
              <a:t>Prof. Bridget Terry Long</a:t>
            </a:r>
          </a:p>
        </p:txBody>
      </p:sp>
      <p:sp>
        <p:nvSpPr>
          <p:cNvPr id="41987" name="Rectangle 1031"/>
          <p:cNvSpPr>
            <a:spLocks noGrp="1" noChangeArrowheads="1"/>
          </p:cNvSpPr>
          <p:nvPr>
            <p:ph type="sldNum" sz="quarter" idx="5"/>
          </p:nvPr>
        </p:nvSpPr>
        <p:spPr>
          <a:noFill/>
        </p:spPr>
        <p:txBody>
          <a:bodyPr/>
          <a:lstStyle/>
          <a:p>
            <a:fld id="{0934D6BE-2902-4033-A54C-EED2016B9AC7}" type="slidenum">
              <a:rPr lang="en-US" smtClean="0">
                <a:latin typeface="Arial" charset="0"/>
              </a:rPr>
              <a:pPr/>
              <a:t>13</a:t>
            </a:fld>
            <a:endParaRPr lang="en-US" smtClean="0">
              <a:latin typeface="Arial" charset="0"/>
            </a:endParaRPr>
          </a:p>
        </p:txBody>
      </p:sp>
      <p:sp>
        <p:nvSpPr>
          <p:cNvPr id="41988" name="Rectangle 2"/>
          <p:cNvSpPr>
            <a:spLocks noChangeArrowheads="1" noTextEdit="1"/>
          </p:cNvSpPr>
          <p:nvPr>
            <p:ph type="sldImg"/>
          </p:nvPr>
        </p:nvSpPr>
        <p:spPr>
          <a:ln/>
        </p:spPr>
      </p:sp>
      <p:sp>
        <p:nvSpPr>
          <p:cNvPr id="41989" name="Rectangle 3"/>
          <p:cNvSpPr>
            <a:spLocks noGrp="1" noChangeArrowheads="1"/>
          </p:cNvSpPr>
          <p:nvPr>
            <p:ph type="body" idx="1"/>
          </p:nvPr>
        </p:nvSpPr>
        <p:spPr>
          <a:noFill/>
          <a:ln/>
        </p:spPr>
        <p:txBody>
          <a:bodyPr/>
          <a:lstStyle/>
          <a:p>
            <a:pPr eaLnBrk="1" hangingPunct="1"/>
            <a:endParaRPr lang="en-US" smtClean="0">
              <a:latin typeface="Arial"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1026"/>
          <p:cNvSpPr>
            <a:spLocks noGrp="1" noChangeArrowheads="1"/>
          </p:cNvSpPr>
          <p:nvPr>
            <p:ph type="hdr" sz="quarter"/>
          </p:nvPr>
        </p:nvSpPr>
        <p:spPr>
          <a:noFill/>
        </p:spPr>
        <p:txBody>
          <a:bodyPr/>
          <a:lstStyle/>
          <a:p>
            <a:r>
              <a:rPr lang="en-US" smtClean="0">
                <a:latin typeface="Arial" charset="0"/>
              </a:rPr>
              <a:t>Prof. Bridget Terry Long</a:t>
            </a:r>
          </a:p>
        </p:txBody>
      </p:sp>
      <p:sp>
        <p:nvSpPr>
          <p:cNvPr id="45059" name="Rectangle 1031"/>
          <p:cNvSpPr>
            <a:spLocks noGrp="1" noChangeArrowheads="1"/>
          </p:cNvSpPr>
          <p:nvPr>
            <p:ph type="sldNum" sz="quarter" idx="5"/>
          </p:nvPr>
        </p:nvSpPr>
        <p:spPr>
          <a:noFill/>
        </p:spPr>
        <p:txBody>
          <a:bodyPr/>
          <a:lstStyle/>
          <a:p>
            <a:fld id="{4641A831-0DA3-4C37-BF57-26E3D629CD0D}" type="slidenum">
              <a:rPr lang="en-US" smtClean="0">
                <a:latin typeface="Arial" charset="0"/>
              </a:rPr>
              <a:pPr/>
              <a:t>15</a:t>
            </a:fld>
            <a:endParaRPr lang="en-US" smtClean="0">
              <a:latin typeface="Arial" charset="0"/>
            </a:endParaRPr>
          </a:p>
        </p:txBody>
      </p:sp>
      <p:sp>
        <p:nvSpPr>
          <p:cNvPr id="45060" name="Rectangle 2"/>
          <p:cNvSpPr>
            <a:spLocks noChangeArrowheads="1" noTextEdit="1"/>
          </p:cNvSpPr>
          <p:nvPr>
            <p:ph type="sldImg"/>
          </p:nvPr>
        </p:nvSpPr>
        <p:spPr>
          <a:xfrm>
            <a:off x="1144588" y="685800"/>
            <a:ext cx="4570412" cy="3429000"/>
          </a:xfrm>
          <a:ln/>
        </p:spPr>
      </p:sp>
      <p:sp>
        <p:nvSpPr>
          <p:cNvPr id="45061" name="Rectangle 3"/>
          <p:cNvSpPr>
            <a:spLocks noGrp="1" noChangeArrowheads="1"/>
          </p:cNvSpPr>
          <p:nvPr>
            <p:ph type="body" idx="1"/>
          </p:nvPr>
        </p:nvSpPr>
        <p:spPr>
          <a:xfrm>
            <a:off x="913805" y="4343704"/>
            <a:ext cx="5030391" cy="4113892"/>
          </a:xfrm>
          <a:noFill/>
          <a:ln/>
        </p:spPr>
        <p:txBody>
          <a:bodyPr/>
          <a:lstStyle/>
          <a:p>
            <a:pPr eaLnBrk="1" hangingPunct="1"/>
            <a:r>
              <a:rPr lang="en-US" smtClean="0">
                <a:latin typeface="Arial" charset="0"/>
              </a:rPr>
              <a:t> Remind Tax Pros that clients are randomly assigned to these levels of assistance ---</a:t>
            </a:r>
          </a:p>
          <a:p>
            <a:pPr eaLnBrk="1" hangingPunct="1"/>
            <a:r>
              <a:rPr lang="en-US" smtClean="0">
                <a:latin typeface="Arial" charset="0"/>
              </a:rPr>
              <a:t>They do not need to do anything but follow prompts and follow paperwork instructions</a:t>
            </a:r>
          </a:p>
          <a:p>
            <a:pPr eaLnBrk="1" hangingPunct="1"/>
            <a:r>
              <a:rPr lang="en-US" smtClean="0">
                <a:latin typeface="Arial" charset="0"/>
              </a:rPr>
              <a:t>Information=College Bound</a:t>
            </a: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1026"/>
          <p:cNvSpPr>
            <a:spLocks noGrp="1" noChangeArrowheads="1"/>
          </p:cNvSpPr>
          <p:nvPr>
            <p:ph type="hdr" sz="quarter"/>
          </p:nvPr>
        </p:nvSpPr>
        <p:spPr>
          <a:noFill/>
        </p:spPr>
        <p:txBody>
          <a:bodyPr/>
          <a:lstStyle/>
          <a:p>
            <a:r>
              <a:rPr lang="en-US" smtClean="0">
                <a:latin typeface="Arial" charset="0"/>
              </a:rPr>
              <a:t>Prof. Bridget Terry Long</a:t>
            </a:r>
          </a:p>
        </p:txBody>
      </p:sp>
      <p:sp>
        <p:nvSpPr>
          <p:cNvPr id="46083" name="Rectangle 1031"/>
          <p:cNvSpPr>
            <a:spLocks noGrp="1" noChangeArrowheads="1"/>
          </p:cNvSpPr>
          <p:nvPr>
            <p:ph type="sldNum" sz="quarter" idx="5"/>
          </p:nvPr>
        </p:nvSpPr>
        <p:spPr>
          <a:noFill/>
        </p:spPr>
        <p:txBody>
          <a:bodyPr/>
          <a:lstStyle/>
          <a:p>
            <a:fld id="{CCD70392-9662-46B1-8523-A8715AF72709}" type="slidenum">
              <a:rPr lang="en-US" smtClean="0">
                <a:latin typeface="Arial" charset="0"/>
              </a:rPr>
              <a:pPr/>
              <a:t>16</a:t>
            </a:fld>
            <a:endParaRPr lang="en-US" smtClean="0">
              <a:latin typeface="Arial" charset="0"/>
            </a:endParaRPr>
          </a:p>
        </p:txBody>
      </p:sp>
      <p:sp>
        <p:nvSpPr>
          <p:cNvPr id="46084" name="Rectangle 2"/>
          <p:cNvSpPr>
            <a:spLocks noChangeArrowheads="1" noTextEdit="1"/>
          </p:cNvSpPr>
          <p:nvPr>
            <p:ph type="sldImg"/>
          </p:nvPr>
        </p:nvSpPr>
        <p:spPr>
          <a:xfrm>
            <a:off x="1108075" y="652463"/>
            <a:ext cx="4645025" cy="3484562"/>
          </a:xfrm>
          <a:ln/>
        </p:spPr>
      </p:sp>
      <p:sp>
        <p:nvSpPr>
          <p:cNvPr id="46085" name="Rectangle 3"/>
          <p:cNvSpPr>
            <a:spLocks noGrp="1" noChangeArrowheads="1"/>
          </p:cNvSpPr>
          <p:nvPr>
            <p:ph type="body" idx="1"/>
          </p:nvPr>
        </p:nvSpPr>
        <p:spPr>
          <a:noFill/>
          <a:ln/>
        </p:spPr>
        <p:txBody>
          <a:bodyPr/>
          <a:lstStyle/>
          <a:p>
            <a:pPr eaLnBrk="1" hangingPunct="1"/>
            <a:r>
              <a:rPr lang="en-US" smtClean="0">
                <a:latin typeface="Arial" charset="0"/>
              </a:rPr>
              <a:t>They could not complete it in the office because: </a:t>
            </a:r>
          </a:p>
          <a:p>
            <a:pPr eaLnBrk="1" hangingPunct="1"/>
            <a:r>
              <a:rPr lang="en-US" smtClean="0">
                <a:latin typeface="Arial" charset="0"/>
              </a:rPr>
              <a:t>(a) they elected to leave the interview early (but early exits were very rare); </a:t>
            </a:r>
          </a:p>
          <a:p>
            <a:pPr eaLnBrk="1" hangingPunct="1"/>
            <a:r>
              <a:rPr lang="en-US" smtClean="0">
                <a:latin typeface="Arial" charset="0"/>
              </a:rPr>
              <a:t>(b) they did not have all the information handy; </a:t>
            </a:r>
          </a:p>
          <a:p>
            <a:pPr eaLnBrk="1" hangingPunct="1"/>
            <a:r>
              <a:rPr lang="en-US" smtClean="0">
                <a:latin typeface="Arial" charset="0"/>
              </a:rPr>
              <a:t>(c) they were a complicated case (had special income that only the Call Center asked about)</a:t>
            </a:r>
          </a:p>
          <a:p>
            <a:pPr eaLnBrk="1" hangingPunct="1"/>
            <a:r>
              <a:rPr lang="en-US" smtClean="0">
                <a:latin typeface="Arial" charset="0"/>
              </a:rPr>
              <a:t>(d) ran out of time with the interview (Lisa said this very rarely happened)</a:t>
            </a:r>
          </a:p>
          <a:p>
            <a:pPr eaLnBrk="1" hangingPunct="1"/>
            <a:endParaRPr lang="en-US" smtClean="0">
              <a:latin typeface="Arial" charset="0"/>
            </a:endParaRPr>
          </a:p>
          <a:p>
            <a:pPr eaLnBrk="1" hangingPunct="1"/>
            <a:r>
              <a:rPr lang="en-US" smtClean="0">
                <a:latin typeface="Arial" charset="0"/>
              </a:rPr>
              <a:t>Why they did not file the FAFSA:</a:t>
            </a:r>
          </a:p>
          <a:p>
            <a:pPr eaLnBrk="1" hangingPunct="1"/>
            <a:r>
              <a:rPr lang="en-US" smtClean="0">
                <a:latin typeface="Arial" charset="0"/>
              </a:rPr>
              <a:t>(a) They elected to receive the paper FAFSA and never submitted it themselves</a:t>
            </a:r>
          </a:p>
          <a:p>
            <a:pPr eaLnBrk="1" hangingPunct="1"/>
            <a:r>
              <a:rPr lang="en-US" smtClean="0">
                <a:latin typeface="Arial" charset="0"/>
              </a:rPr>
              <a:t>(b) The Call Center could not get in touch with them (and so they were sent a partially-completed paper FAFSA)</a:t>
            </a:r>
          </a:p>
          <a:p>
            <a:pPr eaLnBrk="1" hangingPunct="1"/>
            <a:r>
              <a:rPr lang="en-US" smtClean="0">
                <a:latin typeface="Arial" charset="0"/>
              </a:rPr>
              <a:t>(c) They did not have all the information needed</a:t>
            </a:r>
          </a:p>
          <a:p>
            <a:pPr eaLnBrk="1" hangingPunct="1"/>
            <a:endParaRPr lang="en-US" smtClean="0">
              <a:latin typeface="Arial" charset="0"/>
            </a:endParaRPr>
          </a:p>
          <a:p>
            <a:pPr eaLnBrk="1" hangingPunct="1"/>
            <a:r>
              <a:rPr lang="en-US" smtClean="0">
                <a:latin typeface="Arial" charset="0"/>
              </a:rPr>
              <a:t>Footnote 13 in the paper:</a:t>
            </a:r>
          </a:p>
          <a:p>
            <a:pPr eaLnBrk="1" hangingPunct="1"/>
            <a:r>
              <a:rPr lang="en-US" smtClean="0">
                <a:latin typeface="Arial" charset="0"/>
              </a:rPr>
              <a:t>"Most often, FAFSAs were not completed in the office because the family needed to supply additional information, such as other sources of income like child support. Among independent students with no prior college experience, 54 percent completed their FAFSAs in the office and another 24 percent were completed with the help of the Call Center (for a total completion rate of 78 percent).  Among dependent students, 11 percent completed the FAFSA by the end of the Call Center outreach process and another 66 percent nearly completed the form (having at least 91 of the 103 FAFSA items).  FAFSAs with missing fields may still have been deemed complete enough to submit.</a:t>
            </a: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1026"/>
          <p:cNvSpPr>
            <a:spLocks noGrp="1" noChangeArrowheads="1"/>
          </p:cNvSpPr>
          <p:nvPr>
            <p:ph type="hdr" sz="quarter"/>
          </p:nvPr>
        </p:nvSpPr>
        <p:spPr>
          <a:noFill/>
        </p:spPr>
        <p:txBody>
          <a:bodyPr/>
          <a:lstStyle/>
          <a:p>
            <a:r>
              <a:rPr lang="en-US" smtClean="0">
                <a:latin typeface="Arial" charset="0"/>
              </a:rPr>
              <a:t>Prof. Bridget Terry Long</a:t>
            </a:r>
          </a:p>
        </p:txBody>
      </p:sp>
      <p:sp>
        <p:nvSpPr>
          <p:cNvPr id="53251" name="Rectangle 1031"/>
          <p:cNvSpPr>
            <a:spLocks noGrp="1" noChangeArrowheads="1"/>
          </p:cNvSpPr>
          <p:nvPr>
            <p:ph type="sldNum" sz="quarter" idx="5"/>
          </p:nvPr>
        </p:nvSpPr>
        <p:spPr>
          <a:noFill/>
        </p:spPr>
        <p:txBody>
          <a:bodyPr/>
          <a:lstStyle/>
          <a:p>
            <a:fld id="{4D616D8A-00BB-42FB-812B-AEDBD2D8A8FB}" type="slidenum">
              <a:rPr lang="en-US" smtClean="0">
                <a:latin typeface="Arial" charset="0"/>
              </a:rPr>
              <a:pPr/>
              <a:t>18</a:t>
            </a:fld>
            <a:endParaRPr lang="en-US" smtClean="0">
              <a:latin typeface="Arial" charset="0"/>
            </a:endParaRPr>
          </a:p>
        </p:txBody>
      </p:sp>
      <p:sp>
        <p:nvSpPr>
          <p:cNvPr id="53252" name="Rectangle 2"/>
          <p:cNvSpPr>
            <a:spLocks noChangeArrowheads="1" noTextEdit="1"/>
          </p:cNvSpPr>
          <p:nvPr>
            <p:ph type="sldImg"/>
          </p:nvPr>
        </p:nvSpPr>
        <p:spPr>
          <a:ln/>
        </p:spPr>
      </p:sp>
      <p:sp>
        <p:nvSpPr>
          <p:cNvPr id="53253" name="Rectangle 3"/>
          <p:cNvSpPr>
            <a:spLocks noGrp="1" noChangeArrowheads="1"/>
          </p:cNvSpPr>
          <p:nvPr>
            <p:ph type="body" idx="1"/>
          </p:nvPr>
        </p:nvSpPr>
        <p:spPr>
          <a:noFill/>
          <a:ln/>
        </p:spPr>
        <p:txBody>
          <a:bodyPr/>
          <a:lstStyle/>
          <a:p>
            <a:pPr eaLnBrk="1" hangingPunct="1"/>
            <a:r>
              <a:rPr lang="en-US" altLang="ja-JP" smtClean="0">
                <a:latin typeface="Arial" charset="0"/>
              </a:rPr>
              <a:t>Info-only is statistically different from FAFSA treatment estimate </a:t>
            </a:r>
            <a:endParaRPr lang="en-US" smtClean="0">
              <a:latin typeface="Arial"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1026"/>
          <p:cNvSpPr>
            <a:spLocks noGrp="1" noChangeArrowheads="1"/>
          </p:cNvSpPr>
          <p:nvPr>
            <p:ph type="hdr" sz="quarter"/>
          </p:nvPr>
        </p:nvSpPr>
        <p:spPr>
          <a:noFill/>
        </p:spPr>
        <p:txBody>
          <a:bodyPr/>
          <a:lstStyle/>
          <a:p>
            <a:r>
              <a:rPr lang="en-US" smtClean="0">
                <a:latin typeface="Arial" charset="0"/>
              </a:rPr>
              <a:t>Prof. Bridget Terry Long</a:t>
            </a:r>
          </a:p>
        </p:txBody>
      </p:sp>
      <p:sp>
        <p:nvSpPr>
          <p:cNvPr id="55299" name="Rectangle 1031"/>
          <p:cNvSpPr>
            <a:spLocks noGrp="1" noChangeArrowheads="1"/>
          </p:cNvSpPr>
          <p:nvPr>
            <p:ph type="sldNum" sz="quarter" idx="5"/>
          </p:nvPr>
        </p:nvSpPr>
        <p:spPr>
          <a:noFill/>
        </p:spPr>
        <p:txBody>
          <a:bodyPr/>
          <a:lstStyle/>
          <a:p>
            <a:fld id="{CBBBAB90-9A71-4E13-A383-7080C8637CBB}" type="slidenum">
              <a:rPr lang="en-US" smtClean="0">
                <a:latin typeface="Arial" charset="0"/>
              </a:rPr>
              <a:pPr/>
              <a:t>19</a:t>
            </a:fld>
            <a:endParaRPr lang="en-US" smtClean="0">
              <a:latin typeface="Arial" charset="0"/>
            </a:endParaRPr>
          </a:p>
        </p:txBody>
      </p:sp>
      <p:sp>
        <p:nvSpPr>
          <p:cNvPr id="55300" name="Rectangle 2"/>
          <p:cNvSpPr>
            <a:spLocks noChangeArrowheads="1" noTextEdit="1"/>
          </p:cNvSpPr>
          <p:nvPr>
            <p:ph type="sldImg"/>
          </p:nvPr>
        </p:nvSpPr>
        <p:spPr>
          <a:xfrm>
            <a:off x="1103313" y="652463"/>
            <a:ext cx="4645025" cy="3484562"/>
          </a:xfrm>
          <a:ln/>
        </p:spPr>
      </p:sp>
      <p:sp>
        <p:nvSpPr>
          <p:cNvPr id="55301" name="Rectangle 3"/>
          <p:cNvSpPr>
            <a:spLocks noGrp="1" noChangeArrowheads="1"/>
          </p:cNvSpPr>
          <p:nvPr>
            <p:ph type="body" idx="1"/>
          </p:nvPr>
        </p:nvSpPr>
        <p:spPr>
          <a:noFill/>
          <a:ln/>
        </p:spPr>
        <p:txBody>
          <a:bodyPr/>
          <a:lstStyle/>
          <a:p>
            <a:pPr eaLnBrk="1" hangingPunct="1"/>
            <a:endParaRPr lang="en-US" smtClean="0">
              <a:latin typeface="Arial"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1026"/>
          <p:cNvSpPr>
            <a:spLocks noGrp="1" noChangeArrowheads="1"/>
          </p:cNvSpPr>
          <p:nvPr>
            <p:ph type="hdr" sz="quarter"/>
          </p:nvPr>
        </p:nvSpPr>
        <p:spPr>
          <a:noFill/>
        </p:spPr>
        <p:txBody>
          <a:bodyPr/>
          <a:lstStyle/>
          <a:p>
            <a:r>
              <a:rPr lang="en-US" smtClean="0">
                <a:latin typeface="Arial" charset="0"/>
              </a:rPr>
              <a:t>Prof. Bridget Terry Long</a:t>
            </a:r>
          </a:p>
        </p:txBody>
      </p:sp>
      <p:sp>
        <p:nvSpPr>
          <p:cNvPr id="56323" name="Rectangle 1031"/>
          <p:cNvSpPr>
            <a:spLocks noGrp="1" noChangeArrowheads="1"/>
          </p:cNvSpPr>
          <p:nvPr>
            <p:ph type="sldNum" sz="quarter" idx="5"/>
          </p:nvPr>
        </p:nvSpPr>
        <p:spPr>
          <a:noFill/>
        </p:spPr>
        <p:txBody>
          <a:bodyPr/>
          <a:lstStyle/>
          <a:p>
            <a:fld id="{79606D37-8D37-4CB9-989E-F8D422D14C94}" type="slidenum">
              <a:rPr lang="en-US" smtClean="0">
                <a:latin typeface="Arial" charset="0"/>
              </a:rPr>
              <a:pPr/>
              <a:t>20</a:t>
            </a:fld>
            <a:endParaRPr lang="en-US" smtClean="0">
              <a:latin typeface="Arial" charset="0"/>
            </a:endParaRPr>
          </a:p>
        </p:txBody>
      </p:sp>
      <p:sp>
        <p:nvSpPr>
          <p:cNvPr id="56324" name="Rectangle 2"/>
          <p:cNvSpPr>
            <a:spLocks noChangeArrowheads="1" noTextEdit="1"/>
          </p:cNvSpPr>
          <p:nvPr>
            <p:ph type="sldImg"/>
          </p:nvPr>
        </p:nvSpPr>
        <p:spPr>
          <a:ln/>
        </p:spPr>
      </p:sp>
      <p:sp>
        <p:nvSpPr>
          <p:cNvPr id="56325" name="Rectangle 3"/>
          <p:cNvSpPr>
            <a:spLocks noGrp="1" noChangeArrowheads="1"/>
          </p:cNvSpPr>
          <p:nvPr>
            <p:ph type="body" idx="1"/>
          </p:nvPr>
        </p:nvSpPr>
        <p:spPr>
          <a:noFill/>
          <a:ln/>
        </p:spPr>
        <p:txBody>
          <a:bodyPr/>
          <a:lstStyle/>
          <a:p>
            <a:pPr eaLnBrk="1" hangingPunct="1"/>
            <a:endParaRPr lang="en-US" smtClean="0">
              <a:latin typeface="Arial"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1026"/>
          <p:cNvSpPr>
            <a:spLocks noGrp="1" noChangeArrowheads="1"/>
          </p:cNvSpPr>
          <p:nvPr>
            <p:ph type="hdr" sz="quarter"/>
          </p:nvPr>
        </p:nvSpPr>
        <p:spPr>
          <a:noFill/>
        </p:spPr>
        <p:txBody>
          <a:bodyPr/>
          <a:lstStyle/>
          <a:p>
            <a:r>
              <a:rPr lang="en-US" smtClean="0">
                <a:latin typeface="Arial" charset="0"/>
              </a:rPr>
              <a:t>Prof. Bridget Terry Long</a:t>
            </a:r>
          </a:p>
        </p:txBody>
      </p:sp>
      <p:sp>
        <p:nvSpPr>
          <p:cNvPr id="60419" name="Rectangle 1031"/>
          <p:cNvSpPr>
            <a:spLocks noGrp="1" noChangeArrowheads="1"/>
          </p:cNvSpPr>
          <p:nvPr>
            <p:ph type="sldNum" sz="quarter" idx="5"/>
          </p:nvPr>
        </p:nvSpPr>
        <p:spPr>
          <a:noFill/>
        </p:spPr>
        <p:txBody>
          <a:bodyPr/>
          <a:lstStyle/>
          <a:p>
            <a:fld id="{B57063F8-84D5-4A77-8AD5-A0252788ECBC}" type="slidenum">
              <a:rPr lang="en-US" smtClean="0">
                <a:latin typeface="Arial" charset="0"/>
              </a:rPr>
              <a:pPr/>
              <a:t>22</a:t>
            </a:fld>
            <a:endParaRPr lang="en-US" smtClean="0">
              <a:latin typeface="Arial" charset="0"/>
            </a:endParaRPr>
          </a:p>
        </p:txBody>
      </p:sp>
      <p:sp>
        <p:nvSpPr>
          <p:cNvPr id="60420" name="Rectangle 2"/>
          <p:cNvSpPr>
            <a:spLocks noChangeArrowheads="1" noTextEdit="1"/>
          </p:cNvSpPr>
          <p:nvPr>
            <p:ph type="sldImg"/>
          </p:nvPr>
        </p:nvSpPr>
        <p:spPr>
          <a:xfrm>
            <a:off x="1103313" y="652463"/>
            <a:ext cx="4645025" cy="3484562"/>
          </a:xfrm>
          <a:ln/>
        </p:spPr>
      </p:sp>
      <p:sp>
        <p:nvSpPr>
          <p:cNvPr id="60421" name="Rectangle 3"/>
          <p:cNvSpPr>
            <a:spLocks noGrp="1" noChangeArrowheads="1"/>
          </p:cNvSpPr>
          <p:nvPr>
            <p:ph type="body" idx="1"/>
          </p:nvPr>
        </p:nvSpPr>
        <p:spPr>
          <a:noFill/>
          <a:ln/>
        </p:spPr>
        <p:txBody>
          <a:bodyPr/>
          <a:lstStyle/>
          <a:p>
            <a:pPr eaLnBrk="1" hangingPunct="1"/>
            <a:endParaRPr lang="en-US" smtClean="0">
              <a:latin typeface="Arial"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1">
        <a:schemeClr val="bg2"/>
      </p:bgRef>
    </p:bg>
    <p:spTree>
      <p:nvGrpSpPr>
        <p:cNvPr id="1" name=""/>
        <p:cNvGrpSpPr/>
        <p:nvPr/>
      </p:nvGrpSpPr>
      <p:grpSpPr>
        <a:xfrm>
          <a:off x="0" y="0"/>
          <a:ext cx="0" cy="0"/>
          <a:chOff x="0" y="0"/>
          <a:chExt cx="0" cy="0"/>
        </a:xfrm>
      </p:grpSpPr>
      <p:sp>
        <p:nvSpPr>
          <p:cNvPr id="7" name="Rectangle 6"/>
          <p:cNvSpPr/>
          <p:nvPr/>
        </p:nvSpPr>
        <p:spPr bwMode="white">
          <a:xfrm>
            <a:off x="0" y="5971032"/>
            <a:ext cx="9144000" cy="886968"/>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Rectangle 9"/>
          <p:cNvSpPr/>
          <p:nvPr/>
        </p:nvSpPr>
        <p:spPr>
          <a:xfrm>
            <a:off x="-9144" y="6053328"/>
            <a:ext cx="2249424" cy="71323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Rectangle 10"/>
          <p:cNvSpPr/>
          <p:nvPr/>
        </p:nvSpPr>
        <p:spPr>
          <a:xfrm>
            <a:off x="2359152" y="6044184"/>
            <a:ext cx="6784848" cy="713232"/>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Title 7"/>
          <p:cNvSpPr>
            <a:spLocks noGrp="1"/>
          </p:cNvSpPr>
          <p:nvPr>
            <p:ph type="ctrTitle"/>
          </p:nvPr>
        </p:nvSpPr>
        <p:spPr>
          <a:xfrm>
            <a:off x="2362200" y="4038600"/>
            <a:ext cx="6477000" cy="1828800"/>
          </a:xfrm>
        </p:spPr>
        <p:txBody>
          <a:bodyPr anchor="b"/>
          <a:lstStyle>
            <a:lvl1pPr>
              <a:defRPr cap="all" baseline="0"/>
            </a:lvl1pPr>
          </a:lstStyle>
          <a:p>
            <a:r>
              <a:rPr kumimoji="0" lang="en-US" smtClean="0"/>
              <a:t>Click to edit Master title style</a:t>
            </a:r>
            <a:endParaRPr kumimoji="0" lang="en-US"/>
          </a:p>
        </p:txBody>
      </p:sp>
      <p:sp>
        <p:nvSpPr>
          <p:cNvPr id="9" name="Subtitle 8"/>
          <p:cNvSpPr>
            <a:spLocks noGrp="1"/>
          </p:cNvSpPr>
          <p:nvPr>
            <p:ph type="subTitle" idx="1"/>
          </p:nvPr>
        </p:nvSpPr>
        <p:spPr>
          <a:xfrm>
            <a:off x="2362200" y="6050037"/>
            <a:ext cx="6705600" cy="685800"/>
          </a:xfrm>
        </p:spPr>
        <p:txBody>
          <a:bodyPr anchor="ctr">
            <a:normAutofit/>
          </a:bodyPr>
          <a:lstStyle>
            <a:lvl1pPr marL="0" indent="0" algn="l">
              <a:buNone/>
              <a:defRPr sz="2600">
                <a:solidFill>
                  <a:srgbClr val="FFFFFF"/>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Date Placeholder 27"/>
          <p:cNvSpPr>
            <a:spLocks noGrp="1"/>
          </p:cNvSpPr>
          <p:nvPr>
            <p:ph type="dt" sz="half" idx="10"/>
          </p:nvPr>
        </p:nvSpPr>
        <p:spPr>
          <a:xfrm>
            <a:off x="76200" y="6068699"/>
            <a:ext cx="2057400" cy="685800"/>
          </a:xfrm>
        </p:spPr>
        <p:txBody>
          <a:bodyPr>
            <a:noAutofit/>
          </a:bodyPr>
          <a:lstStyle>
            <a:lvl1pPr algn="ctr">
              <a:defRPr sz="2000">
                <a:solidFill>
                  <a:srgbClr val="FFFFFF"/>
                </a:solidFill>
              </a:defRPr>
            </a:lvl1pPr>
          </a:lstStyle>
          <a:p>
            <a:fld id="{B8FFADC2-0C72-4F11-9905-7BC147F3A36E}" type="datetimeFigureOut">
              <a:rPr lang="en-US" smtClean="0"/>
              <a:t>9/19/2011</a:t>
            </a:fld>
            <a:endParaRPr lang="en-US"/>
          </a:p>
        </p:txBody>
      </p:sp>
      <p:sp>
        <p:nvSpPr>
          <p:cNvPr id="17" name="Footer Placeholder 16"/>
          <p:cNvSpPr>
            <a:spLocks noGrp="1"/>
          </p:cNvSpPr>
          <p:nvPr>
            <p:ph type="ftr" sz="quarter" idx="11"/>
          </p:nvPr>
        </p:nvSpPr>
        <p:spPr>
          <a:xfrm>
            <a:off x="2085393" y="236538"/>
            <a:ext cx="5867400" cy="365125"/>
          </a:xfrm>
        </p:spPr>
        <p:txBody>
          <a:bodyPr/>
          <a:lstStyle>
            <a:lvl1pPr algn="r">
              <a:defRPr>
                <a:solidFill>
                  <a:schemeClr val="tx2"/>
                </a:solidFill>
              </a:defRPr>
            </a:lvl1pPr>
          </a:lstStyle>
          <a:p>
            <a:endParaRPr lang="en-US"/>
          </a:p>
        </p:txBody>
      </p:sp>
      <p:sp>
        <p:nvSpPr>
          <p:cNvPr id="29" name="Slide Number Placeholder 28"/>
          <p:cNvSpPr>
            <a:spLocks noGrp="1"/>
          </p:cNvSpPr>
          <p:nvPr>
            <p:ph type="sldNum" sz="quarter" idx="12"/>
          </p:nvPr>
        </p:nvSpPr>
        <p:spPr>
          <a:xfrm>
            <a:off x="8001000" y="228600"/>
            <a:ext cx="838200" cy="381000"/>
          </a:xfrm>
        </p:spPr>
        <p:txBody>
          <a:bodyPr/>
          <a:lstStyle>
            <a:lvl1pPr>
              <a:defRPr>
                <a:solidFill>
                  <a:schemeClr val="tx2"/>
                </a:solidFill>
              </a:defRPr>
            </a:lvl1pPr>
          </a:lstStyle>
          <a:p>
            <a:fld id="{D536EDC6-69EE-448C-B2B3-B38890E08F1C}" type="slidenum">
              <a:rPr lang="en-US" smtClean="0"/>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B8FFADC2-0C72-4F11-9905-7BC147F3A36E}" type="datetimeFigureOut">
              <a:rPr lang="en-US" smtClean="0"/>
              <a:t>9/19/2011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36EDC6-69EE-448C-B2B3-B38890E08F1C}"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bg>
      <p:bgRef idx="1001">
        <a:schemeClr val="bg1"/>
      </p:bgRef>
    </p:bg>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53200" y="609600"/>
            <a:ext cx="2057400" cy="5516563"/>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609600"/>
            <a:ext cx="5562600" cy="5516564"/>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a:xfrm>
            <a:off x="6553200" y="6248402"/>
            <a:ext cx="2209800" cy="365125"/>
          </a:xfrm>
        </p:spPr>
        <p:txBody>
          <a:bodyPr/>
          <a:lstStyle/>
          <a:p>
            <a:fld id="{B8FFADC2-0C72-4F11-9905-7BC147F3A36E}" type="datetimeFigureOut">
              <a:rPr lang="en-US" smtClean="0"/>
              <a:t>9/19/2011</a:t>
            </a:fld>
            <a:endParaRPr lang="en-US"/>
          </a:p>
        </p:txBody>
      </p:sp>
      <p:sp>
        <p:nvSpPr>
          <p:cNvPr id="5" name="Footer Placeholder 4"/>
          <p:cNvSpPr>
            <a:spLocks noGrp="1"/>
          </p:cNvSpPr>
          <p:nvPr>
            <p:ph type="ftr" sz="quarter" idx="11"/>
          </p:nvPr>
        </p:nvSpPr>
        <p:spPr>
          <a:xfrm>
            <a:off x="457201" y="6248207"/>
            <a:ext cx="5573483" cy="365125"/>
          </a:xfrm>
        </p:spPr>
        <p:txBody>
          <a:bodyPr/>
          <a:lstStyle/>
          <a:p>
            <a:endParaRPr lang="en-US"/>
          </a:p>
        </p:txBody>
      </p:sp>
      <p:sp>
        <p:nvSpPr>
          <p:cNvPr id="7" name="Rectangle 6"/>
          <p:cNvSpPr/>
          <p:nvPr/>
        </p:nvSpPr>
        <p:spPr bwMode="white">
          <a:xfrm>
            <a:off x="6096318" y="0"/>
            <a:ext cx="320040" cy="6858000"/>
          </a:xfrm>
          <a:prstGeom prst="rect">
            <a:avLst/>
          </a:prstGeom>
          <a:solidFill>
            <a:srgbClr val="FFFFFF"/>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8" name="Rectangle 7"/>
          <p:cNvSpPr/>
          <p:nvPr/>
        </p:nvSpPr>
        <p:spPr>
          <a:xfrm>
            <a:off x="6142038" y="609600"/>
            <a:ext cx="228600" cy="6248400"/>
          </a:xfrm>
          <a:prstGeom prst="rect">
            <a:avLst/>
          </a:prstGeom>
          <a:solidFill>
            <a:schemeClr val="accent1"/>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9" name="Rectangle 8"/>
          <p:cNvSpPr/>
          <p:nvPr/>
        </p:nvSpPr>
        <p:spPr>
          <a:xfrm>
            <a:off x="6142038" y="0"/>
            <a:ext cx="228600" cy="533400"/>
          </a:xfrm>
          <a:prstGeom prst="rect">
            <a:avLst/>
          </a:prstGeom>
          <a:solidFill>
            <a:schemeClr val="accent2"/>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6" name="Slide Number Placeholder 5"/>
          <p:cNvSpPr>
            <a:spLocks noGrp="1"/>
          </p:cNvSpPr>
          <p:nvPr>
            <p:ph type="sldNum" sz="quarter" idx="12"/>
          </p:nvPr>
        </p:nvSpPr>
        <p:spPr>
          <a:xfrm rot="5400000">
            <a:off x="5989638" y="144462"/>
            <a:ext cx="533400" cy="244476"/>
          </a:xfrm>
        </p:spPr>
        <p:txBody>
          <a:bodyPr/>
          <a:lstStyle/>
          <a:p>
            <a:fld id="{D536EDC6-69EE-448C-B2B3-B38890E08F1C}" type="slidenum">
              <a:rPr lang="en-US" smtClean="0"/>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12648" y="228600"/>
            <a:ext cx="8153400" cy="990600"/>
          </a:xfrm>
        </p:spPr>
        <p:txBody>
          <a:bodyPr/>
          <a:lstStyle/>
          <a:p>
            <a:r>
              <a:rPr kumimoji="0" lang="en-US" smtClean="0"/>
              <a:t>Click to edit Master title style</a:t>
            </a:r>
            <a:endParaRPr kumimoji="0" lang="en-US"/>
          </a:p>
        </p:txBody>
      </p:sp>
      <p:sp>
        <p:nvSpPr>
          <p:cNvPr id="4" name="Date Placeholder 3"/>
          <p:cNvSpPr>
            <a:spLocks noGrp="1"/>
          </p:cNvSpPr>
          <p:nvPr>
            <p:ph type="dt" sz="half" idx="10"/>
          </p:nvPr>
        </p:nvSpPr>
        <p:spPr/>
        <p:txBody>
          <a:bodyPr/>
          <a:lstStyle/>
          <a:p>
            <a:fld id="{B8FFADC2-0C72-4F11-9905-7BC147F3A36E}" type="datetimeFigureOut">
              <a:rPr lang="en-US" smtClean="0"/>
              <a:t>9/19/2011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lvl1pPr>
              <a:defRPr>
                <a:solidFill>
                  <a:srgbClr val="FFFFFF"/>
                </a:solidFill>
              </a:defRPr>
            </a:lvl1pPr>
          </a:lstStyle>
          <a:p>
            <a:fld id="{D536EDC6-69EE-448C-B2B3-B38890E08F1C}" type="slidenum">
              <a:rPr lang="en-US" smtClean="0"/>
              <a:t>‹#›</a:t>
            </a:fld>
            <a:endParaRPr lang="en-US"/>
          </a:p>
        </p:txBody>
      </p:sp>
      <p:sp>
        <p:nvSpPr>
          <p:cNvPr id="8" name="Content Placeholder 7"/>
          <p:cNvSpPr>
            <a:spLocks noGrp="1"/>
          </p:cNvSpPr>
          <p:nvPr>
            <p:ph sz="quarter" idx="1"/>
          </p:nvPr>
        </p:nvSpPr>
        <p:spPr>
          <a:xfrm>
            <a:off x="612648" y="1600200"/>
            <a:ext cx="8153400" cy="44958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3">
        <a:schemeClr val="bg1"/>
      </p:bgRef>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371600" y="2743200"/>
            <a:ext cx="7123113" cy="1673225"/>
          </a:xfrm>
        </p:spPr>
        <p:txBody>
          <a:bodyPr anchor="t"/>
          <a:lstStyle>
            <a:lvl1pPr marL="0" indent="0">
              <a:buNone/>
              <a:defRPr sz="280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7" name="Rectangle 6"/>
          <p:cNvSpPr/>
          <p:nvPr/>
        </p:nvSpPr>
        <p:spPr bwMode="white">
          <a:xfrm>
            <a:off x="0" y="1524000"/>
            <a:ext cx="9144000" cy="1143000"/>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Rectangle 7"/>
          <p:cNvSpPr/>
          <p:nvPr/>
        </p:nvSpPr>
        <p:spPr>
          <a:xfrm>
            <a:off x="0" y="1600200"/>
            <a:ext cx="1295400" cy="99060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Rectangle 8"/>
          <p:cNvSpPr/>
          <p:nvPr/>
        </p:nvSpPr>
        <p:spPr>
          <a:xfrm>
            <a:off x="1371600" y="1600200"/>
            <a:ext cx="7772400" cy="99060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Title 1"/>
          <p:cNvSpPr>
            <a:spLocks noGrp="1"/>
          </p:cNvSpPr>
          <p:nvPr>
            <p:ph type="title"/>
          </p:nvPr>
        </p:nvSpPr>
        <p:spPr>
          <a:xfrm>
            <a:off x="1371600" y="1600200"/>
            <a:ext cx="7620000" cy="990600"/>
          </a:xfrm>
        </p:spPr>
        <p:txBody>
          <a:bodyPr/>
          <a:lstStyle>
            <a:lvl1pPr algn="l">
              <a:buNone/>
              <a:defRPr sz="4400" b="0" cap="none">
                <a:solidFill>
                  <a:srgbClr val="FFFFFF"/>
                </a:solidFill>
              </a:defRPr>
            </a:lvl1pPr>
          </a:lstStyle>
          <a:p>
            <a:r>
              <a:rPr kumimoji="0" lang="en-US" smtClean="0"/>
              <a:t>Click to edit Master title style</a:t>
            </a:r>
            <a:endParaRPr kumimoji="0" lang="en-US"/>
          </a:p>
        </p:txBody>
      </p:sp>
      <p:sp>
        <p:nvSpPr>
          <p:cNvPr id="12" name="Date Placeholder 11"/>
          <p:cNvSpPr>
            <a:spLocks noGrp="1"/>
          </p:cNvSpPr>
          <p:nvPr>
            <p:ph type="dt" sz="half" idx="10"/>
          </p:nvPr>
        </p:nvSpPr>
        <p:spPr/>
        <p:txBody>
          <a:bodyPr/>
          <a:lstStyle/>
          <a:p>
            <a:fld id="{B8FFADC2-0C72-4F11-9905-7BC147F3A36E}" type="datetimeFigureOut">
              <a:rPr lang="en-US" smtClean="0"/>
              <a:t>9/19/2011</a:t>
            </a:fld>
            <a:endParaRPr lang="en-US"/>
          </a:p>
        </p:txBody>
      </p:sp>
      <p:sp>
        <p:nvSpPr>
          <p:cNvPr id="13" name="Slide Number Placeholder 12"/>
          <p:cNvSpPr>
            <a:spLocks noGrp="1"/>
          </p:cNvSpPr>
          <p:nvPr>
            <p:ph type="sldNum" sz="quarter" idx="11"/>
          </p:nvPr>
        </p:nvSpPr>
        <p:spPr>
          <a:xfrm>
            <a:off x="0" y="1752600"/>
            <a:ext cx="1295400" cy="701676"/>
          </a:xfrm>
        </p:spPr>
        <p:txBody>
          <a:bodyPr>
            <a:noAutofit/>
          </a:bodyPr>
          <a:lstStyle>
            <a:lvl1pPr>
              <a:defRPr sz="2400">
                <a:solidFill>
                  <a:srgbClr val="FFFFFF"/>
                </a:solidFill>
              </a:defRPr>
            </a:lvl1pPr>
          </a:lstStyle>
          <a:p>
            <a:fld id="{D536EDC6-69EE-448C-B2B3-B38890E08F1C}" type="slidenum">
              <a:rPr lang="en-US" smtClean="0"/>
              <a:t>‹#›</a:t>
            </a:fld>
            <a:endParaRPr lang="en-US"/>
          </a:p>
        </p:txBody>
      </p:sp>
      <p:sp>
        <p:nvSpPr>
          <p:cNvPr id="14" name="Footer Placeholder 13"/>
          <p:cNvSpPr>
            <a:spLocks noGrp="1"/>
          </p:cNvSpPr>
          <p:nvPr>
            <p:ph type="ftr" sz="quarter" idx="12"/>
          </p:nvPr>
        </p:nvSpPr>
        <p:spPr/>
        <p:txBody>
          <a:bodyPr/>
          <a:lstStyle/>
          <a:p>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9" name="Content Placeholder 8"/>
          <p:cNvSpPr>
            <a:spLocks noGrp="1"/>
          </p:cNvSpPr>
          <p:nvPr>
            <p:ph sz="quarter" idx="1"/>
          </p:nvPr>
        </p:nvSpPr>
        <p:spPr>
          <a:xfrm>
            <a:off x="609600" y="1589567"/>
            <a:ext cx="388620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1" name="Content Placeholder 10"/>
          <p:cNvSpPr>
            <a:spLocks noGrp="1"/>
          </p:cNvSpPr>
          <p:nvPr>
            <p:ph sz="quarter" idx="2"/>
          </p:nvPr>
        </p:nvSpPr>
        <p:spPr>
          <a:xfrm>
            <a:off x="4844901" y="1589567"/>
            <a:ext cx="388620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8" name="Date Placeholder 7"/>
          <p:cNvSpPr>
            <a:spLocks noGrp="1"/>
          </p:cNvSpPr>
          <p:nvPr>
            <p:ph type="dt" sz="half" idx="15"/>
          </p:nvPr>
        </p:nvSpPr>
        <p:spPr/>
        <p:txBody>
          <a:bodyPr rtlCol="0"/>
          <a:lstStyle/>
          <a:p>
            <a:fld id="{B8FFADC2-0C72-4F11-9905-7BC147F3A36E}" type="datetimeFigureOut">
              <a:rPr lang="en-US" smtClean="0"/>
              <a:t>9/19/2011</a:t>
            </a:fld>
            <a:endParaRPr lang="en-US"/>
          </a:p>
        </p:txBody>
      </p:sp>
      <p:sp>
        <p:nvSpPr>
          <p:cNvPr id="10" name="Slide Number Placeholder 9"/>
          <p:cNvSpPr>
            <a:spLocks noGrp="1"/>
          </p:cNvSpPr>
          <p:nvPr>
            <p:ph type="sldNum" sz="quarter" idx="16"/>
          </p:nvPr>
        </p:nvSpPr>
        <p:spPr/>
        <p:txBody>
          <a:bodyPr rtlCol="0"/>
          <a:lstStyle/>
          <a:p>
            <a:fld id="{D536EDC6-69EE-448C-B2B3-B38890E08F1C}" type="slidenum">
              <a:rPr lang="en-US" smtClean="0"/>
              <a:t>‹#›</a:t>
            </a:fld>
            <a:endParaRPr lang="en-US"/>
          </a:p>
        </p:txBody>
      </p:sp>
      <p:sp>
        <p:nvSpPr>
          <p:cNvPr id="12" name="Footer Placeholder 11"/>
          <p:cNvSpPr>
            <a:spLocks noGrp="1"/>
          </p:cNvSpPr>
          <p:nvPr>
            <p:ph type="ftr" sz="quarter" idx="17"/>
          </p:nvPr>
        </p:nvSpPr>
        <p:spPr/>
        <p:txBody>
          <a:bodyPr rtlCol="0"/>
          <a:lstStyle/>
          <a:p>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33400" y="273050"/>
            <a:ext cx="8153400" cy="869950"/>
          </a:xfrm>
        </p:spPr>
        <p:txBody>
          <a:bodyPr anchor="ctr"/>
          <a:lstStyle>
            <a:lvl1pPr>
              <a:defRPr/>
            </a:lvl1pPr>
          </a:lstStyle>
          <a:p>
            <a:r>
              <a:rPr kumimoji="0" lang="en-US" smtClean="0"/>
              <a:t>Click to edit Master title style</a:t>
            </a:r>
            <a:endParaRPr kumimoji="0" lang="en-US"/>
          </a:p>
        </p:txBody>
      </p:sp>
      <p:sp>
        <p:nvSpPr>
          <p:cNvPr id="11" name="Content Placeholder 10"/>
          <p:cNvSpPr>
            <a:spLocks noGrp="1"/>
          </p:cNvSpPr>
          <p:nvPr>
            <p:ph sz="quarter" idx="2"/>
          </p:nvPr>
        </p:nvSpPr>
        <p:spPr>
          <a:xfrm>
            <a:off x="609600" y="2438400"/>
            <a:ext cx="3886200" cy="35814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3" name="Content Placeholder 12"/>
          <p:cNvSpPr>
            <a:spLocks noGrp="1"/>
          </p:cNvSpPr>
          <p:nvPr>
            <p:ph sz="quarter" idx="4"/>
          </p:nvPr>
        </p:nvSpPr>
        <p:spPr>
          <a:xfrm>
            <a:off x="4800600" y="2438400"/>
            <a:ext cx="3886200" cy="35814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0" name="Date Placeholder 9"/>
          <p:cNvSpPr>
            <a:spLocks noGrp="1"/>
          </p:cNvSpPr>
          <p:nvPr>
            <p:ph type="dt" sz="half" idx="15"/>
          </p:nvPr>
        </p:nvSpPr>
        <p:spPr/>
        <p:txBody>
          <a:bodyPr rtlCol="0"/>
          <a:lstStyle/>
          <a:p>
            <a:fld id="{B8FFADC2-0C72-4F11-9905-7BC147F3A36E}" type="datetimeFigureOut">
              <a:rPr lang="en-US" smtClean="0"/>
              <a:t>9/19/2011</a:t>
            </a:fld>
            <a:endParaRPr lang="en-US"/>
          </a:p>
        </p:txBody>
      </p:sp>
      <p:sp>
        <p:nvSpPr>
          <p:cNvPr id="12" name="Slide Number Placeholder 11"/>
          <p:cNvSpPr>
            <a:spLocks noGrp="1"/>
          </p:cNvSpPr>
          <p:nvPr>
            <p:ph type="sldNum" sz="quarter" idx="16"/>
          </p:nvPr>
        </p:nvSpPr>
        <p:spPr/>
        <p:txBody>
          <a:bodyPr rtlCol="0"/>
          <a:lstStyle/>
          <a:p>
            <a:fld id="{D536EDC6-69EE-448C-B2B3-B38890E08F1C}" type="slidenum">
              <a:rPr lang="en-US" smtClean="0"/>
              <a:t>‹#›</a:t>
            </a:fld>
            <a:endParaRPr lang="en-US"/>
          </a:p>
        </p:txBody>
      </p:sp>
      <p:sp>
        <p:nvSpPr>
          <p:cNvPr id="14" name="Footer Placeholder 13"/>
          <p:cNvSpPr>
            <a:spLocks noGrp="1"/>
          </p:cNvSpPr>
          <p:nvPr>
            <p:ph type="ftr" sz="quarter" idx="17"/>
          </p:nvPr>
        </p:nvSpPr>
        <p:spPr/>
        <p:txBody>
          <a:bodyPr rtlCol="0"/>
          <a:lstStyle/>
          <a:p>
            <a:endParaRPr lang="en-US"/>
          </a:p>
        </p:txBody>
      </p:sp>
      <p:sp>
        <p:nvSpPr>
          <p:cNvPr id="16" name="Text Placeholder 15"/>
          <p:cNvSpPr>
            <a:spLocks noGrp="1"/>
          </p:cNvSpPr>
          <p:nvPr>
            <p:ph type="body" sz="quarter" idx="1"/>
          </p:nvPr>
        </p:nvSpPr>
        <p:spPr>
          <a:xfrm>
            <a:off x="609600" y="1752600"/>
            <a:ext cx="3886200" cy="640080"/>
          </a:xfrm>
          <a:solidFill>
            <a:schemeClr val="accent2"/>
          </a:solidFill>
        </p:spPr>
        <p:txBody>
          <a:bodyPr rtlCol="0" anchor="ctr"/>
          <a:lstStyle>
            <a:lvl1pPr marL="0" indent="0">
              <a:buFontTx/>
              <a:buNone/>
              <a:defRPr sz="2000" b="1">
                <a:solidFill>
                  <a:srgbClr val="FFFFFF"/>
                </a:solidFill>
              </a:defRPr>
            </a:lvl1pPr>
          </a:lstStyle>
          <a:p>
            <a:pPr lvl="0" eaLnBrk="1" latinLnBrk="0" hangingPunct="1"/>
            <a:r>
              <a:rPr kumimoji="0" lang="en-US" smtClean="0"/>
              <a:t>Click to edit Master text styles</a:t>
            </a:r>
          </a:p>
        </p:txBody>
      </p:sp>
      <p:sp>
        <p:nvSpPr>
          <p:cNvPr id="15" name="Text Placeholder 14"/>
          <p:cNvSpPr>
            <a:spLocks noGrp="1"/>
          </p:cNvSpPr>
          <p:nvPr>
            <p:ph type="body" sz="quarter" idx="3"/>
          </p:nvPr>
        </p:nvSpPr>
        <p:spPr>
          <a:xfrm>
            <a:off x="4800600" y="1752600"/>
            <a:ext cx="3886200" cy="640080"/>
          </a:xfrm>
          <a:solidFill>
            <a:schemeClr val="accent4"/>
          </a:solidFill>
        </p:spPr>
        <p:txBody>
          <a:bodyPr rtlCol="0" anchor="ctr"/>
          <a:lstStyle>
            <a:lvl1pPr marL="0" indent="0">
              <a:buFontTx/>
              <a:buNone/>
              <a:defRPr sz="2000" b="1">
                <a:solidFill>
                  <a:srgbClr val="FFFFFF"/>
                </a:solidFill>
              </a:defRPr>
            </a:lvl1pPr>
          </a:lstStyle>
          <a:p>
            <a:pPr lvl="0" eaLnBrk="1" latinLnBrk="0" hangingPunct="1"/>
            <a:r>
              <a:rPr kumimoji="0" lang="en-US" smtClean="0"/>
              <a:t>Click to edit Master text styles</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B8FFADC2-0C72-4F11-9905-7BC147F3A36E}" type="datetimeFigureOut">
              <a:rPr lang="en-US" smtClean="0"/>
              <a:t>9/19/2011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lvl1pPr>
              <a:defRPr>
                <a:solidFill>
                  <a:srgbClr val="FFFFFF"/>
                </a:solidFill>
              </a:defRPr>
            </a:lvl1pPr>
          </a:lstStyle>
          <a:p>
            <a:fld id="{D536EDC6-69EE-448C-B2B3-B38890E08F1C}"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8FFADC2-0C72-4F11-9905-7BC147F3A36E}" type="datetimeFigureOut">
              <a:rPr lang="en-US" smtClean="0"/>
              <a:t>9/19/2011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a:xfrm>
            <a:off x="0" y="6248400"/>
            <a:ext cx="533400" cy="381000"/>
          </a:xfrm>
        </p:spPr>
        <p:txBody>
          <a:bodyPr/>
          <a:lstStyle>
            <a:lvl1pPr>
              <a:defRPr>
                <a:solidFill>
                  <a:schemeClr val="tx2"/>
                </a:solidFill>
              </a:defRPr>
            </a:lvl1pPr>
          </a:lstStyle>
          <a:p>
            <a:fld id="{D536EDC6-69EE-448C-B2B3-B38890E08F1C}"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3050"/>
            <a:ext cx="8077200" cy="869950"/>
          </a:xfrm>
        </p:spPr>
        <p:txBody>
          <a:bodyPr anchor="ctr"/>
          <a:lstStyle>
            <a:lvl1pPr algn="l">
              <a:buNone/>
              <a:defRPr sz="4400" b="0"/>
            </a:lvl1pPr>
          </a:lstStyle>
          <a:p>
            <a:r>
              <a:rPr kumimoji="0" lang="en-US" smtClean="0"/>
              <a:t>Click to edit Master title style</a:t>
            </a:r>
            <a:endParaRPr kumimoji="0" lang="en-US"/>
          </a:p>
        </p:txBody>
      </p:sp>
      <p:sp>
        <p:nvSpPr>
          <p:cNvPr id="5" name="Date Placeholder 4"/>
          <p:cNvSpPr>
            <a:spLocks noGrp="1"/>
          </p:cNvSpPr>
          <p:nvPr>
            <p:ph type="dt" sz="half" idx="10"/>
          </p:nvPr>
        </p:nvSpPr>
        <p:spPr/>
        <p:txBody>
          <a:bodyPr/>
          <a:lstStyle/>
          <a:p>
            <a:fld id="{B8FFADC2-0C72-4F11-9905-7BC147F3A36E}" type="datetimeFigureOut">
              <a:rPr lang="en-US" smtClean="0"/>
              <a:t>9/19/2011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lvl1pPr>
              <a:defRPr>
                <a:solidFill>
                  <a:srgbClr val="FFFFFF"/>
                </a:solidFill>
              </a:defRPr>
            </a:lvl1pPr>
          </a:lstStyle>
          <a:p>
            <a:fld id="{D536EDC6-69EE-448C-B2B3-B38890E08F1C}" type="slidenum">
              <a:rPr lang="en-US" smtClean="0"/>
              <a:t>‹#›</a:t>
            </a:fld>
            <a:endParaRPr lang="en-US"/>
          </a:p>
        </p:txBody>
      </p:sp>
      <p:sp>
        <p:nvSpPr>
          <p:cNvPr id="3" name="Text Placeholder 2"/>
          <p:cNvSpPr>
            <a:spLocks noGrp="1"/>
          </p:cNvSpPr>
          <p:nvPr>
            <p:ph type="body" idx="2"/>
          </p:nvPr>
        </p:nvSpPr>
        <p:spPr>
          <a:xfrm>
            <a:off x="609600" y="1752600"/>
            <a:ext cx="1600200" cy="4343400"/>
          </a:xfrm>
          <a:ln w="50800" cap="sq" cmpd="dbl" algn="ctr">
            <a:solidFill>
              <a:schemeClr val="accent2"/>
            </a:solidFill>
            <a:prstDash val="solid"/>
            <a:miter lim="800000"/>
          </a:ln>
          <a:effectLst/>
        </p:spPr>
        <p:style>
          <a:lnRef idx="3">
            <a:schemeClr val="lt1"/>
          </a:lnRef>
          <a:fillRef idx="1">
            <a:schemeClr val="accent2"/>
          </a:fillRef>
          <a:effectRef idx="1">
            <a:schemeClr val="accent2"/>
          </a:effectRef>
          <a:fontRef idx="minor">
            <a:schemeClr val="lt1"/>
          </a:fontRef>
        </p:style>
        <p:txBody>
          <a:bodyPr lIns="137160" tIns="182880" rIns="137160" bIns="91440"/>
          <a:lstStyle>
            <a:lvl1pPr marL="0" indent="0">
              <a:spcAft>
                <a:spcPts val="1000"/>
              </a:spcAft>
              <a:buNone/>
              <a:defRPr sz="18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9" name="Content Placeholder 8"/>
          <p:cNvSpPr>
            <a:spLocks noGrp="1"/>
          </p:cNvSpPr>
          <p:nvPr>
            <p:ph sz="quarter" idx="1"/>
          </p:nvPr>
        </p:nvSpPr>
        <p:spPr>
          <a:xfrm>
            <a:off x="2362200" y="1752600"/>
            <a:ext cx="6400800" cy="44196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3">
        <a:schemeClr val="bg2"/>
      </p:bgRef>
    </p:bg>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1600200" y="5486400"/>
            <a:ext cx="7315200" cy="685800"/>
          </a:xfrm>
        </p:spPr>
        <p:txBody>
          <a:bodyPr/>
          <a:lstStyle>
            <a:lvl1pPr marL="0" indent="0">
              <a:buFontTx/>
              <a:buNone/>
              <a:defRPr sz="1700"/>
            </a:lvl1pPr>
            <a:lvl2pPr>
              <a:buFontTx/>
              <a:buNone/>
              <a:defRPr sz="1200"/>
            </a:lvl2pPr>
            <a:lvl3pPr>
              <a:buFontTx/>
              <a:buNone/>
              <a:defRPr sz="1000"/>
            </a:lvl3pPr>
            <a:lvl4pPr>
              <a:buFontTx/>
              <a:buNone/>
              <a:defRPr sz="900"/>
            </a:lvl4pPr>
            <a:lvl5pPr>
              <a:buFontTx/>
              <a:buNone/>
              <a:defRPr sz="900"/>
            </a:lvl5pPr>
          </a:lstStyle>
          <a:p>
            <a:pPr lvl="0" eaLnBrk="1" latinLnBrk="0" hangingPunct="1"/>
            <a:r>
              <a:rPr kumimoji="0" lang="en-US" smtClean="0"/>
              <a:t>Click to edit Master text styles</a:t>
            </a:r>
          </a:p>
        </p:txBody>
      </p:sp>
      <p:sp>
        <p:nvSpPr>
          <p:cNvPr id="8" name="Rectangle 7"/>
          <p:cNvSpPr/>
          <p:nvPr/>
        </p:nvSpPr>
        <p:spPr bwMode="white">
          <a:xfrm>
            <a:off x="-9144" y="4572000"/>
            <a:ext cx="9144000" cy="886968"/>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Rectangle 8"/>
          <p:cNvSpPr/>
          <p:nvPr/>
        </p:nvSpPr>
        <p:spPr>
          <a:xfrm>
            <a:off x="-9144" y="4663440"/>
            <a:ext cx="1463040" cy="71323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Rectangle 9"/>
          <p:cNvSpPr/>
          <p:nvPr/>
        </p:nvSpPr>
        <p:spPr>
          <a:xfrm>
            <a:off x="1545336" y="4654296"/>
            <a:ext cx="7598664" cy="713232"/>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Title 1"/>
          <p:cNvSpPr>
            <a:spLocks noGrp="1"/>
          </p:cNvSpPr>
          <p:nvPr>
            <p:ph type="title"/>
          </p:nvPr>
        </p:nvSpPr>
        <p:spPr>
          <a:xfrm>
            <a:off x="1600200" y="4648200"/>
            <a:ext cx="7315200" cy="685800"/>
          </a:xfrm>
        </p:spPr>
        <p:txBody>
          <a:bodyPr anchor="ctr"/>
          <a:lstStyle>
            <a:lvl1pPr algn="l">
              <a:buNone/>
              <a:defRPr sz="2800" b="0">
                <a:solidFill>
                  <a:srgbClr val="FFFFFF"/>
                </a:solidFill>
              </a:defRPr>
            </a:lvl1pPr>
          </a:lstStyle>
          <a:p>
            <a:r>
              <a:rPr kumimoji="0" lang="en-US" smtClean="0"/>
              <a:t>Click to edit Master title style</a:t>
            </a:r>
            <a:endParaRPr kumimoji="0" lang="en-US"/>
          </a:p>
        </p:txBody>
      </p:sp>
      <p:sp>
        <p:nvSpPr>
          <p:cNvPr id="11" name="Rectangle 10"/>
          <p:cNvSpPr/>
          <p:nvPr/>
        </p:nvSpPr>
        <p:spPr bwMode="white">
          <a:xfrm>
            <a:off x="1447800" y="0"/>
            <a:ext cx="100584" cy="6867144"/>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Date Placeholder 11"/>
          <p:cNvSpPr>
            <a:spLocks noGrp="1"/>
          </p:cNvSpPr>
          <p:nvPr>
            <p:ph type="dt" sz="half" idx="10"/>
          </p:nvPr>
        </p:nvSpPr>
        <p:spPr>
          <a:xfrm>
            <a:off x="6248400" y="6248400"/>
            <a:ext cx="2667000" cy="365125"/>
          </a:xfrm>
        </p:spPr>
        <p:txBody>
          <a:bodyPr rtlCol="0"/>
          <a:lstStyle/>
          <a:p>
            <a:fld id="{B8FFADC2-0C72-4F11-9905-7BC147F3A36E}" type="datetimeFigureOut">
              <a:rPr lang="en-US" smtClean="0"/>
              <a:t>9/19/2011</a:t>
            </a:fld>
            <a:endParaRPr lang="en-US"/>
          </a:p>
        </p:txBody>
      </p:sp>
      <p:sp>
        <p:nvSpPr>
          <p:cNvPr id="13" name="Slide Number Placeholder 12"/>
          <p:cNvSpPr>
            <a:spLocks noGrp="1"/>
          </p:cNvSpPr>
          <p:nvPr>
            <p:ph type="sldNum" sz="quarter" idx="11"/>
          </p:nvPr>
        </p:nvSpPr>
        <p:spPr>
          <a:xfrm>
            <a:off x="0" y="4667249"/>
            <a:ext cx="1447800" cy="663578"/>
          </a:xfrm>
        </p:spPr>
        <p:txBody>
          <a:bodyPr rtlCol="0"/>
          <a:lstStyle>
            <a:lvl1pPr>
              <a:defRPr sz="2800"/>
            </a:lvl1pPr>
          </a:lstStyle>
          <a:p>
            <a:fld id="{D536EDC6-69EE-448C-B2B3-B38890E08F1C}" type="slidenum">
              <a:rPr lang="en-US" smtClean="0"/>
              <a:t>‹#›</a:t>
            </a:fld>
            <a:endParaRPr lang="en-US"/>
          </a:p>
        </p:txBody>
      </p:sp>
      <p:sp>
        <p:nvSpPr>
          <p:cNvPr id="14" name="Footer Placeholder 13"/>
          <p:cNvSpPr>
            <a:spLocks noGrp="1"/>
          </p:cNvSpPr>
          <p:nvPr>
            <p:ph type="ftr" sz="quarter" idx="12"/>
          </p:nvPr>
        </p:nvSpPr>
        <p:spPr>
          <a:xfrm>
            <a:off x="1600200" y="6248206"/>
            <a:ext cx="4572000" cy="365125"/>
          </a:xfrm>
        </p:spPr>
        <p:txBody>
          <a:bodyPr rtlCol="0"/>
          <a:lstStyle/>
          <a:p>
            <a:endParaRPr lang="en-US"/>
          </a:p>
        </p:txBody>
      </p:sp>
      <p:sp>
        <p:nvSpPr>
          <p:cNvPr id="3" name="Picture Placeholder 2"/>
          <p:cNvSpPr>
            <a:spLocks noGrp="1"/>
          </p:cNvSpPr>
          <p:nvPr>
            <p:ph type="pic" idx="1"/>
          </p:nvPr>
        </p:nvSpPr>
        <p:spPr>
          <a:xfrm>
            <a:off x="1560576" y="0"/>
            <a:ext cx="7583424" cy="4568952"/>
          </a:xfrm>
          <a:solidFill>
            <a:schemeClr val="accent1">
              <a:tint val="40000"/>
            </a:schemeClr>
          </a:solidFill>
          <a:ln>
            <a:noFill/>
          </a:ln>
        </p:spPr>
        <p:txBody>
          <a:bodyPr/>
          <a:lstStyle>
            <a:lvl1pPr marL="0" indent="0">
              <a:buNone/>
              <a:defRPr sz="3200"/>
            </a:lvl1pPr>
          </a:lstStyle>
          <a:p>
            <a:r>
              <a:rPr kumimoji="0" lang="en-US" smtClean="0"/>
              <a:t>Click icon to add picture</a:t>
            </a:r>
            <a:endParaRPr kumimoji="0" lang="en-US" dirty="0"/>
          </a:p>
        </p:txBody>
      </p:sp>
    </p:spTree>
  </p:cSld>
  <p:clrMapOvr>
    <a:overrideClrMapping bg1="lt1" tx1="dk1" bg2="lt2" tx2="dk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2" name="Title Placeholder 21"/>
          <p:cNvSpPr>
            <a:spLocks noGrp="1"/>
          </p:cNvSpPr>
          <p:nvPr>
            <p:ph type="title"/>
          </p:nvPr>
        </p:nvSpPr>
        <p:spPr>
          <a:xfrm>
            <a:off x="609600" y="228600"/>
            <a:ext cx="8153400" cy="990600"/>
          </a:xfrm>
          <a:prstGeom prst="rect">
            <a:avLst/>
          </a:prstGeom>
        </p:spPr>
        <p:txBody>
          <a:bodyPr vert="horz" anchor="ctr">
            <a:normAutofit/>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612648" y="1600200"/>
            <a:ext cx="8153400" cy="4526280"/>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a:off x="6096000" y="6248400"/>
            <a:ext cx="2667000" cy="365125"/>
          </a:xfrm>
          <a:prstGeom prst="rect">
            <a:avLst/>
          </a:prstGeom>
        </p:spPr>
        <p:txBody>
          <a:bodyPr vert="horz" anchor="ctr" anchorCtr="0"/>
          <a:lstStyle>
            <a:lvl1pPr algn="l" eaLnBrk="1" latinLnBrk="0" hangingPunct="1">
              <a:defRPr kumimoji="0" sz="1400">
                <a:solidFill>
                  <a:schemeClr val="tx2"/>
                </a:solidFill>
              </a:defRPr>
            </a:lvl1pPr>
          </a:lstStyle>
          <a:p>
            <a:fld id="{B8FFADC2-0C72-4F11-9905-7BC147F3A36E}" type="datetimeFigureOut">
              <a:rPr lang="en-US" smtClean="0"/>
              <a:t>9/19/2011</a:t>
            </a:fld>
            <a:endParaRPr lang="en-US"/>
          </a:p>
        </p:txBody>
      </p:sp>
      <p:sp>
        <p:nvSpPr>
          <p:cNvPr id="3" name="Footer Placeholder 2"/>
          <p:cNvSpPr>
            <a:spLocks noGrp="1"/>
          </p:cNvSpPr>
          <p:nvPr>
            <p:ph type="ftr" sz="quarter" idx="3"/>
          </p:nvPr>
        </p:nvSpPr>
        <p:spPr>
          <a:xfrm>
            <a:off x="609600" y="6248206"/>
            <a:ext cx="5421083" cy="365125"/>
          </a:xfrm>
          <a:prstGeom prst="rect">
            <a:avLst/>
          </a:prstGeom>
        </p:spPr>
        <p:txBody>
          <a:bodyPr vert="horz" anchor="ctr"/>
          <a:lstStyle>
            <a:lvl1pPr algn="r" eaLnBrk="1" latinLnBrk="0" hangingPunct="1">
              <a:defRPr kumimoji="0" sz="1400">
                <a:solidFill>
                  <a:schemeClr val="tx2"/>
                </a:solidFill>
              </a:defRPr>
            </a:lvl1pPr>
          </a:lstStyle>
          <a:p>
            <a:endParaRPr lang="en-US"/>
          </a:p>
        </p:txBody>
      </p:sp>
      <p:sp>
        <p:nvSpPr>
          <p:cNvPr id="7" name="Rectangle 6"/>
          <p:cNvSpPr/>
          <p:nvPr/>
        </p:nvSpPr>
        <p:spPr bwMode="white">
          <a:xfrm>
            <a:off x="0" y="1234440"/>
            <a:ext cx="9144000" cy="320040"/>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Rectangle 7"/>
          <p:cNvSpPr/>
          <p:nvPr/>
        </p:nvSpPr>
        <p:spPr>
          <a:xfrm>
            <a:off x="0" y="1280160"/>
            <a:ext cx="533400" cy="22860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Rectangle 8"/>
          <p:cNvSpPr/>
          <p:nvPr/>
        </p:nvSpPr>
        <p:spPr>
          <a:xfrm>
            <a:off x="590550" y="1280160"/>
            <a:ext cx="8553450" cy="22860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3" name="Slide Number Placeholder 22"/>
          <p:cNvSpPr>
            <a:spLocks noGrp="1"/>
          </p:cNvSpPr>
          <p:nvPr>
            <p:ph type="sldNum" sz="quarter" idx="4"/>
          </p:nvPr>
        </p:nvSpPr>
        <p:spPr>
          <a:xfrm>
            <a:off x="0" y="1272222"/>
            <a:ext cx="533400" cy="244476"/>
          </a:xfrm>
          <a:prstGeom prst="rect">
            <a:avLst/>
          </a:prstGeom>
        </p:spPr>
        <p:txBody>
          <a:bodyPr vert="horz" anchor="ctr" anchorCtr="0">
            <a:normAutofit/>
          </a:bodyPr>
          <a:lstStyle>
            <a:lvl1pPr algn="ctr" eaLnBrk="1" latinLnBrk="0" hangingPunct="1">
              <a:defRPr kumimoji="0" sz="1400" b="1">
                <a:solidFill>
                  <a:srgbClr val="FFFFFF"/>
                </a:solidFill>
              </a:defRPr>
            </a:lvl1pPr>
          </a:lstStyle>
          <a:p>
            <a:fld id="{D536EDC6-69EE-448C-B2B3-B38890E08F1C}"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sz="4400" kern="1200">
          <a:solidFill>
            <a:schemeClr val="tx2"/>
          </a:solidFill>
          <a:latin typeface="+mj-lt"/>
          <a:ea typeface="+mj-ea"/>
          <a:cs typeface="+mj-cs"/>
        </a:defRPr>
      </a:lvl1pPr>
    </p:titleStyle>
    <p:bodyStyle>
      <a:lvl1pPr marL="320040" indent="-320040" algn="l" rtl="0" eaLnBrk="1" latinLnBrk="0" hangingPunct="1">
        <a:spcBef>
          <a:spcPts val="700"/>
        </a:spcBef>
        <a:buClr>
          <a:schemeClr val="accent2"/>
        </a:buClr>
        <a:buSzPct val="60000"/>
        <a:buFont typeface="Wingdings"/>
        <a:buChar char=""/>
        <a:defRPr kumimoji="0" sz="2900" kern="1200">
          <a:solidFill>
            <a:schemeClr val="tx1"/>
          </a:solidFill>
          <a:latin typeface="+mn-lt"/>
          <a:ea typeface="+mn-ea"/>
          <a:cs typeface="+mn-cs"/>
        </a:defRPr>
      </a:lvl1pPr>
      <a:lvl2pPr marL="640080" indent="-274320" algn="l" rtl="0" eaLnBrk="1" latinLnBrk="0" hangingPunct="1">
        <a:spcBef>
          <a:spcPts val="550"/>
        </a:spcBef>
        <a:buClr>
          <a:schemeClr val="accent1"/>
        </a:buClr>
        <a:buSzPct val="70000"/>
        <a:buFont typeface="Wingdings 2"/>
        <a:buChar char=""/>
        <a:defRPr kumimoji="0" sz="2600" kern="1200">
          <a:solidFill>
            <a:schemeClr val="tx1"/>
          </a:solidFill>
          <a:latin typeface="+mn-lt"/>
          <a:ea typeface="+mn-ea"/>
          <a:cs typeface="+mn-cs"/>
        </a:defRPr>
      </a:lvl2pPr>
      <a:lvl3pPr marL="914400" indent="-228600" algn="l" rtl="0" eaLnBrk="1" latinLnBrk="0" hangingPunct="1">
        <a:spcBef>
          <a:spcPts val="500"/>
        </a:spcBef>
        <a:buClr>
          <a:schemeClr val="accent2"/>
        </a:buClr>
        <a:buSzPct val="75000"/>
        <a:buFont typeface="Wingdings"/>
        <a:buChar char=""/>
        <a:defRPr kumimoji="0" sz="2300" kern="1200">
          <a:solidFill>
            <a:schemeClr val="tx1"/>
          </a:solidFill>
          <a:latin typeface="+mn-lt"/>
          <a:ea typeface="+mn-ea"/>
          <a:cs typeface="+mn-cs"/>
        </a:defRPr>
      </a:lvl3pPr>
      <a:lvl4pPr marL="1371600" indent="-228600" algn="l" rtl="0" eaLnBrk="1" latinLnBrk="0" hangingPunct="1">
        <a:spcBef>
          <a:spcPts val="400"/>
        </a:spcBef>
        <a:buClr>
          <a:schemeClr val="accent3"/>
        </a:buClr>
        <a:buSzPct val="75000"/>
        <a:buFont typeface="Wingdings"/>
        <a:buChar char=""/>
        <a:defRPr kumimoji="0" sz="2000" kern="1200">
          <a:solidFill>
            <a:schemeClr val="tx1"/>
          </a:solidFill>
          <a:latin typeface="+mn-lt"/>
          <a:ea typeface="+mn-ea"/>
          <a:cs typeface="+mn-cs"/>
        </a:defRPr>
      </a:lvl4pPr>
      <a:lvl5pPr marL="1828800" indent="-228600" algn="l" rtl="0" eaLnBrk="1" latinLnBrk="0" hangingPunct="1">
        <a:spcBef>
          <a:spcPts val="400"/>
        </a:spcBef>
        <a:buClr>
          <a:schemeClr val="accent4"/>
        </a:buClr>
        <a:buSzPct val="65000"/>
        <a:buFont typeface="Wingdings"/>
        <a:buChar char=""/>
        <a:defRPr kumimoji="0" sz="2000" kern="1200">
          <a:solidFill>
            <a:schemeClr val="tx1"/>
          </a:solidFill>
          <a:latin typeface="+mn-lt"/>
          <a:ea typeface="+mn-ea"/>
          <a:cs typeface="+mn-cs"/>
        </a:defRPr>
      </a:lvl5pPr>
      <a:lvl6pPr marL="2103120" indent="-228600" algn="l" rtl="0" eaLnBrk="1" latinLnBrk="0" hangingPunct="1">
        <a:spcBef>
          <a:spcPct val="20000"/>
        </a:spcBef>
        <a:buClr>
          <a:schemeClr val="accent1"/>
        </a:buClr>
        <a:buFont typeface="Wingdings"/>
        <a:buChar char="§"/>
        <a:defRPr kumimoji="0" sz="1800" kern="1200" baseline="0">
          <a:solidFill>
            <a:schemeClr val="tx1"/>
          </a:solidFill>
          <a:latin typeface="+mn-lt"/>
          <a:ea typeface="+mn-ea"/>
          <a:cs typeface="+mn-cs"/>
        </a:defRPr>
      </a:lvl6pPr>
      <a:lvl7pPr marL="2377440" indent="-228600" algn="l" rtl="0" eaLnBrk="1" latinLnBrk="0" hangingPunct="1">
        <a:spcBef>
          <a:spcPct val="20000"/>
        </a:spcBef>
        <a:buClr>
          <a:schemeClr val="accent2"/>
        </a:buClr>
        <a:buFont typeface="Wingdings"/>
        <a:buChar char="§"/>
        <a:defRPr kumimoji="0" sz="1800" kern="1200" baseline="0">
          <a:solidFill>
            <a:schemeClr val="tx1"/>
          </a:solidFill>
          <a:latin typeface="+mn-lt"/>
          <a:ea typeface="+mn-ea"/>
          <a:cs typeface="+mn-cs"/>
        </a:defRPr>
      </a:lvl7pPr>
      <a:lvl8pPr marL="2651760" indent="-228600" algn="l" rtl="0" eaLnBrk="1" latinLnBrk="0" hangingPunct="1">
        <a:spcBef>
          <a:spcPct val="20000"/>
        </a:spcBef>
        <a:buClr>
          <a:schemeClr val="accent3"/>
        </a:buClr>
        <a:buFont typeface="Wingdings"/>
        <a:buChar char="§"/>
        <a:defRPr kumimoji="0" sz="1800" kern="1200" baseline="0">
          <a:solidFill>
            <a:schemeClr val="tx1"/>
          </a:solidFill>
          <a:latin typeface="+mn-lt"/>
          <a:ea typeface="+mn-ea"/>
          <a:cs typeface="+mn-cs"/>
        </a:defRPr>
      </a:lvl8pPr>
      <a:lvl9pPr marL="2926080" indent="-228600" algn="l" rtl="0" eaLnBrk="1" latinLnBrk="0" hangingPunct="1">
        <a:spcBef>
          <a:spcPct val="20000"/>
        </a:spcBef>
        <a:buClr>
          <a:schemeClr val="accent4"/>
        </a:buClr>
        <a:buFont typeface="Wingdings"/>
        <a:buChar char="§"/>
        <a:defRPr kumimoji="0" sz="18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8" Type="http://schemas.openxmlformats.org/officeDocument/2006/relationships/image" Target="../media/image11.wmf"/><Relationship Id="rId3" Type="http://schemas.openxmlformats.org/officeDocument/2006/relationships/image" Target="../media/image6.wmf"/><Relationship Id="rId7" Type="http://schemas.openxmlformats.org/officeDocument/2006/relationships/image" Target="../media/image10.wmf"/><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9.png"/><Relationship Id="rId5" Type="http://schemas.openxmlformats.org/officeDocument/2006/relationships/image" Target="../media/image8.wmf"/><Relationship Id="rId4" Type="http://schemas.openxmlformats.org/officeDocument/2006/relationships/image" Target="../media/image7.wmf"/></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2.xml"/><Relationship Id="rId1" Type="http://schemas.openxmlformats.org/officeDocument/2006/relationships/vmlDrawing" Target="../drawings/vmlDrawing1.vml"/><Relationship Id="rId4" Type="http://schemas.openxmlformats.org/officeDocument/2006/relationships/oleObject" Target="../embeddings/Microsoft_Office_Word_97_-_2003_Document1.doc"/></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2.xml"/><Relationship Id="rId1" Type="http://schemas.openxmlformats.org/officeDocument/2006/relationships/vmlDrawing" Target="../drawings/vmlDrawing2.vml"/><Relationship Id="rId4" Type="http://schemas.openxmlformats.org/officeDocument/2006/relationships/oleObject" Target="../embeddings/Microsoft_Office_Word_97_-_2003_Document2.doc"/></Relationships>
</file>

<file path=ppt/slides/_rels/slide21.xml.rels><?xml version="1.0" encoding="UTF-8" standalone="yes"?>
<Relationships xmlns="http://schemas.openxmlformats.org/package/2006/relationships"><Relationship Id="rId3" Type="http://schemas.openxmlformats.org/officeDocument/2006/relationships/oleObject" Target="../embeddings/Microsoft_Office_Word_97_-_2003_Document3.doc"/><Relationship Id="rId2" Type="http://schemas.openxmlformats.org/officeDocument/2006/relationships/slideLayout" Target="../slideLayouts/slideLayout2.xml"/><Relationship Id="rId1" Type="http://schemas.openxmlformats.org/officeDocument/2006/relationships/vmlDrawing" Target="../drawings/vmlDrawing3.v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5.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5.emf"/><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6.emf"/><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17.emf"/><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r>
              <a:rPr lang="en-US" dirty="0" smtClean="0"/>
              <a:t>Lessons from Randomized experiments in education</a:t>
            </a:r>
            <a:endParaRPr lang="en-US" dirty="0"/>
          </a:p>
        </p:txBody>
      </p:sp>
      <p:sp>
        <p:nvSpPr>
          <p:cNvPr id="3" name="Subtitle 2"/>
          <p:cNvSpPr>
            <a:spLocks noGrp="1"/>
          </p:cNvSpPr>
          <p:nvPr>
            <p:ph type="subTitle" idx="1"/>
          </p:nvPr>
        </p:nvSpPr>
        <p:spPr/>
        <p:txBody>
          <a:bodyPr>
            <a:normAutofit fontScale="92500"/>
          </a:bodyPr>
          <a:lstStyle/>
          <a:p>
            <a:r>
              <a:rPr lang="en-US" dirty="0" smtClean="0"/>
              <a:t>Dr. Eric Bettinger, Stanford University, 20 Sep 2011</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Slide Number Placeholder 5"/>
          <p:cNvSpPr>
            <a:spLocks noGrp="1"/>
          </p:cNvSpPr>
          <p:nvPr>
            <p:ph type="sldNum" sz="quarter" idx="12"/>
          </p:nvPr>
        </p:nvSpPr>
        <p:spPr>
          <a:noFill/>
        </p:spPr>
        <p:txBody>
          <a:bodyPr>
            <a:normAutofit fontScale="85000" lnSpcReduction="20000"/>
          </a:bodyPr>
          <a:lstStyle/>
          <a:p>
            <a:fld id="{0EBFF3B3-B274-4DF2-AE84-B2A57CC8B9EB}" type="slidenum">
              <a:rPr lang="en-US" smtClean="0"/>
              <a:pPr/>
              <a:t>10</a:t>
            </a:fld>
            <a:endParaRPr lang="en-US" smtClean="0"/>
          </a:p>
        </p:txBody>
      </p:sp>
      <p:sp>
        <p:nvSpPr>
          <p:cNvPr id="558082" name="Rectangle 2"/>
          <p:cNvSpPr>
            <a:spLocks noGrp="1" noChangeArrowheads="1"/>
          </p:cNvSpPr>
          <p:nvPr>
            <p:ph type="title"/>
          </p:nvPr>
        </p:nvSpPr>
        <p:spPr>
          <a:xfrm>
            <a:off x="685800" y="228600"/>
            <a:ext cx="8458200" cy="1127125"/>
          </a:xfrm>
        </p:spPr>
        <p:txBody>
          <a:bodyPr>
            <a:noAutofit/>
          </a:bodyPr>
          <a:lstStyle/>
          <a:p>
            <a:pPr eaLnBrk="1" hangingPunct="1">
              <a:defRPr/>
            </a:pPr>
            <a:r>
              <a:rPr lang="en-US" sz="3600" dirty="0" smtClean="0"/>
              <a:t>Concerns about the Current </a:t>
            </a:r>
            <a:br>
              <a:rPr lang="en-US" sz="3600" dirty="0" smtClean="0"/>
            </a:br>
            <a:r>
              <a:rPr lang="en-US" sz="3600" dirty="0" smtClean="0"/>
              <a:t>U.S. Financial Aid System</a:t>
            </a:r>
            <a:endParaRPr lang="en-US" sz="3600" i="1" dirty="0" smtClean="0">
              <a:solidFill>
                <a:schemeClr val="tx1"/>
              </a:solidFill>
            </a:endParaRPr>
          </a:p>
        </p:txBody>
      </p:sp>
      <p:sp>
        <p:nvSpPr>
          <p:cNvPr id="558083" name="Rectangle 3"/>
          <p:cNvSpPr>
            <a:spLocks noGrp="1" noChangeArrowheads="1"/>
          </p:cNvSpPr>
          <p:nvPr>
            <p:ph type="body" idx="1"/>
          </p:nvPr>
        </p:nvSpPr>
        <p:spPr>
          <a:xfrm>
            <a:off x="1143000" y="1600200"/>
            <a:ext cx="8001000" cy="1524000"/>
          </a:xfrm>
        </p:spPr>
        <p:txBody>
          <a:bodyPr/>
          <a:lstStyle/>
          <a:p>
            <a:pPr marL="0" indent="0" eaLnBrk="1" hangingPunct="1">
              <a:lnSpc>
                <a:spcPct val="90000"/>
              </a:lnSpc>
              <a:spcBef>
                <a:spcPct val="10000"/>
              </a:spcBef>
              <a:buFont typeface="Wingdings" pitchFamily="2" charset="2"/>
              <a:buNone/>
            </a:pPr>
            <a:r>
              <a:rPr lang="en-US" sz="2600" dirty="0" smtClean="0"/>
              <a:t>(1) </a:t>
            </a:r>
            <a:r>
              <a:rPr lang="en-US" sz="2600" u="sng" dirty="0" smtClean="0"/>
              <a:t>Misinformation (&amp; lack of info) among families</a:t>
            </a:r>
          </a:p>
          <a:p>
            <a:pPr marL="465138" lvl="1" indent="-350838" eaLnBrk="1" hangingPunct="1">
              <a:lnSpc>
                <a:spcPct val="90000"/>
              </a:lnSpc>
              <a:spcBef>
                <a:spcPct val="10000"/>
              </a:spcBef>
            </a:pPr>
            <a:r>
              <a:rPr lang="en-US" sz="2400" dirty="0" smtClean="0"/>
              <a:t>Individuals, particularly low-income students, often greatly overestimate the cost of higher education (Horn, Chen, and Chapman 2003) </a:t>
            </a:r>
          </a:p>
        </p:txBody>
      </p:sp>
      <p:sp>
        <p:nvSpPr>
          <p:cNvPr id="558086" name="Rectangle 6"/>
          <p:cNvSpPr>
            <a:spLocks noChangeArrowheads="1"/>
          </p:cNvSpPr>
          <p:nvPr/>
        </p:nvSpPr>
        <p:spPr bwMode="auto">
          <a:xfrm>
            <a:off x="1143000" y="5562600"/>
            <a:ext cx="7848600" cy="1143000"/>
          </a:xfrm>
          <a:prstGeom prst="rect">
            <a:avLst/>
          </a:prstGeom>
          <a:noFill/>
          <a:ln w="9525">
            <a:noFill/>
            <a:miter lim="800000"/>
            <a:headEnd/>
            <a:tailEnd/>
          </a:ln>
        </p:spPr>
        <p:txBody>
          <a:bodyPr/>
          <a:lstStyle/>
          <a:p>
            <a:pPr eaLnBrk="1" hangingPunct="1">
              <a:lnSpc>
                <a:spcPct val="90000"/>
              </a:lnSpc>
              <a:spcBef>
                <a:spcPct val="10000"/>
              </a:spcBef>
              <a:buClr>
                <a:schemeClr val="tx2"/>
              </a:buClr>
              <a:buSzPct val="70000"/>
              <a:buFont typeface="Wingdings" pitchFamily="2" charset="2"/>
              <a:buNone/>
            </a:pPr>
            <a:r>
              <a:rPr lang="en-US" sz="2600" b="0" dirty="0"/>
              <a:t>(3) </a:t>
            </a:r>
            <a:r>
              <a:rPr lang="en-US" sz="2600" u="sng" dirty="0"/>
              <a:t>Late Information </a:t>
            </a:r>
          </a:p>
          <a:p>
            <a:pPr marL="465138" lvl="1" indent="-350838" eaLnBrk="1" hangingPunct="1">
              <a:lnSpc>
                <a:spcPct val="90000"/>
              </a:lnSpc>
              <a:spcBef>
                <a:spcPct val="5000"/>
              </a:spcBef>
              <a:buClr>
                <a:schemeClr val="accent2"/>
              </a:buClr>
              <a:buSzPct val="70000"/>
              <a:buFont typeface="Wingdings" pitchFamily="2" charset="2"/>
              <a:buChar char="l"/>
            </a:pPr>
            <a:r>
              <a:rPr lang="en-US" sz="2400" b="0" dirty="0"/>
              <a:t>Do not learn about aid eligibility until a few months before attending college</a:t>
            </a:r>
          </a:p>
        </p:txBody>
      </p:sp>
      <p:sp>
        <p:nvSpPr>
          <p:cNvPr id="558087" name="Rectangle 7"/>
          <p:cNvSpPr>
            <a:spLocks noChangeArrowheads="1"/>
          </p:cNvSpPr>
          <p:nvPr/>
        </p:nvSpPr>
        <p:spPr bwMode="auto">
          <a:xfrm>
            <a:off x="1143000" y="3276600"/>
            <a:ext cx="8001000" cy="2057400"/>
          </a:xfrm>
          <a:prstGeom prst="rect">
            <a:avLst/>
          </a:prstGeom>
          <a:noFill/>
          <a:ln w="9525">
            <a:noFill/>
            <a:miter lim="800000"/>
            <a:headEnd/>
            <a:tailEnd/>
          </a:ln>
        </p:spPr>
        <p:txBody>
          <a:bodyPr/>
          <a:lstStyle/>
          <a:p>
            <a:pPr eaLnBrk="1" hangingPunct="1">
              <a:lnSpc>
                <a:spcPct val="90000"/>
              </a:lnSpc>
              <a:spcBef>
                <a:spcPct val="10000"/>
              </a:spcBef>
              <a:buClr>
                <a:schemeClr val="tx2"/>
              </a:buClr>
              <a:buSzPct val="70000"/>
              <a:buFont typeface="Wingdings" pitchFamily="2" charset="2"/>
              <a:buNone/>
            </a:pPr>
            <a:r>
              <a:rPr lang="en-US" sz="2600" b="0" dirty="0"/>
              <a:t>(2) </a:t>
            </a:r>
            <a:r>
              <a:rPr lang="en-US" sz="2600" u="sng" dirty="0"/>
              <a:t>Low Visibility of the FAFSA (aid application)</a:t>
            </a:r>
          </a:p>
          <a:p>
            <a:pPr marL="465138" lvl="1" indent="-350838" eaLnBrk="1" hangingPunct="1">
              <a:lnSpc>
                <a:spcPct val="90000"/>
              </a:lnSpc>
              <a:spcBef>
                <a:spcPct val="5000"/>
              </a:spcBef>
              <a:buClr>
                <a:schemeClr val="accent2"/>
              </a:buClr>
              <a:buSzPct val="70000"/>
              <a:buFont typeface="Wingdings" pitchFamily="2" charset="2"/>
              <a:buChar char="l"/>
            </a:pPr>
            <a:r>
              <a:rPr lang="en-US" sz="2400" b="0" dirty="0"/>
              <a:t>Key gatekeeper to federal, state, and institutional aid</a:t>
            </a:r>
          </a:p>
          <a:p>
            <a:pPr marL="465138" lvl="1" indent="-350838" eaLnBrk="1" hangingPunct="1">
              <a:lnSpc>
                <a:spcPct val="90000"/>
              </a:lnSpc>
              <a:spcBef>
                <a:spcPct val="30000"/>
              </a:spcBef>
              <a:buClr>
                <a:schemeClr val="accent2"/>
              </a:buClr>
              <a:buSzPct val="70000"/>
              <a:buFont typeface="Wingdings" pitchFamily="2" charset="2"/>
              <a:buChar char="l"/>
            </a:pPr>
            <a:r>
              <a:rPr lang="en-US" sz="2400" b="0" dirty="0"/>
              <a:t>In 2000, approx. 850,000 college students who were eligible for aid did not complete the forms (ACE 2004)</a:t>
            </a:r>
          </a:p>
          <a:p>
            <a:pPr marL="465138" lvl="1" indent="-350838" eaLnBrk="1" hangingPunct="1">
              <a:lnSpc>
                <a:spcPct val="90000"/>
              </a:lnSpc>
              <a:spcBef>
                <a:spcPct val="30000"/>
              </a:spcBef>
              <a:buClr>
                <a:schemeClr val="accent2"/>
              </a:buClr>
              <a:buSzPct val="70000"/>
              <a:buFont typeface="Wingdings" pitchFamily="2" charset="2"/>
              <a:buChar char="l"/>
            </a:pPr>
            <a:r>
              <a:rPr lang="en-US" sz="2400" b="0" dirty="0"/>
              <a:t>Many who were likely eligible did not attend at all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5808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58083">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558087"/>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55808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8083" grpId="0" build="p"/>
      <p:bldP spid="558086" grpId="0"/>
      <p:bldP spid="558087"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txBox="1">
            <a:spLocks noGrp="1"/>
          </p:cNvSpPr>
          <p:nvPr/>
        </p:nvSpPr>
        <p:spPr>
          <a:xfrm>
            <a:off x="7924800" y="6356350"/>
            <a:ext cx="762000" cy="365125"/>
          </a:xfrm>
          <a:prstGeom prst="rect">
            <a:avLst/>
          </a:prstGeom>
          <a:noFill/>
        </p:spPr>
        <p:txBody>
          <a:bodyPr lIns="0" tIns="0" rIns="0" bIns="0" anchor="b"/>
          <a:lstStyle/>
          <a:p>
            <a:pPr algn="r" eaLnBrk="1" hangingPunct="1">
              <a:defRPr/>
            </a:pPr>
            <a:fld id="{BD9E43AB-8BAF-4817-A348-19A8FE8709E6}" type="slidenum">
              <a:rPr lang="en-US" sz="1200">
                <a:solidFill>
                  <a:schemeClr val="tx2">
                    <a:shade val="90000"/>
                  </a:schemeClr>
                </a:solidFill>
              </a:rPr>
              <a:pPr algn="r" eaLnBrk="1" hangingPunct="1">
                <a:defRPr/>
              </a:pPr>
              <a:t>11</a:t>
            </a:fld>
            <a:endParaRPr lang="en-US" sz="1200">
              <a:solidFill>
                <a:schemeClr val="tx2">
                  <a:shade val="90000"/>
                </a:schemeClr>
              </a:solidFill>
            </a:endParaRPr>
          </a:p>
        </p:txBody>
      </p:sp>
      <p:pic>
        <p:nvPicPr>
          <p:cNvPr id="20483" name="Picture 2"/>
          <p:cNvPicPr>
            <a:picLocks noGrp="1" noChangeAspect="1" noChangeArrowheads="1"/>
          </p:cNvPicPr>
          <p:nvPr>
            <p:ph idx="4294967295"/>
          </p:nvPr>
        </p:nvPicPr>
        <p:blipFill>
          <a:blip r:embed="rId2" cstate="print"/>
          <a:srcRect l="890" t="5507" r="890" b="2078"/>
          <a:stretch>
            <a:fillRect/>
          </a:stretch>
        </p:blipFill>
        <p:spPr>
          <a:xfrm>
            <a:off x="762000" y="431800"/>
            <a:ext cx="8001000" cy="6440488"/>
          </a:xfrm>
          <a:noFill/>
        </p:spPr>
      </p:pic>
      <p:sp>
        <p:nvSpPr>
          <p:cNvPr id="20484" name="TextBox 5"/>
          <p:cNvSpPr txBox="1">
            <a:spLocks noChangeArrowheads="1"/>
          </p:cNvSpPr>
          <p:nvPr/>
        </p:nvSpPr>
        <p:spPr bwMode="auto">
          <a:xfrm>
            <a:off x="76200" y="6521450"/>
            <a:ext cx="4114800" cy="336550"/>
          </a:xfrm>
          <a:prstGeom prst="rect">
            <a:avLst/>
          </a:prstGeom>
          <a:solidFill>
            <a:schemeClr val="bg1"/>
          </a:solidFill>
          <a:ln w="9525">
            <a:noFill/>
            <a:miter lim="800000"/>
            <a:headEnd/>
            <a:tailEnd/>
          </a:ln>
        </p:spPr>
        <p:txBody>
          <a:bodyPr>
            <a:spAutoFit/>
          </a:bodyPr>
          <a:lstStyle/>
          <a:p>
            <a:r>
              <a:rPr lang="en-US" sz="1600" b="0">
                <a:latin typeface="Times New Roman" pitchFamily="18" charset="0"/>
              </a:rPr>
              <a:t>Source: Dynarski &amp; Scott-Clayton (2007).</a:t>
            </a:r>
          </a:p>
        </p:txBody>
      </p:sp>
      <p:sp>
        <p:nvSpPr>
          <p:cNvPr id="763909" name="Text Box 5"/>
          <p:cNvSpPr txBox="1">
            <a:spLocks noChangeArrowheads="1"/>
          </p:cNvSpPr>
          <p:nvPr/>
        </p:nvSpPr>
        <p:spPr bwMode="auto">
          <a:xfrm>
            <a:off x="76200" y="0"/>
            <a:ext cx="7162800" cy="519113"/>
          </a:xfrm>
          <a:prstGeom prst="rect">
            <a:avLst/>
          </a:prstGeom>
          <a:noFill/>
          <a:ln w="9525">
            <a:noFill/>
            <a:miter lim="800000"/>
            <a:headEnd/>
            <a:tailEnd/>
          </a:ln>
          <a:effectLst/>
        </p:spPr>
        <p:txBody>
          <a:bodyPr>
            <a:spAutoFit/>
          </a:bodyPr>
          <a:lstStyle/>
          <a:p>
            <a:pPr>
              <a:spcBef>
                <a:spcPct val="50000"/>
              </a:spcBef>
              <a:defRPr/>
            </a:pPr>
            <a:r>
              <a:rPr lang="en-US" sz="2800">
                <a:solidFill>
                  <a:schemeClr val="tx2"/>
                </a:solidFill>
                <a:effectLst>
                  <a:outerShdw blurRad="38100" dist="38100" dir="2700000" algn="tl">
                    <a:srgbClr val="000000"/>
                  </a:outerShdw>
                </a:effectLst>
                <a:latin typeface="Palatino Linotype" pitchFamily="18" charset="0"/>
              </a:rPr>
              <a:t>The Student Aid Application Process</a:t>
            </a: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Slide Number Placeholder 5"/>
          <p:cNvSpPr>
            <a:spLocks noGrp="1"/>
          </p:cNvSpPr>
          <p:nvPr>
            <p:ph type="sldNum" sz="quarter" idx="12"/>
          </p:nvPr>
        </p:nvSpPr>
        <p:spPr>
          <a:noFill/>
        </p:spPr>
        <p:txBody>
          <a:bodyPr>
            <a:normAutofit fontScale="85000" lnSpcReduction="20000"/>
          </a:bodyPr>
          <a:lstStyle/>
          <a:p>
            <a:fld id="{DE226E3C-0201-4950-B573-8EF46F56809E}" type="slidenum">
              <a:rPr lang="en-US" smtClean="0"/>
              <a:pPr/>
              <a:t>12</a:t>
            </a:fld>
            <a:endParaRPr lang="en-US" smtClean="0"/>
          </a:p>
        </p:txBody>
      </p:sp>
      <p:sp>
        <p:nvSpPr>
          <p:cNvPr id="562179" name="Rectangle 3"/>
          <p:cNvSpPr>
            <a:spLocks noGrp="1" noChangeArrowheads="1"/>
          </p:cNvSpPr>
          <p:nvPr>
            <p:ph type="body" idx="1"/>
          </p:nvPr>
        </p:nvSpPr>
        <p:spPr>
          <a:xfrm>
            <a:off x="1295400" y="3733800"/>
            <a:ext cx="7620000" cy="2438400"/>
          </a:xfrm>
        </p:spPr>
        <p:txBody>
          <a:bodyPr>
            <a:normAutofit/>
          </a:bodyPr>
          <a:lstStyle/>
          <a:p>
            <a:pPr marL="0" indent="0" eaLnBrk="1" hangingPunct="1">
              <a:lnSpc>
                <a:spcPct val="90000"/>
              </a:lnSpc>
              <a:spcBef>
                <a:spcPct val="55000"/>
              </a:spcBef>
              <a:buFont typeface="Wingdings" pitchFamily="2" charset="2"/>
              <a:buNone/>
            </a:pPr>
            <a:r>
              <a:rPr lang="en-US" sz="2600" dirty="0" smtClean="0"/>
              <a:t>(5) </a:t>
            </a:r>
            <a:r>
              <a:rPr lang="en-US" sz="2600" u="sng" dirty="0" smtClean="0"/>
              <a:t>FAFSA Complexity and Time </a:t>
            </a:r>
          </a:p>
          <a:p>
            <a:pPr marL="465138" lvl="1" indent="-350838" eaLnBrk="1" hangingPunct="1">
              <a:lnSpc>
                <a:spcPct val="90000"/>
              </a:lnSpc>
              <a:spcBef>
                <a:spcPct val="25000"/>
              </a:spcBef>
            </a:pPr>
            <a:r>
              <a:rPr lang="en-US" sz="2400" dirty="0" smtClean="0"/>
              <a:t>“The FAFSA, at </a:t>
            </a:r>
            <a:r>
              <a:rPr lang="en-US" sz="2400" b="1" dirty="0" smtClean="0">
                <a:solidFill>
                  <a:srgbClr val="FF0000"/>
                </a:solidFill>
              </a:rPr>
              <a:t>five pages and 128 questions</a:t>
            </a:r>
            <a:r>
              <a:rPr lang="en-US" sz="2400" dirty="0" smtClean="0"/>
              <a:t>, is lengthier than Form1040EZ (one page, with 37 questions) and Form 1040A (two pages, with 83 questions). It is comparable to Form 1040 (two pages, with 118 questions).”  (Dynarski and Scott-Clayton 2006)</a:t>
            </a:r>
          </a:p>
        </p:txBody>
      </p:sp>
      <p:sp>
        <p:nvSpPr>
          <p:cNvPr id="562181" name="Rectangle 5"/>
          <p:cNvSpPr>
            <a:spLocks noGrp="1" noChangeArrowheads="1"/>
          </p:cNvSpPr>
          <p:nvPr>
            <p:ph type="title"/>
          </p:nvPr>
        </p:nvSpPr>
        <p:spPr>
          <a:xfrm>
            <a:off x="685800" y="228600"/>
            <a:ext cx="8458200" cy="1127125"/>
          </a:xfrm>
        </p:spPr>
        <p:txBody>
          <a:bodyPr>
            <a:normAutofit fontScale="90000"/>
          </a:bodyPr>
          <a:lstStyle/>
          <a:p>
            <a:pPr algn="ctr" eaLnBrk="1" hangingPunct="1">
              <a:defRPr/>
            </a:pPr>
            <a:r>
              <a:rPr lang="en-US" sz="3400" dirty="0" smtClean="0"/>
              <a:t>Concerns about the Current </a:t>
            </a:r>
            <a:br>
              <a:rPr lang="en-US" sz="3400" dirty="0" smtClean="0"/>
            </a:br>
            <a:r>
              <a:rPr lang="en-US" sz="3400" dirty="0" smtClean="0"/>
              <a:t>U.S. Financial Aid System</a:t>
            </a:r>
          </a:p>
        </p:txBody>
      </p:sp>
      <p:sp>
        <p:nvSpPr>
          <p:cNvPr id="21509" name="Rectangle 6"/>
          <p:cNvSpPr>
            <a:spLocks noChangeArrowheads="1"/>
          </p:cNvSpPr>
          <p:nvPr/>
        </p:nvSpPr>
        <p:spPr bwMode="auto">
          <a:xfrm>
            <a:off x="1295400" y="1600200"/>
            <a:ext cx="8001000" cy="1524000"/>
          </a:xfrm>
          <a:prstGeom prst="rect">
            <a:avLst/>
          </a:prstGeom>
          <a:noFill/>
          <a:ln w="9525">
            <a:noFill/>
            <a:miter lim="800000"/>
            <a:headEnd/>
            <a:tailEnd/>
          </a:ln>
        </p:spPr>
        <p:txBody>
          <a:bodyPr/>
          <a:lstStyle/>
          <a:p>
            <a:pPr eaLnBrk="1" hangingPunct="1">
              <a:lnSpc>
                <a:spcPct val="90000"/>
              </a:lnSpc>
              <a:spcBef>
                <a:spcPct val="10000"/>
              </a:spcBef>
              <a:buClr>
                <a:schemeClr val="tx2"/>
              </a:buClr>
              <a:buSzPct val="70000"/>
              <a:buFont typeface="Wingdings" pitchFamily="2" charset="2"/>
              <a:buNone/>
            </a:pPr>
            <a:r>
              <a:rPr lang="en-US" sz="2600" b="0" dirty="0"/>
              <a:t>(4) </a:t>
            </a:r>
            <a:r>
              <a:rPr lang="en-US" sz="2600" u="sng" dirty="0"/>
              <a:t>Missed Deadlines</a:t>
            </a:r>
          </a:p>
          <a:p>
            <a:pPr marL="465138" lvl="1" indent="-350838" eaLnBrk="1" hangingPunct="1">
              <a:lnSpc>
                <a:spcPct val="90000"/>
              </a:lnSpc>
              <a:spcBef>
                <a:spcPct val="10000"/>
              </a:spcBef>
              <a:buClr>
                <a:schemeClr val="accent2"/>
              </a:buClr>
              <a:buSzPct val="70000"/>
              <a:buFont typeface="Wingdings" pitchFamily="2" charset="2"/>
              <a:buChar char="l"/>
            </a:pPr>
            <a:r>
              <a:rPr lang="en-US" sz="2400" b="0" dirty="0"/>
              <a:t>Fact: Apply early to maximize aid</a:t>
            </a:r>
          </a:p>
          <a:p>
            <a:pPr marL="465138" lvl="1" indent="-350838" eaLnBrk="1" hangingPunct="1">
              <a:lnSpc>
                <a:spcPct val="90000"/>
              </a:lnSpc>
              <a:spcBef>
                <a:spcPct val="10000"/>
              </a:spcBef>
              <a:buClr>
                <a:schemeClr val="accent2"/>
              </a:buClr>
              <a:buSzPct val="70000"/>
              <a:buFont typeface="Wingdings" pitchFamily="2" charset="2"/>
              <a:buChar char="l"/>
            </a:pPr>
            <a:r>
              <a:rPr lang="en-US" sz="2400" b="0" dirty="0"/>
              <a:t>ACE (2004) found that more than half of 1999-2000 filers missed the April 1st deadline to be eligible for additional state and institutional aid</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62179">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62179">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2179"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53671" name="Picture 7"/>
          <p:cNvPicPr>
            <a:picLocks noChangeAspect="1" noChangeArrowheads="1"/>
          </p:cNvPicPr>
          <p:nvPr/>
        </p:nvPicPr>
        <p:blipFill>
          <a:blip r:embed="rId3" cstate="print"/>
          <a:srcRect/>
          <a:stretch>
            <a:fillRect/>
          </a:stretch>
        </p:blipFill>
        <p:spPr bwMode="auto">
          <a:xfrm>
            <a:off x="3979863" y="-34925"/>
            <a:ext cx="2649537" cy="3463925"/>
          </a:xfrm>
          <a:prstGeom prst="rect">
            <a:avLst/>
          </a:prstGeom>
          <a:noFill/>
          <a:ln w="9525">
            <a:noFill/>
            <a:miter lim="800000"/>
            <a:headEnd/>
            <a:tailEnd/>
          </a:ln>
        </p:spPr>
      </p:pic>
      <p:pic>
        <p:nvPicPr>
          <p:cNvPr id="753672" name="Picture 8"/>
          <p:cNvPicPr>
            <a:picLocks noChangeAspect="1" noChangeArrowheads="1"/>
          </p:cNvPicPr>
          <p:nvPr/>
        </p:nvPicPr>
        <p:blipFill>
          <a:blip r:embed="rId4" cstate="print"/>
          <a:srcRect/>
          <a:stretch>
            <a:fillRect/>
          </a:stretch>
        </p:blipFill>
        <p:spPr bwMode="auto">
          <a:xfrm>
            <a:off x="6594475" y="0"/>
            <a:ext cx="2549525" cy="3429000"/>
          </a:xfrm>
          <a:prstGeom prst="rect">
            <a:avLst/>
          </a:prstGeom>
          <a:noFill/>
          <a:ln w="9525">
            <a:noFill/>
            <a:miter lim="800000"/>
            <a:headEnd/>
            <a:tailEnd/>
          </a:ln>
        </p:spPr>
      </p:pic>
      <p:pic>
        <p:nvPicPr>
          <p:cNvPr id="753673" name="Picture 9"/>
          <p:cNvPicPr>
            <a:picLocks noChangeAspect="1" noChangeArrowheads="1"/>
          </p:cNvPicPr>
          <p:nvPr/>
        </p:nvPicPr>
        <p:blipFill>
          <a:blip r:embed="rId5" cstate="print"/>
          <a:srcRect/>
          <a:stretch>
            <a:fillRect/>
          </a:stretch>
        </p:blipFill>
        <p:spPr bwMode="auto">
          <a:xfrm>
            <a:off x="1417638" y="3352800"/>
            <a:ext cx="2620962" cy="3505200"/>
          </a:xfrm>
          <a:prstGeom prst="rect">
            <a:avLst/>
          </a:prstGeom>
          <a:noFill/>
          <a:ln w="9525">
            <a:noFill/>
            <a:miter lim="800000"/>
            <a:headEnd/>
            <a:tailEnd/>
          </a:ln>
        </p:spPr>
      </p:pic>
      <p:pic>
        <p:nvPicPr>
          <p:cNvPr id="753674" name="Picture 10"/>
          <p:cNvPicPr>
            <a:picLocks noChangeAspect="1" noChangeArrowheads="1"/>
          </p:cNvPicPr>
          <p:nvPr/>
        </p:nvPicPr>
        <p:blipFill>
          <a:blip r:embed="rId6" cstate="print"/>
          <a:srcRect/>
          <a:stretch>
            <a:fillRect/>
          </a:stretch>
        </p:blipFill>
        <p:spPr bwMode="auto">
          <a:xfrm>
            <a:off x="3962400" y="3352800"/>
            <a:ext cx="2659063" cy="3505200"/>
          </a:xfrm>
          <a:prstGeom prst="rect">
            <a:avLst/>
          </a:prstGeom>
          <a:noFill/>
          <a:ln w="9525">
            <a:noFill/>
            <a:miter lim="800000"/>
            <a:headEnd/>
            <a:tailEnd/>
          </a:ln>
        </p:spPr>
      </p:pic>
      <p:pic>
        <p:nvPicPr>
          <p:cNvPr id="753675" name="Picture 11"/>
          <p:cNvPicPr>
            <a:picLocks noChangeAspect="1" noChangeArrowheads="1"/>
          </p:cNvPicPr>
          <p:nvPr/>
        </p:nvPicPr>
        <p:blipFill>
          <a:blip r:embed="rId7" cstate="print"/>
          <a:srcRect/>
          <a:stretch>
            <a:fillRect/>
          </a:stretch>
        </p:blipFill>
        <p:spPr bwMode="auto">
          <a:xfrm>
            <a:off x="6594475" y="3352800"/>
            <a:ext cx="2549525" cy="3505200"/>
          </a:xfrm>
          <a:prstGeom prst="rect">
            <a:avLst/>
          </a:prstGeom>
          <a:noFill/>
          <a:ln w="9525">
            <a:noFill/>
            <a:miter lim="800000"/>
            <a:headEnd/>
            <a:tailEnd/>
          </a:ln>
        </p:spPr>
      </p:pic>
      <p:pic>
        <p:nvPicPr>
          <p:cNvPr id="22535" name="Picture 12"/>
          <p:cNvPicPr>
            <a:picLocks noChangeAspect="1" noChangeArrowheads="1"/>
          </p:cNvPicPr>
          <p:nvPr/>
        </p:nvPicPr>
        <p:blipFill>
          <a:blip r:embed="rId8" cstate="print"/>
          <a:srcRect/>
          <a:stretch>
            <a:fillRect/>
          </a:stretch>
        </p:blipFill>
        <p:spPr bwMode="auto">
          <a:xfrm>
            <a:off x="1411288" y="0"/>
            <a:ext cx="2606675" cy="3429000"/>
          </a:xfrm>
          <a:prstGeom prst="rect">
            <a:avLst/>
          </a:prstGeom>
          <a:noFill/>
          <a:ln w="9525">
            <a:noFill/>
            <a:miter lim="800000"/>
            <a:headEnd/>
            <a:tailEnd/>
          </a:ln>
        </p:spPr>
      </p:pic>
      <p:sp>
        <p:nvSpPr>
          <p:cNvPr id="22536" name="Text Box 14"/>
          <p:cNvSpPr txBox="1">
            <a:spLocks noChangeArrowheads="1"/>
          </p:cNvSpPr>
          <p:nvPr/>
        </p:nvSpPr>
        <p:spPr bwMode="auto">
          <a:xfrm>
            <a:off x="0" y="2362200"/>
            <a:ext cx="1600200" cy="1595821"/>
          </a:xfrm>
          <a:prstGeom prst="rect">
            <a:avLst/>
          </a:prstGeom>
          <a:noFill/>
          <a:ln w="9525">
            <a:noFill/>
            <a:miter lim="800000"/>
            <a:headEnd/>
            <a:tailEnd/>
          </a:ln>
        </p:spPr>
        <p:txBody>
          <a:bodyPr>
            <a:spAutoFit/>
          </a:bodyPr>
          <a:lstStyle/>
          <a:p>
            <a:pPr algn="ctr">
              <a:spcBef>
                <a:spcPct val="30000"/>
              </a:spcBef>
            </a:pPr>
            <a:r>
              <a:rPr lang="en-US" sz="2700" dirty="0">
                <a:latin typeface="+mj-lt"/>
              </a:rPr>
              <a:t>The FAFSA</a:t>
            </a:r>
          </a:p>
          <a:p>
            <a:pPr algn="ctr">
              <a:spcBef>
                <a:spcPct val="30000"/>
              </a:spcBef>
            </a:pPr>
            <a:r>
              <a:rPr lang="en-US" sz="1900" b="0" dirty="0">
                <a:latin typeface="+mj-lt"/>
              </a:rPr>
              <a:t>(minus instructions)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5367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5367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75367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753674"/>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75367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Our experiment</a:t>
            </a:r>
            <a:endParaRPr lang="en-US" dirty="0"/>
          </a:p>
        </p:txBody>
      </p:sp>
      <p:sp>
        <p:nvSpPr>
          <p:cNvPr id="3" name="Content Placeholder 2"/>
          <p:cNvSpPr>
            <a:spLocks noGrp="1"/>
          </p:cNvSpPr>
          <p:nvPr>
            <p:ph sz="quarter" idx="1"/>
          </p:nvPr>
        </p:nvSpPr>
        <p:spPr/>
        <p:txBody>
          <a:bodyPr>
            <a:normAutofit fontScale="92500" lnSpcReduction="10000"/>
          </a:bodyPr>
          <a:lstStyle/>
          <a:p>
            <a:r>
              <a:rPr lang="en-US" dirty="0" smtClean="0"/>
              <a:t>Almost 70 percent of data required on financial aid forms are also required on annual income tax forms submitted by families.</a:t>
            </a:r>
          </a:p>
          <a:p>
            <a:r>
              <a:rPr lang="en-US" dirty="0" smtClean="0"/>
              <a:t>Low-income families typically use professional tax preparers to complete income tax forms.</a:t>
            </a:r>
          </a:p>
          <a:p>
            <a:r>
              <a:rPr lang="en-US" dirty="0" smtClean="0"/>
              <a:t>Our goals:</a:t>
            </a:r>
          </a:p>
          <a:p>
            <a:pPr lvl="1"/>
            <a:r>
              <a:rPr lang="en-US" dirty="0" smtClean="0"/>
              <a:t>Partner with high profile tax preparation service</a:t>
            </a:r>
          </a:p>
          <a:p>
            <a:pPr lvl="1"/>
            <a:r>
              <a:rPr lang="en-US" dirty="0" smtClean="0"/>
              <a:t>Automate the financial aid form after taxes are complete</a:t>
            </a:r>
          </a:p>
          <a:p>
            <a:pPr lvl="1"/>
            <a:r>
              <a:rPr lang="en-US" dirty="0" smtClean="0"/>
              <a:t>Simplify the submission process</a:t>
            </a:r>
          </a:p>
          <a:p>
            <a:pPr lvl="1"/>
            <a:r>
              <a:rPr lang="en-US" dirty="0" smtClean="0"/>
              <a:t>Provide correct information</a:t>
            </a:r>
            <a:endParaRPr lang="en-US" dirty="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ChangeArrowheads="1"/>
          </p:cNvSpPr>
          <p:nvPr/>
        </p:nvSpPr>
        <p:spPr bwMode="auto">
          <a:xfrm>
            <a:off x="1295400" y="76200"/>
            <a:ext cx="6781800" cy="579438"/>
          </a:xfrm>
          <a:prstGeom prst="rect">
            <a:avLst/>
          </a:prstGeom>
          <a:noFill/>
          <a:ln w="9525">
            <a:noFill/>
            <a:miter lim="800000"/>
            <a:headEnd/>
            <a:tailEnd/>
          </a:ln>
        </p:spPr>
        <p:txBody>
          <a:bodyPr>
            <a:spAutoFit/>
          </a:bodyPr>
          <a:lstStyle/>
          <a:p>
            <a:pPr algn="ctr" eaLnBrk="1" hangingPunct="1"/>
            <a:r>
              <a:rPr lang="en-US" altLang="en-US" sz="3200" dirty="0">
                <a:latin typeface="+mj-lt"/>
              </a:rPr>
              <a:t>Flow of the Randomized Trial</a:t>
            </a:r>
          </a:p>
        </p:txBody>
      </p:sp>
      <p:sp>
        <p:nvSpPr>
          <p:cNvPr id="25603" name="Text Box 4"/>
          <p:cNvSpPr txBox="1">
            <a:spLocks noChangeArrowheads="1"/>
          </p:cNvSpPr>
          <p:nvPr/>
        </p:nvSpPr>
        <p:spPr bwMode="auto">
          <a:xfrm>
            <a:off x="1752600" y="685800"/>
            <a:ext cx="5867400" cy="1603375"/>
          </a:xfrm>
          <a:prstGeom prst="rect">
            <a:avLst/>
          </a:prstGeom>
          <a:solidFill>
            <a:srgbClr val="FFFF99"/>
          </a:solidFill>
          <a:ln w="9525">
            <a:solidFill>
              <a:schemeClr val="tx1"/>
            </a:solidFill>
            <a:miter lim="800000"/>
            <a:headEnd/>
            <a:tailEnd/>
          </a:ln>
        </p:spPr>
        <p:txBody>
          <a:bodyPr>
            <a:spAutoFit/>
          </a:bodyPr>
          <a:lstStyle/>
          <a:p>
            <a:pPr algn="ctr" eaLnBrk="1" hangingPunct="1">
              <a:lnSpc>
                <a:spcPct val="85000"/>
              </a:lnSpc>
              <a:spcBef>
                <a:spcPct val="35000"/>
              </a:spcBef>
            </a:pPr>
            <a:r>
              <a:rPr lang="en-US" sz="2400" dirty="0">
                <a:latin typeface="Palatino Linotype" pitchFamily="18" charset="0"/>
              </a:rPr>
              <a:t>HRB </a:t>
            </a:r>
            <a:r>
              <a:rPr lang="en-US" sz="2400" dirty="0">
                <a:latin typeface="+mj-lt"/>
              </a:rPr>
              <a:t>completes</a:t>
            </a:r>
            <a:r>
              <a:rPr lang="en-US" sz="2400" dirty="0">
                <a:latin typeface="Palatino Linotype" pitchFamily="18" charset="0"/>
              </a:rPr>
              <a:t> regular tax services</a:t>
            </a:r>
          </a:p>
          <a:p>
            <a:pPr algn="ctr" eaLnBrk="1" hangingPunct="1">
              <a:lnSpc>
                <a:spcPct val="85000"/>
              </a:lnSpc>
              <a:spcBef>
                <a:spcPct val="35000"/>
              </a:spcBef>
            </a:pPr>
            <a:r>
              <a:rPr lang="en-US" sz="2400" dirty="0">
                <a:latin typeface="Palatino Linotype" pitchFamily="18" charset="0"/>
              </a:rPr>
              <a:t>Software screens to see if likely eligible</a:t>
            </a:r>
          </a:p>
          <a:p>
            <a:pPr algn="ctr" eaLnBrk="1" hangingPunct="1">
              <a:lnSpc>
                <a:spcPct val="85000"/>
              </a:lnSpc>
              <a:spcBef>
                <a:spcPct val="35000"/>
              </a:spcBef>
            </a:pPr>
            <a:r>
              <a:rPr lang="en-US" sz="2400" dirty="0">
                <a:latin typeface="Palatino Linotype" pitchFamily="18" charset="0"/>
              </a:rPr>
              <a:t>Complete consent &amp; basic background questions</a:t>
            </a:r>
          </a:p>
        </p:txBody>
      </p:sp>
      <p:sp>
        <p:nvSpPr>
          <p:cNvPr id="742405" name="Oval 5"/>
          <p:cNvSpPr>
            <a:spLocks noChangeArrowheads="1"/>
          </p:cNvSpPr>
          <p:nvPr/>
        </p:nvSpPr>
        <p:spPr bwMode="auto">
          <a:xfrm>
            <a:off x="76200" y="3429000"/>
            <a:ext cx="3962400" cy="1447800"/>
          </a:xfrm>
          <a:prstGeom prst="ellipse">
            <a:avLst/>
          </a:prstGeom>
          <a:solidFill>
            <a:schemeClr val="accent1"/>
          </a:solidFill>
          <a:ln w="9525">
            <a:solidFill>
              <a:schemeClr val="tx1"/>
            </a:solidFill>
            <a:round/>
            <a:headEnd/>
            <a:tailEnd/>
          </a:ln>
        </p:spPr>
        <p:txBody>
          <a:bodyPr wrap="none" anchor="ctr"/>
          <a:lstStyle/>
          <a:p>
            <a:endParaRPr lang="en-US" dirty="0">
              <a:latin typeface="+mj-lt"/>
            </a:endParaRPr>
          </a:p>
        </p:txBody>
      </p:sp>
      <p:sp>
        <p:nvSpPr>
          <p:cNvPr id="742406" name="Oval 6"/>
          <p:cNvSpPr>
            <a:spLocks noChangeArrowheads="1"/>
          </p:cNvSpPr>
          <p:nvPr/>
        </p:nvSpPr>
        <p:spPr bwMode="auto">
          <a:xfrm>
            <a:off x="7467600" y="3505200"/>
            <a:ext cx="1447800" cy="1219200"/>
          </a:xfrm>
          <a:prstGeom prst="ellipse">
            <a:avLst/>
          </a:prstGeom>
          <a:solidFill>
            <a:schemeClr val="accent1"/>
          </a:solidFill>
          <a:ln w="9525">
            <a:solidFill>
              <a:schemeClr val="tx1"/>
            </a:solidFill>
            <a:round/>
            <a:headEnd/>
            <a:tailEnd/>
          </a:ln>
        </p:spPr>
        <p:txBody>
          <a:bodyPr wrap="none" anchor="ctr"/>
          <a:lstStyle/>
          <a:p>
            <a:endParaRPr lang="en-US"/>
          </a:p>
        </p:txBody>
      </p:sp>
      <p:sp>
        <p:nvSpPr>
          <p:cNvPr id="742407" name="Text Box 7"/>
          <p:cNvSpPr txBox="1">
            <a:spLocks noChangeArrowheads="1"/>
          </p:cNvSpPr>
          <p:nvPr/>
        </p:nvSpPr>
        <p:spPr bwMode="auto">
          <a:xfrm>
            <a:off x="152400" y="3557588"/>
            <a:ext cx="3810000" cy="1101840"/>
          </a:xfrm>
          <a:prstGeom prst="rect">
            <a:avLst/>
          </a:prstGeom>
          <a:noFill/>
          <a:ln w="9525">
            <a:noFill/>
            <a:miter lim="800000"/>
            <a:headEnd/>
            <a:tailEnd/>
          </a:ln>
        </p:spPr>
        <p:txBody>
          <a:bodyPr>
            <a:spAutoFit/>
          </a:bodyPr>
          <a:lstStyle/>
          <a:p>
            <a:pPr algn="ctr" eaLnBrk="1" hangingPunct="1">
              <a:lnSpc>
                <a:spcPct val="90000"/>
              </a:lnSpc>
              <a:spcBef>
                <a:spcPct val="20000"/>
              </a:spcBef>
            </a:pPr>
            <a:r>
              <a:rPr lang="en-US" sz="2400" dirty="0">
                <a:latin typeface="+mj-lt"/>
              </a:rPr>
              <a:t>Treatment #1</a:t>
            </a:r>
          </a:p>
          <a:p>
            <a:pPr algn="ctr" eaLnBrk="1" hangingPunct="1">
              <a:lnSpc>
                <a:spcPct val="90000"/>
              </a:lnSpc>
              <a:spcBef>
                <a:spcPct val="20000"/>
              </a:spcBef>
            </a:pPr>
            <a:r>
              <a:rPr lang="en-US" sz="2200" dirty="0">
                <a:latin typeface="+mj-lt"/>
              </a:rPr>
              <a:t>FAFSA Simplification, Assistance, &amp; Information</a:t>
            </a:r>
          </a:p>
        </p:txBody>
      </p:sp>
      <p:sp>
        <p:nvSpPr>
          <p:cNvPr id="742409" name="Line 9"/>
          <p:cNvSpPr>
            <a:spLocks noChangeShapeType="1"/>
          </p:cNvSpPr>
          <p:nvPr/>
        </p:nvSpPr>
        <p:spPr bwMode="auto">
          <a:xfrm flipH="1">
            <a:off x="2590800" y="2743200"/>
            <a:ext cx="1295400" cy="685800"/>
          </a:xfrm>
          <a:prstGeom prst="line">
            <a:avLst/>
          </a:prstGeom>
          <a:noFill/>
          <a:ln w="38100">
            <a:solidFill>
              <a:schemeClr val="tx1"/>
            </a:solidFill>
            <a:round/>
            <a:headEnd/>
            <a:tailEnd type="triangle" w="med" len="med"/>
          </a:ln>
        </p:spPr>
        <p:txBody>
          <a:bodyPr/>
          <a:lstStyle/>
          <a:p>
            <a:endParaRPr lang="en-US"/>
          </a:p>
        </p:txBody>
      </p:sp>
      <p:sp>
        <p:nvSpPr>
          <p:cNvPr id="742410" name="Line 10"/>
          <p:cNvSpPr>
            <a:spLocks noChangeShapeType="1"/>
          </p:cNvSpPr>
          <p:nvPr/>
        </p:nvSpPr>
        <p:spPr bwMode="auto">
          <a:xfrm>
            <a:off x="5943600" y="2743200"/>
            <a:ext cx="1752600" cy="914400"/>
          </a:xfrm>
          <a:prstGeom prst="line">
            <a:avLst/>
          </a:prstGeom>
          <a:noFill/>
          <a:ln w="38100">
            <a:solidFill>
              <a:schemeClr val="tx1"/>
            </a:solidFill>
            <a:round/>
            <a:headEnd/>
            <a:tailEnd type="triangle" w="med" len="med"/>
          </a:ln>
        </p:spPr>
        <p:txBody>
          <a:bodyPr/>
          <a:lstStyle/>
          <a:p>
            <a:endParaRPr lang="en-US"/>
          </a:p>
        </p:txBody>
      </p:sp>
      <p:sp>
        <p:nvSpPr>
          <p:cNvPr id="742411" name="Text Box 11"/>
          <p:cNvSpPr txBox="1">
            <a:spLocks noChangeArrowheads="1"/>
          </p:cNvSpPr>
          <p:nvPr/>
        </p:nvSpPr>
        <p:spPr bwMode="auto">
          <a:xfrm>
            <a:off x="2971800" y="2286000"/>
            <a:ext cx="3657600" cy="466725"/>
          </a:xfrm>
          <a:prstGeom prst="rect">
            <a:avLst/>
          </a:prstGeom>
          <a:solidFill>
            <a:srgbClr val="FF99CC"/>
          </a:solidFill>
          <a:ln w="9525">
            <a:solidFill>
              <a:schemeClr val="tx1"/>
            </a:solidFill>
            <a:miter lim="800000"/>
            <a:headEnd/>
            <a:tailEnd/>
          </a:ln>
        </p:spPr>
        <p:txBody>
          <a:bodyPr>
            <a:spAutoFit/>
          </a:bodyPr>
          <a:lstStyle/>
          <a:p>
            <a:pPr algn="ctr" eaLnBrk="1" hangingPunct="1">
              <a:spcBef>
                <a:spcPct val="50000"/>
              </a:spcBef>
            </a:pPr>
            <a:r>
              <a:rPr lang="en-US" sz="2400" dirty="0">
                <a:latin typeface="+mj-lt"/>
              </a:rPr>
              <a:t>RANDOMIZATION </a:t>
            </a:r>
          </a:p>
        </p:txBody>
      </p:sp>
      <p:sp>
        <p:nvSpPr>
          <p:cNvPr id="742413" name="Text Box 13"/>
          <p:cNvSpPr txBox="1">
            <a:spLocks noChangeArrowheads="1"/>
          </p:cNvSpPr>
          <p:nvPr/>
        </p:nvSpPr>
        <p:spPr bwMode="auto">
          <a:xfrm>
            <a:off x="7391400" y="3749675"/>
            <a:ext cx="1524000" cy="830997"/>
          </a:xfrm>
          <a:prstGeom prst="rect">
            <a:avLst/>
          </a:prstGeom>
          <a:noFill/>
          <a:ln w="9525">
            <a:noFill/>
            <a:miter lim="800000"/>
            <a:headEnd/>
            <a:tailEnd/>
          </a:ln>
        </p:spPr>
        <p:txBody>
          <a:bodyPr>
            <a:spAutoFit/>
          </a:bodyPr>
          <a:lstStyle/>
          <a:p>
            <a:pPr algn="ctr" eaLnBrk="1" hangingPunct="1">
              <a:lnSpc>
                <a:spcPct val="90000"/>
              </a:lnSpc>
              <a:spcBef>
                <a:spcPct val="20000"/>
              </a:spcBef>
            </a:pPr>
            <a:r>
              <a:rPr lang="en-US" sz="2400" dirty="0">
                <a:latin typeface="+mj-lt"/>
              </a:rPr>
              <a:t>Control</a:t>
            </a:r>
          </a:p>
          <a:p>
            <a:pPr algn="ctr" eaLnBrk="1" hangingPunct="1">
              <a:lnSpc>
                <a:spcPct val="90000"/>
              </a:lnSpc>
              <a:spcBef>
                <a:spcPct val="20000"/>
              </a:spcBef>
            </a:pPr>
            <a:r>
              <a:rPr lang="en-US" sz="2400" dirty="0">
                <a:latin typeface="+mj-lt"/>
              </a:rPr>
              <a:t>Group</a:t>
            </a:r>
            <a:endParaRPr lang="en-US" sz="2200" dirty="0">
              <a:latin typeface="+mj-lt"/>
            </a:endParaRPr>
          </a:p>
        </p:txBody>
      </p:sp>
      <p:sp>
        <p:nvSpPr>
          <p:cNvPr id="742415" name="Oval 15"/>
          <p:cNvSpPr>
            <a:spLocks noChangeArrowheads="1"/>
          </p:cNvSpPr>
          <p:nvPr/>
        </p:nvSpPr>
        <p:spPr bwMode="auto">
          <a:xfrm>
            <a:off x="4191000" y="3429000"/>
            <a:ext cx="2819400" cy="1447800"/>
          </a:xfrm>
          <a:prstGeom prst="ellipse">
            <a:avLst/>
          </a:prstGeom>
          <a:solidFill>
            <a:schemeClr val="accent1"/>
          </a:solidFill>
          <a:ln w="9525">
            <a:solidFill>
              <a:schemeClr val="tx1"/>
            </a:solidFill>
            <a:round/>
            <a:headEnd/>
            <a:tailEnd/>
          </a:ln>
        </p:spPr>
        <p:txBody>
          <a:bodyPr wrap="none" anchor="ctr"/>
          <a:lstStyle/>
          <a:p>
            <a:endParaRPr lang="en-US"/>
          </a:p>
        </p:txBody>
      </p:sp>
      <p:sp>
        <p:nvSpPr>
          <p:cNvPr id="742416" name="Line 16"/>
          <p:cNvSpPr>
            <a:spLocks noChangeShapeType="1"/>
          </p:cNvSpPr>
          <p:nvPr/>
        </p:nvSpPr>
        <p:spPr bwMode="auto">
          <a:xfrm>
            <a:off x="5181600" y="2743200"/>
            <a:ext cx="76200" cy="609600"/>
          </a:xfrm>
          <a:prstGeom prst="line">
            <a:avLst/>
          </a:prstGeom>
          <a:noFill/>
          <a:ln w="38100">
            <a:solidFill>
              <a:schemeClr val="tx1"/>
            </a:solidFill>
            <a:round/>
            <a:headEnd/>
            <a:tailEnd type="triangle" w="med" len="med"/>
          </a:ln>
        </p:spPr>
        <p:txBody>
          <a:bodyPr/>
          <a:lstStyle/>
          <a:p>
            <a:endParaRPr lang="en-US"/>
          </a:p>
        </p:txBody>
      </p:sp>
      <p:sp>
        <p:nvSpPr>
          <p:cNvPr id="742417" name="Text Box 17"/>
          <p:cNvSpPr txBox="1">
            <a:spLocks noChangeArrowheads="1"/>
          </p:cNvSpPr>
          <p:nvPr/>
        </p:nvSpPr>
        <p:spPr bwMode="auto">
          <a:xfrm>
            <a:off x="4038600" y="3581400"/>
            <a:ext cx="3124200" cy="1271588"/>
          </a:xfrm>
          <a:prstGeom prst="rect">
            <a:avLst/>
          </a:prstGeom>
          <a:noFill/>
          <a:ln w="9525">
            <a:noFill/>
            <a:miter lim="800000"/>
            <a:headEnd/>
            <a:tailEnd/>
          </a:ln>
        </p:spPr>
        <p:txBody>
          <a:bodyPr>
            <a:spAutoFit/>
          </a:bodyPr>
          <a:lstStyle/>
          <a:p>
            <a:pPr algn="ctr" eaLnBrk="1" hangingPunct="1">
              <a:lnSpc>
                <a:spcPct val="90000"/>
              </a:lnSpc>
            </a:pPr>
            <a:r>
              <a:rPr lang="en-US" sz="2400" dirty="0">
                <a:latin typeface="+mj-lt"/>
              </a:rPr>
              <a:t>Treatment #2</a:t>
            </a:r>
          </a:p>
          <a:p>
            <a:pPr algn="ctr" eaLnBrk="1" hangingPunct="1">
              <a:lnSpc>
                <a:spcPct val="90000"/>
              </a:lnSpc>
            </a:pPr>
            <a:r>
              <a:rPr lang="en-US" sz="2200" dirty="0">
                <a:latin typeface="+mj-lt"/>
              </a:rPr>
              <a:t>Information Only</a:t>
            </a:r>
          </a:p>
          <a:p>
            <a:pPr algn="ctr" eaLnBrk="1" hangingPunct="1">
              <a:lnSpc>
                <a:spcPct val="90000"/>
              </a:lnSpc>
            </a:pPr>
            <a:r>
              <a:rPr lang="en-US" sz="2000" b="0" dirty="0">
                <a:latin typeface="+mj-lt"/>
              </a:rPr>
              <a:t>(to test effect on </a:t>
            </a:r>
          </a:p>
          <a:p>
            <a:pPr algn="ctr" eaLnBrk="1" hangingPunct="1">
              <a:lnSpc>
                <a:spcPct val="90000"/>
              </a:lnSpc>
            </a:pPr>
            <a:r>
              <a:rPr lang="en-US" sz="2000" b="0" dirty="0">
                <a:latin typeface="+mj-lt"/>
              </a:rPr>
              <a:t>submission)</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4241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42405"/>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742407"/>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74240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742415"/>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742416"/>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742417"/>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742406"/>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742410"/>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7424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42405" grpId="0" animBg="1"/>
      <p:bldP spid="742406" grpId="0" animBg="1"/>
      <p:bldP spid="742407" grpId="0"/>
      <p:bldP spid="742409" grpId="0" animBg="1"/>
      <p:bldP spid="742410" grpId="0" animBg="1"/>
      <p:bldP spid="742411" grpId="0" animBg="1"/>
      <p:bldP spid="742413" grpId="0"/>
      <p:bldP spid="742415" grpId="0" animBg="1"/>
      <p:bldP spid="742416" grpId="0" animBg="1"/>
      <p:bldP spid="742417"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Slide Number Placeholder 5"/>
          <p:cNvSpPr>
            <a:spLocks noGrp="1"/>
          </p:cNvSpPr>
          <p:nvPr>
            <p:ph type="sldNum" sz="quarter" idx="12"/>
          </p:nvPr>
        </p:nvSpPr>
        <p:spPr>
          <a:noFill/>
        </p:spPr>
        <p:txBody>
          <a:bodyPr>
            <a:normAutofit fontScale="85000" lnSpcReduction="20000"/>
          </a:bodyPr>
          <a:lstStyle/>
          <a:p>
            <a:fld id="{F93E3B04-398A-4708-A573-4A4964DBB1B2}" type="slidenum">
              <a:rPr lang="en-US" smtClean="0"/>
              <a:pPr/>
              <a:t>16</a:t>
            </a:fld>
            <a:endParaRPr lang="en-US" smtClean="0"/>
          </a:p>
        </p:txBody>
      </p:sp>
      <p:sp>
        <p:nvSpPr>
          <p:cNvPr id="722946" name="Rectangle 2"/>
          <p:cNvSpPr>
            <a:spLocks noGrp="1" noChangeArrowheads="1"/>
          </p:cNvSpPr>
          <p:nvPr>
            <p:ph type="body" idx="1"/>
          </p:nvPr>
        </p:nvSpPr>
        <p:spPr>
          <a:xfrm>
            <a:off x="990600" y="1600200"/>
            <a:ext cx="8153400" cy="4648200"/>
          </a:xfrm>
        </p:spPr>
        <p:txBody>
          <a:bodyPr>
            <a:normAutofit/>
          </a:bodyPr>
          <a:lstStyle/>
          <a:p>
            <a:pPr marL="285750" indent="-285750" eaLnBrk="1" hangingPunct="1">
              <a:lnSpc>
                <a:spcPct val="90000"/>
              </a:lnSpc>
              <a:spcBef>
                <a:spcPct val="40000"/>
              </a:spcBef>
              <a:defRPr/>
            </a:pPr>
            <a:r>
              <a:rPr lang="en-US" sz="2600" dirty="0" smtClean="0">
                <a:solidFill>
                  <a:schemeClr val="tx2"/>
                </a:solidFill>
                <a:latin typeface="Palatino Linotype" pitchFamily="18" charset="0"/>
              </a:rPr>
              <a:t>FAFSA Treatment group</a:t>
            </a:r>
            <a:r>
              <a:rPr lang="en-US" sz="2600" dirty="0" smtClean="0">
                <a:latin typeface="Palatino Linotype" pitchFamily="18" charset="0"/>
              </a:rPr>
              <a:t>: </a:t>
            </a:r>
          </a:p>
          <a:p>
            <a:pPr marL="800100" lvl="1" indent="-400050" eaLnBrk="1" hangingPunct="1">
              <a:lnSpc>
                <a:spcPct val="90000"/>
              </a:lnSpc>
              <a:spcBef>
                <a:spcPct val="25000"/>
              </a:spcBef>
              <a:defRPr/>
            </a:pPr>
            <a:r>
              <a:rPr lang="en-US" sz="2400" dirty="0" smtClean="0">
                <a:latin typeface="Palatino Linotype" pitchFamily="18" charset="0"/>
              </a:rPr>
              <a:t>Transfers relevant tax info </a:t>
            </a:r>
            <a:r>
              <a:rPr lang="en-US" sz="2400" i="1" dirty="0" smtClean="0">
                <a:latin typeface="Palatino Linotype" pitchFamily="18" charset="0"/>
              </a:rPr>
              <a:t>already</a:t>
            </a:r>
            <a:r>
              <a:rPr lang="en-US" sz="2400" dirty="0" smtClean="0">
                <a:latin typeface="Palatino Linotype" pitchFamily="18" charset="0"/>
              </a:rPr>
              <a:t> collected into appropriate FAFSA cells (“</a:t>
            </a:r>
            <a:r>
              <a:rPr lang="en-US" sz="2400" dirty="0" smtClean="0">
                <a:solidFill>
                  <a:schemeClr val="tx2"/>
                </a:solidFill>
                <a:latin typeface="Palatino Linotype" pitchFamily="18" charset="0"/>
              </a:rPr>
              <a:t>pre-population</a:t>
            </a:r>
            <a:r>
              <a:rPr lang="en-US" sz="2400" dirty="0" smtClean="0">
                <a:latin typeface="Palatino Linotype" pitchFamily="18" charset="0"/>
              </a:rPr>
              <a:t>”)</a:t>
            </a:r>
          </a:p>
          <a:p>
            <a:pPr marL="800100" lvl="1" indent="-400050" eaLnBrk="1" hangingPunct="1">
              <a:lnSpc>
                <a:spcPct val="90000"/>
              </a:lnSpc>
              <a:spcBef>
                <a:spcPct val="35000"/>
              </a:spcBef>
              <a:defRPr/>
            </a:pPr>
            <a:r>
              <a:rPr lang="en-US" sz="2400" dirty="0" smtClean="0">
                <a:latin typeface="Palatino Linotype" pitchFamily="18" charset="0"/>
              </a:rPr>
              <a:t>Streamlined and automated interview used to collect remaining info (</a:t>
            </a:r>
            <a:r>
              <a:rPr lang="en-US" sz="2400" dirty="0" smtClean="0">
                <a:solidFill>
                  <a:schemeClr val="tx2"/>
                </a:solidFill>
                <a:latin typeface="Palatino Linotype" pitchFamily="18" charset="0"/>
              </a:rPr>
              <a:t>personal assistance protocol</a:t>
            </a:r>
            <a:r>
              <a:rPr lang="en-US" sz="2400" dirty="0" smtClean="0">
                <a:latin typeface="Palatino Linotype" pitchFamily="18" charset="0"/>
              </a:rPr>
              <a:t>)</a:t>
            </a:r>
          </a:p>
          <a:p>
            <a:pPr marL="800100" lvl="1" indent="-400050" eaLnBrk="1" hangingPunct="1">
              <a:lnSpc>
                <a:spcPct val="90000"/>
              </a:lnSpc>
              <a:spcBef>
                <a:spcPct val="35000"/>
              </a:spcBef>
              <a:defRPr/>
            </a:pPr>
            <a:r>
              <a:rPr lang="en-US" sz="2400" dirty="0" smtClean="0">
                <a:latin typeface="Palatino Linotype" pitchFamily="18" charset="0"/>
              </a:rPr>
              <a:t>Calculate an individualized estimate of aid eligibility and info on local college options (</a:t>
            </a:r>
            <a:r>
              <a:rPr lang="en-US" sz="2400" dirty="0" smtClean="0">
                <a:solidFill>
                  <a:schemeClr val="tx2"/>
                </a:solidFill>
                <a:latin typeface="Palatino Linotype" pitchFamily="18" charset="0"/>
              </a:rPr>
              <a:t>information</a:t>
            </a:r>
            <a:r>
              <a:rPr lang="en-US" sz="2400" dirty="0" smtClean="0">
                <a:latin typeface="Palatino Linotype" pitchFamily="18" charset="0"/>
              </a:rPr>
              <a:t>)</a:t>
            </a:r>
          </a:p>
          <a:p>
            <a:pPr marL="800100" lvl="1" indent="-400050" eaLnBrk="1" hangingPunct="1">
              <a:lnSpc>
                <a:spcPct val="90000"/>
              </a:lnSpc>
              <a:spcBef>
                <a:spcPct val="35000"/>
              </a:spcBef>
              <a:defRPr/>
            </a:pPr>
            <a:r>
              <a:rPr lang="en-US" sz="2400" dirty="0" smtClean="0">
                <a:latin typeface="Palatino Linotype" pitchFamily="18" charset="0"/>
              </a:rPr>
              <a:t>Submit FAFSA </a:t>
            </a:r>
            <a:r>
              <a:rPr lang="en-US" sz="2400" dirty="0" smtClean="0">
                <a:latin typeface="Palatino Linotype" pitchFamily="18" charset="0"/>
              </a:rPr>
              <a:t> on the person’s behalf</a:t>
            </a:r>
            <a:endParaRPr lang="en-US" sz="2400" dirty="0" smtClean="0">
              <a:latin typeface="Palatino Linotype" pitchFamily="18" charset="0"/>
            </a:endParaRPr>
          </a:p>
          <a:p>
            <a:pPr marL="285750" indent="-285750" eaLnBrk="1" hangingPunct="1">
              <a:lnSpc>
                <a:spcPct val="90000"/>
              </a:lnSpc>
              <a:spcBef>
                <a:spcPct val="80000"/>
              </a:spcBef>
              <a:defRPr/>
            </a:pPr>
            <a:r>
              <a:rPr lang="en-US" sz="2600" dirty="0" smtClean="0">
                <a:solidFill>
                  <a:schemeClr val="tx2"/>
                </a:solidFill>
                <a:latin typeface="Palatino Linotype" pitchFamily="18" charset="0"/>
              </a:rPr>
              <a:t>Information-only Treatment Group</a:t>
            </a:r>
            <a:r>
              <a:rPr lang="en-US" sz="2600" dirty="0" smtClean="0">
                <a:latin typeface="Palatino Linotype" pitchFamily="18" charset="0"/>
              </a:rPr>
              <a:t>: Eligibility information but no pre-population or FAFSA help</a:t>
            </a:r>
          </a:p>
        </p:txBody>
      </p:sp>
      <p:sp>
        <p:nvSpPr>
          <p:cNvPr id="722949" name="Rectangle 5"/>
          <p:cNvSpPr>
            <a:spLocks noGrp="1" noChangeArrowheads="1"/>
          </p:cNvSpPr>
          <p:nvPr>
            <p:ph type="title"/>
          </p:nvPr>
        </p:nvSpPr>
        <p:spPr>
          <a:xfrm>
            <a:off x="1295400" y="695325"/>
            <a:ext cx="7235825" cy="371475"/>
          </a:xfrm>
        </p:spPr>
        <p:txBody>
          <a:bodyPr>
            <a:noAutofit/>
          </a:bodyPr>
          <a:lstStyle/>
          <a:p>
            <a:pPr eaLnBrk="1" hangingPunct="1">
              <a:defRPr/>
            </a:pPr>
            <a:r>
              <a:rPr lang="en-US" sz="4000" dirty="0" smtClean="0">
                <a:latin typeface="Palatino Linotype" pitchFamily="18" charset="0"/>
              </a:rPr>
              <a:t>The Treatment Groups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72294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22946">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22946">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722946">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722946">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722946">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22946" grpId="0" build="p"/>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Outcomes of Interest</a:t>
            </a:r>
            <a:endParaRPr lang="en-US" dirty="0"/>
          </a:p>
        </p:txBody>
      </p:sp>
      <p:sp>
        <p:nvSpPr>
          <p:cNvPr id="3" name="Content Placeholder 2"/>
          <p:cNvSpPr>
            <a:spLocks noGrp="1"/>
          </p:cNvSpPr>
          <p:nvPr>
            <p:ph sz="quarter" idx="1"/>
          </p:nvPr>
        </p:nvSpPr>
        <p:spPr/>
        <p:txBody>
          <a:bodyPr>
            <a:normAutofit lnSpcReduction="10000"/>
          </a:bodyPr>
          <a:lstStyle/>
          <a:p>
            <a:r>
              <a:rPr lang="en-US" dirty="0" smtClean="0"/>
              <a:t>Likelihood of filing financial aid forms</a:t>
            </a:r>
          </a:p>
          <a:p>
            <a:pPr lvl="1"/>
            <a:r>
              <a:rPr lang="en-US" dirty="0" smtClean="0"/>
              <a:t>Data from the US Department of Education</a:t>
            </a:r>
          </a:p>
          <a:p>
            <a:r>
              <a:rPr lang="en-US" dirty="0" smtClean="0"/>
              <a:t>Attendance in college</a:t>
            </a:r>
          </a:p>
          <a:p>
            <a:pPr lvl="1"/>
            <a:r>
              <a:rPr lang="en-US" dirty="0" smtClean="0"/>
              <a:t>Data from the National Student Clearinghouse (NSC)</a:t>
            </a:r>
          </a:p>
          <a:p>
            <a:r>
              <a:rPr lang="en-US" dirty="0" smtClean="0"/>
              <a:t>Persistence in college</a:t>
            </a:r>
          </a:p>
          <a:p>
            <a:pPr lvl="1"/>
            <a:r>
              <a:rPr lang="en-US" dirty="0" smtClean="0"/>
              <a:t>Data from NSC</a:t>
            </a:r>
            <a:endParaRPr lang="en-US" dirty="0" smtClean="0"/>
          </a:p>
          <a:p>
            <a:pPr lvl="1"/>
            <a:endParaRPr lang="en-US" dirty="0" smtClean="0"/>
          </a:p>
          <a:p>
            <a:r>
              <a:rPr lang="en-US" dirty="0" smtClean="0"/>
              <a:t>Typically I would show that our randomization yielded similar control and treatment groups.  In the interest of time, I will only assert this fact.</a:t>
            </a:r>
            <a:endParaRPr lang="en-US" dirty="0"/>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3" name="Slide Number Placeholder 5"/>
          <p:cNvSpPr>
            <a:spLocks noGrp="1"/>
          </p:cNvSpPr>
          <p:nvPr>
            <p:ph type="sldNum" sz="quarter" idx="12"/>
          </p:nvPr>
        </p:nvSpPr>
        <p:spPr>
          <a:noFill/>
        </p:spPr>
        <p:txBody>
          <a:bodyPr>
            <a:normAutofit fontScale="85000" lnSpcReduction="20000"/>
          </a:bodyPr>
          <a:lstStyle/>
          <a:p>
            <a:fld id="{230242C0-996B-4093-96FE-21EF8F56EE1E}" type="slidenum">
              <a:rPr lang="en-US" smtClean="0"/>
              <a:pPr/>
              <a:t>18</a:t>
            </a:fld>
            <a:endParaRPr lang="en-US" smtClean="0"/>
          </a:p>
        </p:txBody>
      </p:sp>
      <p:sp>
        <p:nvSpPr>
          <p:cNvPr id="5124" name="Rectangle 2"/>
          <p:cNvSpPr>
            <a:spLocks noGrp="1" noChangeArrowheads="1"/>
          </p:cNvSpPr>
          <p:nvPr>
            <p:ph type="title"/>
          </p:nvPr>
        </p:nvSpPr>
        <p:spPr>
          <a:xfrm>
            <a:off x="1370013" y="457200"/>
            <a:ext cx="7313612" cy="758825"/>
          </a:xfrm>
        </p:spPr>
        <p:txBody>
          <a:bodyPr>
            <a:normAutofit fontScale="90000"/>
          </a:bodyPr>
          <a:lstStyle/>
          <a:p>
            <a:pPr algn="ctr" eaLnBrk="1" hangingPunct="1">
              <a:lnSpc>
                <a:spcPct val="90000"/>
              </a:lnSpc>
            </a:pPr>
            <a:r>
              <a:rPr lang="en-US" sz="3400" b="1" dirty="0" smtClean="0"/>
              <a:t>Outcome #1: Intention to Treat Effect on Filing the FAFSA</a:t>
            </a:r>
            <a:endParaRPr lang="en-US" sz="3000" b="1" dirty="0" smtClean="0">
              <a:solidFill>
                <a:schemeClr val="tx1"/>
              </a:solidFill>
            </a:endParaRPr>
          </a:p>
        </p:txBody>
      </p:sp>
      <p:graphicFrame>
        <p:nvGraphicFramePr>
          <p:cNvPr id="5122" name="Object 5"/>
          <p:cNvGraphicFramePr>
            <a:graphicFrameLocks noChangeAspect="1"/>
          </p:cNvGraphicFramePr>
          <p:nvPr>
            <p:ph idx="1"/>
          </p:nvPr>
        </p:nvGraphicFramePr>
        <p:xfrm>
          <a:off x="2419350" y="1547813"/>
          <a:ext cx="4856163" cy="4749800"/>
        </p:xfrm>
        <a:graphic>
          <a:graphicData uri="http://schemas.openxmlformats.org/presentationml/2006/ole">
            <p:oleObj spid="_x0000_s1026" name="Document" r:id="rId4" imgW="2595983" imgH="2539175" progId="Word.Document.8">
              <p:embed/>
            </p:oleObj>
          </a:graphicData>
        </a:graphic>
      </p:graphicFrame>
      <p:sp>
        <p:nvSpPr>
          <p:cNvPr id="5125" name="Rectangle 6"/>
          <p:cNvSpPr>
            <a:spLocks noChangeArrowheads="1"/>
          </p:cNvSpPr>
          <p:nvPr/>
        </p:nvSpPr>
        <p:spPr bwMode="auto">
          <a:xfrm>
            <a:off x="4572000" y="2514600"/>
            <a:ext cx="2438400" cy="762000"/>
          </a:xfrm>
          <a:prstGeom prst="rect">
            <a:avLst/>
          </a:prstGeom>
          <a:noFill/>
          <a:ln w="25400">
            <a:solidFill>
              <a:srgbClr val="FF0000"/>
            </a:solidFill>
            <a:miter lim="800000"/>
            <a:headEnd/>
            <a:tailEnd/>
          </a:ln>
        </p:spPr>
        <p:txBody>
          <a:bodyPr wrap="none" anchor="ctr"/>
          <a:lstStyle/>
          <a:p>
            <a:endParaRPr lang="en-US"/>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Slide Number Placeholder 5"/>
          <p:cNvSpPr>
            <a:spLocks noGrp="1"/>
          </p:cNvSpPr>
          <p:nvPr>
            <p:ph type="sldNum" sz="quarter" idx="12"/>
          </p:nvPr>
        </p:nvSpPr>
        <p:spPr>
          <a:noFill/>
        </p:spPr>
        <p:txBody>
          <a:bodyPr>
            <a:normAutofit fontScale="85000" lnSpcReduction="20000"/>
          </a:bodyPr>
          <a:lstStyle/>
          <a:p>
            <a:fld id="{792F7779-1278-4C4D-AAE9-4700E2115947}" type="slidenum">
              <a:rPr lang="en-US" smtClean="0"/>
              <a:pPr/>
              <a:t>19</a:t>
            </a:fld>
            <a:endParaRPr lang="en-US" smtClean="0"/>
          </a:p>
        </p:txBody>
      </p:sp>
      <p:sp>
        <p:nvSpPr>
          <p:cNvPr id="30723" name="Text Box 3"/>
          <p:cNvSpPr txBox="1">
            <a:spLocks noChangeArrowheads="1"/>
          </p:cNvSpPr>
          <p:nvPr/>
        </p:nvSpPr>
        <p:spPr bwMode="auto">
          <a:xfrm>
            <a:off x="1143000" y="1722438"/>
            <a:ext cx="8001000" cy="4262705"/>
          </a:xfrm>
          <a:prstGeom prst="rect">
            <a:avLst/>
          </a:prstGeom>
          <a:noFill/>
          <a:ln w="9525">
            <a:noFill/>
            <a:miter lim="800000"/>
            <a:headEnd/>
            <a:tailEnd/>
          </a:ln>
        </p:spPr>
        <p:txBody>
          <a:bodyPr>
            <a:spAutoFit/>
          </a:bodyPr>
          <a:lstStyle/>
          <a:p>
            <a:pPr eaLnBrk="1" hangingPunct="1">
              <a:lnSpc>
                <a:spcPct val="90000"/>
              </a:lnSpc>
              <a:spcBef>
                <a:spcPct val="20000"/>
              </a:spcBef>
            </a:pPr>
            <a:r>
              <a:rPr lang="en-US" sz="2600" b="0" dirty="0">
                <a:latin typeface="+mj-lt"/>
                <a:cs typeface="Times New Roman" pitchFamily="18" charset="0"/>
              </a:rPr>
              <a:t>Assistance with the FAFSA increased the likelihood of submitting the aid application substantially</a:t>
            </a:r>
          </a:p>
          <a:p>
            <a:pPr marL="520700" lvl="1" indent="-404813" eaLnBrk="1" hangingPunct="1">
              <a:lnSpc>
                <a:spcPct val="90000"/>
              </a:lnSpc>
              <a:spcBef>
                <a:spcPct val="20000"/>
              </a:spcBef>
              <a:buFontTx/>
              <a:buChar char="•"/>
            </a:pPr>
            <a:r>
              <a:rPr lang="en-US" sz="2400" b="0" dirty="0">
                <a:latin typeface="+mj-lt"/>
                <a:cs typeface="Times New Roman" pitchFamily="18" charset="0"/>
              </a:rPr>
              <a:t>39% for HS seniors  </a:t>
            </a:r>
          </a:p>
          <a:p>
            <a:pPr marL="520700" lvl="1" indent="-404813" eaLnBrk="1" hangingPunct="1">
              <a:lnSpc>
                <a:spcPct val="90000"/>
              </a:lnSpc>
              <a:spcBef>
                <a:spcPct val="20000"/>
              </a:spcBef>
              <a:buFontTx/>
              <a:buChar char="•"/>
            </a:pPr>
            <a:r>
              <a:rPr lang="en-US" sz="2400" b="0" dirty="0">
                <a:latin typeface="+mj-lt"/>
                <a:cs typeface="Times New Roman" pitchFamily="18" charset="0"/>
              </a:rPr>
              <a:t>186%(from 14 to 40%) among independent students who had never been to college </a:t>
            </a:r>
          </a:p>
          <a:p>
            <a:pPr marL="520700" lvl="1" indent="-404813" eaLnBrk="1" hangingPunct="1">
              <a:lnSpc>
                <a:spcPct val="90000"/>
              </a:lnSpc>
              <a:spcBef>
                <a:spcPct val="20000"/>
              </a:spcBef>
              <a:buFontTx/>
              <a:buChar char="•"/>
            </a:pPr>
            <a:r>
              <a:rPr lang="en-US" sz="2400" b="0" dirty="0">
                <a:latin typeface="+mj-lt"/>
                <a:cs typeface="Times New Roman" pitchFamily="18" charset="0"/>
              </a:rPr>
              <a:t>58% for independent students who had previously attended college</a:t>
            </a:r>
          </a:p>
          <a:p>
            <a:pPr marL="520700" lvl="1" indent="-404813" eaLnBrk="1" hangingPunct="1">
              <a:lnSpc>
                <a:spcPct val="90000"/>
              </a:lnSpc>
              <a:spcBef>
                <a:spcPct val="20000"/>
              </a:spcBef>
            </a:pPr>
            <a:endParaRPr lang="en-US" sz="2400" b="0" dirty="0">
              <a:latin typeface="+mj-lt"/>
              <a:cs typeface="Times New Roman" pitchFamily="18" charset="0"/>
            </a:endParaRPr>
          </a:p>
          <a:p>
            <a:pPr eaLnBrk="1" hangingPunct="1">
              <a:lnSpc>
                <a:spcPct val="90000"/>
              </a:lnSpc>
              <a:spcBef>
                <a:spcPct val="20000"/>
              </a:spcBef>
            </a:pPr>
            <a:r>
              <a:rPr lang="en-US" sz="2600" b="0" dirty="0">
                <a:latin typeface="+mj-lt"/>
                <a:cs typeface="Times New Roman" pitchFamily="18" charset="0"/>
              </a:rPr>
              <a:t>Compared to the control group, FAFSA's were filed over one month earlier for HS seniors and almost three months earlier for independent students </a:t>
            </a:r>
          </a:p>
        </p:txBody>
      </p:sp>
      <p:sp>
        <p:nvSpPr>
          <p:cNvPr id="30724" name="Rectangle 5"/>
          <p:cNvSpPr>
            <a:spLocks noChangeArrowheads="1"/>
          </p:cNvSpPr>
          <p:nvPr/>
        </p:nvSpPr>
        <p:spPr bwMode="auto">
          <a:xfrm>
            <a:off x="752475" y="294446"/>
            <a:ext cx="8162925" cy="978729"/>
          </a:xfrm>
          <a:prstGeom prst="rect">
            <a:avLst/>
          </a:prstGeom>
          <a:noFill/>
          <a:ln w="9525">
            <a:noFill/>
            <a:miter lim="800000"/>
            <a:headEnd/>
            <a:tailEnd/>
          </a:ln>
        </p:spPr>
        <p:txBody>
          <a:bodyPr anchor="b">
            <a:spAutoFit/>
          </a:bodyPr>
          <a:lstStyle/>
          <a:p>
            <a:pPr algn="ctr" eaLnBrk="1" hangingPunct="1">
              <a:lnSpc>
                <a:spcPct val="90000"/>
              </a:lnSpc>
            </a:pPr>
            <a:r>
              <a:rPr lang="en-US" sz="3200" dirty="0">
                <a:solidFill>
                  <a:schemeClr val="tx2"/>
                </a:solidFill>
                <a:latin typeface="+mj-lt"/>
              </a:rPr>
              <a:t>Summary: Impact on FAFSA Submission (application for aid)</a:t>
            </a: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Trends in Educational Research</a:t>
            </a:r>
            <a:endParaRPr lang="en-US" dirty="0"/>
          </a:p>
        </p:txBody>
      </p:sp>
      <p:sp>
        <p:nvSpPr>
          <p:cNvPr id="3" name="Content Placeholder 2"/>
          <p:cNvSpPr>
            <a:spLocks noGrp="1"/>
          </p:cNvSpPr>
          <p:nvPr>
            <p:ph sz="quarter" idx="1"/>
          </p:nvPr>
        </p:nvSpPr>
        <p:spPr/>
        <p:txBody>
          <a:bodyPr>
            <a:normAutofit fontScale="92500"/>
          </a:bodyPr>
          <a:lstStyle/>
          <a:p>
            <a:r>
              <a:rPr lang="en-US" dirty="0" smtClean="0"/>
              <a:t>Over the last decade, educational research has begun to focus on more rigorous quantitative methods.</a:t>
            </a:r>
          </a:p>
          <a:p>
            <a:r>
              <a:rPr lang="en-US" dirty="0" smtClean="0"/>
              <a:t>This trend toward greater rigor has emphasized statistical models which help us identify causal relationships.</a:t>
            </a:r>
          </a:p>
          <a:p>
            <a:r>
              <a:rPr lang="en-US" dirty="0" smtClean="0"/>
              <a:t>Randomization is the most simple of these causal models requiring the easiest statistics and the fewest assumptions.</a:t>
            </a:r>
          </a:p>
          <a:p>
            <a:pPr lvl="1"/>
            <a:r>
              <a:rPr lang="en-US" dirty="0" smtClean="0"/>
              <a:t>Randomization has been called the “gold standard” in identifying causal relationships.</a:t>
            </a:r>
            <a:endParaRPr lang="en-US"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Slide Number Placeholder 5"/>
          <p:cNvSpPr>
            <a:spLocks noGrp="1"/>
          </p:cNvSpPr>
          <p:nvPr>
            <p:ph type="sldNum" sz="quarter" idx="12"/>
          </p:nvPr>
        </p:nvSpPr>
        <p:spPr>
          <a:noFill/>
        </p:spPr>
        <p:txBody>
          <a:bodyPr>
            <a:normAutofit fontScale="85000" lnSpcReduction="20000"/>
          </a:bodyPr>
          <a:lstStyle/>
          <a:p>
            <a:fld id="{6E95555D-0622-47D8-91E4-7F913F7F9ADB}" type="slidenum">
              <a:rPr lang="en-US" smtClean="0"/>
              <a:pPr/>
              <a:t>20</a:t>
            </a:fld>
            <a:endParaRPr lang="en-US" smtClean="0"/>
          </a:p>
        </p:txBody>
      </p:sp>
      <p:sp>
        <p:nvSpPr>
          <p:cNvPr id="7172" name="Rectangle 4"/>
          <p:cNvSpPr>
            <a:spLocks noGrp="1" noChangeArrowheads="1"/>
          </p:cNvSpPr>
          <p:nvPr>
            <p:ph type="title"/>
          </p:nvPr>
        </p:nvSpPr>
        <p:spPr>
          <a:xfrm>
            <a:off x="1219200" y="228600"/>
            <a:ext cx="7620000" cy="944562"/>
          </a:xfrm>
        </p:spPr>
        <p:txBody>
          <a:bodyPr>
            <a:normAutofit fontScale="90000"/>
          </a:bodyPr>
          <a:lstStyle/>
          <a:p>
            <a:pPr algn="ctr" eaLnBrk="1" hangingPunct="1">
              <a:lnSpc>
                <a:spcPct val="90000"/>
              </a:lnSpc>
            </a:pPr>
            <a:r>
              <a:rPr lang="en-US" sz="3400" b="1" dirty="0" smtClean="0">
                <a:latin typeface="Georgia" pitchFamily="18" charset="0"/>
              </a:rPr>
              <a:t>Outcome #2: Intention to Treat Effect on College Attendance</a:t>
            </a:r>
            <a:endParaRPr lang="en-US" sz="3000" b="1" dirty="0" smtClean="0">
              <a:solidFill>
                <a:schemeClr val="tx1"/>
              </a:solidFill>
              <a:latin typeface="Palatino Linotype" pitchFamily="18" charset="0"/>
            </a:endParaRPr>
          </a:p>
        </p:txBody>
      </p:sp>
      <p:graphicFrame>
        <p:nvGraphicFramePr>
          <p:cNvPr id="7170" name="Object 7"/>
          <p:cNvGraphicFramePr>
            <a:graphicFrameLocks noChangeAspect="1"/>
          </p:cNvGraphicFramePr>
          <p:nvPr>
            <p:ph idx="1"/>
          </p:nvPr>
        </p:nvGraphicFramePr>
        <p:xfrm>
          <a:off x="2230438" y="1525588"/>
          <a:ext cx="5178425" cy="4857750"/>
        </p:xfrm>
        <a:graphic>
          <a:graphicData uri="http://schemas.openxmlformats.org/presentationml/2006/ole">
            <p:oleObj spid="_x0000_s2050" name="Document" r:id="rId4" imgW="2642881" imgH="2479790" progId="Word.Document.8">
              <p:embed/>
            </p:oleObj>
          </a:graphicData>
        </a:graphic>
      </p:graphicFrame>
      <p:sp>
        <p:nvSpPr>
          <p:cNvPr id="7173" name="Rectangle 28"/>
          <p:cNvSpPr>
            <a:spLocks noChangeArrowheads="1"/>
          </p:cNvSpPr>
          <p:nvPr/>
        </p:nvSpPr>
        <p:spPr bwMode="auto">
          <a:xfrm>
            <a:off x="4402138" y="2895600"/>
            <a:ext cx="2684462" cy="795338"/>
          </a:xfrm>
          <a:prstGeom prst="rect">
            <a:avLst/>
          </a:prstGeom>
          <a:noFill/>
          <a:ln w="25400">
            <a:solidFill>
              <a:srgbClr val="FF0000"/>
            </a:solidFill>
            <a:miter lim="800000"/>
            <a:headEnd/>
            <a:tailEnd/>
          </a:ln>
        </p:spPr>
        <p:txBody>
          <a:bodyPr wrap="none" anchor="ctr"/>
          <a:lstStyle/>
          <a:p>
            <a:endParaRPr lang="en-US"/>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9" name="Slide Number Placeholder 5"/>
          <p:cNvSpPr>
            <a:spLocks noGrp="1"/>
          </p:cNvSpPr>
          <p:nvPr>
            <p:ph type="sldNum" sz="quarter" idx="12"/>
          </p:nvPr>
        </p:nvSpPr>
        <p:spPr>
          <a:noFill/>
        </p:spPr>
        <p:txBody>
          <a:bodyPr>
            <a:normAutofit fontScale="85000" lnSpcReduction="20000"/>
          </a:bodyPr>
          <a:lstStyle/>
          <a:p>
            <a:fld id="{32D3050C-5368-4C03-A1A4-1C98C4651EFC}" type="slidenum">
              <a:rPr lang="en-US" smtClean="0"/>
              <a:pPr/>
              <a:t>21</a:t>
            </a:fld>
            <a:endParaRPr lang="en-US" smtClean="0"/>
          </a:p>
        </p:txBody>
      </p:sp>
      <p:sp>
        <p:nvSpPr>
          <p:cNvPr id="9220" name="Rectangle 2"/>
          <p:cNvSpPr>
            <a:spLocks noGrp="1" noChangeArrowheads="1"/>
          </p:cNvSpPr>
          <p:nvPr>
            <p:ph type="title"/>
          </p:nvPr>
        </p:nvSpPr>
        <p:spPr>
          <a:xfrm>
            <a:off x="1373188" y="457200"/>
            <a:ext cx="7313612" cy="685800"/>
          </a:xfrm>
        </p:spPr>
        <p:txBody>
          <a:bodyPr>
            <a:noAutofit/>
          </a:bodyPr>
          <a:lstStyle/>
          <a:p>
            <a:pPr algn="ctr" eaLnBrk="1" hangingPunct="1">
              <a:lnSpc>
                <a:spcPct val="90000"/>
              </a:lnSpc>
            </a:pPr>
            <a:r>
              <a:rPr lang="en-US" sz="3600" dirty="0" smtClean="0"/>
              <a:t>Outcome #3: </a:t>
            </a:r>
            <a:br>
              <a:rPr lang="en-US" sz="3600" dirty="0" smtClean="0"/>
            </a:br>
            <a:r>
              <a:rPr lang="en-US" sz="3600" dirty="0" smtClean="0"/>
              <a:t>Effects on Aid Receipt</a:t>
            </a:r>
            <a:endParaRPr lang="en-US" sz="3600" dirty="0" smtClean="0">
              <a:solidFill>
                <a:schemeClr val="tx1"/>
              </a:solidFill>
            </a:endParaRPr>
          </a:p>
        </p:txBody>
      </p:sp>
      <p:graphicFrame>
        <p:nvGraphicFramePr>
          <p:cNvPr id="9218" name="Object 3"/>
          <p:cNvGraphicFramePr>
            <a:graphicFrameLocks noChangeAspect="1"/>
          </p:cNvGraphicFramePr>
          <p:nvPr>
            <p:ph idx="1"/>
          </p:nvPr>
        </p:nvGraphicFramePr>
        <p:xfrm>
          <a:off x="696913" y="1500188"/>
          <a:ext cx="8662987" cy="5594350"/>
        </p:xfrm>
        <a:graphic>
          <a:graphicData uri="http://schemas.openxmlformats.org/presentationml/2006/ole">
            <p:oleObj spid="_x0000_s4098" name="Document" r:id="rId3" imgW="4901994" imgH="3165974" progId="Word.Document.8">
              <p:embed/>
            </p:oleObj>
          </a:graphicData>
        </a:graphic>
      </p:graphicFrame>
      <p:sp>
        <p:nvSpPr>
          <p:cNvPr id="9221" name="Oval 4"/>
          <p:cNvSpPr>
            <a:spLocks noChangeArrowheads="1"/>
          </p:cNvSpPr>
          <p:nvPr/>
        </p:nvSpPr>
        <p:spPr bwMode="auto">
          <a:xfrm>
            <a:off x="6019800" y="2514600"/>
            <a:ext cx="1295400" cy="685800"/>
          </a:xfrm>
          <a:prstGeom prst="ellipse">
            <a:avLst/>
          </a:prstGeom>
          <a:noFill/>
          <a:ln w="31750">
            <a:solidFill>
              <a:srgbClr val="FF0000"/>
            </a:solidFill>
            <a:miter lim="800000"/>
            <a:headEnd/>
            <a:tailEnd/>
          </a:ln>
        </p:spPr>
        <p:txBody>
          <a:bodyPr wrap="none" anchor="ctr"/>
          <a:lstStyle/>
          <a:p>
            <a:endParaRPr lang="en-US"/>
          </a:p>
        </p:txBody>
      </p:sp>
      <p:sp>
        <p:nvSpPr>
          <p:cNvPr id="9222" name="Oval 5"/>
          <p:cNvSpPr>
            <a:spLocks noChangeArrowheads="1"/>
          </p:cNvSpPr>
          <p:nvPr/>
        </p:nvSpPr>
        <p:spPr bwMode="auto">
          <a:xfrm>
            <a:off x="6019800" y="3352800"/>
            <a:ext cx="1295400" cy="685800"/>
          </a:xfrm>
          <a:prstGeom prst="ellipse">
            <a:avLst/>
          </a:prstGeom>
          <a:noFill/>
          <a:ln w="31750">
            <a:solidFill>
              <a:srgbClr val="FF0000"/>
            </a:solidFill>
            <a:miter lim="800000"/>
            <a:headEnd/>
            <a:tailEnd/>
          </a:ln>
        </p:spPr>
        <p:txBody>
          <a:bodyPr wrap="none" anchor="ctr"/>
          <a:lstStyle/>
          <a:p>
            <a:endParaRPr lang="en-US"/>
          </a:p>
        </p:txBody>
      </p:sp>
      <p:sp>
        <p:nvSpPr>
          <p:cNvPr id="9223" name="Oval 6"/>
          <p:cNvSpPr>
            <a:spLocks noChangeArrowheads="1"/>
          </p:cNvSpPr>
          <p:nvPr/>
        </p:nvSpPr>
        <p:spPr bwMode="auto">
          <a:xfrm>
            <a:off x="6019800" y="5105400"/>
            <a:ext cx="1295400" cy="685800"/>
          </a:xfrm>
          <a:prstGeom prst="ellipse">
            <a:avLst/>
          </a:prstGeom>
          <a:noFill/>
          <a:ln w="31750">
            <a:solidFill>
              <a:srgbClr val="FF0000"/>
            </a:solidFill>
            <a:miter lim="800000"/>
            <a:headEnd/>
            <a:tailEnd/>
          </a:ln>
        </p:spPr>
        <p:txBody>
          <a:bodyPr wrap="none" anchor="ctr"/>
          <a:lstStyle/>
          <a:p>
            <a:endParaRPr lang="en-US"/>
          </a:p>
        </p:txBody>
      </p:sp>
      <p:sp>
        <p:nvSpPr>
          <p:cNvPr id="9224" name="Oval 7"/>
          <p:cNvSpPr>
            <a:spLocks noChangeArrowheads="1"/>
          </p:cNvSpPr>
          <p:nvPr/>
        </p:nvSpPr>
        <p:spPr bwMode="auto">
          <a:xfrm>
            <a:off x="6019800" y="5943600"/>
            <a:ext cx="1295400" cy="685800"/>
          </a:xfrm>
          <a:prstGeom prst="ellipse">
            <a:avLst/>
          </a:prstGeom>
          <a:noFill/>
          <a:ln w="31750">
            <a:solidFill>
              <a:srgbClr val="FF0000"/>
            </a:solidFill>
            <a:miter lim="800000"/>
            <a:headEnd/>
            <a:tailEnd/>
          </a:ln>
        </p:spPr>
        <p:txBody>
          <a:bodyPr wrap="none" anchor="ctr"/>
          <a:lstStyle/>
          <a:p>
            <a:endParaRPr lang="en-US"/>
          </a:p>
        </p:txBody>
      </p:sp>
    </p:spTree>
  </p:cSld>
  <p:clrMapOvr>
    <a:masterClrMapping/>
  </p:clrMapOvr>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Slide Number Placeholder 5"/>
          <p:cNvSpPr>
            <a:spLocks noGrp="1"/>
          </p:cNvSpPr>
          <p:nvPr>
            <p:ph type="sldNum" sz="quarter" idx="12"/>
          </p:nvPr>
        </p:nvSpPr>
        <p:spPr>
          <a:noFill/>
        </p:spPr>
        <p:txBody>
          <a:bodyPr>
            <a:normAutofit fontScale="85000" lnSpcReduction="20000"/>
          </a:bodyPr>
          <a:lstStyle/>
          <a:p>
            <a:fld id="{3372EA82-40CF-40D6-B7F3-D49A1197E963}" type="slidenum">
              <a:rPr lang="en-US" smtClean="0"/>
              <a:pPr/>
              <a:t>22</a:t>
            </a:fld>
            <a:endParaRPr lang="en-US" smtClean="0"/>
          </a:p>
        </p:txBody>
      </p:sp>
      <p:sp>
        <p:nvSpPr>
          <p:cNvPr id="32771" name="Text Box 2"/>
          <p:cNvSpPr txBox="1">
            <a:spLocks noChangeArrowheads="1"/>
          </p:cNvSpPr>
          <p:nvPr/>
        </p:nvSpPr>
        <p:spPr bwMode="auto">
          <a:xfrm>
            <a:off x="1066800" y="1600200"/>
            <a:ext cx="8077200" cy="5003800"/>
          </a:xfrm>
          <a:prstGeom prst="rect">
            <a:avLst/>
          </a:prstGeom>
          <a:noFill/>
          <a:ln w="9525">
            <a:noFill/>
            <a:miter lim="800000"/>
            <a:headEnd/>
            <a:tailEnd/>
          </a:ln>
        </p:spPr>
        <p:txBody>
          <a:bodyPr>
            <a:spAutoFit/>
          </a:bodyPr>
          <a:lstStyle/>
          <a:p>
            <a:pPr eaLnBrk="1" hangingPunct="1">
              <a:lnSpc>
                <a:spcPct val="90000"/>
              </a:lnSpc>
              <a:spcBef>
                <a:spcPct val="15000"/>
              </a:spcBef>
            </a:pPr>
            <a:r>
              <a:rPr lang="en-US" sz="2600" b="0" dirty="0">
                <a:latin typeface="+mj-lt"/>
                <a:cs typeface="Times New Roman" pitchFamily="18" charset="0"/>
              </a:rPr>
              <a:t>The FAFSA Treatment significantly increased enrollment among graduating HS seniors </a:t>
            </a:r>
          </a:p>
          <a:p>
            <a:pPr marL="520700" lvl="1" indent="-404813" eaLnBrk="1" hangingPunct="1">
              <a:lnSpc>
                <a:spcPct val="90000"/>
              </a:lnSpc>
              <a:spcBef>
                <a:spcPct val="15000"/>
              </a:spcBef>
              <a:buFontTx/>
              <a:buChar char="•"/>
            </a:pPr>
            <a:r>
              <a:rPr lang="en-US" sz="2400" b="0" dirty="0">
                <a:latin typeface="+mj-lt"/>
                <a:cs typeface="Times New Roman" pitchFamily="18" charset="0"/>
              </a:rPr>
              <a:t>Substantial increase of 7 percentage points in college going (34% compared to 27% for the control group)</a:t>
            </a:r>
          </a:p>
          <a:p>
            <a:pPr eaLnBrk="1" hangingPunct="1">
              <a:lnSpc>
                <a:spcPct val="90000"/>
              </a:lnSpc>
              <a:spcBef>
                <a:spcPct val="80000"/>
              </a:spcBef>
            </a:pPr>
            <a:r>
              <a:rPr lang="en-US" sz="2600" b="0" dirty="0">
                <a:latin typeface="+mj-lt"/>
                <a:cs typeface="Times New Roman" pitchFamily="18" charset="0"/>
              </a:rPr>
              <a:t>Among older, independent students who had not previously attended college , there was also an effect </a:t>
            </a:r>
          </a:p>
          <a:p>
            <a:pPr marL="520700" lvl="1" indent="-404813" eaLnBrk="1" hangingPunct="1">
              <a:lnSpc>
                <a:spcPct val="90000"/>
              </a:lnSpc>
              <a:spcBef>
                <a:spcPct val="15000"/>
              </a:spcBef>
              <a:buFontTx/>
              <a:buChar char="•"/>
            </a:pPr>
            <a:r>
              <a:rPr lang="en-US" sz="2400" b="0" dirty="0">
                <a:latin typeface="+mj-lt"/>
                <a:cs typeface="Times New Roman" pitchFamily="18" charset="0"/>
              </a:rPr>
              <a:t>Enrollment effect was 21% (near significant)</a:t>
            </a:r>
          </a:p>
          <a:p>
            <a:pPr marL="520700" lvl="1" indent="-404813" eaLnBrk="1" hangingPunct="1">
              <a:lnSpc>
                <a:spcPct val="90000"/>
              </a:lnSpc>
              <a:spcBef>
                <a:spcPct val="15000"/>
              </a:spcBef>
              <a:buFontTx/>
              <a:buChar char="•"/>
            </a:pPr>
            <a:r>
              <a:rPr lang="en-US" sz="2400" b="0" dirty="0">
                <a:latin typeface="+mj-lt"/>
                <a:cs typeface="Times New Roman" pitchFamily="18" charset="0"/>
              </a:rPr>
              <a:t>The effect seems to be concentrated among those with incomes less than $22,000 </a:t>
            </a:r>
          </a:p>
          <a:p>
            <a:pPr eaLnBrk="1" hangingPunct="1">
              <a:lnSpc>
                <a:spcPct val="90000"/>
              </a:lnSpc>
              <a:spcBef>
                <a:spcPct val="15000"/>
              </a:spcBef>
            </a:pPr>
            <a:endParaRPr lang="en-US" sz="1400" b="0" dirty="0">
              <a:latin typeface="+mj-lt"/>
              <a:cs typeface="Times New Roman" pitchFamily="18" charset="0"/>
            </a:endParaRPr>
          </a:p>
          <a:p>
            <a:pPr eaLnBrk="1" hangingPunct="1">
              <a:lnSpc>
                <a:spcPct val="90000"/>
              </a:lnSpc>
              <a:spcBef>
                <a:spcPct val="15000"/>
              </a:spcBef>
            </a:pPr>
            <a:r>
              <a:rPr lang="en-US" sz="2600" b="0" dirty="0">
                <a:latin typeface="+mj-lt"/>
                <a:cs typeface="Times New Roman" pitchFamily="18" charset="0"/>
              </a:rPr>
              <a:t>For other independents, there was an effect on aid receipt (addressing problem of eligible college students not getting aid)</a:t>
            </a:r>
          </a:p>
        </p:txBody>
      </p:sp>
      <p:sp>
        <p:nvSpPr>
          <p:cNvPr id="32772" name="Rectangle 3"/>
          <p:cNvSpPr>
            <a:spLocks noChangeArrowheads="1"/>
          </p:cNvSpPr>
          <p:nvPr/>
        </p:nvSpPr>
        <p:spPr bwMode="auto">
          <a:xfrm>
            <a:off x="752475" y="294446"/>
            <a:ext cx="8162925" cy="978729"/>
          </a:xfrm>
          <a:prstGeom prst="rect">
            <a:avLst/>
          </a:prstGeom>
          <a:noFill/>
          <a:ln w="9525">
            <a:noFill/>
            <a:miter lim="800000"/>
            <a:headEnd/>
            <a:tailEnd/>
          </a:ln>
        </p:spPr>
        <p:txBody>
          <a:bodyPr anchor="b">
            <a:spAutoFit/>
          </a:bodyPr>
          <a:lstStyle/>
          <a:p>
            <a:pPr algn="ctr" eaLnBrk="1" hangingPunct="1">
              <a:lnSpc>
                <a:spcPct val="90000"/>
              </a:lnSpc>
            </a:pPr>
            <a:r>
              <a:rPr lang="en-US" sz="3200" dirty="0">
                <a:solidFill>
                  <a:schemeClr val="tx2"/>
                </a:solidFill>
                <a:latin typeface="+mj-lt"/>
              </a:rPr>
              <a:t>Summary: Impact on College Enrollment &amp; Aid Receipt</a:t>
            </a: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3010" name="Rectangle 2"/>
          <p:cNvSpPr>
            <a:spLocks noGrp="1" noChangeArrowheads="1"/>
          </p:cNvSpPr>
          <p:nvPr>
            <p:ph type="title"/>
          </p:nvPr>
        </p:nvSpPr>
        <p:spPr/>
        <p:txBody>
          <a:bodyPr lIns="0" rIns="0" bIns="0">
            <a:normAutofit fontScale="90000"/>
          </a:bodyPr>
          <a:lstStyle/>
          <a:p>
            <a:pPr algn="ctr" eaLnBrk="1" hangingPunct="1">
              <a:lnSpc>
                <a:spcPct val="90000"/>
              </a:lnSpc>
              <a:spcBef>
                <a:spcPct val="20000"/>
              </a:spcBef>
              <a:defRPr/>
            </a:pPr>
            <a:r>
              <a:rPr lang="en-US" sz="3400" dirty="0" smtClean="0"/>
              <a:t>Addressing Current Concerns and </a:t>
            </a:r>
            <a:r>
              <a:rPr lang="en-US" sz="3400" dirty="0" smtClean="0"/>
              <a:t>Broader </a:t>
            </a:r>
            <a:r>
              <a:rPr lang="en-US" sz="3400" dirty="0" smtClean="0"/>
              <a:t>Implications</a:t>
            </a:r>
          </a:p>
        </p:txBody>
      </p:sp>
      <p:sp>
        <p:nvSpPr>
          <p:cNvPr id="683011" name="Rectangle 3"/>
          <p:cNvSpPr>
            <a:spLocks noGrp="1" noChangeArrowheads="1"/>
          </p:cNvSpPr>
          <p:nvPr>
            <p:ph sz="quarter" idx="2"/>
          </p:nvPr>
        </p:nvSpPr>
        <p:spPr/>
        <p:txBody>
          <a:bodyPr/>
          <a:lstStyle/>
          <a:p>
            <a:pPr marL="273050" indent="-273050" eaLnBrk="1" hangingPunct="1">
              <a:lnSpc>
                <a:spcPct val="90000"/>
              </a:lnSpc>
              <a:spcBef>
                <a:spcPct val="50000"/>
              </a:spcBef>
              <a:tabLst>
                <a:tab pos="457200" algn="l"/>
              </a:tabLst>
            </a:pPr>
            <a:r>
              <a:rPr lang="en-US" sz="2800" i="1" dirty="0" smtClean="0">
                <a:latin typeface="+mj-lt"/>
              </a:rPr>
              <a:t>Complexity/Time</a:t>
            </a:r>
          </a:p>
          <a:p>
            <a:pPr marL="273050" indent="-273050" eaLnBrk="1" hangingPunct="1">
              <a:lnSpc>
                <a:spcPct val="90000"/>
              </a:lnSpc>
              <a:spcBef>
                <a:spcPct val="50000"/>
              </a:spcBef>
              <a:tabLst>
                <a:tab pos="457200" algn="l"/>
              </a:tabLst>
            </a:pPr>
            <a:r>
              <a:rPr lang="en-US" sz="2800" i="1" dirty="0" smtClean="0">
                <a:latin typeface="+mj-lt"/>
              </a:rPr>
              <a:t>Misinformation </a:t>
            </a:r>
          </a:p>
          <a:p>
            <a:pPr marL="273050" indent="-273050" eaLnBrk="1" hangingPunct="1">
              <a:lnSpc>
                <a:spcPct val="90000"/>
              </a:lnSpc>
              <a:spcBef>
                <a:spcPct val="50000"/>
              </a:spcBef>
              <a:tabLst>
                <a:tab pos="457200" algn="l"/>
              </a:tabLst>
            </a:pPr>
            <a:r>
              <a:rPr lang="en-US" sz="2800" i="1" dirty="0" smtClean="0">
                <a:latin typeface="+mj-lt"/>
              </a:rPr>
              <a:t>Low Visibility</a:t>
            </a:r>
          </a:p>
          <a:p>
            <a:pPr marL="273050" indent="-273050" eaLnBrk="1" hangingPunct="1">
              <a:lnSpc>
                <a:spcPct val="90000"/>
              </a:lnSpc>
              <a:spcBef>
                <a:spcPct val="50000"/>
              </a:spcBef>
              <a:tabLst>
                <a:tab pos="457200" algn="l"/>
              </a:tabLst>
            </a:pPr>
            <a:r>
              <a:rPr lang="en-US" sz="2800" i="1" dirty="0" smtClean="0">
                <a:latin typeface="+mj-lt"/>
              </a:rPr>
              <a:t>Late Information</a:t>
            </a:r>
          </a:p>
          <a:p>
            <a:pPr marL="273050" indent="-273050" eaLnBrk="1" hangingPunct="1">
              <a:lnSpc>
                <a:spcPct val="90000"/>
              </a:lnSpc>
              <a:spcBef>
                <a:spcPct val="50000"/>
              </a:spcBef>
              <a:tabLst>
                <a:tab pos="457200" algn="l"/>
              </a:tabLst>
            </a:pPr>
            <a:r>
              <a:rPr lang="en-US" sz="2800" i="1" dirty="0" smtClean="0">
                <a:latin typeface="+mj-lt"/>
              </a:rPr>
              <a:t>Missed Deadlines</a:t>
            </a:r>
          </a:p>
        </p:txBody>
      </p:sp>
      <p:sp>
        <p:nvSpPr>
          <p:cNvPr id="34818" name="Slide Number Placeholder 3"/>
          <p:cNvSpPr>
            <a:spLocks noGrp="1"/>
          </p:cNvSpPr>
          <p:nvPr>
            <p:ph type="sldNum" sz="quarter" idx="16"/>
          </p:nvPr>
        </p:nvSpPr>
        <p:spPr>
          <a:noFill/>
        </p:spPr>
        <p:txBody>
          <a:bodyPr>
            <a:normAutofit fontScale="85000" lnSpcReduction="20000"/>
          </a:bodyPr>
          <a:lstStyle/>
          <a:p>
            <a:fld id="{E690E00E-0D49-449C-9E7F-FA3389902131}" type="slidenum">
              <a:rPr lang="en-US" smtClean="0"/>
              <a:pPr/>
              <a:t>23</a:t>
            </a:fld>
            <a:endParaRPr lang="en-US" smtClean="0"/>
          </a:p>
        </p:txBody>
      </p:sp>
      <p:sp>
        <p:nvSpPr>
          <p:cNvPr id="9" name="Text Placeholder 8"/>
          <p:cNvSpPr>
            <a:spLocks noGrp="1"/>
          </p:cNvSpPr>
          <p:nvPr>
            <p:ph type="body" sz="quarter" idx="1"/>
          </p:nvPr>
        </p:nvSpPr>
        <p:spPr/>
        <p:txBody>
          <a:bodyPr/>
          <a:lstStyle/>
          <a:p>
            <a:endParaRPr lang="en-US"/>
          </a:p>
        </p:txBody>
      </p:sp>
      <p:sp>
        <p:nvSpPr>
          <p:cNvPr id="10" name="Text Placeholder 9"/>
          <p:cNvSpPr>
            <a:spLocks noGrp="1"/>
          </p:cNvSpPr>
          <p:nvPr>
            <p:ph type="body" sz="quarter" idx="3"/>
          </p:nvPr>
        </p:nvSpPr>
        <p:spPr/>
        <p:txBody>
          <a:bodyPr/>
          <a:lstStyle/>
          <a:p>
            <a:endParaRPr lang="en-US"/>
          </a:p>
        </p:txBody>
      </p:sp>
      <p:sp>
        <p:nvSpPr>
          <p:cNvPr id="683012" name="Rectangle 4"/>
          <p:cNvSpPr>
            <a:spLocks noChangeArrowheads="1"/>
          </p:cNvSpPr>
          <p:nvPr/>
        </p:nvSpPr>
        <p:spPr bwMode="auto">
          <a:xfrm>
            <a:off x="4572000" y="1905000"/>
            <a:ext cx="4419600" cy="3352800"/>
          </a:xfrm>
          <a:prstGeom prst="rect">
            <a:avLst/>
          </a:prstGeom>
          <a:noFill/>
          <a:ln w="9525">
            <a:noFill/>
            <a:miter lim="800000"/>
            <a:headEnd/>
            <a:tailEnd/>
          </a:ln>
          <a:effectLst/>
        </p:spPr>
        <p:txBody>
          <a:bodyPr/>
          <a:lstStyle/>
          <a:p>
            <a:pPr marL="400050" indent="-400050" algn="ctr" eaLnBrk="1" hangingPunct="1">
              <a:lnSpc>
                <a:spcPct val="90000"/>
              </a:lnSpc>
              <a:spcBef>
                <a:spcPct val="40000"/>
              </a:spcBef>
              <a:buClr>
                <a:schemeClr val="tx2"/>
              </a:buClr>
              <a:buSzPct val="70000"/>
              <a:buFont typeface="Wingdings" pitchFamily="2" charset="2"/>
              <a:buNone/>
              <a:tabLst>
                <a:tab pos="457200" algn="l"/>
              </a:tabLst>
              <a:defRPr/>
            </a:pPr>
            <a:r>
              <a:rPr lang="en-US" sz="2400" b="1" dirty="0">
                <a:solidFill>
                  <a:schemeClr val="tx2"/>
                </a:solidFill>
                <a:latin typeface="+mj-lt"/>
              </a:rPr>
              <a:t>The HRB Intervention</a:t>
            </a:r>
          </a:p>
          <a:p>
            <a:pPr marL="400050" indent="-400050" eaLnBrk="1" hangingPunct="1">
              <a:lnSpc>
                <a:spcPct val="90000"/>
              </a:lnSpc>
              <a:spcBef>
                <a:spcPct val="20000"/>
              </a:spcBef>
              <a:buClr>
                <a:schemeClr val="tx2"/>
              </a:buClr>
              <a:buSzPct val="70000"/>
              <a:buFont typeface="Wingdings" pitchFamily="2" charset="2"/>
              <a:buChar char="¡"/>
              <a:tabLst>
                <a:tab pos="457200" algn="l"/>
              </a:tabLst>
              <a:defRPr/>
            </a:pPr>
            <a:r>
              <a:rPr lang="en-US" sz="2400" b="0" dirty="0" err="1">
                <a:latin typeface="+mj-lt"/>
              </a:rPr>
              <a:t>Avg</a:t>
            </a:r>
            <a:r>
              <a:rPr lang="en-US" sz="2400" b="0" dirty="0">
                <a:latin typeface="+mj-lt"/>
              </a:rPr>
              <a:t> Interview: 8 minutes</a:t>
            </a:r>
          </a:p>
          <a:p>
            <a:pPr marL="400050" indent="-400050" eaLnBrk="1" hangingPunct="1">
              <a:lnSpc>
                <a:spcPct val="90000"/>
              </a:lnSpc>
              <a:spcBef>
                <a:spcPct val="40000"/>
              </a:spcBef>
              <a:buClr>
                <a:schemeClr val="tx2"/>
              </a:buClr>
              <a:buSzPct val="70000"/>
              <a:buFont typeface="Wingdings" pitchFamily="2" charset="2"/>
              <a:buChar char="¡"/>
              <a:tabLst>
                <a:tab pos="457200" algn="l"/>
              </a:tabLst>
              <a:defRPr/>
            </a:pPr>
            <a:r>
              <a:rPr lang="en-US" sz="2400" b="0" dirty="0">
                <a:latin typeface="+mj-lt"/>
              </a:rPr>
              <a:t>DOE reported rejection rate was lower than normal</a:t>
            </a:r>
          </a:p>
          <a:p>
            <a:pPr marL="400050" indent="-400050" eaLnBrk="1" hangingPunct="1">
              <a:lnSpc>
                <a:spcPct val="90000"/>
              </a:lnSpc>
              <a:spcBef>
                <a:spcPct val="40000"/>
              </a:spcBef>
              <a:buClr>
                <a:schemeClr val="tx2"/>
              </a:buClr>
              <a:buSzPct val="70000"/>
              <a:buFont typeface="Wingdings" pitchFamily="2" charset="2"/>
              <a:buChar char="¡"/>
              <a:tabLst>
                <a:tab pos="457200" algn="l"/>
              </a:tabLst>
              <a:defRPr/>
            </a:pPr>
            <a:r>
              <a:rPr lang="en-US" sz="2400" b="0" dirty="0">
                <a:latin typeface="+mj-lt"/>
              </a:rPr>
              <a:t>Increase in FAFSA Filing </a:t>
            </a:r>
          </a:p>
          <a:p>
            <a:pPr marL="400050" indent="-400050" eaLnBrk="1" hangingPunct="1">
              <a:lnSpc>
                <a:spcPct val="90000"/>
              </a:lnSpc>
              <a:spcBef>
                <a:spcPct val="40000"/>
              </a:spcBef>
              <a:buClr>
                <a:schemeClr val="tx2"/>
              </a:buClr>
              <a:buSzPct val="70000"/>
              <a:buFont typeface="Wingdings" pitchFamily="2" charset="2"/>
              <a:buChar char="¡"/>
              <a:tabLst>
                <a:tab pos="457200" algn="l"/>
              </a:tabLst>
              <a:defRPr/>
            </a:pPr>
            <a:r>
              <a:rPr lang="en-US" sz="2400" b="0" dirty="0">
                <a:latin typeface="+mj-lt"/>
              </a:rPr>
              <a:t>Enrollment </a:t>
            </a:r>
            <a:r>
              <a:rPr lang="en-US" sz="2400" b="0" dirty="0" smtClean="0">
                <a:latin typeface="+mj-lt"/>
              </a:rPr>
              <a:t>and </a:t>
            </a:r>
            <a:r>
              <a:rPr lang="en-US" sz="2400" dirty="0" smtClean="0">
                <a:latin typeface="+mj-lt"/>
              </a:rPr>
              <a:t>Persistence </a:t>
            </a:r>
            <a:r>
              <a:rPr lang="en-US" sz="2400" b="0" dirty="0" smtClean="0">
                <a:latin typeface="+mj-lt"/>
              </a:rPr>
              <a:t>Effects</a:t>
            </a:r>
            <a:endParaRPr lang="en-US" sz="2400" b="0" dirty="0">
              <a:latin typeface="+mj-lt"/>
            </a:endParaRPr>
          </a:p>
          <a:p>
            <a:pPr marL="400050" indent="-400050" eaLnBrk="1" hangingPunct="1">
              <a:lnSpc>
                <a:spcPct val="90000"/>
              </a:lnSpc>
              <a:spcBef>
                <a:spcPct val="40000"/>
              </a:spcBef>
              <a:buClr>
                <a:schemeClr val="tx2"/>
              </a:buClr>
              <a:buSzPct val="70000"/>
              <a:buFont typeface="Wingdings" pitchFamily="2" charset="2"/>
              <a:buChar char="¡"/>
              <a:tabLst>
                <a:tab pos="457200" algn="l"/>
              </a:tabLst>
              <a:defRPr/>
            </a:pPr>
            <a:r>
              <a:rPr lang="en-US" sz="2400" b="0" dirty="0">
                <a:latin typeface="+mj-lt"/>
              </a:rPr>
              <a:t>Increased Receipt of Aid</a:t>
            </a:r>
          </a:p>
        </p:txBody>
      </p:sp>
      <p:sp>
        <p:nvSpPr>
          <p:cNvPr id="683013" name="Text Box 5"/>
          <p:cNvSpPr txBox="1">
            <a:spLocks noChangeArrowheads="1"/>
          </p:cNvSpPr>
          <p:nvPr/>
        </p:nvSpPr>
        <p:spPr bwMode="auto">
          <a:xfrm>
            <a:off x="1066800" y="1828800"/>
            <a:ext cx="3124200" cy="430213"/>
          </a:xfrm>
          <a:prstGeom prst="rect">
            <a:avLst/>
          </a:prstGeom>
          <a:noFill/>
          <a:ln w="9525">
            <a:noFill/>
            <a:miter lim="800000"/>
            <a:headEnd/>
            <a:tailEnd/>
          </a:ln>
          <a:effectLst/>
        </p:spPr>
        <p:txBody>
          <a:bodyPr>
            <a:spAutoFit/>
          </a:bodyPr>
          <a:lstStyle/>
          <a:p>
            <a:pPr algn="ctr" eaLnBrk="1" hangingPunct="1">
              <a:lnSpc>
                <a:spcPct val="85000"/>
              </a:lnSpc>
              <a:spcBef>
                <a:spcPct val="50000"/>
              </a:spcBef>
              <a:defRPr/>
            </a:pPr>
            <a:r>
              <a:rPr lang="en-US" sz="2600" b="1" i="1" dirty="0">
                <a:solidFill>
                  <a:schemeClr val="tx2"/>
                </a:solidFill>
                <a:latin typeface="+mj-lt"/>
                <a:cs typeface="Times New Roman" pitchFamily="18" charset="0"/>
              </a:rPr>
              <a:t>The “Problems”</a:t>
            </a:r>
          </a:p>
        </p:txBody>
      </p:sp>
      <p:sp>
        <p:nvSpPr>
          <p:cNvPr id="780295" name="Text Box 6"/>
          <p:cNvSpPr txBox="1">
            <a:spLocks noChangeArrowheads="1"/>
          </p:cNvSpPr>
          <p:nvPr/>
        </p:nvSpPr>
        <p:spPr bwMode="auto">
          <a:xfrm>
            <a:off x="1143000" y="5502275"/>
            <a:ext cx="7848600" cy="1031051"/>
          </a:xfrm>
          <a:prstGeom prst="rect">
            <a:avLst/>
          </a:prstGeom>
          <a:noFill/>
          <a:ln w="9525">
            <a:noFill/>
            <a:miter lim="800000"/>
            <a:headEnd/>
            <a:tailEnd/>
          </a:ln>
        </p:spPr>
        <p:txBody>
          <a:bodyPr>
            <a:spAutoFit/>
          </a:bodyPr>
          <a:lstStyle/>
          <a:p>
            <a:pPr lvl="1" indent="-342900">
              <a:lnSpc>
                <a:spcPct val="90000"/>
              </a:lnSpc>
              <a:spcBef>
                <a:spcPct val="35000"/>
              </a:spcBef>
              <a:buFontTx/>
              <a:buChar char="•"/>
            </a:pPr>
            <a:r>
              <a:rPr lang="en-US" sz="2000" b="0" dirty="0">
                <a:latin typeface="+mj-lt"/>
                <a:ea typeface="ＭＳ Ｐゴシック" charset="-128"/>
              </a:rPr>
              <a:t>Simplification &amp; personal assistance can increase take-up (the sign-up process matters greatly)</a:t>
            </a:r>
          </a:p>
          <a:p>
            <a:pPr lvl="1" indent="-342900">
              <a:lnSpc>
                <a:spcPct val="90000"/>
              </a:lnSpc>
              <a:spcBef>
                <a:spcPct val="35000"/>
              </a:spcBef>
              <a:buFontTx/>
              <a:buChar char="•"/>
            </a:pPr>
            <a:r>
              <a:rPr lang="en-US" sz="2000" b="0" dirty="0">
                <a:latin typeface="+mj-lt"/>
                <a:ea typeface="ＭＳ Ｐゴシック" charset="-128"/>
              </a:rPr>
              <a:t>Only receiving (late) information about benefits may not help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8301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83012">
                                            <p:txEl>
                                              <p:pRg st="0" end="0"/>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683012">
                                            <p:txEl>
                                              <p:pRg st="1" end="1"/>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683012">
                                            <p:txEl>
                                              <p:pRg st="2" end="2"/>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683012">
                                            <p:txEl>
                                              <p:pRg st="3" end="3"/>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683012">
                                            <p:txEl>
                                              <p:pRg st="4" end="4"/>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683012">
                                            <p:txEl>
                                              <p:pRg st="5" end="5"/>
                                            </p:tx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78029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83011" grpId="0"/>
      <p:bldP spid="683012" grpId="0" build="p"/>
      <p:bldP spid="780295"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smtClean="0"/>
              <a:t>College Mentoring or “Coaching”</a:t>
            </a:r>
            <a:endParaRPr lang="en-US" dirty="0"/>
          </a:p>
        </p:txBody>
      </p:sp>
      <p:sp>
        <p:nvSpPr>
          <p:cNvPr id="9" name="Content Placeholder 2"/>
          <p:cNvSpPr>
            <a:spLocks noGrp="1"/>
          </p:cNvSpPr>
          <p:nvPr>
            <p:ph sz="quarter" idx="1"/>
          </p:nvPr>
        </p:nvSpPr>
        <p:spPr>
          <a:xfrm>
            <a:off x="612648" y="1600200"/>
            <a:ext cx="8153400" cy="4495800"/>
          </a:xfrm>
        </p:spPr>
        <p:txBody>
          <a:bodyPr>
            <a:normAutofit/>
          </a:bodyPr>
          <a:lstStyle/>
          <a:p>
            <a:r>
              <a:rPr lang="en-US" dirty="0" smtClean="0"/>
              <a:t>What is coaching?</a:t>
            </a:r>
          </a:p>
          <a:p>
            <a:pPr lvl="1"/>
            <a:r>
              <a:rPr lang="en-US" dirty="0" smtClean="0"/>
              <a:t>Individualized instruction aimed at helping students overcome barriers</a:t>
            </a:r>
          </a:p>
          <a:p>
            <a:r>
              <a:rPr lang="en-US" dirty="0" smtClean="0"/>
              <a:t>Why coaching?</a:t>
            </a:r>
          </a:p>
          <a:p>
            <a:pPr lvl="1"/>
            <a:r>
              <a:rPr lang="en-US" dirty="0" smtClean="0"/>
              <a:t>Help students to build study skills</a:t>
            </a:r>
          </a:p>
          <a:p>
            <a:pPr lvl="1"/>
            <a:r>
              <a:rPr lang="en-US" dirty="0" smtClean="0"/>
              <a:t>“Nudge” students to complete complex tasks</a:t>
            </a:r>
          </a:p>
          <a:p>
            <a:pPr lvl="1"/>
            <a:r>
              <a:rPr lang="en-US" dirty="0" smtClean="0"/>
              <a:t>Provide information related to college success</a:t>
            </a: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InsideTrack</a:t>
            </a:r>
            <a:endParaRPr lang="en-US" dirty="0"/>
          </a:p>
        </p:txBody>
      </p:sp>
      <p:sp>
        <p:nvSpPr>
          <p:cNvPr id="3" name="Content Placeholder 2"/>
          <p:cNvSpPr>
            <a:spLocks noGrp="1"/>
          </p:cNvSpPr>
          <p:nvPr>
            <p:ph sz="quarter" idx="1"/>
          </p:nvPr>
        </p:nvSpPr>
        <p:spPr/>
        <p:txBody>
          <a:bodyPr>
            <a:normAutofit lnSpcReduction="10000"/>
          </a:bodyPr>
          <a:lstStyle/>
          <a:p>
            <a:r>
              <a:rPr lang="en-US" dirty="0" smtClean="0"/>
              <a:t>Student coaching service</a:t>
            </a:r>
          </a:p>
          <a:p>
            <a:r>
              <a:rPr lang="en-US" dirty="0" smtClean="0"/>
              <a:t>Business model focuses on being an external, third-party advising service</a:t>
            </a:r>
          </a:p>
          <a:p>
            <a:pPr lvl="1"/>
            <a:r>
              <a:rPr lang="en-US" dirty="0" smtClean="0"/>
              <a:t>Claim to build an economy of scale for counseling services</a:t>
            </a:r>
          </a:p>
          <a:p>
            <a:r>
              <a:rPr lang="en-US" dirty="0" smtClean="0"/>
              <a:t>Coached over 250,000 students since 2000-01</a:t>
            </a:r>
          </a:p>
          <a:p>
            <a:r>
              <a:rPr lang="en-US" dirty="0" smtClean="0"/>
              <a:t>Partners with all types of institutions</a:t>
            </a:r>
          </a:p>
          <a:p>
            <a:pPr lvl="1"/>
            <a:r>
              <a:rPr lang="en-US" dirty="0" smtClean="0"/>
              <a:t>Most students are studying in vocational tracks.</a:t>
            </a:r>
          </a:p>
          <a:p>
            <a:r>
              <a:rPr lang="en-US" dirty="0" smtClean="0"/>
              <a:t>This is an outside evaluation.  Researchers have no financial interest in </a:t>
            </a:r>
            <a:r>
              <a:rPr lang="en-US" dirty="0" err="1" smtClean="0"/>
              <a:t>InsideTrack</a:t>
            </a:r>
            <a:r>
              <a:rPr lang="en-US" dirty="0" smtClean="0"/>
              <a:t>.  </a:t>
            </a: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InsideTrack’s</a:t>
            </a:r>
            <a:r>
              <a:rPr lang="en-US" dirty="0" smtClean="0"/>
              <a:t> Coaching</a:t>
            </a:r>
            <a:endParaRPr lang="en-US" dirty="0"/>
          </a:p>
        </p:txBody>
      </p:sp>
      <p:sp>
        <p:nvSpPr>
          <p:cNvPr id="3" name="Content Placeholder 2"/>
          <p:cNvSpPr>
            <a:spLocks noGrp="1"/>
          </p:cNvSpPr>
          <p:nvPr>
            <p:ph sz="quarter" idx="1"/>
          </p:nvPr>
        </p:nvSpPr>
        <p:spPr/>
        <p:txBody>
          <a:bodyPr>
            <a:normAutofit fontScale="92500" lnSpcReduction="20000"/>
          </a:bodyPr>
          <a:lstStyle/>
          <a:p>
            <a:r>
              <a:rPr lang="en-US" dirty="0" smtClean="0"/>
              <a:t>Emphasis on training and hiring coaches</a:t>
            </a:r>
          </a:p>
          <a:p>
            <a:r>
              <a:rPr lang="en-US" dirty="0" smtClean="0"/>
              <a:t>Coaching takes place via phone, email, and text.  </a:t>
            </a:r>
          </a:p>
          <a:p>
            <a:pPr lvl="1"/>
            <a:r>
              <a:rPr lang="en-US" dirty="0" smtClean="0"/>
              <a:t>Trained coaches work in phone banks.</a:t>
            </a:r>
          </a:p>
          <a:p>
            <a:pPr lvl="1"/>
            <a:r>
              <a:rPr lang="en-US" dirty="0" smtClean="0"/>
              <a:t>Proprietary algorithms guide prioritization and software tracks student contacts and progress.</a:t>
            </a:r>
          </a:p>
          <a:p>
            <a:pPr lvl="1"/>
            <a:r>
              <a:rPr lang="en-US" dirty="0" smtClean="0"/>
              <a:t>Systems are integrated with participating universities to the extent that it is possible.</a:t>
            </a:r>
          </a:p>
          <a:p>
            <a:pPr lvl="2"/>
            <a:r>
              <a:rPr lang="en-US" dirty="0" smtClean="0"/>
              <a:t>E.g. Coaches can observe student attendance, performance, and upcoming deadlines where possible.</a:t>
            </a:r>
          </a:p>
          <a:p>
            <a:r>
              <a:rPr lang="en-US" dirty="0" smtClean="0"/>
              <a:t>Coaching is “Active” not “Passive”</a:t>
            </a:r>
          </a:p>
          <a:p>
            <a:r>
              <a:rPr lang="en-US" b="1" i="1" u="sng" dirty="0" smtClean="0"/>
              <a:t>Our key goal is to identify the effects of this coaching on student retention.</a:t>
            </a:r>
          </a:p>
          <a:p>
            <a:endParaRPr lang="en-US" dirty="0"/>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Methodology</a:t>
            </a:r>
            <a:endParaRPr lang="en-US" dirty="0"/>
          </a:p>
        </p:txBody>
      </p:sp>
      <p:sp>
        <p:nvSpPr>
          <p:cNvPr id="3" name="Content Placeholder 2"/>
          <p:cNvSpPr>
            <a:spLocks noGrp="1"/>
          </p:cNvSpPr>
          <p:nvPr>
            <p:ph sz="quarter" idx="1"/>
          </p:nvPr>
        </p:nvSpPr>
        <p:spPr/>
        <p:txBody>
          <a:bodyPr/>
          <a:lstStyle/>
          <a:p>
            <a:r>
              <a:rPr lang="en-US" dirty="0" err="1" smtClean="0"/>
              <a:t>InsideTrack</a:t>
            </a:r>
            <a:r>
              <a:rPr lang="en-US" dirty="0" smtClean="0"/>
              <a:t> wanted to “prove” itself to college partners.  They used randomized trials to show colleges their impact.</a:t>
            </a:r>
          </a:p>
          <a:p>
            <a:pPr lvl="1"/>
            <a:r>
              <a:rPr lang="en-US" dirty="0" smtClean="0"/>
              <a:t>Randomization facilitates rigorous evaluation.</a:t>
            </a:r>
          </a:p>
          <a:p>
            <a:r>
              <a:rPr lang="en-US" dirty="0" smtClean="0"/>
              <a:t>In 2004 &amp; 2007, </a:t>
            </a:r>
            <a:r>
              <a:rPr lang="en-US" dirty="0" err="1" smtClean="0"/>
              <a:t>InsideTrack</a:t>
            </a:r>
            <a:r>
              <a:rPr lang="en-US" dirty="0" smtClean="0"/>
              <a:t> conducted 17 “lotteries.”   These 17 cohorts spanned eight public, private not-for-profit, and for-profit colleges.</a:t>
            </a:r>
          </a:p>
          <a:p>
            <a:pPr lvl="1"/>
            <a:r>
              <a:rPr lang="en-US" dirty="0" smtClean="0"/>
              <a:t>Broad spectrum of colleges and times suggests </a:t>
            </a:r>
            <a:r>
              <a:rPr lang="en-US" dirty="0" err="1" smtClean="0"/>
              <a:t>generalizeability</a:t>
            </a:r>
            <a:r>
              <a:rPr lang="en-US" dirty="0" smtClean="0"/>
              <a:t>.</a:t>
            </a:r>
          </a:p>
          <a:p>
            <a:endParaRPr lang="en-US" dirty="0" smtClean="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Age Distributions</a:t>
            </a:r>
            <a:endParaRPr lang="en-US" dirty="0"/>
          </a:p>
        </p:txBody>
      </p:sp>
      <p:pic>
        <p:nvPicPr>
          <p:cNvPr id="2050" name="Picture 2"/>
          <p:cNvPicPr>
            <a:picLocks noGrp="1" noChangeAspect="1" noChangeArrowheads="1"/>
          </p:cNvPicPr>
          <p:nvPr>
            <p:ph sz="quarter" idx="1"/>
          </p:nvPr>
        </p:nvPicPr>
        <p:blipFill>
          <a:blip r:embed="rId2" cstate="print"/>
          <a:srcRect/>
          <a:stretch>
            <a:fillRect/>
          </a:stretch>
        </p:blipFill>
        <p:spPr bwMode="auto">
          <a:xfrm>
            <a:off x="1143001" y="1676400"/>
            <a:ext cx="6513820" cy="4767245"/>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SAT Scores</a:t>
            </a:r>
            <a:endParaRPr lang="en-US" dirty="0"/>
          </a:p>
        </p:txBody>
      </p:sp>
      <p:pic>
        <p:nvPicPr>
          <p:cNvPr id="3074" name="Picture 2"/>
          <p:cNvPicPr>
            <a:picLocks noGrp="1" noChangeAspect="1" noChangeArrowheads="1"/>
          </p:cNvPicPr>
          <p:nvPr>
            <p:ph sz="quarter" idx="1"/>
          </p:nvPr>
        </p:nvPicPr>
        <p:blipFill>
          <a:blip r:embed="rId2" cstate="print"/>
          <a:srcRect/>
          <a:stretch>
            <a:fillRect/>
          </a:stretch>
        </p:blipFill>
        <p:spPr bwMode="auto">
          <a:xfrm>
            <a:off x="1295400" y="1600200"/>
            <a:ext cx="6465537" cy="4731909"/>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Randomization and its Imperfections</a:t>
            </a:r>
            <a:endParaRPr lang="en-US" dirty="0"/>
          </a:p>
        </p:txBody>
      </p:sp>
      <p:sp>
        <p:nvSpPr>
          <p:cNvPr id="3" name="Content Placeholder 2"/>
          <p:cNvSpPr>
            <a:spLocks noGrp="1"/>
          </p:cNvSpPr>
          <p:nvPr>
            <p:ph sz="quarter" idx="1"/>
          </p:nvPr>
        </p:nvSpPr>
        <p:spPr/>
        <p:txBody>
          <a:bodyPr/>
          <a:lstStyle/>
          <a:p>
            <a:r>
              <a:rPr lang="en-US" dirty="0" smtClean="0"/>
              <a:t>Randomization is not perfect.</a:t>
            </a:r>
          </a:p>
          <a:p>
            <a:r>
              <a:rPr lang="en-US" dirty="0" smtClean="0"/>
              <a:t>There are many ethical (and legal) issues with running randomized experiments.</a:t>
            </a:r>
          </a:p>
          <a:p>
            <a:r>
              <a:rPr lang="en-US" dirty="0" smtClean="0"/>
              <a:t>Randomization can often focus too much on the method that the research questions lose their foundation in social science policy and theory.</a:t>
            </a:r>
            <a:endParaRPr lang="en-US" dirty="0" smtClean="0"/>
          </a:p>
          <a:p>
            <a:r>
              <a:rPr lang="en-US" dirty="0" smtClean="0"/>
              <a:t>Randomization often can not tell us the mechanism by which effects occur.</a:t>
            </a: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High School GPA</a:t>
            </a:r>
            <a:endParaRPr lang="en-US" dirty="0"/>
          </a:p>
        </p:txBody>
      </p:sp>
      <p:pic>
        <p:nvPicPr>
          <p:cNvPr id="4098" name="Picture 2"/>
          <p:cNvPicPr>
            <a:picLocks noGrp="1" noChangeAspect="1" noChangeArrowheads="1"/>
          </p:cNvPicPr>
          <p:nvPr>
            <p:ph sz="quarter" idx="1"/>
          </p:nvPr>
        </p:nvPicPr>
        <p:blipFill>
          <a:blip r:embed="rId2" cstate="print"/>
          <a:srcRect/>
          <a:stretch>
            <a:fillRect/>
          </a:stretch>
        </p:blipFill>
        <p:spPr bwMode="auto">
          <a:xfrm>
            <a:off x="1447801" y="1647578"/>
            <a:ext cx="6248400" cy="4572993"/>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Significant Differences by Lottery?</a:t>
            </a:r>
            <a:endParaRPr lang="en-US" dirty="0"/>
          </a:p>
        </p:txBody>
      </p:sp>
      <p:graphicFrame>
        <p:nvGraphicFramePr>
          <p:cNvPr id="7" name="Content Placeholder 6"/>
          <p:cNvGraphicFramePr>
            <a:graphicFrameLocks noGrp="1"/>
          </p:cNvGraphicFramePr>
          <p:nvPr>
            <p:ph sz="quarter" idx="1"/>
          </p:nvPr>
        </p:nvGraphicFramePr>
        <p:xfrm>
          <a:off x="609600" y="1589088"/>
          <a:ext cx="3886200" cy="4251960"/>
        </p:xfrm>
        <a:graphic>
          <a:graphicData uri="http://schemas.openxmlformats.org/drawingml/2006/table">
            <a:tbl>
              <a:tblPr firstRow="1" bandRow="1">
                <a:tableStyleId>{5C22544A-7EE6-4342-B048-85BDC9FD1C3A}</a:tableStyleId>
              </a:tblPr>
              <a:tblGrid>
                <a:gridCol w="1295400"/>
                <a:gridCol w="1295400"/>
                <a:gridCol w="1295400"/>
              </a:tblGrid>
              <a:tr h="370840">
                <a:tc>
                  <a:txBody>
                    <a:bodyPr/>
                    <a:lstStyle/>
                    <a:p>
                      <a:r>
                        <a:rPr lang="en-US" dirty="0" smtClean="0"/>
                        <a:t>Lottery</a:t>
                      </a:r>
                      <a:endParaRPr lang="en-US" dirty="0"/>
                    </a:p>
                  </a:txBody>
                  <a:tcPr/>
                </a:tc>
                <a:tc>
                  <a:txBody>
                    <a:bodyPr/>
                    <a:lstStyle/>
                    <a:p>
                      <a:r>
                        <a:rPr lang="en-US" dirty="0" smtClean="0"/>
                        <a:t>#</a:t>
                      </a:r>
                      <a:r>
                        <a:rPr lang="en-US" baseline="0" dirty="0" smtClean="0"/>
                        <a:t> </a:t>
                      </a:r>
                      <a:r>
                        <a:rPr lang="en-US" baseline="0" dirty="0" err="1" smtClean="0"/>
                        <a:t>Charac-teristics</a:t>
                      </a:r>
                      <a:endParaRPr lang="en-US" dirty="0"/>
                    </a:p>
                  </a:txBody>
                  <a:tcPr/>
                </a:tc>
                <a:tc>
                  <a:txBody>
                    <a:bodyPr/>
                    <a:lstStyle/>
                    <a:p>
                      <a:r>
                        <a:rPr lang="en-US" dirty="0" smtClean="0"/>
                        <a:t># Significant</a:t>
                      </a:r>
                      <a:r>
                        <a:rPr lang="en-US" baseline="0" dirty="0" smtClean="0"/>
                        <a:t> Diff (90%)</a:t>
                      </a:r>
                      <a:endParaRPr lang="en-US" dirty="0"/>
                    </a:p>
                  </a:txBody>
                  <a:tcPr/>
                </a:tc>
              </a:tr>
              <a:tr h="370840">
                <a:tc>
                  <a:txBody>
                    <a:bodyPr/>
                    <a:lstStyle/>
                    <a:p>
                      <a:r>
                        <a:rPr lang="en-US" dirty="0" smtClean="0"/>
                        <a:t>1</a:t>
                      </a:r>
                      <a:r>
                        <a:rPr lang="en-US" baseline="0" dirty="0" smtClean="0"/>
                        <a:t> (n=1583)</a:t>
                      </a:r>
                      <a:endParaRPr lang="en-US" dirty="0"/>
                    </a:p>
                  </a:txBody>
                  <a:tcPr/>
                </a:tc>
                <a:tc>
                  <a:txBody>
                    <a:bodyPr/>
                    <a:lstStyle/>
                    <a:p>
                      <a:r>
                        <a:rPr lang="en-US" dirty="0" smtClean="0"/>
                        <a:t>2</a:t>
                      </a:r>
                      <a:endParaRPr lang="en-US" dirty="0"/>
                    </a:p>
                  </a:txBody>
                  <a:tcPr/>
                </a:tc>
                <a:tc>
                  <a:txBody>
                    <a:bodyPr/>
                    <a:lstStyle/>
                    <a:p>
                      <a:r>
                        <a:rPr lang="en-US" dirty="0" smtClean="0"/>
                        <a:t>0</a:t>
                      </a:r>
                      <a:endParaRPr lang="en-US" dirty="0"/>
                    </a:p>
                  </a:txBody>
                  <a:tcPr/>
                </a:tc>
              </a:tr>
              <a:tr h="370840">
                <a:tc>
                  <a:txBody>
                    <a:bodyPr/>
                    <a:lstStyle/>
                    <a:p>
                      <a:r>
                        <a:rPr lang="en-US" dirty="0" smtClean="0"/>
                        <a:t>2</a:t>
                      </a:r>
                      <a:r>
                        <a:rPr lang="en-US" baseline="0" dirty="0" smtClean="0"/>
                        <a:t> (n=1629)</a:t>
                      </a:r>
                      <a:endParaRPr lang="en-US" dirty="0"/>
                    </a:p>
                  </a:txBody>
                  <a:tcPr/>
                </a:tc>
                <a:tc>
                  <a:txBody>
                    <a:bodyPr/>
                    <a:lstStyle/>
                    <a:p>
                      <a:r>
                        <a:rPr lang="en-US" dirty="0" smtClean="0"/>
                        <a:t>2</a:t>
                      </a:r>
                      <a:endParaRPr lang="en-US" dirty="0"/>
                    </a:p>
                  </a:txBody>
                  <a:tcPr/>
                </a:tc>
                <a:tc>
                  <a:txBody>
                    <a:bodyPr/>
                    <a:lstStyle/>
                    <a:p>
                      <a:r>
                        <a:rPr lang="en-US" dirty="0" smtClean="0"/>
                        <a:t>0</a:t>
                      </a:r>
                      <a:endParaRPr lang="en-US" dirty="0"/>
                    </a:p>
                  </a:txBody>
                  <a:tcPr/>
                </a:tc>
              </a:tr>
              <a:tr h="370840">
                <a:tc>
                  <a:txBody>
                    <a:bodyPr/>
                    <a:lstStyle/>
                    <a:p>
                      <a:r>
                        <a:rPr lang="en-US" dirty="0" smtClean="0"/>
                        <a:t>3</a:t>
                      </a:r>
                      <a:r>
                        <a:rPr lang="en-US" baseline="0" dirty="0" smtClean="0"/>
                        <a:t> (n=1546)</a:t>
                      </a:r>
                      <a:endParaRPr lang="en-US" dirty="0"/>
                    </a:p>
                  </a:txBody>
                  <a:tcPr/>
                </a:tc>
                <a:tc>
                  <a:txBody>
                    <a:bodyPr/>
                    <a:lstStyle/>
                    <a:p>
                      <a:r>
                        <a:rPr lang="en-US" dirty="0" smtClean="0"/>
                        <a:t>2</a:t>
                      </a:r>
                      <a:endParaRPr lang="en-US" dirty="0"/>
                    </a:p>
                  </a:txBody>
                  <a:tcPr/>
                </a:tc>
                <a:tc>
                  <a:txBody>
                    <a:bodyPr/>
                    <a:lstStyle/>
                    <a:p>
                      <a:r>
                        <a:rPr lang="en-US" dirty="0" smtClean="0"/>
                        <a:t>0</a:t>
                      </a:r>
                      <a:endParaRPr lang="en-US" dirty="0"/>
                    </a:p>
                  </a:txBody>
                  <a:tcPr/>
                </a:tc>
              </a:tr>
              <a:tr h="370840">
                <a:tc>
                  <a:txBody>
                    <a:bodyPr/>
                    <a:lstStyle/>
                    <a:p>
                      <a:r>
                        <a:rPr lang="en-US" dirty="0" smtClean="0"/>
                        <a:t>4</a:t>
                      </a:r>
                      <a:r>
                        <a:rPr lang="en-US" baseline="0" dirty="0" smtClean="0"/>
                        <a:t> (n=1552)</a:t>
                      </a:r>
                      <a:endParaRPr lang="en-US" dirty="0"/>
                    </a:p>
                  </a:txBody>
                  <a:tcPr/>
                </a:tc>
                <a:tc>
                  <a:txBody>
                    <a:bodyPr/>
                    <a:lstStyle/>
                    <a:p>
                      <a:r>
                        <a:rPr lang="en-US" dirty="0" smtClean="0"/>
                        <a:t>2</a:t>
                      </a:r>
                      <a:endParaRPr lang="en-US" dirty="0"/>
                    </a:p>
                  </a:txBody>
                  <a:tcPr/>
                </a:tc>
                <a:tc>
                  <a:txBody>
                    <a:bodyPr/>
                    <a:lstStyle/>
                    <a:p>
                      <a:r>
                        <a:rPr lang="en-US" dirty="0" smtClean="0"/>
                        <a:t>0</a:t>
                      </a:r>
                      <a:endParaRPr lang="en-US" dirty="0"/>
                    </a:p>
                  </a:txBody>
                  <a:tcPr/>
                </a:tc>
              </a:tr>
              <a:tr h="370840">
                <a:tc>
                  <a:txBody>
                    <a:bodyPr/>
                    <a:lstStyle/>
                    <a:p>
                      <a:r>
                        <a:rPr lang="en-US" dirty="0" smtClean="0"/>
                        <a:t>5</a:t>
                      </a:r>
                      <a:r>
                        <a:rPr lang="en-US" baseline="0" dirty="0" smtClean="0"/>
                        <a:t> (n=1588)</a:t>
                      </a:r>
                      <a:endParaRPr lang="en-US" dirty="0"/>
                    </a:p>
                  </a:txBody>
                  <a:tcPr/>
                </a:tc>
                <a:tc>
                  <a:txBody>
                    <a:bodyPr/>
                    <a:lstStyle/>
                    <a:p>
                      <a:r>
                        <a:rPr lang="en-US" dirty="0" smtClean="0"/>
                        <a:t>2</a:t>
                      </a:r>
                      <a:endParaRPr lang="en-US" dirty="0"/>
                    </a:p>
                  </a:txBody>
                  <a:tcPr/>
                </a:tc>
                <a:tc>
                  <a:txBody>
                    <a:bodyPr/>
                    <a:lstStyle/>
                    <a:p>
                      <a:r>
                        <a:rPr lang="en-US" dirty="0" smtClean="0"/>
                        <a:t>0</a:t>
                      </a:r>
                      <a:endParaRPr lang="en-US" dirty="0"/>
                    </a:p>
                  </a:txBody>
                  <a:tcPr/>
                </a:tc>
              </a:tr>
              <a:tr h="370840">
                <a:tc>
                  <a:txBody>
                    <a:bodyPr/>
                    <a:lstStyle/>
                    <a:p>
                      <a:r>
                        <a:rPr lang="en-US" dirty="0" smtClean="0"/>
                        <a:t>6</a:t>
                      </a:r>
                      <a:r>
                        <a:rPr lang="en-US" baseline="0" dirty="0" smtClean="0"/>
                        <a:t> (n=552)</a:t>
                      </a:r>
                      <a:endParaRPr lang="en-US" dirty="0"/>
                    </a:p>
                  </a:txBody>
                  <a:tcPr/>
                </a:tc>
                <a:tc>
                  <a:txBody>
                    <a:bodyPr/>
                    <a:lstStyle/>
                    <a:p>
                      <a:r>
                        <a:rPr lang="en-US" dirty="0" smtClean="0"/>
                        <a:t>3</a:t>
                      </a:r>
                      <a:endParaRPr lang="en-US" dirty="0"/>
                    </a:p>
                  </a:txBody>
                  <a:tcPr/>
                </a:tc>
                <a:tc>
                  <a:txBody>
                    <a:bodyPr/>
                    <a:lstStyle/>
                    <a:p>
                      <a:r>
                        <a:rPr lang="en-US" dirty="0" smtClean="0"/>
                        <a:t>0</a:t>
                      </a:r>
                      <a:endParaRPr lang="en-US" dirty="0"/>
                    </a:p>
                  </a:txBody>
                  <a:tcPr/>
                </a:tc>
              </a:tr>
              <a:tr h="370840">
                <a:tc>
                  <a:txBody>
                    <a:bodyPr/>
                    <a:lstStyle/>
                    <a:p>
                      <a:r>
                        <a:rPr lang="en-US" dirty="0" smtClean="0"/>
                        <a:t>7</a:t>
                      </a:r>
                      <a:r>
                        <a:rPr lang="en-US" baseline="0" dirty="0" smtClean="0"/>
                        <a:t> (n=586)</a:t>
                      </a:r>
                      <a:endParaRPr lang="en-US" dirty="0"/>
                    </a:p>
                  </a:txBody>
                  <a:tcPr/>
                </a:tc>
                <a:tc>
                  <a:txBody>
                    <a:bodyPr/>
                    <a:lstStyle/>
                    <a:p>
                      <a:r>
                        <a:rPr lang="en-US" dirty="0" smtClean="0"/>
                        <a:t>3</a:t>
                      </a:r>
                      <a:endParaRPr lang="en-US" dirty="0"/>
                    </a:p>
                  </a:txBody>
                  <a:tcPr/>
                </a:tc>
                <a:tc>
                  <a:txBody>
                    <a:bodyPr/>
                    <a:lstStyle/>
                    <a:p>
                      <a:r>
                        <a:rPr lang="en-US" dirty="0" smtClean="0"/>
                        <a:t>0</a:t>
                      </a:r>
                      <a:endParaRPr lang="en-US" dirty="0"/>
                    </a:p>
                  </a:txBody>
                  <a:tcPr/>
                </a:tc>
              </a:tr>
              <a:tr h="370840">
                <a:tc>
                  <a:txBody>
                    <a:bodyPr/>
                    <a:lstStyle/>
                    <a:p>
                      <a:r>
                        <a:rPr lang="en-US" dirty="0" smtClean="0"/>
                        <a:t>8</a:t>
                      </a:r>
                      <a:r>
                        <a:rPr lang="en-US" baseline="0" dirty="0" smtClean="0"/>
                        <a:t> (n=593)</a:t>
                      </a:r>
                      <a:endParaRPr lang="en-US" dirty="0"/>
                    </a:p>
                  </a:txBody>
                  <a:tcPr/>
                </a:tc>
                <a:tc>
                  <a:txBody>
                    <a:bodyPr/>
                    <a:lstStyle/>
                    <a:p>
                      <a:r>
                        <a:rPr lang="en-US" dirty="0" smtClean="0"/>
                        <a:t>3</a:t>
                      </a:r>
                      <a:endParaRPr lang="en-US" dirty="0"/>
                    </a:p>
                  </a:txBody>
                  <a:tcPr/>
                </a:tc>
                <a:tc>
                  <a:txBody>
                    <a:bodyPr/>
                    <a:lstStyle/>
                    <a:p>
                      <a:r>
                        <a:rPr lang="en-US" dirty="0" smtClean="0"/>
                        <a:t>0</a:t>
                      </a:r>
                      <a:endParaRPr lang="en-US" dirty="0"/>
                    </a:p>
                  </a:txBody>
                  <a:tcPr/>
                </a:tc>
              </a:tr>
              <a:tr h="370840">
                <a:tc>
                  <a:txBody>
                    <a:bodyPr/>
                    <a:lstStyle/>
                    <a:p>
                      <a:r>
                        <a:rPr lang="en-US" dirty="0" smtClean="0"/>
                        <a:t>9</a:t>
                      </a:r>
                      <a:r>
                        <a:rPr lang="en-US" baseline="0" dirty="0" smtClean="0"/>
                        <a:t> (n=974)</a:t>
                      </a:r>
                      <a:endParaRPr lang="en-US" dirty="0"/>
                    </a:p>
                  </a:txBody>
                  <a:tcPr/>
                </a:tc>
                <a:tc>
                  <a:txBody>
                    <a:bodyPr/>
                    <a:lstStyle/>
                    <a:p>
                      <a:r>
                        <a:rPr lang="en-US" dirty="0" smtClean="0"/>
                        <a:t>9</a:t>
                      </a:r>
                      <a:endParaRPr lang="en-US" dirty="0"/>
                    </a:p>
                  </a:txBody>
                  <a:tcPr/>
                </a:tc>
                <a:tc>
                  <a:txBody>
                    <a:bodyPr/>
                    <a:lstStyle/>
                    <a:p>
                      <a:r>
                        <a:rPr lang="en-US" dirty="0" smtClean="0"/>
                        <a:t>0</a:t>
                      </a:r>
                      <a:endParaRPr lang="en-US" dirty="0"/>
                    </a:p>
                  </a:txBody>
                  <a:tcPr/>
                </a:tc>
              </a:tr>
            </a:tbl>
          </a:graphicData>
        </a:graphic>
      </p:graphicFrame>
      <p:graphicFrame>
        <p:nvGraphicFramePr>
          <p:cNvPr id="8" name="Content Placeholder 7"/>
          <p:cNvGraphicFramePr>
            <a:graphicFrameLocks noGrp="1"/>
          </p:cNvGraphicFramePr>
          <p:nvPr>
            <p:ph sz="quarter" idx="2"/>
          </p:nvPr>
        </p:nvGraphicFramePr>
        <p:xfrm>
          <a:off x="4648199" y="1589088"/>
          <a:ext cx="4311651" cy="3606800"/>
        </p:xfrm>
        <a:graphic>
          <a:graphicData uri="http://schemas.openxmlformats.org/drawingml/2006/table">
            <a:tbl>
              <a:tblPr firstRow="1" bandRow="1">
                <a:tableStyleId>{5C22544A-7EE6-4342-B048-85BDC9FD1C3A}</a:tableStyleId>
              </a:tblPr>
              <a:tblGrid>
                <a:gridCol w="1437217"/>
                <a:gridCol w="1437217"/>
                <a:gridCol w="1437217"/>
              </a:tblGrid>
              <a:tr h="370840">
                <a:tc>
                  <a:txBody>
                    <a:bodyPr/>
                    <a:lstStyle/>
                    <a:p>
                      <a:r>
                        <a:rPr lang="en-US" dirty="0" smtClean="0"/>
                        <a:t>Lottery</a:t>
                      </a:r>
                      <a:endParaRPr lang="en-US" dirty="0"/>
                    </a:p>
                  </a:txBody>
                  <a:tcPr/>
                </a:tc>
                <a:tc>
                  <a:txBody>
                    <a:bodyPr/>
                    <a:lstStyle/>
                    <a:p>
                      <a:r>
                        <a:rPr lang="en-US" dirty="0" smtClean="0"/>
                        <a:t>#</a:t>
                      </a:r>
                      <a:r>
                        <a:rPr lang="en-US" baseline="0" dirty="0" smtClean="0"/>
                        <a:t> </a:t>
                      </a:r>
                      <a:r>
                        <a:rPr lang="en-US" baseline="0" dirty="0" err="1" smtClean="0"/>
                        <a:t>Charact-eristics</a:t>
                      </a:r>
                      <a:endParaRPr lang="en-US" dirty="0"/>
                    </a:p>
                  </a:txBody>
                  <a:tcPr/>
                </a:tc>
                <a:tc>
                  <a:txBody>
                    <a:bodyPr/>
                    <a:lstStyle/>
                    <a:p>
                      <a:r>
                        <a:rPr lang="en-US" dirty="0" smtClean="0"/>
                        <a:t># Significant</a:t>
                      </a:r>
                      <a:r>
                        <a:rPr lang="en-US" baseline="0" dirty="0" smtClean="0"/>
                        <a:t> Diff</a:t>
                      </a:r>
                      <a:endParaRPr lang="en-US" dirty="0"/>
                    </a:p>
                  </a:txBody>
                  <a:tcPr/>
                </a:tc>
              </a:tr>
              <a:tr h="370840">
                <a:tc>
                  <a:txBody>
                    <a:bodyPr/>
                    <a:lstStyle/>
                    <a:p>
                      <a:r>
                        <a:rPr lang="en-US" dirty="0" smtClean="0"/>
                        <a:t>10 </a:t>
                      </a:r>
                      <a:r>
                        <a:rPr lang="en-US" baseline="0" dirty="0" smtClean="0"/>
                        <a:t>(n=326)</a:t>
                      </a:r>
                      <a:endParaRPr lang="en-US" dirty="0"/>
                    </a:p>
                  </a:txBody>
                  <a:tcPr/>
                </a:tc>
                <a:tc>
                  <a:txBody>
                    <a:bodyPr/>
                    <a:lstStyle/>
                    <a:p>
                      <a:r>
                        <a:rPr lang="en-US" dirty="0" smtClean="0"/>
                        <a:t>6</a:t>
                      </a:r>
                      <a:endParaRPr lang="en-US" dirty="0"/>
                    </a:p>
                  </a:txBody>
                  <a:tcPr/>
                </a:tc>
                <a:tc>
                  <a:txBody>
                    <a:bodyPr/>
                    <a:lstStyle/>
                    <a:p>
                      <a:r>
                        <a:rPr lang="en-US" dirty="0" smtClean="0"/>
                        <a:t>0</a:t>
                      </a:r>
                      <a:endParaRPr lang="en-US" dirty="0"/>
                    </a:p>
                  </a:txBody>
                  <a:tcPr/>
                </a:tc>
              </a:tr>
              <a:tr h="370840">
                <a:tc>
                  <a:txBody>
                    <a:bodyPr/>
                    <a:lstStyle/>
                    <a:p>
                      <a:r>
                        <a:rPr lang="en-US" dirty="0" smtClean="0"/>
                        <a:t>11</a:t>
                      </a:r>
                      <a:r>
                        <a:rPr lang="en-US" baseline="0" dirty="0" smtClean="0"/>
                        <a:t> (n=479)</a:t>
                      </a:r>
                      <a:endParaRPr lang="en-US" dirty="0"/>
                    </a:p>
                  </a:txBody>
                  <a:tcPr/>
                </a:tc>
                <a:tc>
                  <a:txBody>
                    <a:bodyPr/>
                    <a:lstStyle/>
                    <a:p>
                      <a:r>
                        <a:rPr lang="en-US" dirty="0" smtClean="0"/>
                        <a:t>6</a:t>
                      </a:r>
                    </a:p>
                  </a:txBody>
                  <a:tcPr/>
                </a:tc>
                <a:tc>
                  <a:txBody>
                    <a:bodyPr/>
                    <a:lstStyle/>
                    <a:p>
                      <a:r>
                        <a:rPr lang="en-US" dirty="0" smtClean="0"/>
                        <a:t>0</a:t>
                      </a:r>
                      <a:endParaRPr lang="en-US" dirty="0"/>
                    </a:p>
                  </a:txBody>
                  <a:tcPr/>
                </a:tc>
              </a:tr>
              <a:tr h="370840">
                <a:tc>
                  <a:txBody>
                    <a:bodyPr/>
                    <a:lstStyle/>
                    <a:p>
                      <a:r>
                        <a:rPr lang="en-US" dirty="0" smtClean="0"/>
                        <a:t>12</a:t>
                      </a:r>
                      <a:r>
                        <a:rPr lang="en-US" baseline="0" dirty="0" smtClean="0"/>
                        <a:t> (n=400)</a:t>
                      </a:r>
                      <a:endParaRPr lang="en-US" dirty="0"/>
                    </a:p>
                  </a:txBody>
                  <a:tcPr/>
                </a:tc>
                <a:tc>
                  <a:txBody>
                    <a:bodyPr/>
                    <a:lstStyle/>
                    <a:p>
                      <a:r>
                        <a:rPr lang="en-US" dirty="0" smtClean="0"/>
                        <a:t>2</a:t>
                      </a:r>
                    </a:p>
                  </a:txBody>
                  <a:tcPr/>
                </a:tc>
                <a:tc>
                  <a:txBody>
                    <a:bodyPr/>
                    <a:lstStyle/>
                    <a:p>
                      <a:r>
                        <a:rPr lang="en-US" dirty="0" smtClean="0"/>
                        <a:t>0</a:t>
                      </a:r>
                      <a:endParaRPr lang="en-US" dirty="0"/>
                    </a:p>
                  </a:txBody>
                  <a:tcPr/>
                </a:tc>
              </a:tr>
              <a:tr h="370840">
                <a:tc>
                  <a:txBody>
                    <a:bodyPr/>
                    <a:lstStyle/>
                    <a:p>
                      <a:r>
                        <a:rPr lang="en-US" dirty="0" smtClean="0"/>
                        <a:t>13</a:t>
                      </a:r>
                      <a:r>
                        <a:rPr lang="en-US" baseline="0" dirty="0" smtClean="0"/>
                        <a:t> (n=300)</a:t>
                      </a:r>
                      <a:endParaRPr lang="en-US" dirty="0"/>
                    </a:p>
                  </a:txBody>
                  <a:tcPr/>
                </a:tc>
                <a:tc>
                  <a:txBody>
                    <a:bodyPr/>
                    <a:lstStyle/>
                    <a:p>
                      <a:r>
                        <a:rPr lang="en-US" dirty="0" smtClean="0"/>
                        <a:t>1</a:t>
                      </a:r>
                      <a:endParaRPr lang="en-US" dirty="0"/>
                    </a:p>
                  </a:txBody>
                  <a:tcPr/>
                </a:tc>
                <a:tc>
                  <a:txBody>
                    <a:bodyPr/>
                    <a:lstStyle/>
                    <a:p>
                      <a:r>
                        <a:rPr lang="en-US" dirty="0" smtClean="0"/>
                        <a:t>0</a:t>
                      </a:r>
                      <a:endParaRPr lang="en-US" dirty="0"/>
                    </a:p>
                  </a:txBody>
                  <a:tcPr/>
                </a:tc>
              </a:tr>
              <a:tr h="370840">
                <a:tc>
                  <a:txBody>
                    <a:bodyPr/>
                    <a:lstStyle/>
                    <a:p>
                      <a:r>
                        <a:rPr lang="en-US" dirty="0" smtClean="0"/>
                        <a:t>14</a:t>
                      </a:r>
                      <a:r>
                        <a:rPr lang="en-US" baseline="0" dirty="0" smtClean="0"/>
                        <a:t> (n=600)</a:t>
                      </a:r>
                      <a:endParaRPr lang="en-US" dirty="0"/>
                    </a:p>
                  </a:txBody>
                  <a:tcPr/>
                </a:tc>
                <a:tc>
                  <a:txBody>
                    <a:bodyPr/>
                    <a:lstStyle/>
                    <a:p>
                      <a:r>
                        <a:rPr lang="en-US" dirty="0" smtClean="0"/>
                        <a:t>1</a:t>
                      </a:r>
                      <a:endParaRPr lang="en-US" dirty="0"/>
                    </a:p>
                  </a:txBody>
                  <a:tcPr/>
                </a:tc>
                <a:tc>
                  <a:txBody>
                    <a:bodyPr/>
                    <a:lstStyle/>
                    <a:p>
                      <a:r>
                        <a:rPr lang="en-US" dirty="0" smtClean="0"/>
                        <a:t>0</a:t>
                      </a:r>
                      <a:endParaRPr lang="en-US" dirty="0"/>
                    </a:p>
                  </a:txBody>
                  <a:tcPr/>
                </a:tc>
              </a:tr>
              <a:tr h="370840">
                <a:tc>
                  <a:txBody>
                    <a:bodyPr/>
                    <a:lstStyle/>
                    <a:p>
                      <a:r>
                        <a:rPr lang="en-US" dirty="0" smtClean="0"/>
                        <a:t>15</a:t>
                      </a:r>
                      <a:r>
                        <a:rPr lang="en-US" baseline="0" dirty="0" smtClean="0"/>
                        <a:t> (n=221)</a:t>
                      </a:r>
                      <a:endParaRPr lang="en-US" dirty="0"/>
                    </a:p>
                  </a:txBody>
                  <a:tcPr/>
                </a:tc>
                <a:tc>
                  <a:txBody>
                    <a:bodyPr/>
                    <a:lstStyle/>
                    <a:p>
                      <a:r>
                        <a:rPr lang="en-US" dirty="0" smtClean="0"/>
                        <a:t>3</a:t>
                      </a:r>
                    </a:p>
                  </a:txBody>
                  <a:tcPr/>
                </a:tc>
                <a:tc>
                  <a:txBody>
                    <a:bodyPr/>
                    <a:lstStyle/>
                    <a:p>
                      <a:r>
                        <a:rPr lang="en-US" dirty="0" smtClean="0"/>
                        <a:t>1</a:t>
                      </a:r>
                      <a:endParaRPr lang="en-US" dirty="0"/>
                    </a:p>
                  </a:txBody>
                  <a:tcPr/>
                </a:tc>
              </a:tr>
              <a:tr h="370840">
                <a:tc>
                  <a:txBody>
                    <a:bodyPr/>
                    <a:lstStyle/>
                    <a:p>
                      <a:r>
                        <a:rPr lang="en-US" dirty="0" smtClean="0"/>
                        <a:t>16</a:t>
                      </a:r>
                      <a:r>
                        <a:rPr lang="en-US" baseline="0" dirty="0" smtClean="0"/>
                        <a:t> (n=176)</a:t>
                      </a:r>
                      <a:endParaRPr lang="en-US" dirty="0"/>
                    </a:p>
                  </a:txBody>
                  <a:tcPr/>
                </a:tc>
                <a:tc>
                  <a:txBody>
                    <a:bodyPr/>
                    <a:lstStyle/>
                    <a:p>
                      <a:r>
                        <a:rPr lang="en-US" dirty="0" smtClean="0"/>
                        <a:t>14</a:t>
                      </a:r>
                      <a:endParaRPr lang="en-US" dirty="0"/>
                    </a:p>
                  </a:txBody>
                  <a:tcPr/>
                </a:tc>
                <a:tc>
                  <a:txBody>
                    <a:bodyPr/>
                    <a:lstStyle/>
                    <a:p>
                      <a:r>
                        <a:rPr lang="en-US" dirty="0" smtClean="0"/>
                        <a:t>0</a:t>
                      </a:r>
                      <a:endParaRPr lang="en-US" dirty="0"/>
                    </a:p>
                  </a:txBody>
                  <a:tcPr/>
                </a:tc>
              </a:tr>
              <a:tr h="370840">
                <a:tc>
                  <a:txBody>
                    <a:bodyPr/>
                    <a:lstStyle/>
                    <a:p>
                      <a:r>
                        <a:rPr lang="en-US" dirty="0" smtClean="0"/>
                        <a:t>17</a:t>
                      </a:r>
                      <a:r>
                        <a:rPr lang="en-US" baseline="0" dirty="0" smtClean="0"/>
                        <a:t> (n=450)</a:t>
                      </a:r>
                      <a:endParaRPr lang="en-US" dirty="0"/>
                    </a:p>
                  </a:txBody>
                  <a:tcPr/>
                </a:tc>
                <a:tc>
                  <a:txBody>
                    <a:bodyPr/>
                    <a:lstStyle/>
                    <a:p>
                      <a:r>
                        <a:rPr lang="en-US" dirty="0" smtClean="0"/>
                        <a:t>12</a:t>
                      </a:r>
                      <a:endParaRPr lang="en-US" dirty="0"/>
                    </a:p>
                  </a:txBody>
                  <a:tcPr/>
                </a:tc>
                <a:tc>
                  <a:txBody>
                    <a:bodyPr/>
                    <a:lstStyle/>
                    <a:p>
                      <a:r>
                        <a:rPr lang="en-US" dirty="0" smtClean="0"/>
                        <a:t>0</a:t>
                      </a:r>
                      <a:endParaRPr lang="en-US" dirty="0"/>
                    </a:p>
                  </a:txBody>
                  <a:tcPr/>
                </a:tc>
              </a:tr>
            </a:tbl>
          </a:graphicData>
        </a:graphic>
      </p:graphicFrame>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Baseline Results</a:t>
            </a:r>
            <a:endParaRPr lang="en-US" dirty="0"/>
          </a:p>
        </p:txBody>
      </p:sp>
      <p:graphicFrame>
        <p:nvGraphicFramePr>
          <p:cNvPr id="4" name="Content Placeholder 3"/>
          <p:cNvGraphicFramePr>
            <a:graphicFrameLocks noGrp="1"/>
          </p:cNvGraphicFramePr>
          <p:nvPr>
            <p:ph sz="quarter" idx="1"/>
          </p:nvPr>
        </p:nvGraphicFramePr>
        <p:xfrm>
          <a:off x="304800" y="1600200"/>
          <a:ext cx="8461375" cy="2763520"/>
        </p:xfrm>
        <a:graphic>
          <a:graphicData uri="http://schemas.openxmlformats.org/drawingml/2006/table">
            <a:tbl>
              <a:tblPr firstRow="1" bandRow="1">
                <a:tableStyleId>{5C22544A-7EE6-4342-B048-85BDC9FD1C3A}</a:tableStyleId>
              </a:tblPr>
              <a:tblGrid>
                <a:gridCol w="1692275"/>
                <a:gridCol w="1692275"/>
                <a:gridCol w="1692275"/>
                <a:gridCol w="1692275"/>
                <a:gridCol w="1692275"/>
              </a:tblGrid>
              <a:tr h="370840">
                <a:tc>
                  <a:txBody>
                    <a:bodyPr/>
                    <a:lstStyle/>
                    <a:p>
                      <a:r>
                        <a:rPr lang="en-US" dirty="0" smtClean="0"/>
                        <a:t>Model</a:t>
                      </a:r>
                      <a:endParaRPr lang="en-US" dirty="0"/>
                    </a:p>
                  </a:txBody>
                  <a:tcPr/>
                </a:tc>
                <a:tc>
                  <a:txBody>
                    <a:bodyPr/>
                    <a:lstStyle/>
                    <a:p>
                      <a:pPr algn="ctr"/>
                      <a:r>
                        <a:rPr lang="en-US" dirty="0" smtClean="0"/>
                        <a:t>6-month retention</a:t>
                      </a:r>
                      <a:endParaRPr lang="en-US" dirty="0"/>
                    </a:p>
                  </a:txBody>
                  <a:tcPr/>
                </a:tc>
                <a:tc>
                  <a:txBody>
                    <a:bodyPr/>
                    <a:lstStyle/>
                    <a:p>
                      <a:pPr algn="ctr"/>
                      <a:r>
                        <a:rPr lang="en-US" dirty="0" smtClean="0"/>
                        <a:t>12-month retention</a:t>
                      </a:r>
                      <a:endParaRPr lang="en-US" dirty="0"/>
                    </a:p>
                  </a:txBody>
                  <a:tcPr/>
                </a:tc>
                <a:tc>
                  <a:txBody>
                    <a:bodyPr/>
                    <a:lstStyle/>
                    <a:p>
                      <a:pPr algn="ctr"/>
                      <a:r>
                        <a:rPr lang="en-US" dirty="0" smtClean="0"/>
                        <a:t>18-month retention</a:t>
                      </a:r>
                      <a:endParaRPr lang="en-US" dirty="0"/>
                    </a:p>
                  </a:txBody>
                  <a:tcPr/>
                </a:tc>
                <a:tc>
                  <a:txBody>
                    <a:bodyPr/>
                    <a:lstStyle/>
                    <a:p>
                      <a:pPr algn="ctr"/>
                      <a:r>
                        <a:rPr lang="en-US" dirty="0" smtClean="0"/>
                        <a:t>24-month retention</a:t>
                      </a:r>
                      <a:endParaRPr lang="en-US" dirty="0"/>
                    </a:p>
                  </a:txBody>
                  <a:tcPr/>
                </a:tc>
              </a:tr>
              <a:tr h="370840">
                <a:tc>
                  <a:txBody>
                    <a:bodyPr/>
                    <a:lstStyle/>
                    <a:p>
                      <a:pPr marL="342900" indent="-342900">
                        <a:buNone/>
                      </a:pPr>
                      <a:r>
                        <a:rPr lang="en-US" dirty="0" smtClean="0"/>
                        <a:t>Control Mean</a:t>
                      </a:r>
                      <a:endParaRPr lang="en-US" dirty="0"/>
                    </a:p>
                  </a:txBody>
                  <a:tcPr/>
                </a:tc>
                <a:tc>
                  <a:txBody>
                    <a:bodyPr/>
                    <a:lstStyle/>
                    <a:p>
                      <a:pPr algn="ctr"/>
                      <a:r>
                        <a:rPr lang="en-US" dirty="0" smtClean="0"/>
                        <a:t>.580</a:t>
                      </a:r>
                      <a:endParaRPr lang="en-US" dirty="0"/>
                    </a:p>
                  </a:txBody>
                  <a:tcPr/>
                </a:tc>
                <a:tc>
                  <a:txBody>
                    <a:bodyPr/>
                    <a:lstStyle/>
                    <a:p>
                      <a:pPr algn="ctr"/>
                      <a:r>
                        <a:rPr lang="en-US" dirty="0" smtClean="0"/>
                        <a:t>.435</a:t>
                      </a:r>
                      <a:endParaRPr lang="en-US" dirty="0"/>
                    </a:p>
                  </a:txBody>
                  <a:tcPr/>
                </a:tc>
                <a:tc>
                  <a:txBody>
                    <a:bodyPr/>
                    <a:lstStyle/>
                    <a:p>
                      <a:pPr algn="ctr"/>
                      <a:r>
                        <a:rPr lang="en-US" dirty="0" smtClean="0"/>
                        <a:t>.286</a:t>
                      </a:r>
                      <a:endParaRPr lang="en-US" dirty="0"/>
                    </a:p>
                  </a:txBody>
                  <a:tcPr/>
                </a:tc>
                <a:tc>
                  <a:txBody>
                    <a:bodyPr/>
                    <a:lstStyle/>
                    <a:p>
                      <a:pPr algn="ctr"/>
                      <a:r>
                        <a:rPr lang="en-US" dirty="0" smtClean="0"/>
                        <a:t>.242</a:t>
                      </a:r>
                      <a:endParaRPr lang="en-US" dirty="0"/>
                    </a:p>
                  </a:txBody>
                  <a:tcPr/>
                </a:tc>
              </a:tr>
              <a:tr h="370840">
                <a:tc>
                  <a:txBody>
                    <a:bodyPr/>
                    <a:lstStyle/>
                    <a:p>
                      <a:pPr marL="342900" indent="-342900">
                        <a:buAutoNum type="arabicPeriod"/>
                      </a:pPr>
                      <a:r>
                        <a:rPr lang="en-US" baseline="0" dirty="0" smtClean="0"/>
                        <a:t>Baseline</a:t>
                      </a:r>
                      <a:endParaRPr lang="en-US" dirty="0"/>
                    </a:p>
                  </a:txBody>
                  <a:tcPr/>
                </a:tc>
                <a:tc>
                  <a:txBody>
                    <a:bodyPr/>
                    <a:lstStyle/>
                    <a:p>
                      <a:pPr algn="ctr"/>
                      <a:r>
                        <a:rPr lang="en-US" dirty="0" smtClean="0"/>
                        <a:t> </a:t>
                      </a:r>
                      <a:endParaRPr lang="en-US" dirty="0"/>
                    </a:p>
                  </a:txBody>
                  <a:tcPr/>
                </a:tc>
                <a:tc>
                  <a:txBody>
                    <a:bodyPr/>
                    <a:lstStyle/>
                    <a:p>
                      <a:pPr algn="ctr"/>
                      <a:endParaRPr lang="en-US" dirty="0"/>
                    </a:p>
                  </a:txBody>
                  <a:tcPr/>
                </a:tc>
                <a:tc>
                  <a:txBody>
                    <a:bodyPr/>
                    <a:lstStyle/>
                    <a:p>
                      <a:pPr algn="ctr"/>
                      <a:endParaRPr lang="en-US" dirty="0"/>
                    </a:p>
                  </a:txBody>
                  <a:tcPr/>
                </a:tc>
                <a:tc>
                  <a:txBody>
                    <a:bodyPr/>
                    <a:lstStyle/>
                    <a:p>
                      <a:pPr algn="ctr"/>
                      <a:endParaRPr lang="en-US" dirty="0"/>
                    </a:p>
                  </a:txBody>
                  <a:tcPr/>
                </a:tc>
              </a:tr>
              <a:tr h="370840">
                <a:tc>
                  <a:txBody>
                    <a:bodyPr/>
                    <a:lstStyle/>
                    <a:p>
                      <a:r>
                        <a:rPr lang="en-US" dirty="0" smtClean="0"/>
                        <a:t>Treatment Effect</a:t>
                      </a:r>
                    </a:p>
                    <a:p>
                      <a:r>
                        <a:rPr lang="en-US" dirty="0" smtClean="0"/>
                        <a:t>(std error)</a:t>
                      </a:r>
                      <a:endParaRPr lang="en-US" dirty="0"/>
                    </a:p>
                  </a:txBody>
                  <a:tcPr/>
                </a:tc>
                <a:tc>
                  <a:txBody>
                    <a:bodyPr/>
                    <a:lstStyle/>
                    <a:p>
                      <a:pPr algn="ctr"/>
                      <a:r>
                        <a:rPr lang="en-US" dirty="0" smtClean="0"/>
                        <a:t>.052***</a:t>
                      </a:r>
                    </a:p>
                    <a:p>
                      <a:pPr algn="ctr"/>
                      <a:r>
                        <a:rPr lang="en-US" dirty="0" smtClean="0"/>
                        <a:t>(.008)</a:t>
                      </a:r>
                      <a:endParaRPr lang="en-US" dirty="0"/>
                    </a:p>
                  </a:txBody>
                  <a:tcPr/>
                </a:tc>
                <a:tc>
                  <a:txBody>
                    <a:bodyPr/>
                    <a:lstStyle/>
                    <a:p>
                      <a:pPr algn="ctr"/>
                      <a:r>
                        <a:rPr lang="en-US" dirty="0" smtClean="0"/>
                        <a:t>.053***</a:t>
                      </a:r>
                    </a:p>
                    <a:p>
                      <a:pPr algn="ctr"/>
                      <a:r>
                        <a:rPr lang="en-US" dirty="0" smtClean="0"/>
                        <a:t>(.008)</a:t>
                      </a:r>
                    </a:p>
                  </a:txBody>
                  <a:tcPr/>
                </a:tc>
                <a:tc>
                  <a:txBody>
                    <a:bodyPr/>
                    <a:lstStyle/>
                    <a:p>
                      <a:pPr algn="ctr"/>
                      <a:r>
                        <a:rPr lang="en-US" dirty="0" smtClean="0"/>
                        <a:t>.043***</a:t>
                      </a:r>
                    </a:p>
                    <a:p>
                      <a:pPr algn="ctr"/>
                      <a:r>
                        <a:rPr lang="en-US" dirty="0" smtClean="0"/>
                        <a:t>(.009)</a:t>
                      </a:r>
                      <a:endParaRPr lang="en-US" dirty="0"/>
                    </a:p>
                  </a:txBody>
                  <a:tcPr/>
                </a:tc>
                <a:tc>
                  <a:txBody>
                    <a:bodyPr/>
                    <a:lstStyle/>
                    <a:p>
                      <a:pPr algn="ctr"/>
                      <a:r>
                        <a:rPr lang="en-US" dirty="0" smtClean="0"/>
                        <a:t>.034**</a:t>
                      </a:r>
                    </a:p>
                    <a:p>
                      <a:pPr algn="ctr"/>
                      <a:r>
                        <a:rPr lang="en-US" dirty="0" smtClean="0"/>
                        <a:t>(.008)</a:t>
                      </a:r>
                      <a:endParaRPr lang="en-US" dirty="0"/>
                    </a:p>
                  </a:txBody>
                  <a:tcPr/>
                </a:tc>
              </a:tr>
              <a:tr h="370840">
                <a:tc>
                  <a:txBody>
                    <a:bodyPr/>
                    <a:lstStyle/>
                    <a:p>
                      <a:r>
                        <a:rPr lang="en-US" dirty="0" smtClean="0"/>
                        <a:t>Lottery Controls</a:t>
                      </a:r>
                      <a:endParaRPr lang="en-US" dirty="0"/>
                    </a:p>
                  </a:txBody>
                  <a:tcPr/>
                </a:tc>
                <a:tc>
                  <a:txBody>
                    <a:bodyPr/>
                    <a:lstStyle/>
                    <a:p>
                      <a:pPr algn="ctr"/>
                      <a:r>
                        <a:rPr lang="en-US" dirty="0" smtClean="0"/>
                        <a:t>Yes</a:t>
                      </a:r>
                      <a:endParaRPr lang="en-US" dirty="0"/>
                    </a:p>
                  </a:txBody>
                  <a:tcPr/>
                </a:tc>
                <a:tc>
                  <a:txBody>
                    <a:bodyPr/>
                    <a:lstStyle/>
                    <a:p>
                      <a:pPr algn="ctr"/>
                      <a:r>
                        <a:rPr lang="en-US" dirty="0" smtClean="0"/>
                        <a:t>Yes</a:t>
                      </a:r>
                      <a:endParaRPr lang="en-US" dirty="0"/>
                    </a:p>
                  </a:txBody>
                  <a:tcPr/>
                </a:tc>
                <a:tc>
                  <a:txBody>
                    <a:bodyPr/>
                    <a:lstStyle/>
                    <a:p>
                      <a:pPr algn="ctr"/>
                      <a:r>
                        <a:rPr lang="en-US" dirty="0" smtClean="0"/>
                        <a:t>Yes</a:t>
                      </a:r>
                      <a:endParaRPr lang="en-US" dirty="0"/>
                    </a:p>
                  </a:txBody>
                  <a:tcPr/>
                </a:tc>
                <a:tc>
                  <a:txBody>
                    <a:bodyPr/>
                    <a:lstStyle/>
                    <a:p>
                      <a:pPr algn="ctr"/>
                      <a:r>
                        <a:rPr lang="en-US" dirty="0" smtClean="0"/>
                        <a:t>Yes</a:t>
                      </a:r>
                      <a:endParaRPr lang="en-US" dirty="0"/>
                    </a:p>
                  </a:txBody>
                  <a:tcPr/>
                </a:tc>
              </a:tr>
              <a:tr h="370840">
                <a:tc>
                  <a:txBody>
                    <a:bodyPr/>
                    <a:lstStyle/>
                    <a:p>
                      <a:r>
                        <a:rPr lang="en-US" dirty="0" smtClean="0"/>
                        <a:t>N</a:t>
                      </a:r>
                      <a:endParaRPr lang="en-US" dirty="0"/>
                    </a:p>
                  </a:txBody>
                  <a:tcPr/>
                </a:tc>
                <a:tc>
                  <a:txBody>
                    <a:bodyPr/>
                    <a:lstStyle/>
                    <a:p>
                      <a:pPr algn="ctr"/>
                      <a:r>
                        <a:rPr lang="en-US" dirty="0" smtClean="0"/>
                        <a:t>13,552</a:t>
                      </a:r>
                      <a:endParaRPr lang="en-US" dirty="0"/>
                    </a:p>
                  </a:txBody>
                  <a:tcPr/>
                </a:tc>
                <a:tc>
                  <a:txBody>
                    <a:bodyPr/>
                    <a:lstStyle/>
                    <a:p>
                      <a:pPr algn="ctr"/>
                      <a:r>
                        <a:rPr lang="en-US" dirty="0" smtClean="0"/>
                        <a:t>13,553</a:t>
                      </a:r>
                      <a:endParaRPr lang="en-US" dirty="0"/>
                    </a:p>
                  </a:txBody>
                  <a:tcPr/>
                </a:tc>
                <a:tc>
                  <a:txBody>
                    <a:bodyPr/>
                    <a:lstStyle/>
                    <a:p>
                      <a:pPr algn="ctr"/>
                      <a:r>
                        <a:rPr lang="en-US" dirty="0" smtClean="0"/>
                        <a:t>11,149</a:t>
                      </a:r>
                      <a:endParaRPr lang="en-US" dirty="0"/>
                    </a:p>
                  </a:txBody>
                  <a:tcPr/>
                </a:tc>
                <a:tc>
                  <a:txBody>
                    <a:bodyPr/>
                    <a:lstStyle/>
                    <a:p>
                      <a:pPr algn="ctr"/>
                      <a:r>
                        <a:rPr lang="en-US" dirty="0" smtClean="0"/>
                        <a:t>11,153</a:t>
                      </a:r>
                      <a:endParaRPr lang="en-US" dirty="0"/>
                    </a:p>
                  </a:txBody>
                  <a:tcPr/>
                </a:tc>
              </a:tr>
            </a:tbl>
          </a:graphicData>
        </a:graphic>
      </p:graphicFrame>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Four-year Degree Completion Rate</a:t>
            </a:r>
            <a:endParaRPr lang="en-US" dirty="0"/>
          </a:p>
        </p:txBody>
      </p:sp>
      <p:sp>
        <p:nvSpPr>
          <p:cNvPr id="3" name="Content Placeholder 2"/>
          <p:cNvSpPr>
            <a:spLocks noGrp="1"/>
          </p:cNvSpPr>
          <p:nvPr>
            <p:ph sz="quarter" idx="1"/>
          </p:nvPr>
        </p:nvSpPr>
        <p:spPr/>
        <p:txBody>
          <a:bodyPr/>
          <a:lstStyle/>
          <a:p>
            <a:r>
              <a:rPr lang="en-US" dirty="0" smtClean="0"/>
              <a:t>Degree completion information come from 3 lotteries</a:t>
            </a:r>
          </a:p>
          <a:p>
            <a:r>
              <a:rPr lang="en-US" dirty="0" smtClean="0"/>
              <a:t>Definition of degree is generally four-year degree.  It could include some two-year degrees.  </a:t>
            </a:r>
          </a:p>
          <a:p>
            <a:r>
              <a:rPr lang="en-US" dirty="0" smtClean="0"/>
              <a:t>Control Group Graduation Rate = 31.2%</a:t>
            </a:r>
          </a:p>
          <a:p>
            <a:r>
              <a:rPr lang="en-US" dirty="0" smtClean="0"/>
              <a:t>Treatment Effect = 4.0% with standard error of (2.4%)</a:t>
            </a:r>
          </a:p>
          <a:p>
            <a:endParaRPr lang="en-US" dirty="0"/>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Returning to our facts</a:t>
            </a:r>
            <a:endParaRPr lang="en-US" dirty="0"/>
          </a:p>
        </p:txBody>
      </p:sp>
      <p:sp>
        <p:nvSpPr>
          <p:cNvPr id="3" name="Content Placeholder 2"/>
          <p:cNvSpPr>
            <a:spLocks noGrp="1"/>
          </p:cNvSpPr>
          <p:nvPr>
            <p:ph sz="quarter" idx="1"/>
          </p:nvPr>
        </p:nvSpPr>
        <p:spPr/>
        <p:txBody>
          <a:bodyPr>
            <a:noAutofit/>
          </a:bodyPr>
          <a:lstStyle/>
          <a:p>
            <a:r>
              <a:rPr lang="en-US" sz="3200" dirty="0" smtClean="0"/>
              <a:t>Key Research Question:  Can student coaching improve college retention and completion?</a:t>
            </a:r>
          </a:p>
          <a:p>
            <a:pPr lvl="1"/>
            <a:r>
              <a:rPr lang="en-US" sz="2800" dirty="0" smtClean="0"/>
              <a:t>Effects on retention during program intervention</a:t>
            </a:r>
          </a:p>
          <a:p>
            <a:pPr lvl="2"/>
            <a:r>
              <a:rPr lang="en-US" sz="2400" dirty="0" smtClean="0"/>
              <a:t>8-9 percent relative effect after 6 months; 12 percent after 12 months</a:t>
            </a:r>
          </a:p>
          <a:p>
            <a:pPr lvl="1"/>
            <a:r>
              <a:rPr lang="en-US" sz="2800" dirty="0" smtClean="0"/>
              <a:t>Effects after program intervention </a:t>
            </a:r>
          </a:p>
          <a:p>
            <a:pPr lvl="2"/>
            <a:r>
              <a:rPr lang="en-US" sz="2400" dirty="0" smtClean="0"/>
              <a:t>12 percent relative increase in persistence after 24 months</a:t>
            </a:r>
          </a:p>
          <a:p>
            <a:pPr lvl="2"/>
            <a:r>
              <a:rPr lang="en-US" sz="2400" dirty="0" smtClean="0"/>
              <a:t>In 3 cohorts, 12 percent relative increase in degree completion after 4 </a:t>
            </a:r>
            <a:r>
              <a:rPr lang="en-US" sz="2400" dirty="0" smtClean="0"/>
              <a:t>years</a:t>
            </a:r>
            <a:endParaRPr lang="en-US" sz="2400" dirty="0" smtClean="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Everyone Needs a Nudge. . .</a:t>
            </a:r>
            <a:endParaRPr lang="en-US" dirty="0"/>
          </a:p>
        </p:txBody>
      </p:sp>
      <p:sp>
        <p:nvSpPr>
          <p:cNvPr id="3" name="Content Placeholder 2"/>
          <p:cNvSpPr>
            <a:spLocks noGrp="1"/>
          </p:cNvSpPr>
          <p:nvPr>
            <p:ph sz="quarter" idx="1"/>
          </p:nvPr>
        </p:nvSpPr>
        <p:spPr/>
        <p:txBody>
          <a:bodyPr>
            <a:normAutofit/>
          </a:bodyPr>
          <a:lstStyle/>
          <a:p>
            <a:r>
              <a:rPr lang="en-US" sz="3200" dirty="0" smtClean="0"/>
              <a:t>Notice the “behavioral” component in </a:t>
            </a:r>
            <a:r>
              <a:rPr lang="en-US" sz="3200" dirty="0" smtClean="0"/>
              <a:t>these </a:t>
            </a:r>
            <a:r>
              <a:rPr lang="en-US" sz="3200" dirty="0" smtClean="0"/>
              <a:t>interventions that have proved most successful</a:t>
            </a:r>
            <a:r>
              <a:rPr lang="en-US" sz="3200" dirty="0" smtClean="0"/>
              <a:t>.</a:t>
            </a:r>
          </a:p>
          <a:p>
            <a:r>
              <a:rPr lang="en-US" sz="3200" dirty="0" smtClean="0"/>
              <a:t>In the FAFSA study, tax preparers nudged individuals to make decisions about college.</a:t>
            </a:r>
          </a:p>
          <a:p>
            <a:pPr lvl="1"/>
            <a:r>
              <a:rPr lang="en-US" sz="3200" dirty="0" smtClean="0"/>
              <a:t>Simplification helped make the nudge easier.</a:t>
            </a:r>
          </a:p>
          <a:p>
            <a:r>
              <a:rPr lang="en-US" sz="3200" dirty="0" smtClean="0"/>
              <a:t>In the coaching study, coaches nudged students to set and accomplish goals for themselves.</a:t>
            </a:r>
            <a:endParaRPr lang="en-US" sz="3200" dirty="0" smtClean="0"/>
          </a:p>
          <a:p>
            <a:endParaRPr lang="en-US" sz="3200" dirty="0"/>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Key results and conclusion</a:t>
            </a:r>
            <a:endParaRPr lang="en-US" dirty="0"/>
          </a:p>
        </p:txBody>
      </p:sp>
      <p:sp>
        <p:nvSpPr>
          <p:cNvPr id="3" name="Content Placeholder 2"/>
          <p:cNvSpPr>
            <a:spLocks noGrp="1"/>
          </p:cNvSpPr>
          <p:nvPr>
            <p:ph sz="quarter" idx="1"/>
          </p:nvPr>
        </p:nvSpPr>
        <p:spPr/>
        <p:txBody>
          <a:bodyPr/>
          <a:lstStyle/>
          <a:p>
            <a:r>
              <a:rPr lang="en-US" dirty="0" smtClean="0"/>
              <a:t>Simplification and personal assistance improved college attendance and retention.</a:t>
            </a:r>
          </a:p>
          <a:p>
            <a:pPr lvl="1"/>
            <a:r>
              <a:rPr lang="en-US" dirty="0" smtClean="0"/>
              <a:t>About a 20 percent relative increase in attendance and completion.</a:t>
            </a:r>
          </a:p>
          <a:p>
            <a:pPr lvl="1"/>
            <a:r>
              <a:rPr lang="en-US" dirty="0" smtClean="0"/>
              <a:t>Easy to scale the program up to the population.</a:t>
            </a:r>
          </a:p>
          <a:p>
            <a:r>
              <a:rPr lang="en-US" dirty="0" smtClean="0"/>
              <a:t>College coaching can improve student retention.</a:t>
            </a:r>
          </a:p>
          <a:p>
            <a:pPr lvl="1"/>
            <a:r>
              <a:rPr lang="en-US" dirty="0" smtClean="0"/>
              <a:t>About a 12 percent effect on persistence.</a:t>
            </a:r>
          </a:p>
          <a:p>
            <a:pPr lvl="1"/>
            <a:r>
              <a:rPr lang="en-US" dirty="0" smtClean="0"/>
              <a:t>Persisted even after intervention ended.</a:t>
            </a:r>
          </a:p>
          <a:p>
            <a:r>
              <a:rPr lang="en-US" dirty="0" smtClean="0"/>
              <a:t>Policies can improve US record at the margin.</a:t>
            </a:r>
            <a:endParaRPr lang="en-US"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4000" dirty="0" smtClean="0"/>
              <a:t>Students’ success in higher education</a:t>
            </a:r>
            <a:endParaRPr lang="en-US" sz="4000" dirty="0"/>
          </a:p>
        </p:txBody>
      </p:sp>
      <p:sp>
        <p:nvSpPr>
          <p:cNvPr id="3" name="Content Placeholder 2"/>
          <p:cNvSpPr>
            <a:spLocks noGrp="1"/>
          </p:cNvSpPr>
          <p:nvPr>
            <p:ph sz="quarter" idx="1"/>
          </p:nvPr>
        </p:nvSpPr>
        <p:spPr/>
        <p:txBody>
          <a:bodyPr/>
          <a:lstStyle/>
          <a:p>
            <a:r>
              <a:rPr lang="en-US" dirty="0" smtClean="0"/>
              <a:t>My research agenda focuses on understanding why students’ succeed in college.</a:t>
            </a:r>
          </a:p>
          <a:p>
            <a:r>
              <a:rPr lang="en-US" dirty="0" smtClean="0"/>
              <a:t>Throughout the last few years, I have conducted a number of randomized experiments to help us learn more about student success.</a:t>
            </a:r>
          </a:p>
          <a:p>
            <a:r>
              <a:rPr lang="en-US" dirty="0" smtClean="0"/>
              <a:t>For today’s presentation, I hope to share results from two of these experiments.  </a:t>
            </a:r>
            <a:endParaRPr lang="en-US"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381000"/>
            <a:ext cx="8153400" cy="990600"/>
          </a:xfrm>
        </p:spPr>
        <p:txBody>
          <a:bodyPr>
            <a:normAutofit fontScale="90000"/>
          </a:bodyPr>
          <a:lstStyle/>
          <a:p>
            <a:r>
              <a:rPr lang="en-US" dirty="0" smtClean="0"/>
              <a:t>Context for these experiments</a:t>
            </a:r>
            <a:r>
              <a:rPr lang="en-US" dirty="0" smtClean="0"/>
              <a:t/>
            </a:r>
            <a:br>
              <a:rPr lang="en-US" dirty="0" smtClean="0"/>
            </a:br>
            <a:endParaRPr lang="en-US" dirty="0"/>
          </a:p>
        </p:txBody>
      </p:sp>
      <p:sp>
        <p:nvSpPr>
          <p:cNvPr id="3" name="Content Placeholder 2"/>
          <p:cNvSpPr>
            <a:spLocks noGrp="1"/>
          </p:cNvSpPr>
          <p:nvPr>
            <p:ph sz="quarter" idx="1"/>
          </p:nvPr>
        </p:nvSpPr>
        <p:spPr/>
        <p:txBody>
          <a:bodyPr>
            <a:normAutofit lnSpcReduction="10000"/>
          </a:bodyPr>
          <a:lstStyle/>
          <a:p>
            <a:r>
              <a:rPr lang="en-US" dirty="0" smtClean="0"/>
              <a:t>US Higher Education is unhealthy.</a:t>
            </a:r>
            <a:endParaRPr lang="en-US" dirty="0" smtClean="0"/>
          </a:p>
          <a:p>
            <a:r>
              <a:rPr lang="en-US" u="sng" dirty="0" smtClean="0"/>
              <a:t>College </a:t>
            </a:r>
            <a:r>
              <a:rPr lang="en-US" u="sng" dirty="0" smtClean="0"/>
              <a:t>attendance</a:t>
            </a:r>
            <a:r>
              <a:rPr lang="en-US" dirty="0" smtClean="0"/>
              <a:t> in the United States has consistently </a:t>
            </a:r>
            <a:r>
              <a:rPr lang="en-US" u="sng" dirty="0" smtClean="0"/>
              <a:t>increased</a:t>
            </a:r>
            <a:r>
              <a:rPr lang="en-US" dirty="0" smtClean="0"/>
              <a:t> over the last four decades</a:t>
            </a:r>
          </a:p>
          <a:p>
            <a:pPr lvl="1"/>
            <a:r>
              <a:rPr lang="en-US" dirty="0" smtClean="0"/>
              <a:t>True for both students attending part-time and students attending </a:t>
            </a:r>
            <a:r>
              <a:rPr lang="en-US" dirty="0" smtClean="0"/>
              <a:t>full-time</a:t>
            </a:r>
          </a:p>
          <a:p>
            <a:r>
              <a:rPr lang="en-US" dirty="0" smtClean="0"/>
              <a:t>Large </a:t>
            </a:r>
            <a:r>
              <a:rPr lang="en-US" u="sng" dirty="0" smtClean="0"/>
              <a:t>gaps exist</a:t>
            </a:r>
            <a:r>
              <a:rPr lang="en-US" dirty="0" smtClean="0"/>
              <a:t> in attendance patterns by </a:t>
            </a:r>
            <a:r>
              <a:rPr lang="en-US" u="sng" dirty="0" smtClean="0"/>
              <a:t>income</a:t>
            </a:r>
            <a:r>
              <a:rPr lang="en-US" dirty="0" smtClean="0"/>
              <a:t>.</a:t>
            </a:r>
            <a:endParaRPr lang="en-US" dirty="0" smtClean="0"/>
          </a:p>
          <a:p>
            <a:r>
              <a:rPr lang="en-US" u="sng" dirty="0" smtClean="0"/>
              <a:t>College </a:t>
            </a:r>
            <a:r>
              <a:rPr lang="en-US" u="sng" dirty="0" smtClean="0"/>
              <a:t>completion has not</a:t>
            </a:r>
            <a:r>
              <a:rPr lang="en-US" u="sng" dirty="0" smtClean="0"/>
              <a:t>.</a:t>
            </a:r>
          </a:p>
          <a:p>
            <a:pPr lvl="1"/>
            <a:r>
              <a:rPr lang="en-US" dirty="0" smtClean="0"/>
              <a:t>Yesterday, the OECD announced that the US has fallen to 16</a:t>
            </a:r>
            <a:r>
              <a:rPr lang="en-US" baseline="30000" dirty="0" smtClean="0"/>
              <a:t>th</a:t>
            </a:r>
            <a:r>
              <a:rPr lang="en-US" dirty="0" smtClean="0"/>
              <a:t> in international rankings of college completion.</a:t>
            </a:r>
          </a:p>
          <a:p>
            <a:pPr lvl="1"/>
            <a:r>
              <a:rPr lang="en-US" dirty="0" smtClean="0"/>
              <a:t>Russia was 4</a:t>
            </a:r>
            <a:r>
              <a:rPr lang="en-US" baseline="30000" dirty="0" smtClean="0"/>
              <a:t>th</a:t>
            </a:r>
            <a:r>
              <a:rPr lang="en-US" dirty="0" smtClean="0"/>
              <a:t>.  </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1026" name="Picture 2"/>
          <p:cNvPicPr>
            <a:picLocks noGrp="1" noChangeAspect="1" noChangeArrowheads="1"/>
          </p:cNvPicPr>
          <p:nvPr>
            <p:ph sz="quarter" idx="1"/>
          </p:nvPr>
        </p:nvPicPr>
        <p:blipFill>
          <a:blip r:embed="rId2" cstate="print"/>
          <a:srcRect/>
          <a:stretch>
            <a:fillRect/>
          </a:stretch>
        </p:blipFill>
        <p:spPr bwMode="auto">
          <a:xfrm>
            <a:off x="381000" y="228600"/>
            <a:ext cx="8420717" cy="6084873"/>
          </a:xfrm>
          <a:prstGeom prst="rect">
            <a:avLst/>
          </a:prstGeom>
          <a:noFill/>
          <a:ln w="9525">
            <a:noFill/>
            <a:miter lim="800000"/>
            <a:headEnd/>
            <a:tailEnd/>
          </a:ln>
        </p:spPr>
      </p:pic>
      <p:sp>
        <p:nvSpPr>
          <p:cNvPr id="5" name="Text Placeholder 2"/>
          <p:cNvSpPr txBox="1">
            <a:spLocks/>
          </p:cNvSpPr>
          <p:nvPr/>
        </p:nvSpPr>
        <p:spPr>
          <a:xfrm>
            <a:off x="381000" y="6324600"/>
            <a:ext cx="8229600" cy="347663"/>
          </a:xfrm>
          <a:prstGeom prst="rect">
            <a:avLst/>
          </a:prstGeom>
        </p:spPr>
        <p:txBody>
          <a:bodyPr vert="horz" anchor="ctr" anchorCtr="0"/>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smtClean="0">
                <a:ln>
                  <a:noFill/>
                </a:ln>
                <a:solidFill>
                  <a:schemeClr val="tx2"/>
                </a:solidFill>
                <a:effectLst/>
                <a:uLnTx/>
                <a:uFillTx/>
                <a:latin typeface="Helvetica" charset="0"/>
                <a:ea typeface="+mn-ea"/>
                <a:cs typeface="+mn-cs"/>
              </a:rPr>
              <a:t>SOURCE: The College Board.</a:t>
            </a:r>
            <a:endParaRPr kumimoji="0" lang="en-US" sz="1400" b="0" i="1" u="none" strike="noStrike" kern="1200" cap="none" spc="0" normalizeH="0" baseline="0" noProof="0" dirty="0" smtClean="0">
              <a:ln>
                <a:noFill/>
              </a:ln>
              <a:solidFill>
                <a:schemeClr val="tx2"/>
              </a:solidFill>
              <a:effectLst/>
              <a:uLnTx/>
              <a:uFillTx/>
              <a:latin typeface="Helvetica" charset="0"/>
              <a:ea typeface="+mn-ea"/>
              <a:cs typeface="+mn-cs"/>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76200"/>
            <a:ext cx="8153400" cy="990600"/>
          </a:xfrm>
        </p:spPr>
        <p:txBody>
          <a:bodyPr/>
          <a:lstStyle/>
          <a:p>
            <a:r>
              <a:rPr lang="en-US" dirty="0" smtClean="0"/>
              <a:t>College Completion vs. Attendance</a:t>
            </a:r>
            <a:endParaRPr lang="en-US" dirty="0"/>
          </a:p>
        </p:txBody>
      </p:sp>
      <p:pic>
        <p:nvPicPr>
          <p:cNvPr id="2050" name="Picture 2"/>
          <p:cNvPicPr>
            <a:picLocks noGrp="1" noChangeAspect="1" noChangeArrowheads="1"/>
          </p:cNvPicPr>
          <p:nvPr>
            <p:ph sz="quarter" idx="1"/>
          </p:nvPr>
        </p:nvPicPr>
        <p:blipFill>
          <a:blip r:embed="rId2" cstate="print"/>
          <a:srcRect/>
          <a:stretch>
            <a:fillRect/>
          </a:stretch>
        </p:blipFill>
        <p:spPr bwMode="auto">
          <a:xfrm>
            <a:off x="1447800" y="894497"/>
            <a:ext cx="6629400" cy="5887303"/>
          </a:xfrm>
          <a:prstGeom prst="rect">
            <a:avLst/>
          </a:prstGeom>
          <a:noFill/>
          <a:ln w="9525">
            <a:noFill/>
            <a:miter lim="800000"/>
            <a:headEnd/>
            <a:tailEnd/>
          </a:ln>
        </p:spPr>
      </p:pic>
      <p:sp>
        <p:nvSpPr>
          <p:cNvPr id="5" name="Text Placeholder 2"/>
          <p:cNvSpPr txBox="1">
            <a:spLocks/>
          </p:cNvSpPr>
          <p:nvPr/>
        </p:nvSpPr>
        <p:spPr>
          <a:xfrm>
            <a:off x="304800" y="6510337"/>
            <a:ext cx="8229600" cy="347663"/>
          </a:xfrm>
          <a:prstGeom prst="rect">
            <a:avLst/>
          </a:prstGeom>
        </p:spPr>
        <p:txBody>
          <a:bodyPr vert="horz" anchor="ctr" anchorCtr="0"/>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smtClean="0">
                <a:ln>
                  <a:noFill/>
                </a:ln>
                <a:solidFill>
                  <a:schemeClr val="tx2"/>
                </a:solidFill>
                <a:effectLst/>
                <a:uLnTx/>
                <a:uFillTx/>
                <a:latin typeface="Helvetica" charset="0"/>
                <a:ea typeface="+mn-ea"/>
                <a:cs typeface="+mn-cs"/>
              </a:rPr>
              <a:t>SOURCE: Turner 2004.</a:t>
            </a:r>
            <a:endParaRPr kumimoji="0" lang="en-US" sz="1400" b="0" i="1" u="none" strike="noStrike" kern="1200" cap="none" spc="0" normalizeH="0" baseline="0" noProof="0" dirty="0" smtClean="0">
              <a:ln>
                <a:noFill/>
              </a:ln>
              <a:solidFill>
                <a:schemeClr val="tx2"/>
              </a:solidFill>
              <a:effectLst/>
              <a:uLnTx/>
              <a:uFillTx/>
              <a:latin typeface="Helvetica" charset="0"/>
              <a:ea typeface="+mn-ea"/>
              <a:cs typeface="+mn-cs"/>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Why do students not complete college?</a:t>
            </a:r>
            <a:endParaRPr lang="en-US" dirty="0"/>
          </a:p>
        </p:txBody>
      </p:sp>
      <p:sp>
        <p:nvSpPr>
          <p:cNvPr id="3" name="Content Placeholder 2"/>
          <p:cNvSpPr>
            <a:spLocks noGrp="1"/>
          </p:cNvSpPr>
          <p:nvPr>
            <p:ph sz="quarter" idx="1"/>
          </p:nvPr>
        </p:nvSpPr>
        <p:spPr/>
        <p:txBody>
          <a:bodyPr/>
          <a:lstStyle/>
          <a:p>
            <a:r>
              <a:rPr lang="en-US" dirty="0" smtClean="0"/>
              <a:t>Simple economic model claims that an individual weighs the </a:t>
            </a:r>
            <a:r>
              <a:rPr lang="en-US" i="1" dirty="0" smtClean="0"/>
              <a:t>expected </a:t>
            </a:r>
            <a:r>
              <a:rPr lang="en-US" dirty="0" smtClean="0"/>
              <a:t>benefits and costs of educational alternatives.</a:t>
            </a:r>
          </a:p>
          <a:p>
            <a:r>
              <a:rPr lang="en-US" dirty="0" smtClean="0"/>
              <a:t>Costs and benefits include monetary and non-monetary elements.  </a:t>
            </a:r>
          </a:p>
          <a:p>
            <a:pPr lvl="1"/>
            <a:r>
              <a:rPr lang="en-US" dirty="0" smtClean="0"/>
              <a:t>Non-monetary costs can represent many costs identified in other social science disciplines (e.g. cost of separation from social group,  cost of learning).</a:t>
            </a:r>
            <a:endParaRPr lang="en-US" dirty="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Today’s research focuses on two costs</a:t>
            </a:r>
            <a:endParaRPr lang="en-US" dirty="0"/>
          </a:p>
        </p:txBody>
      </p:sp>
      <p:sp>
        <p:nvSpPr>
          <p:cNvPr id="3" name="Content Placeholder 2"/>
          <p:cNvSpPr>
            <a:spLocks noGrp="1"/>
          </p:cNvSpPr>
          <p:nvPr>
            <p:ph sz="quarter" idx="1"/>
          </p:nvPr>
        </p:nvSpPr>
        <p:spPr/>
        <p:txBody>
          <a:bodyPr>
            <a:normAutofit fontScale="92500"/>
          </a:bodyPr>
          <a:lstStyle/>
          <a:p>
            <a:r>
              <a:rPr lang="en-US" dirty="0" smtClean="0"/>
              <a:t>What is the effect of complexity and bad information on students’ likelihoods of attending college?</a:t>
            </a:r>
          </a:p>
          <a:p>
            <a:pPr lvl="1"/>
            <a:r>
              <a:rPr lang="en-US" dirty="0" smtClean="0"/>
              <a:t>In the US, students pay large amounts for higher education.</a:t>
            </a:r>
          </a:p>
          <a:p>
            <a:pPr lvl="1"/>
            <a:r>
              <a:rPr lang="en-US" dirty="0" smtClean="0"/>
              <a:t>Financial aid can help the students pay the costs, but the forms are very difficult.</a:t>
            </a:r>
          </a:p>
          <a:p>
            <a:r>
              <a:rPr lang="en-US" dirty="0" smtClean="0"/>
              <a:t>Can customized mentoring help students stay in college?</a:t>
            </a:r>
          </a:p>
          <a:p>
            <a:pPr lvl="1"/>
            <a:r>
              <a:rPr lang="en-US" dirty="0" smtClean="0"/>
              <a:t>Mentoring might help students realize more benefits and might lower non-monetary costs of transition.</a:t>
            </a:r>
            <a:endParaRPr lang="en-US" dirty="0"/>
          </a:p>
        </p:txBody>
      </p:sp>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Median">
  <a:themeElements>
    <a:clrScheme name="Median">
      <a:dk1>
        <a:sysClr val="windowText" lastClr="000000"/>
      </a:dk1>
      <a:lt1>
        <a:sysClr val="window" lastClr="FFFFFF"/>
      </a:lt1>
      <a:dk2>
        <a:srgbClr val="775F55"/>
      </a:dk2>
      <a:lt2>
        <a:srgbClr val="EBDDC3"/>
      </a:lt2>
      <a:accent1>
        <a:srgbClr val="94B6D2"/>
      </a:accent1>
      <a:accent2>
        <a:srgbClr val="DD8047"/>
      </a:accent2>
      <a:accent3>
        <a:srgbClr val="A5AB81"/>
      </a:accent3>
      <a:accent4>
        <a:srgbClr val="D8B25C"/>
      </a:accent4>
      <a:accent5>
        <a:srgbClr val="7BA79D"/>
      </a:accent5>
      <a:accent6>
        <a:srgbClr val="968C8C"/>
      </a:accent6>
      <a:hlink>
        <a:srgbClr val="F7B615"/>
      </a:hlink>
      <a:folHlink>
        <a:srgbClr val="704404"/>
      </a:folHlink>
    </a:clrScheme>
    <a:fontScheme name="Median">
      <a:majorFont>
        <a:latin typeface="Tw Cen MT"/>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Tw Cen MT"/>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Median">
      <a:fillStyleLst>
        <a:solidFill>
          <a:schemeClr val="phClr"/>
        </a:solidFill>
        <a:solidFill>
          <a:schemeClr val="phClr">
            <a:tint val="50000"/>
          </a:schemeClr>
        </a:solidFill>
        <a:solidFill>
          <a:schemeClr val="phClr"/>
        </a:solidFill>
      </a:fillStyleLst>
      <a:lnStyleLst>
        <a:ln w="10000" cap="flat" cmpd="sng" algn="ctr">
          <a:solidFill>
            <a:schemeClr val="phClr"/>
          </a:solidFill>
          <a:prstDash val="solid"/>
        </a:ln>
        <a:ln w="19050" cap="flat" cmpd="sng" algn="ctr">
          <a:solidFill>
            <a:schemeClr val="phClr"/>
          </a:solidFill>
          <a:prstDash val="solid"/>
        </a:ln>
        <a:ln w="47625" cap="flat" cmpd="dbl" algn="ctr">
          <a:solidFill>
            <a:schemeClr val="phClr"/>
          </a:solidFill>
          <a:prstDash val="solid"/>
        </a:ln>
      </a:lnStyleLst>
      <a:effectStyleLst>
        <a:effectStyle>
          <a:effectLst>
            <a:outerShdw blurRad="38100" dist="30000" dir="5400000" rotWithShape="0">
              <a:srgbClr val="000000">
                <a:alpha val="45000"/>
              </a:srgbClr>
            </a:outerShdw>
          </a:effectLst>
        </a:effectStyle>
        <a:effectStyle>
          <a:effectLst>
            <a:outerShdw blurRad="38100" dist="30000" dir="5400000" rotWithShape="0">
              <a:srgbClr val="000000">
                <a:alpha val="45000"/>
              </a:srgbClr>
            </a:outerShdw>
          </a:effectLst>
        </a:effectStyle>
        <a:effectStyle>
          <a:effectLst>
            <a:outerShdw blurRad="38100" dist="25400" dir="5400000" rotWithShape="0">
              <a:srgbClr val="000000">
                <a:alpha val="35000"/>
              </a:srgbClr>
            </a:outerShdw>
          </a:effectLst>
          <a:scene3d>
            <a:camera prst="isometricTopDown" fov="0">
              <a:rot lat="0" lon="0" rev="0"/>
            </a:camera>
            <a:lightRig rig="balanced" dir="t">
              <a:rot lat="0" lon="0" rev="13800000"/>
            </a:lightRig>
          </a:scene3d>
          <a:sp3d extrusionH="12700" prstMaterial="plastic">
            <a:bevelT w="38100" h="25400" prst="softRound"/>
            <a:contourClr>
              <a:schemeClr val="phClr"/>
            </a:contourClr>
          </a:sp3d>
        </a:effectStyle>
      </a:effectStyleLst>
      <a:bgFillStyleLst>
        <a:solidFill>
          <a:schemeClr val="phClr"/>
        </a:solidFill>
        <a:blipFill>
          <a:blip xmlns:r="http://schemas.openxmlformats.org/officeDocument/2006/relationships" r:embed="rId1">
            <a:duotone>
              <a:schemeClr val="phClr">
                <a:shade val="90000"/>
                <a:satMod val="140000"/>
              </a:schemeClr>
              <a:schemeClr val="phClr">
                <a:satMod val="120000"/>
              </a:schemeClr>
            </a:duotone>
          </a:blip>
          <a:tile tx="0" ty="0" sx="100000" sy="100000" flip="none" algn="tl"/>
        </a:blipFill>
        <a:blipFill>
          <a:blip xmlns:r="http://schemas.openxmlformats.org/officeDocument/2006/relationships" r:embed="rId2">
            <a:duotone>
              <a:schemeClr val="phClr">
                <a:shade val="90000"/>
                <a:satMod val="140000"/>
              </a:schemeClr>
              <a:schemeClr val="phClr">
                <a:satMod val="120000"/>
              </a:schemeClr>
            </a:duotone>
          </a:blip>
          <a:tile tx="0" ty="0" sx="100000" sy="10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Median</Template>
  <TotalTime>700</TotalTime>
  <Words>2181</Words>
  <Application>Microsoft Office PowerPoint</Application>
  <PresentationFormat>On-screen Show (4:3)</PresentationFormat>
  <Paragraphs>323</Paragraphs>
  <Slides>36</Slides>
  <Notes>10</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36</vt:i4>
      </vt:variant>
    </vt:vector>
  </HeadingPairs>
  <TitlesOfParts>
    <vt:vector size="38" baseType="lpstr">
      <vt:lpstr>Median</vt:lpstr>
      <vt:lpstr>Microsoft Word Document</vt:lpstr>
      <vt:lpstr>Lessons from Randomized experiments in education</vt:lpstr>
      <vt:lpstr>Trends in Educational Research</vt:lpstr>
      <vt:lpstr>Randomization and its Imperfections</vt:lpstr>
      <vt:lpstr>Students’ success in higher education</vt:lpstr>
      <vt:lpstr>Context for these experiments </vt:lpstr>
      <vt:lpstr>Slide 6</vt:lpstr>
      <vt:lpstr>College Completion vs. Attendance</vt:lpstr>
      <vt:lpstr>Why do students not complete college?</vt:lpstr>
      <vt:lpstr>Today’s research focuses on two costs</vt:lpstr>
      <vt:lpstr>Concerns about the Current  U.S. Financial Aid System</vt:lpstr>
      <vt:lpstr>Slide 11</vt:lpstr>
      <vt:lpstr>Concerns about the Current  U.S. Financial Aid System</vt:lpstr>
      <vt:lpstr>Slide 13</vt:lpstr>
      <vt:lpstr>Our experiment</vt:lpstr>
      <vt:lpstr>Slide 15</vt:lpstr>
      <vt:lpstr>The Treatment Groups </vt:lpstr>
      <vt:lpstr>Outcomes of Interest</vt:lpstr>
      <vt:lpstr>Outcome #1: Intention to Treat Effect on Filing the FAFSA</vt:lpstr>
      <vt:lpstr>Slide 19</vt:lpstr>
      <vt:lpstr>Outcome #2: Intention to Treat Effect on College Attendance</vt:lpstr>
      <vt:lpstr>Outcome #3:  Effects on Aid Receipt</vt:lpstr>
      <vt:lpstr>Slide 22</vt:lpstr>
      <vt:lpstr>Addressing Current Concerns and Broader Implications</vt:lpstr>
      <vt:lpstr>College Mentoring or “Coaching”</vt:lpstr>
      <vt:lpstr>InsideTrack</vt:lpstr>
      <vt:lpstr>InsideTrack’s Coaching</vt:lpstr>
      <vt:lpstr>Methodology</vt:lpstr>
      <vt:lpstr>Age Distributions</vt:lpstr>
      <vt:lpstr>SAT Scores</vt:lpstr>
      <vt:lpstr>High School GPA</vt:lpstr>
      <vt:lpstr>Significant Differences by Lottery?</vt:lpstr>
      <vt:lpstr>Baseline Results</vt:lpstr>
      <vt:lpstr>Four-year Degree Completion Rate</vt:lpstr>
      <vt:lpstr>Returning to our facts</vt:lpstr>
      <vt:lpstr>Everyone Needs a Nudge. . .</vt:lpstr>
      <vt:lpstr>Key results and conclusion</vt:lpstr>
    </vt:vector>
  </TitlesOfParts>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Lessons from Randomized experiments in education</dc:title>
  <dc:creator>ebetting</dc:creator>
  <cp:lastModifiedBy>ebetting</cp:lastModifiedBy>
  <cp:revision>2</cp:revision>
  <dcterms:created xsi:type="dcterms:W3CDTF">2011-09-19T23:43:34Z</dcterms:created>
  <dcterms:modified xsi:type="dcterms:W3CDTF">2011-09-20T11:24:32Z</dcterms:modified>
</cp:coreProperties>
</file>