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59" r:id="rId4"/>
    <p:sldId id="260" r:id="rId5"/>
    <p:sldId id="273" r:id="rId6"/>
    <p:sldId id="275" r:id="rId7"/>
    <p:sldId id="276" r:id="rId8"/>
    <p:sldId id="277" r:id="rId9"/>
    <p:sldId id="278" r:id="rId10"/>
    <p:sldId id="267" r:id="rId11"/>
    <p:sldId id="271" r:id="rId12"/>
    <p:sldId id="279" r:id="rId13"/>
    <p:sldId id="280" r:id="rId14"/>
    <p:sldId id="263" r:id="rId15"/>
    <p:sldId id="264" r:id="rId16"/>
    <p:sldId id="261" r:id="rId17"/>
    <p:sldId id="262" r:id="rId18"/>
    <p:sldId id="265" r:id="rId19"/>
    <p:sldId id="266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4CD6F-A7BA-4F37-B52E-554E752966A4}" type="datetimeFigureOut">
              <a:rPr lang="ru-RU" smtClean="0"/>
              <a:pPr/>
              <a:t>11.10.2011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3449F-3639-4D01-B242-26111814C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5B1E-EEE7-495C-9002-DBF6D1680292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ADC97-3B0B-4C42-ACD9-EA919D8FB73F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7D4F-24EC-4B50-B523-0940365FAFB2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F38A-11F3-4254-9C21-B8A4697842BD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0F1-307E-43DF-87E4-1A9D559699C3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58012-937C-499E-84A5-C3B4E90D4E89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9F296-0CF8-4359-938C-FE926A1770E8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C11B-CACD-4403-A8A0-5861D67D0A50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8E2C1-AC0F-409F-80C3-C461231146EC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51F-E9AE-45C9-9C85-81E49F2E303C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F939-CE45-497F-9CA8-13D2A2A37C55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C711D-66CF-4C41-ACE1-D3222923E172}" type="datetime1">
              <a:rPr lang="ru-RU" smtClean="0"/>
              <a:pPr/>
              <a:t>11.10.2011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349ED-34FE-4A74-8F71-48B6C002C9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Экономические теории формирования и развития некоммерческого сектора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143380"/>
            <a:ext cx="6400800" cy="1357322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С.В.Суслова,</a:t>
            </a:r>
          </a:p>
          <a:p>
            <a:pPr algn="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НИУ ВШЭ - Пермь</a:t>
            </a:r>
          </a:p>
          <a:p>
            <a:pPr algn="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5715016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12.10.2011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Диаграмма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4686312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771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57148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Доля расходов НКО, обслуживающих домохозяйства, в ВВП РФ, %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Диаграмма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8501122" cy="5286412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57158" y="428604"/>
            <a:ext cx="83761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Helvetica-BoldOblique"/>
              </a:rPr>
              <a:t>Добавленная стоимость российских НКО</a:t>
            </a:r>
            <a:endParaRPr kumimoji="0" lang="ru-RU" sz="3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Российский некоммерческий сектор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1000109"/>
            <a:ext cx="4283106" cy="7143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Спрос 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14282" y="1714488"/>
            <a:ext cx="4283106" cy="485778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Низкий уровень  осведомленности о некоммерческой форме хозяйствования как таковой</a:t>
            </a:r>
          </a:p>
          <a:p>
            <a:r>
              <a:rPr lang="ru-RU" sz="2800" dirty="0" smtClean="0"/>
              <a:t>Недостаточная информированность о деятельности НКО 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4876" y="1071546"/>
            <a:ext cx="4041775" cy="6397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Предложение </a:t>
            </a: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714488"/>
            <a:ext cx="4041775" cy="4643469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Издержки входа </a:t>
            </a:r>
          </a:p>
          <a:p>
            <a:pPr lvl="0"/>
            <a:r>
              <a:rPr lang="ru-RU" sz="2800" dirty="0" smtClean="0"/>
              <a:t>Издержки, связанные с привлечением финансовых средств;</a:t>
            </a:r>
          </a:p>
          <a:p>
            <a:r>
              <a:rPr lang="ru-RU" sz="2800" dirty="0" smtClean="0"/>
              <a:t>Издержки, создаваемые процессом регулирования деятельности НКО со стороны органов власти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 dirty="0" smtClean="0"/>
              <a:t>Гипотеза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развитие российского некоммерческого сектора осуществляется, прежде всего, в рамках теорий предложения – социального предпринимательства и контроля </a:t>
            </a:r>
            <a:r>
              <a:rPr lang="ru-RU" sz="4000" dirty="0" err="1" smtClean="0"/>
              <a:t>стейкхолдеров</a:t>
            </a:r>
            <a:endParaRPr lang="ru-RU" sz="4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ru-RU" dirty="0" smtClean="0"/>
              <a:t>Результативные признаки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928670"/>
          <a:ext cx="9001156" cy="5643602"/>
        </p:xfrm>
        <a:graphic>
          <a:graphicData uri="http://schemas.openxmlformats.org/drawingml/2006/table">
            <a:tbl>
              <a:tblPr/>
              <a:tblGrid>
                <a:gridCol w="9001156"/>
              </a:tblGrid>
              <a:tr h="1185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Общее количество негосударственных НКО, зарегистрированных в ЕГРЮЛ, в расчете на 10 тыс. чел. 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НКО, подлежащих специальному порядку регистрации в Министерстве юстиции, в расчете на 10 тыс. чел.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6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НКО, не относящихся к потребительским кооперативам  и организациям со специальным порядком регистрации, в расчете на 10 тыс. чел.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5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Доля сотрудников общественных и религиозных организаций в общей численности занятых, %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-5"/>
          <a:ext cx="9143999" cy="7017621"/>
        </p:xfrm>
        <a:graphic>
          <a:graphicData uri="http://schemas.openxmlformats.org/drawingml/2006/table">
            <a:tbl>
              <a:tblPr/>
              <a:tblGrid>
                <a:gridCol w="6363133"/>
                <a:gridCol w="1390923"/>
                <a:gridCol w="1389943"/>
              </a:tblGrid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Факторный признак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Спрос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Предложение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Доля населения с доходами ниже прожиточного минимума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Фактическое конечное среднедушевое потребление домохозяйств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Расходы регионального бюджета на душу населения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Среднедушевые бюджетные расходы на социальное обеспечение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Этническая разнородность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Удельный вес городского населения в общей численности населения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Уровень экономической активности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Уровень занятости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Среднемесячная номинальная заработная плата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Отношение среднемесячной  номинальной зарплаты к прожиточному минимуму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Валовой региональный продукт на душу населения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Гистограмма распределения НКО между субъектами РФ в 2009 г.</a:t>
            </a:r>
            <a:endParaRPr lang="ru-RU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46"/>
            <a:ext cx="6643733" cy="562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525" y="1285462"/>
          <a:ext cx="8929717" cy="4643468"/>
        </p:xfrm>
        <a:graphic>
          <a:graphicData uri="http://schemas.openxmlformats.org/drawingml/2006/table">
            <a:tbl>
              <a:tblPr/>
              <a:tblGrid>
                <a:gridCol w="2522256"/>
                <a:gridCol w="787759"/>
                <a:gridCol w="787759"/>
                <a:gridCol w="821698"/>
                <a:gridCol w="787759"/>
                <a:gridCol w="823484"/>
                <a:gridCol w="787759"/>
                <a:gridCol w="823484"/>
                <a:gridCol w="787759"/>
              </a:tblGrid>
              <a:tr h="1102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01.01.2007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01.01.2008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01.07.2008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01.01.2009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01.07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01.07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01.01.2011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Потребительские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кооперативы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9,81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4,37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3,51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4,93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2,07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1,79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1,81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НКО, регистрируемые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 Министерстве юстиции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2,37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-38,61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5,64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5,32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3,65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2,37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2,99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Прочие НКО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-8,45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-4,77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-14,99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-15,18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-7,83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-6,66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-2,89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Темпы изменения числа зарегистрированных НКО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группам  (%)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785797"/>
          <a:ext cx="9001154" cy="5286408"/>
        </p:xfrm>
        <a:graphic>
          <a:graphicData uri="http://schemas.openxmlformats.org/drawingml/2006/table">
            <a:tbl>
              <a:tblPr/>
              <a:tblGrid>
                <a:gridCol w="2693147"/>
                <a:gridCol w="2102669"/>
                <a:gridCol w="2102669"/>
                <a:gridCol w="2102669"/>
              </a:tblGrid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всего_нко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нко_спец_рег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прочие_нко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город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,448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,428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,288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эк_активность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,492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,527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,484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зарплата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,491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,470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,510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зпл_к_прожит_мин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,112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,141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,273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врп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,442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,423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,444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потребл_дом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,428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,428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,349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уров_зан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,573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,608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,403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бедность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-,006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-,059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-,010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нац_автоном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-,263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-,278</a:t>
                      </a:r>
                      <a:r>
                        <a:rPr lang="ru-RU" sz="2400" baseline="3000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-,234</a:t>
                      </a:r>
                      <a:r>
                        <a:rPr lang="ru-RU" sz="2400" baseline="30000" dirty="0"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02700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** Корреляция значима на уровне 1%.   * Корреляция значима на уровне 5%.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75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358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Коэффициенты корреляции Пирсона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" y="1142984"/>
          <a:ext cx="9143996" cy="2086656"/>
        </p:xfrm>
        <a:graphic>
          <a:graphicData uri="http://schemas.openxmlformats.org/drawingml/2006/table">
            <a:tbl>
              <a:tblPr/>
              <a:tblGrid>
                <a:gridCol w="1481328"/>
                <a:gridCol w="850392"/>
                <a:gridCol w="852220"/>
                <a:gridCol w="850392"/>
                <a:gridCol w="852220"/>
                <a:gridCol w="850392"/>
                <a:gridCol w="852220"/>
                <a:gridCol w="850392"/>
                <a:gridCol w="852220"/>
                <a:gridCol w="852220"/>
              </a:tblGrid>
              <a:tr h="1347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город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эк_активность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зарплата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зпл_к_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прожит _мин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врп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потребл_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дом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уров_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зан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бедность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нац_автоном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9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занятость_ОО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-,087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-,173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-,442</a:t>
                      </a:r>
                      <a:r>
                        <a:rPr lang="ru-RU" sz="2000" b="1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-,400</a:t>
                      </a:r>
                      <a:r>
                        <a:rPr lang="ru-RU" sz="2000" b="1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-,393</a:t>
                      </a:r>
                      <a:r>
                        <a:rPr lang="ru-RU" sz="2000" b="1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-,344</a:t>
                      </a:r>
                      <a:r>
                        <a:rPr lang="ru-RU" sz="2000" b="1" baseline="30000" dirty="0"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-,108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,083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-,069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Коэффициенты корреляции рангов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Спирмена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занятости в общественных и религиозных организациях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4429132"/>
          <a:ext cx="9144000" cy="2069982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595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занятость_ОО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всего_нко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нко_спец_рег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прочие_нко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бюджет_расх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-,422</a:t>
                      </a:r>
                      <a:r>
                        <a:rPr lang="en-US" sz="2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,400</a:t>
                      </a:r>
                      <a:r>
                        <a:rPr lang="en-US" sz="2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,344</a:t>
                      </a:r>
                      <a:r>
                        <a:rPr lang="en-US" sz="2400" b="1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,472</a:t>
                      </a:r>
                      <a:r>
                        <a:rPr lang="en-US" sz="2400" b="1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53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_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-,396</a:t>
                      </a:r>
                      <a:r>
                        <a:rPr lang="en-US" sz="2400" b="1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,322</a:t>
                      </a:r>
                      <a:r>
                        <a:rPr lang="en-US" sz="2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,24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2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,345</a:t>
                      </a:r>
                      <a:r>
                        <a:rPr lang="ru-RU" sz="2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42844" y="3429000"/>
            <a:ext cx="90011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Коэффициенты корреляции рангов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Спирмена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бюджетных расходов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596" y="1357298"/>
            <a:ext cx="4857784" cy="300039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43372" y="1285860"/>
            <a:ext cx="4500594" cy="307183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428860" y="3214686"/>
            <a:ext cx="4572032" cy="32861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0"/>
            <a:ext cx="8786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Теории некоммерческого сектора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428868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экономические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500562" y="2357430"/>
            <a:ext cx="4364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социологические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4857760"/>
            <a:ext cx="3636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политические</a:t>
            </a:r>
            <a:endParaRPr lang="ru-RU" sz="4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642918"/>
          <a:ext cx="9001157" cy="4850724"/>
        </p:xfrm>
        <a:graphic>
          <a:graphicData uri="http://schemas.openxmlformats.org/drawingml/2006/table">
            <a:tbl>
              <a:tblPr/>
              <a:tblGrid>
                <a:gridCol w="3000072"/>
                <a:gridCol w="3000072"/>
                <a:gridCol w="3001013"/>
              </a:tblGrid>
              <a:tr h="63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Переменная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Коэффициент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-статистика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Constant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33,092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2,033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бюджет_расх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0,172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2,781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город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0,178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1,951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зпл_к_прожит_мин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0,039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1,554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уров_зан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0,777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****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3,555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24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бедность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0,403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1,887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1530" y="5657671"/>
            <a:ext cx="74404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Значимость на уровне 10%,  **Значимость на уровне 5%,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***Значимость на уровне 1%, ****Значимость на уровне 0,1%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adj.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0,448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F=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12,827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Коэффициенты регрессии для общего количества НКО</a:t>
            </a: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142984"/>
          <a:ext cx="9143999" cy="4800824"/>
        </p:xfrm>
        <a:graphic>
          <a:graphicData uri="http://schemas.openxmlformats.org/drawingml/2006/table">
            <a:tbl>
              <a:tblPr/>
              <a:tblGrid>
                <a:gridCol w="3047681"/>
                <a:gridCol w="3047681"/>
                <a:gridCol w="3048637"/>
              </a:tblGrid>
              <a:tr h="469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Переменная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Коэффициент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-статистика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89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Constant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-30,090****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-4,175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89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бюджет_расх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,190****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4,072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89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уров_зан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,807****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5,965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89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врп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-3,205E-5**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-2,029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000768"/>
            <a:ext cx="8964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**Значимость на уровне 5%, ****Значимость на уровне 0,1%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adj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0,470,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=22,896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Коэффициенты регрессии для НКО</a:t>
            </a:r>
            <a:r>
              <a:rPr lang="en-US" sz="2800" b="1" dirty="0" smtClean="0"/>
              <a:t> </a:t>
            </a:r>
            <a:r>
              <a:rPr lang="ru-RU" sz="2800" b="1" dirty="0" smtClean="0"/>
              <a:t>со специальным режимом  регистрации</a:t>
            </a:r>
            <a:endParaRPr lang="ru-RU" sz="28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Коэффициенты регрессии для прочих НКО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785794"/>
          <a:ext cx="8501121" cy="4673096"/>
        </p:xfrm>
        <a:graphic>
          <a:graphicData uri="http://schemas.openxmlformats.org/drawingml/2006/table">
            <a:tbl>
              <a:tblPr/>
              <a:tblGrid>
                <a:gridCol w="2833411"/>
                <a:gridCol w="2833411"/>
                <a:gridCol w="2834299"/>
              </a:tblGrid>
              <a:tr h="454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Переменная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Коэффициент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-статистика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96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(Constant)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-2,661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-2,161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96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бюджет_расх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,011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3,121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96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нац_автоном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,229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-1,897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96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эк_активность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,049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**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2,530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42812" y="5429264"/>
            <a:ext cx="90011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Значимость на уровне 10%,  **Значимость на уровне 5%,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***Значимость на уровне 1%,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adj.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0,318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F=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12,496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36625"/>
          </a:xfrm>
        </p:spPr>
        <p:txBody>
          <a:bodyPr/>
          <a:lstStyle/>
          <a:p>
            <a:r>
              <a:rPr lang="ru-RU" sz="4000" b="1">
                <a:solidFill>
                  <a:srgbClr val="000066"/>
                </a:solidFill>
              </a:rPr>
              <a:t>«Некоммерческое» производство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507412" cy="5360988"/>
          </a:xfrm>
        </p:spPr>
        <p:txBody>
          <a:bodyPr/>
          <a:lstStyle/>
          <a:p>
            <a:pPr marL="609600" indent="-609600" algn="ctr">
              <a:buFontTx/>
              <a:buNone/>
            </a:pPr>
            <a:endParaRPr lang="ru-RU" b="1" u="sng" dirty="0">
              <a:solidFill>
                <a:srgbClr val="0033CC"/>
              </a:solidFill>
            </a:endParaRPr>
          </a:p>
          <a:p>
            <a:pPr marL="609600" indent="-609600" algn="ctr">
              <a:buFontTx/>
              <a:buNone/>
            </a:pPr>
            <a:endParaRPr lang="ru-RU" b="1" u="sng" dirty="0">
              <a:solidFill>
                <a:srgbClr val="0033CC"/>
              </a:solidFill>
            </a:endParaRPr>
          </a:p>
          <a:p>
            <a:pPr marL="609600" indent="-609600">
              <a:buClr>
                <a:srgbClr val="000066"/>
              </a:buClr>
              <a:buFont typeface="Wingdings" pitchFamily="2" charset="2"/>
              <a:buChar char="Ø"/>
            </a:pPr>
            <a:r>
              <a:rPr lang="ru-RU" b="1" dirty="0"/>
              <a:t>чистые и смешанные общественные блага 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Char char="Ø"/>
            </a:pPr>
            <a:r>
              <a:rPr lang="ru-RU" b="1" dirty="0"/>
              <a:t>клубные блага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Char char="Ø"/>
            </a:pPr>
            <a:r>
              <a:rPr lang="ru-RU" b="1" dirty="0"/>
              <a:t>«доверительные» блага</a:t>
            </a:r>
          </a:p>
          <a:p>
            <a:pPr marL="609600" indent="-609600">
              <a:buClr>
                <a:srgbClr val="000066"/>
              </a:buClr>
              <a:buFont typeface="Wingdings" pitchFamily="2" charset="2"/>
              <a:buChar char="Ø"/>
            </a:pPr>
            <a:r>
              <a:rPr lang="ru-RU" b="1" dirty="0"/>
              <a:t> </a:t>
            </a:r>
            <a:r>
              <a:rPr lang="en-US" b="1" dirty="0"/>
              <a:t>merit goods</a:t>
            </a:r>
            <a:endParaRPr lang="ru-RU" b="1" dirty="0"/>
          </a:p>
          <a:p>
            <a:pPr marL="609600" indent="-609600">
              <a:buClr>
                <a:srgbClr val="000066"/>
              </a:buClr>
              <a:buFont typeface="Wingdings" pitchFamily="2" charset="2"/>
              <a:buChar char="Ø"/>
            </a:pPr>
            <a:r>
              <a:rPr lang="ru-RU" b="1" dirty="0"/>
              <a:t> </a:t>
            </a:r>
            <a:r>
              <a:rPr lang="en-US" b="1" dirty="0"/>
              <a:t>relational goods</a:t>
            </a:r>
            <a:endParaRPr lang="ru-RU" b="1" dirty="0"/>
          </a:p>
          <a:p>
            <a:pPr marL="609600" indent="-609600">
              <a:buFontTx/>
              <a:buNone/>
            </a:pPr>
            <a:r>
              <a:rPr lang="ru-RU" b="1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9001156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Экономические теории НКС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57232"/>
            <a:ext cx="4495800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Теории </a:t>
            </a:r>
            <a:r>
              <a:rPr lang="ru-RU" b="1" dirty="0"/>
              <a:t>роли </a:t>
            </a:r>
            <a:r>
              <a:rPr lang="ru-RU" b="1" dirty="0" smtClean="0"/>
              <a:t>в экономике</a:t>
            </a:r>
          </a:p>
          <a:p>
            <a:pPr>
              <a:buNone/>
            </a:pPr>
            <a:r>
              <a:rPr lang="ru-RU" dirty="0"/>
              <a:t>почему НКО существуют в экономике?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какие </a:t>
            </a:r>
            <a:r>
              <a:rPr lang="ru-RU" dirty="0"/>
              <a:t>функции они выполняют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почему НКО создаются в одних отраслях и не появляются в других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/>
              <a:t>почему в разных сферах, где НКО созданы, их рыночная доля столь значительно отличается?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495800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Теории поведения</a:t>
            </a:r>
          </a:p>
          <a:p>
            <a:pPr>
              <a:buNone/>
            </a:pPr>
            <a:r>
              <a:rPr lang="ru-RU" dirty="0"/>
              <a:t>какие цели преследуют неприбыльные организации в своей деятельности?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какова </a:t>
            </a:r>
            <a:r>
              <a:rPr lang="ru-RU" dirty="0"/>
              <a:t>мотивация менеджеров и учредителей в некоммерческом секторе?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чем </a:t>
            </a:r>
            <a:r>
              <a:rPr lang="ru-RU" dirty="0"/>
              <a:t>в этом отношении НКО отличаются от коммерческих и государственных организаций?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какой степени эти отличия могут быть отнесены к особым характеристикам именно некоммерческой формы хозяйствования?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Теории роли НКО в экономике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4038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u="sng" dirty="0" smtClean="0">
                <a:solidFill>
                  <a:srgbClr val="C00000"/>
                </a:solidFill>
              </a:rPr>
              <a:t>Теории спроса</a:t>
            </a:r>
          </a:p>
          <a:p>
            <a:r>
              <a:rPr lang="ru-RU" sz="3200" dirty="0" smtClean="0"/>
              <a:t>Теория рыночных провалов</a:t>
            </a:r>
          </a:p>
          <a:p>
            <a:pPr>
              <a:buNone/>
            </a:pPr>
            <a:r>
              <a:rPr lang="ru-RU" sz="3200" dirty="0" smtClean="0"/>
              <a:t>(контрактных провалов)</a:t>
            </a:r>
          </a:p>
          <a:p>
            <a:r>
              <a:rPr lang="ru-RU" sz="3200" dirty="0" smtClean="0"/>
              <a:t>Теория провалов государства</a:t>
            </a:r>
          </a:p>
          <a:p>
            <a:pPr algn="ctr">
              <a:buNone/>
            </a:pPr>
            <a:r>
              <a:rPr lang="en-US" sz="3200" dirty="0" err="1" smtClean="0"/>
              <a:t>vs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Теория взаимозависимости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071547"/>
            <a:ext cx="4038600" cy="4572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u="sng" dirty="0" smtClean="0">
                <a:solidFill>
                  <a:srgbClr val="C00000"/>
                </a:solidFill>
              </a:rPr>
              <a:t>Теории предложения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Теория социального (некоммерческого) предпринимательства</a:t>
            </a:r>
          </a:p>
          <a:p>
            <a:pPr>
              <a:buNone/>
            </a:pPr>
            <a:r>
              <a:rPr lang="ru-RU" i="1" dirty="0" smtClean="0"/>
              <a:t>(в т.ч. теория субсидирования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Теория контроля </a:t>
            </a:r>
            <a:r>
              <a:rPr lang="ru-RU" dirty="0" err="1" smtClean="0"/>
              <a:t>стейкхолдеров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264275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000066"/>
                </a:solidFill>
              </a:rPr>
              <a:t>Ситуации, в которых некоммерческие организации </a:t>
            </a:r>
            <a:r>
              <a:rPr lang="ru-RU" sz="2800" b="1" dirty="0" smtClean="0">
                <a:solidFill>
                  <a:srgbClr val="000066"/>
                </a:solidFill>
              </a:rPr>
              <a:t>могут оказаться </a:t>
            </a:r>
            <a:r>
              <a:rPr lang="ru-RU" sz="2800" b="1" dirty="0">
                <a:solidFill>
                  <a:srgbClr val="000066"/>
                </a:solidFill>
              </a:rPr>
              <a:t>более предпочтительными для </a:t>
            </a:r>
            <a:r>
              <a:rPr lang="ru-RU" sz="2800" b="1" dirty="0" smtClean="0">
                <a:solidFill>
                  <a:srgbClr val="000066"/>
                </a:solidFill>
              </a:rPr>
              <a:t>потребителей</a:t>
            </a:r>
            <a:r>
              <a:rPr lang="ru-RU" sz="2800" b="1" dirty="0">
                <a:solidFill>
                  <a:srgbClr val="000066"/>
                </a:solidFill>
              </a:rPr>
              <a:t>, чем коммерческие фирмы:</a:t>
            </a:r>
          </a:p>
          <a:p>
            <a:pPr>
              <a:buFontTx/>
              <a:buNone/>
            </a:pPr>
            <a:endParaRPr lang="ru-RU" sz="2800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800" b="1" dirty="0"/>
              <a:t>случай сделки с асимметричной информацией, которая приводит к ухудшающему (неблагоприятному) отбору; </a:t>
            </a: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800" b="1" dirty="0" smtClean="0"/>
              <a:t>случай </a:t>
            </a:r>
            <a:r>
              <a:rPr lang="ru-RU" sz="2800" b="1" dirty="0"/>
              <a:t>наличия морального риска (снижения качества продукта), когда покупатель не является непосредственным потребителем продукта; </a:t>
            </a: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§"/>
            </a:pPr>
            <a:r>
              <a:rPr lang="ru-RU" sz="2800" b="1" dirty="0" smtClean="0"/>
              <a:t>наличие </a:t>
            </a:r>
            <a:r>
              <a:rPr lang="ru-RU" sz="2800" b="1" dirty="0"/>
              <a:t>параметров продукта, не поддающихся контрактации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360988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b="1" u="sng" dirty="0">
                <a:solidFill>
                  <a:srgbClr val="0033CC"/>
                </a:solidFill>
              </a:rPr>
              <a:t>Провалы государства</a:t>
            </a:r>
          </a:p>
          <a:p>
            <a:pPr marL="609600" indent="-609600" algn="ctr">
              <a:buFontTx/>
              <a:buNone/>
            </a:pPr>
            <a:endParaRPr lang="ru-RU" b="1" u="sng" dirty="0">
              <a:solidFill>
                <a:srgbClr val="0033CC"/>
              </a:solidFill>
            </a:endParaRPr>
          </a:p>
          <a:p>
            <a:pPr marL="609600" indent="-609600">
              <a:spcAft>
                <a:spcPts val="600"/>
              </a:spcAft>
              <a:buFontTx/>
              <a:buNone/>
            </a:pPr>
            <a:r>
              <a:rPr lang="ru-RU" b="1" dirty="0"/>
              <a:t> «Недопроизводство» общественных благ (ориентация на медианного избирателя)</a:t>
            </a:r>
          </a:p>
          <a:p>
            <a:pPr marL="609600" indent="-609600">
              <a:spcAft>
                <a:spcPts val="600"/>
              </a:spcAft>
              <a:buFontTx/>
              <a:buNone/>
            </a:pPr>
            <a:r>
              <a:rPr lang="ru-RU" b="1" dirty="0"/>
              <a:t> Асимметрия информации относительно общественных потребностей</a:t>
            </a:r>
          </a:p>
          <a:p>
            <a:pPr marL="609600" indent="-609600">
              <a:spcAft>
                <a:spcPts val="600"/>
              </a:spcAft>
              <a:buFontTx/>
              <a:buNone/>
            </a:pPr>
            <a:r>
              <a:rPr lang="ru-RU" b="1" dirty="0"/>
              <a:t> </a:t>
            </a:r>
            <a:r>
              <a:rPr lang="ru-RU" b="1" dirty="0" smtClean="0"/>
              <a:t>Особенности бюрократического процесса производства </a:t>
            </a:r>
            <a:r>
              <a:rPr lang="ru-RU" sz="3600" b="1" dirty="0">
                <a:cs typeface="Arial" charset="0"/>
              </a:rPr>
              <a:t>→ </a:t>
            </a:r>
            <a:r>
              <a:rPr lang="ru-RU" b="1" dirty="0">
                <a:cs typeface="Arial" charset="0"/>
              </a:rPr>
              <a:t>завышенные </a:t>
            </a:r>
            <a:r>
              <a:rPr lang="ru-RU" b="1" dirty="0" err="1">
                <a:cs typeface="Arial" charset="0"/>
              </a:rPr>
              <a:t>трансакционные</a:t>
            </a:r>
            <a:r>
              <a:rPr lang="ru-RU" b="1" dirty="0">
                <a:cs typeface="Arial" charset="0"/>
              </a:rPr>
              <a:t> издержки</a:t>
            </a:r>
          </a:p>
          <a:p>
            <a:pPr marL="609600" indent="-609600">
              <a:buFontTx/>
              <a:buNone/>
            </a:pPr>
            <a:endParaRPr lang="ru-RU" dirty="0"/>
          </a:p>
          <a:p>
            <a:pPr marL="609600" indent="-60960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96908"/>
          </a:xfrm>
        </p:spPr>
        <p:txBody>
          <a:bodyPr/>
          <a:lstStyle/>
          <a:p>
            <a:r>
              <a:rPr lang="ru-RU" dirty="0" smtClean="0"/>
              <a:t>Выбор формы производства (1)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52062" y="2214554"/>
            <a:ext cx="3491243" cy="221457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357818" y="2214554"/>
            <a:ext cx="3607618" cy="228601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2857496"/>
            <a:ext cx="371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Государственный сектор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84106" y="2928934"/>
            <a:ext cx="3759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Бизнес</a:t>
            </a:r>
            <a:endParaRPr lang="ru-RU" sz="3600" b="1" dirty="0"/>
          </a:p>
        </p:txBody>
      </p:sp>
      <p:cxnSp>
        <p:nvCxnSpPr>
          <p:cNvPr id="10" name="Прямая соединительная линия 9"/>
          <p:cNvCxnSpPr>
            <a:stCxn id="5" idx="6"/>
            <a:endCxn id="6" idx="2"/>
          </p:cNvCxnSpPr>
          <p:nvPr/>
        </p:nvCxnSpPr>
        <p:spPr>
          <a:xfrm>
            <a:off x="3643305" y="3321843"/>
            <a:ext cx="1714513" cy="35719"/>
          </a:xfrm>
          <a:prstGeom prst="line">
            <a:avLst/>
          </a:prstGeom>
          <a:ln w="5715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14744" y="2357430"/>
            <a:ext cx="1643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НКС</a:t>
            </a:r>
            <a:endParaRPr lang="ru-RU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357290" y="5357826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/>
              <a:t>Теории спроса</a:t>
            </a:r>
            <a:endParaRPr lang="ru-RU" sz="4400" i="1" dirty="0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4250529" y="1321579"/>
            <a:ext cx="785818" cy="7572428"/>
          </a:xfrm>
          <a:prstGeom prst="leftBrace">
            <a:avLst>
              <a:gd name="adj1" fmla="val 35316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642910" y="0"/>
            <a:ext cx="8229600" cy="64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Выбор формы производства (2)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4348" y="3429000"/>
            <a:ext cx="2428892" cy="142876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00430" y="2143116"/>
            <a:ext cx="2428892" cy="128588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388" y="3571876"/>
            <a:ext cx="2357454" cy="150019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28662" y="3500438"/>
            <a:ext cx="2071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Органы власти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2428868"/>
            <a:ext cx="2158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НКС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572264" y="4000504"/>
            <a:ext cx="2158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Бизнес</a:t>
            </a:r>
            <a:endParaRPr lang="ru-RU" sz="4000" dirty="0"/>
          </a:p>
        </p:txBody>
      </p:sp>
      <p:cxnSp>
        <p:nvCxnSpPr>
          <p:cNvPr id="11" name="Прямая соединительная линия 10"/>
          <p:cNvCxnSpPr>
            <a:endCxn id="4" idx="0"/>
          </p:cNvCxnSpPr>
          <p:nvPr/>
        </p:nvCxnSpPr>
        <p:spPr>
          <a:xfrm rot="10800000" flipV="1">
            <a:off x="1928794" y="714356"/>
            <a:ext cx="2857520" cy="27146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4064580" y="1436091"/>
            <a:ext cx="1446367" cy="289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786314" y="714356"/>
            <a:ext cx="3000396" cy="28575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5918" y="5500702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Теории предложения</a:t>
            </a:r>
            <a:endParaRPr lang="ru-RU" sz="3600" i="1" dirty="0"/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4393405" y="1464455"/>
            <a:ext cx="785818" cy="7572428"/>
          </a:xfrm>
          <a:prstGeom prst="leftBrace">
            <a:avLst>
              <a:gd name="adj1" fmla="val 35316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349ED-34FE-4A74-8F71-48B6C002C9D3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714480" y="6072206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/>
              <a:t>Теория «трех провалов»</a:t>
            </a:r>
            <a:endParaRPr lang="ru-RU" sz="36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АКТОРЫ РЕГИОНАЛЬНЫХ РАЗЛИЧИЙ РАЗМЕРОВ НЕКОММЕРЧЕСКОГО С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ФАКТОРЫ РЕГИОНАЛЬНЫХ РАЗЛИЧИЙ РАЗМЕРОВ НЕКОММЕРЧЕСКОГО СЕКТОРА</Template>
  <TotalTime>525</TotalTime>
  <Words>1003</Words>
  <Application>Microsoft Office PowerPoint</Application>
  <PresentationFormat>Экран (4:3)</PresentationFormat>
  <Paragraphs>366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ФАКТОРЫ РЕГИОНАЛЬНЫХ РАЗЛИЧИЙ РАЗМЕРОВ НЕКОММЕРЧЕСКОГО СЕКТОРА</vt:lpstr>
      <vt:lpstr>Экономические теории формирования и развития некоммерческого сектора</vt:lpstr>
      <vt:lpstr>Слайд 2</vt:lpstr>
      <vt:lpstr>«Некоммерческое» производство</vt:lpstr>
      <vt:lpstr>Экономические теории НКС</vt:lpstr>
      <vt:lpstr>Теории роли НКО в экономике</vt:lpstr>
      <vt:lpstr>Слайд 6</vt:lpstr>
      <vt:lpstr>Слайд 7</vt:lpstr>
      <vt:lpstr>Выбор формы производства (1)</vt:lpstr>
      <vt:lpstr>Слайд 9</vt:lpstr>
      <vt:lpstr>Слайд 10</vt:lpstr>
      <vt:lpstr>Слайд 11</vt:lpstr>
      <vt:lpstr>Российский некоммерческий сектор</vt:lpstr>
      <vt:lpstr>Гипотеза:</vt:lpstr>
      <vt:lpstr>Результативные признаки</vt:lpstr>
      <vt:lpstr>Слайд 15</vt:lpstr>
      <vt:lpstr>Гистограмма распределения НКО между субъектами РФ в 2009 г.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теории формирования и развития некоммерческого сектора</dc:title>
  <dc:creator>Светлана Суслова</dc:creator>
  <cp:lastModifiedBy>Светлана Суслова</cp:lastModifiedBy>
  <cp:revision>41</cp:revision>
  <dcterms:created xsi:type="dcterms:W3CDTF">2011-10-08T16:19:27Z</dcterms:created>
  <dcterms:modified xsi:type="dcterms:W3CDTF">2011-10-11T10:07:11Z</dcterms:modified>
</cp:coreProperties>
</file>