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1.xml" ContentType="application/vnd.openxmlformats-officedocument.presentationml.notesSlide+xml"/>
  <Override PartName="/ppt/charts/chart4.xml" ContentType="application/vnd.openxmlformats-officedocument.drawingml.chart+xml"/>
  <Override PartName="/ppt/notesSlides/notesSlide22.xml" ContentType="application/vnd.openxmlformats-officedocument.presentationml.notesSlide+xml"/>
  <Override PartName="/ppt/charts/chart5.xml" ContentType="application/vnd.openxmlformats-officedocument.drawingml.chart+xml"/>
  <Override PartName="/ppt/notesSlides/notesSlide23.xml" ContentType="application/vnd.openxmlformats-officedocument.presentationml.notesSlide+xml"/>
  <Override PartName="/ppt/charts/chart6.xml" ContentType="application/vnd.openxmlformats-officedocument.drawingml.chart+xml"/>
  <Override PartName="/ppt/notesSlides/notesSlide24.xml" ContentType="application/vnd.openxmlformats-officedocument.presentationml.notesSlide+xml"/>
  <Override PartName="/ppt/charts/chart7.xml" ContentType="application/vnd.openxmlformats-officedocument.drawingml.chart+xml"/>
  <Override PartName="/ppt/notesSlides/notesSlide2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26.xml" ContentType="application/vnd.openxmlformats-officedocument.presentationml.notesSlide+xml"/>
  <Override PartName="/ppt/charts/chart11.xml" ContentType="application/vnd.openxmlformats-officedocument.drawingml.chart+xml"/>
  <Override PartName="/ppt/notesSlides/notesSlide27.xml" ContentType="application/vnd.openxmlformats-officedocument.presentationml.notesSlide+xml"/>
  <Override PartName="/ppt/charts/chart12.xml" ContentType="application/vnd.openxmlformats-officedocument.drawingml.chart+xml"/>
  <Override PartName="/ppt/notesSlides/notesSlide28.xml" ContentType="application/vnd.openxmlformats-officedocument.presentationml.notesSlide+xml"/>
  <Override PartName="/ppt/charts/chart13.xml" ContentType="application/vnd.openxmlformats-officedocument.drawingml.chart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4.xml" ContentType="application/vnd.openxmlformats-officedocument.drawingml.chart+xml"/>
  <Override PartName="/ppt/notesSlides/notesSlide31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32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00" r:id="rId3"/>
    <p:sldId id="277" r:id="rId4"/>
    <p:sldId id="263" r:id="rId5"/>
    <p:sldId id="289" r:id="rId6"/>
    <p:sldId id="286" r:id="rId7"/>
    <p:sldId id="268" r:id="rId8"/>
    <p:sldId id="258" r:id="rId9"/>
    <p:sldId id="288" r:id="rId10"/>
    <p:sldId id="293" r:id="rId11"/>
    <p:sldId id="264" r:id="rId12"/>
    <p:sldId id="294" r:id="rId13"/>
    <p:sldId id="274" r:id="rId14"/>
    <p:sldId id="297" r:id="rId15"/>
    <p:sldId id="279" r:id="rId16"/>
    <p:sldId id="280" r:id="rId17"/>
    <p:sldId id="287" r:id="rId18"/>
    <p:sldId id="259" r:id="rId19"/>
    <p:sldId id="285" r:id="rId20"/>
    <p:sldId id="260" r:id="rId21"/>
    <p:sldId id="273" r:id="rId22"/>
    <p:sldId id="313" r:id="rId23"/>
    <p:sldId id="306" r:id="rId24"/>
    <p:sldId id="304" r:id="rId25"/>
    <p:sldId id="307" r:id="rId26"/>
    <p:sldId id="308" r:id="rId27"/>
    <p:sldId id="312" r:id="rId28"/>
    <p:sldId id="309" r:id="rId29"/>
    <p:sldId id="302" r:id="rId30"/>
    <p:sldId id="303" r:id="rId31"/>
    <p:sldId id="310" r:id="rId32"/>
    <p:sldId id="311" r:id="rId33"/>
    <p:sldId id="315" r:id="rId34"/>
    <p:sldId id="316" r:id="rId35"/>
  </p:sldIdLst>
  <p:sldSz cx="9144000" cy="6858000" type="screen4x3"/>
  <p:notesSz cx="6858000" cy="9144000"/>
  <p:custDataLst>
    <p:tags r:id="rId3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8319" autoAdjust="0"/>
  </p:normalViewPr>
  <p:slideViewPr>
    <p:cSldViewPr>
      <p:cViewPr>
        <p:scale>
          <a:sx n="70" d="100"/>
          <a:sy n="70" d="100"/>
        </p:scale>
        <p:origin x="-11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Инфляция</c:v>
                </c:pt>
              </c:strCache>
            </c:strRef>
          </c:tx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10 мес. 2011 к 10 мес. 2010</c:v>
                </c:pt>
              </c:strCache>
            </c:strRef>
          </c:cat>
          <c:val>
            <c:numRef>
              <c:f>Лист1!$B$2:$B$6</c:f>
              <c:numCache>
                <c:formatCode>Основной</c:formatCode>
                <c:ptCount val="5"/>
                <c:pt idx="0">
                  <c:v>111.9</c:v>
                </c:pt>
                <c:pt idx="1">
                  <c:v>113.3</c:v>
                </c:pt>
                <c:pt idx="2">
                  <c:v>108.8</c:v>
                </c:pt>
                <c:pt idx="3">
                  <c:v>108.8</c:v>
                </c:pt>
                <c:pt idx="4">
                  <c:v>106.5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Индекс промышленного роста</c:v>
                </c:pt>
              </c:strCache>
            </c:strRef>
          </c:tx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10 мес. 2011 к 10 мес. 2010</c:v>
                </c:pt>
              </c:strCache>
            </c:strRef>
          </c:cat>
          <c:val>
            <c:numRef>
              <c:f>Лист1!$C$2:$C$6</c:f>
              <c:numCache>
                <c:formatCode>Основной</c:formatCode>
                <c:ptCount val="5"/>
                <c:pt idx="0">
                  <c:v>106.8</c:v>
                </c:pt>
                <c:pt idx="1">
                  <c:v>100.6</c:v>
                </c:pt>
                <c:pt idx="2">
                  <c:v>90.7</c:v>
                </c:pt>
                <c:pt idx="3">
                  <c:v>108.2</c:v>
                </c:pt>
                <c:pt idx="4">
                  <c:v>105.2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Динамика инвестиций в основной капитал</c:v>
                </c:pt>
              </c:strCache>
            </c:strRef>
          </c:tx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10 мес. 2011 к 10 мес. 2010</c:v>
                </c:pt>
              </c:strCache>
            </c:strRef>
          </c:cat>
          <c:val>
            <c:numRef>
              <c:f>Лист1!$D$2:$D$6</c:f>
              <c:numCache>
                <c:formatCode>Основной</c:formatCode>
                <c:ptCount val="5"/>
                <c:pt idx="0">
                  <c:v>122.7</c:v>
                </c:pt>
                <c:pt idx="1">
                  <c:v>109.9</c:v>
                </c:pt>
                <c:pt idx="2">
                  <c:v>84.3</c:v>
                </c:pt>
                <c:pt idx="3">
                  <c:v>106</c:v>
                </c:pt>
                <c:pt idx="4">
                  <c:v>104.8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309120"/>
        <c:axId val="382310656"/>
      </c:lineChart>
      <c:catAx>
        <c:axId val="382309120"/>
        <c:scaling>
          <c:orientation val="minMax"/>
        </c:scaling>
        <c:delete val="0"/>
        <c:axPos val="b"/>
        <c:numFmt formatCode="Основной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82310656"/>
        <c:crosses val="autoZero"/>
        <c:auto val="1"/>
        <c:lblAlgn val="ctr"/>
        <c:lblOffset val="100"/>
        <c:noMultiLvlLbl val="0"/>
      </c:catAx>
      <c:valAx>
        <c:axId val="382310656"/>
        <c:scaling>
          <c:orientation val="minMax"/>
          <c:min val="80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823091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Обязательное социальное страхование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Негативное влияние</c:v>
                </c:pt>
                <c:pt idx="1">
                  <c:v>Не повлияло</c:v>
                </c:pt>
                <c:pt idx="2">
                  <c:v>Позитивное влияние</c:v>
                </c:pt>
              </c:strCache>
            </c:strRef>
          </c:cat>
          <c:val>
            <c:numRef>
              <c:f>Лист1!$B$2:$B$4</c:f>
              <c:numCache>
                <c:formatCode>Основной</c:formatCode>
                <c:ptCount val="3"/>
                <c:pt idx="0">
                  <c:v>81</c:v>
                </c:pt>
                <c:pt idx="1">
                  <c:v>7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2280960"/>
        <c:axId val="632282496"/>
      </c:barChart>
      <c:catAx>
        <c:axId val="632280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32282496"/>
        <c:crosses val="autoZero"/>
        <c:auto val="1"/>
        <c:lblAlgn val="ctr"/>
        <c:lblOffset val="100"/>
        <c:noMultiLvlLbl val="0"/>
      </c:catAx>
      <c:valAx>
        <c:axId val="632282496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32280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Рост цен</c:v>
                </c:pt>
                <c:pt idx="1">
                  <c:v>Недостаток квалифицированных кадров</c:v>
                </c:pt>
                <c:pt idx="2">
                  <c:v>Недостаточная защищенность прав собственности и контрактных прав</c:v>
                </c:pt>
                <c:pt idx="3">
                  <c:v>Высокие административные барьеры</c:v>
                </c:pt>
                <c:pt idx="4">
                  <c:v>Избыточно высокие налоги</c:v>
                </c:pt>
                <c:pt idx="5">
                  <c:v>Коррупция на всех уровнях власти</c:v>
                </c:pt>
                <c:pt idx="6">
                  <c:v>Недобросовестная конкуренция</c:v>
                </c:pt>
              </c:strCache>
            </c:strRef>
          </c:cat>
          <c:val>
            <c:numRef>
              <c:f>Лист1!$B$2:$B$8</c:f>
              <c:numCache>
                <c:formatCode>#,##0</c:formatCode>
                <c:ptCount val="7"/>
                <c:pt idx="0">
                  <c:v>37.354409317803572</c:v>
                </c:pt>
                <c:pt idx="1">
                  <c:v>52.495840266222956</c:v>
                </c:pt>
                <c:pt idx="2">
                  <c:v>24.37603993344424</c:v>
                </c:pt>
                <c:pt idx="3">
                  <c:v>42.262895174708873</c:v>
                </c:pt>
                <c:pt idx="4">
                  <c:v>45.008319467554081</c:v>
                </c:pt>
                <c:pt idx="5">
                  <c:v>42.928452579034939</c:v>
                </c:pt>
                <c:pt idx="6">
                  <c:v>29.034941763727133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Рост цен</c:v>
                </c:pt>
                <c:pt idx="1">
                  <c:v>Недостаток квалифицированных кадров</c:v>
                </c:pt>
                <c:pt idx="2">
                  <c:v>Недостаточная защищенность прав собственности и контрактных прав</c:v>
                </c:pt>
                <c:pt idx="3">
                  <c:v>Высокие административные барьеры</c:v>
                </c:pt>
                <c:pt idx="4">
                  <c:v>Избыточно высокие налоги</c:v>
                </c:pt>
                <c:pt idx="5">
                  <c:v>Коррупция на всех уровнях власти</c:v>
                </c:pt>
                <c:pt idx="6">
                  <c:v>Недобросовестная конкуренция</c:v>
                </c:pt>
              </c:strCache>
            </c:strRef>
          </c:cat>
          <c:val>
            <c:numRef>
              <c:f>Лист1!$C$2:$C$8</c:f>
              <c:numCache>
                <c:formatCode>#,##0</c:formatCode>
                <c:ptCount val="7"/>
                <c:pt idx="0">
                  <c:v>52.25</c:v>
                </c:pt>
                <c:pt idx="1">
                  <c:v>60.333333333333336</c:v>
                </c:pt>
                <c:pt idx="2">
                  <c:v>22.583333333333272</c:v>
                </c:pt>
                <c:pt idx="3">
                  <c:v>40.916666666666536</c:v>
                </c:pt>
                <c:pt idx="4">
                  <c:v>43</c:v>
                </c:pt>
                <c:pt idx="5">
                  <c:v>42.25</c:v>
                </c:pt>
                <c:pt idx="6">
                  <c:v>28.916666666666668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Рост цен</c:v>
                </c:pt>
                <c:pt idx="1">
                  <c:v>Недостаток квалифицированных кадров</c:v>
                </c:pt>
                <c:pt idx="2">
                  <c:v>Недостаточная защищенность прав собственности и контрактных прав</c:v>
                </c:pt>
                <c:pt idx="3">
                  <c:v>Высокие административные барьеры</c:v>
                </c:pt>
                <c:pt idx="4">
                  <c:v>Избыточно высокие налоги</c:v>
                </c:pt>
                <c:pt idx="5">
                  <c:v>Коррупция на всех уровнях власти</c:v>
                </c:pt>
                <c:pt idx="6">
                  <c:v>Недобросовестная конкуренция</c:v>
                </c:pt>
              </c:strCache>
            </c:strRef>
          </c:cat>
          <c:val>
            <c:numRef>
              <c:f>Лист1!$D$2:$D$8</c:f>
              <c:numCache>
                <c:formatCode>#,##0</c:formatCode>
                <c:ptCount val="7"/>
                <c:pt idx="0">
                  <c:v>47</c:v>
                </c:pt>
                <c:pt idx="1">
                  <c:v>40.333333333333336</c:v>
                </c:pt>
                <c:pt idx="2">
                  <c:v>34.5</c:v>
                </c:pt>
                <c:pt idx="3">
                  <c:v>53.416666666666536</c:v>
                </c:pt>
                <c:pt idx="4">
                  <c:v>45</c:v>
                </c:pt>
                <c:pt idx="5">
                  <c:v>62.166666666666579</c:v>
                </c:pt>
                <c:pt idx="6">
                  <c:v>29.25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Рост цен</c:v>
                </c:pt>
                <c:pt idx="1">
                  <c:v>Недостаток квалифицированных кадров</c:v>
                </c:pt>
                <c:pt idx="2">
                  <c:v>Недостаточная защищенность прав собственности и контрактных прав</c:v>
                </c:pt>
                <c:pt idx="3">
                  <c:v>Высокие административные барьеры</c:v>
                </c:pt>
                <c:pt idx="4">
                  <c:v>Избыточно высокие налоги</c:v>
                </c:pt>
                <c:pt idx="5">
                  <c:v>Коррупция на всех уровнях власти</c:v>
                </c:pt>
                <c:pt idx="6">
                  <c:v>Недобросовестная конкуренция</c:v>
                </c:pt>
              </c:strCache>
            </c:strRef>
          </c:cat>
          <c:val>
            <c:numRef>
              <c:f>Лист1!$E$2:$E$8</c:f>
              <c:numCache>
                <c:formatCode>Основной</c:formatCode>
                <c:ptCount val="7"/>
                <c:pt idx="0">
                  <c:v>59</c:v>
                </c:pt>
                <c:pt idx="1">
                  <c:v>64</c:v>
                </c:pt>
                <c:pt idx="2">
                  <c:v>39</c:v>
                </c:pt>
                <c:pt idx="3">
                  <c:v>48</c:v>
                </c:pt>
                <c:pt idx="4">
                  <c:v>60</c:v>
                </c:pt>
                <c:pt idx="5">
                  <c:v>53</c:v>
                </c:pt>
                <c:pt idx="6">
                  <c:v>39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Рост цен</c:v>
                </c:pt>
                <c:pt idx="1">
                  <c:v>Недостаток квалифицированных кадров</c:v>
                </c:pt>
                <c:pt idx="2">
                  <c:v>Недостаточная защищенность прав собственности и контрактных прав</c:v>
                </c:pt>
                <c:pt idx="3">
                  <c:v>Высокие административные барьеры</c:v>
                </c:pt>
                <c:pt idx="4">
                  <c:v>Избыточно высокие налоги</c:v>
                </c:pt>
                <c:pt idx="5">
                  <c:v>Коррупция на всех уровнях власти</c:v>
                </c:pt>
                <c:pt idx="6">
                  <c:v>Недобросовестная конкуренция</c:v>
                </c:pt>
              </c:strCache>
            </c:strRef>
          </c:cat>
          <c:val>
            <c:numRef>
              <c:f>Лист1!$F$2:$F$8</c:f>
              <c:numCache>
                <c:formatCode>Основной</c:formatCode>
                <c:ptCount val="7"/>
                <c:pt idx="0">
                  <c:v>44</c:v>
                </c:pt>
                <c:pt idx="1">
                  <c:v>38</c:v>
                </c:pt>
                <c:pt idx="2">
                  <c:v>28</c:v>
                </c:pt>
                <c:pt idx="3">
                  <c:v>29</c:v>
                </c:pt>
                <c:pt idx="4">
                  <c:v>48</c:v>
                </c:pt>
                <c:pt idx="5">
                  <c:v>20</c:v>
                </c:pt>
                <c:pt idx="6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7190144"/>
        <c:axId val="617191680"/>
      </c:barChart>
      <c:catAx>
        <c:axId val="617190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617191680"/>
        <c:crosses val="autoZero"/>
        <c:auto val="1"/>
        <c:lblAlgn val="ctr"/>
        <c:lblOffset val="100"/>
        <c:noMultiLvlLbl val="0"/>
      </c:catAx>
      <c:valAx>
        <c:axId val="61719168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617190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570538057742836E-2"/>
          <c:y val="3.3567864152660283E-2"/>
          <c:w val="0.92715168416448024"/>
          <c:h val="0.406298605710476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У нас нет особых препятствий для инноваций</c:v>
                </c:pt>
                <c:pt idx="1">
                  <c:v>Недостаток собственных финансовых средств</c:v>
                </c:pt>
                <c:pt idx="2">
                  <c:v>Трудность привлечения кредитных средств</c:v>
                </c:pt>
                <c:pt idx="3">
                  <c:v>Нехватка квалифицированных рабочих и специалистов</c:v>
                </c:pt>
                <c:pt idx="4">
                  <c:v>Низкое качество/высокая стоимость услуг российских научных и конструкторских организаций</c:v>
                </c:pt>
                <c:pt idx="5">
                  <c:v>Отсутствие на рынке нужных технологических решений</c:v>
                </c:pt>
                <c:pt idx="6">
                  <c:v>Недостаток информации о научных организациях и передовых российских разработках</c:v>
                </c:pt>
                <c:pt idx="7">
                  <c:v>Неразвитая инновационная инфраструктура</c:v>
                </c:pt>
                <c:pt idx="8">
                  <c:v>Низкая предсказуемость условий хозяйственной деятельности</c:v>
                </c:pt>
                <c:pt idx="9">
                  <c:v>Недостаточность государственной поддержки инноваций на федеральном уровне</c:v>
                </c:pt>
                <c:pt idx="10">
                  <c:v>Недостаточность государственной поддержки инноваций на региональном и/или местном уровне</c:v>
                </c:pt>
                <c:pt idx="11">
                  <c:v>Недостаточность применяемых мер налогового стимулирования инноваций</c:v>
                </c:pt>
              </c:strCache>
            </c:strRef>
          </c:cat>
          <c:val>
            <c:numRef>
              <c:f>Лист1!$B$2:$B$13</c:f>
              <c:numCache>
                <c:formatCode>Основной</c:formatCode>
                <c:ptCount val="12"/>
                <c:pt idx="0">
                  <c:v>18</c:v>
                </c:pt>
                <c:pt idx="1">
                  <c:v>55</c:v>
                </c:pt>
                <c:pt idx="2">
                  <c:v>31</c:v>
                </c:pt>
                <c:pt idx="3">
                  <c:v>38</c:v>
                </c:pt>
                <c:pt idx="4">
                  <c:v>15</c:v>
                </c:pt>
                <c:pt idx="5">
                  <c:v>13</c:v>
                </c:pt>
                <c:pt idx="6">
                  <c:v>23</c:v>
                </c:pt>
                <c:pt idx="7">
                  <c:v>25</c:v>
                </c:pt>
                <c:pt idx="8">
                  <c:v>34</c:v>
                </c:pt>
                <c:pt idx="9">
                  <c:v>33</c:v>
                </c:pt>
                <c:pt idx="10">
                  <c:v>32</c:v>
                </c:pt>
                <c:pt idx="11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7406848"/>
        <c:axId val="617408384"/>
      </c:barChart>
      <c:catAx>
        <c:axId val="617406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ru-RU"/>
          </a:p>
        </c:txPr>
        <c:crossAx val="617408384"/>
        <c:crosses val="autoZero"/>
        <c:auto val="1"/>
        <c:lblAlgn val="ctr"/>
        <c:lblOffset val="100"/>
        <c:noMultiLvlLbl val="0"/>
      </c:catAx>
      <c:valAx>
        <c:axId val="617408384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17406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76837270341308E-2"/>
          <c:y val="3.6988517050917574E-2"/>
          <c:w val="0.72367388451443648"/>
          <c:h val="0.501851303215966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Специалистов не хватает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Руководители организаций и их структурных подразделений</c:v>
                </c:pt>
                <c:pt idx="1">
                  <c:v>Специалисты высшего уровня профессиональной квалификации</c:v>
                </c:pt>
                <c:pt idx="2">
                  <c:v>Специалисты среднего уровня профессиональной квалификации</c:v>
                </c:pt>
                <c:pt idx="3">
                  <c:v>Работники, занятые подготовкой информации, оформлением документов и учетом</c:v>
                </c:pt>
                <c:pt idx="4">
                  <c:v>Работники сферы обслуживания</c:v>
                </c:pt>
                <c:pt idx="5">
                  <c:v>Квалифицированные рабочие </c:v>
                </c:pt>
                <c:pt idx="6">
                  <c:v>Операторы, аппаратчики, машинисты установок и машин</c:v>
                </c:pt>
                <c:pt idx="7">
                  <c:v>Неквалифицированные рабочие</c:v>
                </c:pt>
              </c:strCache>
            </c:strRef>
          </c:cat>
          <c:val>
            <c:numRef>
              <c:f>Лист1!$B$2:$B$9</c:f>
              <c:numCache>
                <c:formatCode>Основной</c:formatCode>
                <c:ptCount val="8"/>
                <c:pt idx="0">
                  <c:v>38</c:v>
                </c:pt>
                <c:pt idx="1">
                  <c:v>57</c:v>
                </c:pt>
                <c:pt idx="2">
                  <c:v>33</c:v>
                </c:pt>
                <c:pt idx="3">
                  <c:v>23</c:v>
                </c:pt>
                <c:pt idx="4">
                  <c:v>8</c:v>
                </c:pt>
                <c:pt idx="5">
                  <c:v>76</c:v>
                </c:pt>
                <c:pt idx="6">
                  <c:v>60</c:v>
                </c:pt>
                <c:pt idx="7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Штат укомплектован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Руководители организаций и их структурных подразделений</c:v>
                </c:pt>
                <c:pt idx="1">
                  <c:v>Специалисты высшего уровня профессиональной квалификации</c:v>
                </c:pt>
                <c:pt idx="2">
                  <c:v>Специалисты среднего уровня профессиональной квалификации</c:v>
                </c:pt>
                <c:pt idx="3">
                  <c:v>Работники, занятые подготовкой информации, оформлением документов и учетом</c:v>
                </c:pt>
                <c:pt idx="4">
                  <c:v>Работники сферы обслуживания</c:v>
                </c:pt>
                <c:pt idx="5">
                  <c:v>Квалифицированные рабочие </c:v>
                </c:pt>
                <c:pt idx="6">
                  <c:v>Операторы, аппаратчики, машинисты установок и машин</c:v>
                </c:pt>
                <c:pt idx="7">
                  <c:v>Неквалифицированные рабочие</c:v>
                </c:pt>
              </c:strCache>
            </c:strRef>
          </c:cat>
          <c:val>
            <c:numRef>
              <c:f>Лист1!$C$2:$C$9</c:f>
              <c:numCache>
                <c:formatCode>Основной</c:formatCode>
                <c:ptCount val="8"/>
                <c:pt idx="0">
                  <c:v>48</c:v>
                </c:pt>
                <c:pt idx="1">
                  <c:v>38</c:v>
                </c:pt>
                <c:pt idx="2">
                  <c:v>59</c:v>
                </c:pt>
                <c:pt idx="3">
                  <c:v>49</c:v>
                </c:pt>
                <c:pt idx="4">
                  <c:v>52</c:v>
                </c:pt>
                <c:pt idx="5">
                  <c:v>23</c:v>
                </c:pt>
                <c:pt idx="6">
                  <c:v>36</c:v>
                </c:pt>
                <c:pt idx="7">
                  <c:v>34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Избыток специалистов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Руководители организаций и их структурных подразделений</c:v>
                </c:pt>
                <c:pt idx="1">
                  <c:v>Специалисты высшего уровня профессиональной квалификации</c:v>
                </c:pt>
                <c:pt idx="2">
                  <c:v>Специалисты среднего уровня профессиональной квалификации</c:v>
                </c:pt>
                <c:pt idx="3">
                  <c:v>Работники, занятые подготовкой информации, оформлением документов и учетом</c:v>
                </c:pt>
                <c:pt idx="4">
                  <c:v>Работники сферы обслуживания</c:v>
                </c:pt>
                <c:pt idx="5">
                  <c:v>Квалифицированные рабочие </c:v>
                </c:pt>
                <c:pt idx="6">
                  <c:v>Операторы, аппаратчики, машинисты установок и машин</c:v>
                </c:pt>
                <c:pt idx="7">
                  <c:v>Неквалифицированные рабочие</c:v>
                </c:pt>
              </c:strCache>
            </c:strRef>
          </c:cat>
          <c:val>
            <c:numRef>
              <c:f>Лист1!$D$2:$D$9</c:f>
              <c:numCache>
                <c:formatCode>Основной</c:formatCode>
                <c:ptCount val="8"/>
                <c:pt idx="0">
                  <c:v>15</c:v>
                </c:pt>
                <c:pt idx="1">
                  <c:v>5</c:v>
                </c:pt>
                <c:pt idx="2">
                  <c:v>8</c:v>
                </c:pt>
                <c:pt idx="3">
                  <c:v>28</c:v>
                </c:pt>
                <c:pt idx="4">
                  <c:v>40</c:v>
                </c:pt>
                <c:pt idx="5">
                  <c:v>1</c:v>
                </c:pt>
                <c:pt idx="6">
                  <c:v>6</c:v>
                </c:pt>
                <c:pt idx="7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2337536"/>
        <c:axId val="632339072"/>
      </c:barChart>
      <c:catAx>
        <c:axId val="632337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500"/>
            </a:pPr>
            <a:endParaRPr lang="ru-RU"/>
          </a:p>
        </c:txPr>
        <c:crossAx val="632339072"/>
        <c:crosses val="autoZero"/>
        <c:auto val="1"/>
        <c:lblAlgn val="ctr"/>
        <c:lblOffset val="100"/>
        <c:noMultiLvlLbl val="0"/>
      </c:catAx>
      <c:valAx>
        <c:axId val="632339072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32337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46183289588866"/>
          <c:y val="0.22426983421595129"/>
          <c:w val="0.21714927821522334"/>
          <c:h val="0.4186388412261463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Ставки налога на прибыль с 24 до 20%</c:v>
                </c:pt>
                <c:pt idx="1">
                  <c:v>Освобождение от налогообложения затрат работодетелей на обучение сотрудников</c:v>
                </c:pt>
                <c:pt idx="2">
                  <c:v>Ускоренного (заявительного) порядка возмещения НДС</c:v>
                </c:pt>
                <c:pt idx="3">
                  <c:v>Вычет НДС с авансов </c:v>
                </c:pt>
                <c:pt idx="4">
                  <c:v>Освобождение от НДС ввоза технологического оборудования (по перечню), не имеющего аналогов в РФ</c:v>
                </c:pt>
                <c:pt idx="5">
                  <c:v>Изменение порядка принятия к вычету НДС по капстроительству</c:v>
                </c:pt>
                <c:pt idx="6">
                  <c:v>Введение амортизационной премии по налогу на прибыль в размере 10%</c:v>
                </c:pt>
                <c:pt idx="7">
                  <c:v>Увеличение амортизационной премии до 30% для основных средств 3-7 группы – срок использования 3-20 лет</c:v>
                </c:pt>
                <c:pt idx="8">
                  <c:v>Исключение требования о вкладе в уст. капитал не менее 500 млн. руб. для подтверждения права на 0 ставку по налогу на прибыль</c:v>
                </c:pt>
              </c:strCache>
            </c:strRef>
          </c:cat>
          <c:val>
            <c:numRef>
              <c:f>Лист1!$B$2:$B$10</c:f>
              <c:numCache>
                <c:formatCode>Основной</c:formatCode>
                <c:ptCount val="9"/>
                <c:pt idx="0">
                  <c:v>100</c:v>
                </c:pt>
                <c:pt idx="1">
                  <c:v>85</c:v>
                </c:pt>
                <c:pt idx="2">
                  <c:v>56</c:v>
                </c:pt>
                <c:pt idx="3">
                  <c:v>63</c:v>
                </c:pt>
                <c:pt idx="4">
                  <c:v>34</c:v>
                </c:pt>
                <c:pt idx="5">
                  <c:v>90</c:v>
                </c:pt>
                <c:pt idx="6">
                  <c:v>75</c:v>
                </c:pt>
                <c:pt idx="7">
                  <c:v>75</c:v>
                </c:pt>
                <c:pt idx="8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5135104"/>
        <c:axId val="635136640"/>
      </c:barChart>
      <c:catAx>
        <c:axId val="635135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ru-RU"/>
          </a:p>
        </c:txPr>
        <c:crossAx val="635136640"/>
        <c:crosses val="autoZero"/>
        <c:auto val="1"/>
        <c:lblAlgn val="ctr"/>
        <c:lblOffset val="100"/>
        <c:noMultiLvlLbl val="0"/>
      </c:catAx>
      <c:valAx>
        <c:axId val="635136640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35135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244203849518821E-2"/>
          <c:y val="8.8119702386009552E-2"/>
          <c:w val="0.73655304024496948"/>
          <c:h val="0.72416790291274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Получали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Финансовая поддержка</c:v>
                </c:pt>
                <c:pt idx="1">
                  <c:v>Организационная поддержка</c:v>
                </c:pt>
              </c:strCache>
            </c:strRef>
          </c:cat>
          <c:val>
            <c:numRef>
              <c:f>Лист1!$B$2:$B$3</c:f>
              <c:numCache>
                <c:formatCode>Основной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получали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Финансовая поддержка</c:v>
                </c:pt>
                <c:pt idx="1">
                  <c:v>Организационная поддержка</c:v>
                </c:pt>
              </c:strCache>
            </c:strRef>
          </c:cat>
          <c:val>
            <c:numRef>
              <c:f>Лист1!$C$2:$C$3</c:f>
              <c:numCache>
                <c:formatCode>Основной</c:formatCode>
                <c:ptCount val="2"/>
                <c:pt idx="0">
                  <c:v>86</c:v>
                </c:pt>
                <c:pt idx="1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5298944"/>
        <c:axId val="635300480"/>
      </c:barChart>
      <c:catAx>
        <c:axId val="635298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 anchor="t" anchorCtr="0"/>
          <a:lstStyle/>
          <a:p>
            <a:pPr>
              <a:defRPr sz="1600"/>
            </a:pPr>
            <a:endParaRPr lang="ru-RU"/>
          </a:p>
        </c:txPr>
        <c:crossAx val="635300480"/>
        <c:crosses val="autoZero"/>
        <c:auto val="1"/>
        <c:lblAlgn val="ctr"/>
        <c:lblOffset val="100"/>
        <c:noMultiLvlLbl val="0"/>
      </c:catAx>
      <c:valAx>
        <c:axId val="635300480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3529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53783902012253"/>
          <c:y val="0.4123185659109781"/>
          <c:w val="0.21633166867929599"/>
          <c:h val="0.2765684765184823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Получали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Финансовая поддержка</c:v>
                </c:pt>
                <c:pt idx="1">
                  <c:v>Организационная поддержка</c:v>
                </c:pt>
              </c:strCache>
            </c:strRef>
          </c:cat>
          <c:val>
            <c:numRef>
              <c:f>Лист1!$B$2:$B$3</c:f>
              <c:numCache>
                <c:formatCode>Основной</c:formatCode>
                <c:ptCount val="2"/>
                <c:pt idx="0">
                  <c:v>30</c:v>
                </c:pt>
                <c:pt idx="1">
                  <c:v>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получали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Финансовая поддержка</c:v>
                </c:pt>
                <c:pt idx="1">
                  <c:v>Организационная поддержка</c:v>
                </c:pt>
              </c:strCache>
            </c:strRef>
          </c:cat>
          <c:val>
            <c:numRef>
              <c:f>Лист1!$C$2:$C$3</c:f>
              <c:numCache>
                <c:formatCode>Основной</c:formatCode>
                <c:ptCount val="2"/>
                <c:pt idx="0">
                  <c:v>70</c:v>
                </c:pt>
                <c:pt idx="1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2742400"/>
        <c:axId val="672748288"/>
      </c:barChart>
      <c:catAx>
        <c:axId val="672742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72748288"/>
        <c:crosses val="autoZero"/>
        <c:auto val="1"/>
        <c:lblAlgn val="ctr"/>
        <c:lblOffset val="100"/>
        <c:noMultiLvlLbl val="0"/>
      </c:catAx>
      <c:valAx>
        <c:axId val="672748288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727424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244203849518821E-2"/>
          <c:y val="0.11924369514498392"/>
          <c:w val="0.71294192913385912"/>
          <c:h val="0.693043910153774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Получали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Финансовая поддержка</c:v>
                </c:pt>
                <c:pt idx="1">
                  <c:v>Организационная поддержка</c:v>
                </c:pt>
              </c:strCache>
            </c:strRef>
          </c:cat>
          <c:val>
            <c:numRef>
              <c:f>Лист1!$B$2:$B$3</c:f>
              <c:numCache>
                <c:formatCode>Основной</c:formatCode>
                <c:ptCount val="2"/>
                <c:pt idx="0">
                  <c:v>8</c:v>
                </c:pt>
                <c:pt idx="1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получали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Финансовая поддержка</c:v>
                </c:pt>
                <c:pt idx="1">
                  <c:v>Организационная поддержка</c:v>
                </c:pt>
              </c:strCache>
            </c:strRef>
          </c:cat>
          <c:val>
            <c:numRef>
              <c:f>Лист1!$C$2:$C$3</c:f>
              <c:numCache>
                <c:formatCode>Основной</c:formatCode>
                <c:ptCount val="2"/>
                <c:pt idx="0">
                  <c:v>87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3255808"/>
        <c:axId val="673257344"/>
      </c:barChart>
      <c:catAx>
        <c:axId val="673255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 anchor="t" anchorCtr="0"/>
          <a:lstStyle/>
          <a:p>
            <a:pPr>
              <a:defRPr sz="1600"/>
            </a:pPr>
            <a:endParaRPr lang="ru-RU"/>
          </a:p>
        </c:txPr>
        <c:crossAx val="673257344"/>
        <c:crosses val="autoZero"/>
        <c:auto val="1"/>
        <c:lblAlgn val="ctr"/>
        <c:lblOffset val="100"/>
        <c:noMultiLvlLbl val="0"/>
      </c:catAx>
      <c:valAx>
        <c:axId val="673257344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73255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726009085255653"/>
          <c:y val="0.41750604808082548"/>
          <c:w val="0.21633166867929599"/>
          <c:h val="0.2765684765184823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Получали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Финансовая поддержка</c:v>
                </c:pt>
                <c:pt idx="1">
                  <c:v>Организационная поддержка</c:v>
                </c:pt>
              </c:strCache>
            </c:strRef>
          </c:cat>
          <c:val>
            <c:numRef>
              <c:f>Лист1!$B$2:$B$3</c:f>
              <c:numCache>
                <c:formatCode>Основной</c:formatCode>
                <c:ptCount val="2"/>
                <c:pt idx="0">
                  <c:v>19</c:v>
                </c:pt>
                <c:pt idx="1">
                  <c:v>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получали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Финансовая поддержка</c:v>
                </c:pt>
                <c:pt idx="1">
                  <c:v>Организационная поддержка</c:v>
                </c:pt>
              </c:strCache>
            </c:strRef>
          </c:cat>
          <c:val>
            <c:numRef>
              <c:f>Лист1!$C$2:$C$3</c:f>
              <c:numCache>
                <c:formatCode>Основной</c:formatCode>
                <c:ptCount val="2"/>
                <c:pt idx="0">
                  <c:v>81</c:v>
                </c:pt>
                <c:pt idx="1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3122560"/>
        <c:axId val="673124352"/>
      </c:barChart>
      <c:catAx>
        <c:axId val="673122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73124352"/>
        <c:crosses val="autoZero"/>
        <c:auto val="1"/>
        <c:lblAlgn val="ctr"/>
        <c:lblOffset val="100"/>
        <c:noMultiLvlLbl val="0"/>
      </c:catAx>
      <c:valAx>
        <c:axId val="673124352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731225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333333333333402E-2"/>
          <c:y val="4.656052067793718E-2"/>
          <c:w val="0.61207906824146985"/>
          <c:h val="0.906878958644129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Довольны антикризисной политикой правительства</c:v>
                </c:pt>
                <c:pt idx="1">
                  <c:v>Считают правительственную антикризисную политику неэффективной</c:v>
                </c:pt>
              </c:strCache>
            </c:strRef>
          </c:cat>
          <c:val>
            <c:numRef>
              <c:f>Лист1!$B$2:$B$3</c:f>
              <c:numCache>
                <c:formatCode>Основной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Удовлетворены результатами собственной антикризисной стратегии</c:v>
                </c:pt>
                <c:pt idx="1">
                  <c:v>Оценивают свою антикризисную стратегию как неэффективную</c:v>
                </c:pt>
              </c:strCache>
            </c:strRef>
          </c:cat>
          <c:val>
            <c:numRef>
              <c:f>Лист1!$B$2:$B$3</c:f>
              <c:numCache>
                <c:formatCode>Основной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094901043844863E-2"/>
          <c:y val="5.8551099668737415E-2"/>
          <c:w val="0.75915449876151764"/>
          <c:h val="0.91079590886325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Лист1!$B$2:$B$6</c:f>
              <c:numCache>
                <c:formatCode>Основной</c:formatCode>
                <c:ptCount val="5"/>
                <c:pt idx="0">
                  <c:v>8.5</c:v>
                </c:pt>
                <c:pt idx="1">
                  <c:v>5.2</c:v>
                </c:pt>
                <c:pt idx="2">
                  <c:v>-7.8</c:v>
                </c:pt>
                <c:pt idx="3">
                  <c:v>4</c:v>
                </c:pt>
                <c:pt idx="4">
                  <c:v>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Бразилия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Лист1!$C$2:$C$6</c:f>
              <c:numCache>
                <c:formatCode>Основной</c:formatCode>
                <c:ptCount val="5"/>
                <c:pt idx="0">
                  <c:v>6.1</c:v>
                </c:pt>
                <c:pt idx="1">
                  <c:v>5.2</c:v>
                </c:pt>
                <c:pt idx="2">
                  <c:v>-0.60000000000000053</c:v>
                </c:pt>
                <c:pt idx="3">
                  <c:v>7.5</c:v>
                </c:pt>
                <c:pt idx="4">
                  <c:v>3.1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Китай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Лист1!$D$2:$D$6</c:f>
              <c:numCache>
                <c:formatCode>Основной</c:formatCode>
                <c:ptCount val="5"/>
                <c:pt idx="0">
                  <c:v>14.2</c:v>
                </c:pt>
                <c:pt idx="1">
                  <c:v>9.6</c:v>
                </c:pt>
                <c:pt idx="2">
                  <c:v>9.1</c:v>
                </c:pt>
                <c:pt idx="3">
                  <c:v>10.3</c:v>
                </c:pt>
                <c:pt idx="4">
                  <c:v>9.1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Индия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Лист1!$E$2:$E$6</c:f>
              <c:numCache>
                <c:formatCode>Основной</c:formatCode>
                <c:ptCount val="5"/>
                <c:pt idx="0">
                  <c:v>9.3000000000000007</c:v>
                </c:pt>
                <c:pt idx="1">
                  <c:v>6.8</c:v>
                </c:pt>
                <c:pt idx="2">
                  <c:v>8</c:v>
                </c:pt>
                <c:pt idx="3">
                  <c:v>8.5</c:v>
                </c:pt>
                <c:pt idx="4">
                  <c:v>8.1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США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Лист1!$F$2:$F$6</c:f>
              <c:numCache>
                <c:formatCode>Основной</c:formatCode>
                <c:ptCount val="5"/>
                <c:pt idx="0">
                  <c:v>1.9000000000000001</c:v>
                </c:pt>
                <c:pt idx="1">
                  <c:v>-0.30000000000000027</c:v>
                </c:pt>
                <c:pt idx="2">
                  <c:v>-3.5</c:v>
                </c:pt>
                <c:pt idx="3">
                  <c:v>3</c:v>
                </c:pt>
                <c:pt idx="4">
                  <c:v>1.6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Япония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Лист1!$G$2:$G$6</c:f>
              <c:numCache>
                <c:formatCode>Основной</c:formatCode>
                <c:ptCount val="5"/>
                <c:pt idx="0">
                  <c:v>2.4</c:v>
                </c:pt>
                <c:pt idx="1">
                  <c:v>-1.2</c:v>
                </c:pt>
                <c:pt idx="2">
                  <c:v>-6.3</c:v>
                </c:pt>
                <c:pt idx="3">
                  <c:v>3.9</c:v>
                </c:pt>
                <c:pt idx="4">
                  <c:v>-0.2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Германия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Лист1!$H$2:$H$6</c:f>
              <c:numCache>
                <c:formatCode>Основной</c:formatCode>
                <c:ptCount val="5"/>
                <c:pt idx="0">
                  <c:v>2.8</c:v>
                </c:pt>
                <c:pt idx="1">
                  <c:v>0.70000000000000051</c:v>
                </c:pt>
                <c:pt idx="2">
                  <c:v>-4.7</c:v>
                </c:pt>
                <c:pt idx="3">
                  <c:v>3.5</c:v>
                </c:pt>
                <c:pt idx="4">
                  <c:v>2.6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Франция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Лист1!$I$2:$I$6</c:f>
              <c:numCache>
                <c:formatCode>Основной</c:formatCode>
                <c:ptCount val="5"/>
                <c:pt idx="0">
                  <c:v>2.2999999999999998</c:v>
                </c:pt>
                <c:pt idx="1">
                  <c:v>-0.1</c:v>
                </c:pt>
                <c:pt idx="2">
                  <c:v>-2.7</c:v>
                </c:pt>
                <c:pt idx="3">
                  <c:v>1.5</c:v>
                </c:pt>
                <c:pt idx="4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7005440"/>
        <c:axId val="617006976"/>
      </c:barChart>
      <c:catAx>
        <c:axId val="617005440"/>
        <c:scaling>
          <c:orientation val="minMax"/>
        </c:scaling>
        <c:delete val="0"/>
        <c:axPos val="b"/>
        <c:numFmt formatCode="Основной" sourceLinked="1"/>
        <c:majorTickMark val="out"/>
        <c:minorTickMark val="none"/>
        <c:tickLblPos val="nextTo"/>
        <c:crossAx val="617006976"/>
        <c:crosses val="autoZero"/>
        <c:auto val="1"/>
        <c:lblAlgn val="ctr"/>
        <c:lblOffset val="100"/>
        <c:noMultiLvlLbl val="0"/>
      </c:catAx>
      <c:valAx>
        <c:axId val="617006976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17005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Лист1!$B$2:$B$6</c:f>
              <c:numCache>
                <c:formatCode>Основной</c:formatCode>
                <c:ptCount val="5"/>
                <c:pt idx="0">
                  <c:v>6.8</c:v>
                </c:pt>
                <c:pt idx="1">
                  <c:v>0.60000000000000053</c:v>
                </c:pt>
                <c:pt idx="2">
                  <c:v>-9.3000000000000007</c:v>
                </c:pt>
                <c:pt idx="3">
                  <c:v>8.2000000000000011</c:v>
                </c:pt>
                <c:pt idx="4">
                  <c:v>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Бразилия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Лист1!$C$2:$C$6</c:f>
              <c:numCache>
                <c:formatCode>Основной</c:formatCode>
                <c:ptCount val="5"/>
                <c:pt idx="0">
                  <c:v>6</c:v>
                </c:pt>
                <c:pt idx="1">
                  <c:v>3.1</c:v>
                </c:pt>
                <c:pt idx="2">
                  <c:v>-7.4</c:v>
                </c:pt>
                <c:pt idx="3">
                  <c:v>10.5</c:v>
                </c:pt>
                <c:pt idx="4">
                  <c:v>1.2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Лист1!$D$2:$D$6</c:f>
              <c:numCache>
                <c:formatCode>Основной</c:formatCode>
                <c:ptCount val="5"/>
                <c:pt idx="0">
                  <c:v>10.4</c:v>
                </c:pt>
                <c:pt idx="1">
                  <c:v>4.8</c:v>
                </c:pt>
                <c:pt idx="2">
                  <c:v>6.6</c:v>
                </c:pt>
                <c:pt idx="3">
                  <c:v>10.6</c:v>
                </c:pt>
                <c:pt idx="4">
                  <c:v>6.5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США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Лист1!$E$2:$E$6</c:f>
              <c:numCache>
                <c:formatCode>Основной</c:formatCode>
                <c:ptCount val="5"/>
                <c:pt idx="0">
                  <c:v>2.7</c:v>
                </c:pt>
                <c:pt idx="1">
                  <c:v>-3.7</c:v>
                </c:pt>
                <c:pt idx="2">
                  <c:v>-11.2</c:v>
                </c:pt>
                <c:pt idx="3">
                  <c:v>5.3</c:v>
                </c:pt>
                <c:pt idx="4">
                  <c:v>4.2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Япония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Лист1!$F$2:$F$6</c:f>
              <c:numCache>
                <c:formatCode>Основной</c:formatCode>
                <c:ptCount val="5"/>
                <c:pt idx="0">
                  <c:v>2.8</c:v>
                </c:pt>
                <c:pt idx="1">
                  <c:v>-3.2</c:v>
                </c:pt>
                <c:pt idx="2">
                  <c:v>-21.3</c:v>
                </c:pt>
                <c:pt idx="3">
                  <c:v>16</c:v>
                </c:pt>
                <c:pt idx="4">
                  <c:v>-3.9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Германия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Лист1!$G$2:$G$6</c:f>
              <c:numCache>
                <c:formatCode>Основной</c:formatCode>
                <c:ptCount val="5"/>
                <c:pt idx="0">
                  <c:v>6.9</c:v>
                </c:pt>
                <c:pt idx="1">
                  <c:v>0.30000000000000027</c:v>
                </c:pt>
                <c:pt idx="2">
                  <c:v>-17.2</c:v>
                </c:pt>
                <c:pt idx="3">
                  <c:v>11.6</c:v>
                </c:pt>
                <c:pt idx="4">
                  <c:v>9.6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Франция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3 кв. 2011 г. к 3 кв. 2010</c:v>
                </c:pt>
              </c:strCache>
            </c:strRef>
          </c:cat>
          <c:val>
            <c:numRef>
              <c:f>Лист1!$H$2:$H$6</c:f>
              <c:numCache>
                <c:formatCode>Основной</c:formatCode>
                <c:ptCount val="5"/>
                <c:pt idx="0">
                  <c:v>1.4</c:v>
                </c:pt>
                <c:pt idx="1">
                  <c:v>-2.4</c:v>
                </c:pt>
                <c:pt idx="2">
                  <c:v>-12.6</c:v>
                </c:pt>
                <c:pt idx="3">
                  <c:v>5.4</c:v>
                </c:pt>
                <c:pt idx="4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6026496"/>
        <c:axId val="446028032"/>
      </c:barChart>
      <c:catAx>
        <c:axId val="446026496"/>
        <c:scaling>
          <c:orientation val="minMax"/>
        </c:scaling>
        <c:delete val="0"/>
        <c:axPos val="b"/>
        <c:majorTickMark val="out"/>
        <c:minorTickMark val="none"/>
        <c:tickLblPos val="nextTo"/>
        <c:crossAx val="446028032"/>
        <c:crosses val="autoZero"/>
        <c:auto val="1"/>
        <c:lblAlgn val="ctr"/>
        <c:lblOffset val="100"/>
        <c:noMultiLvlLbl val="0"/>
      </c:catAx>
      <c:valAx>
        <c:axId val="446028032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446026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Крупные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Основной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Лист1!$B$2:$B$3</c:f>
              <c:numCache>
                <c:formatCode>Основной</c:formatCode>
                <c:ptCount val="2"/>
                <c:pt idx="0">
                  <c:v>20.2</c:v>
                </c:pt>
                <c:pt idx="1">
                  <c:v>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осуществляло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Основной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Лист1!$C$2:$C$3</c:f>
              <c:numCache>
                <c:formatCode>Основной</c:formatCode>
                <c:ptCount val="2"/>
                <c:pt idx="0">
                  <c:v>33.1</c:v>
                </c:pt>
                <c:pt idx="1">
                  <c:v>15.5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Незначительные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Основной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Лист1!$D$2:$D$3</c:f>
              <c:numCache>
                <c:formatCode>Основной</c:formatCode>
                <c:ptCount val="2"/>
                <c:pt idx="0">
                  <c:v>46.6</c:v>
                </c:pt>
                <c:pt idx="1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7449344"/>
        <c:axId val="617450880"/>
      </c:barChart>
      <c:catAx>
        <c:axId val="617449344"/>
        <c:scaling>
          <c:orientation val="minMax"/>
        </c:scaling>
        <c:delete val="0"/>
        <c:axPos val="b"/>
        <c:numFmt formatCode="Основной" sourceLinked="1"/>
        <c:majorTickMark val="out"/>
        <c:minorTickMark val="none"/>
        <c:tickLblPos val="nextTo"/>
        <c:crossAx val="617450880"/>
        <c:crosses val="autoZero"/>
        <c:auto val="1"/>
        <c:lblAlgn val="ctr"/>
        <c:lblOffset val="100"/>
        <c:noMultiLvlLbl val="0"/>
      </c:catAx>
      <c:valAx>
        <c:axId val="617450880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174493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Деловой климат за последние пять лет…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Улучшился</c:v>
                </c:pt>
                <c:pt idx="1">
                  <c:v>Незначительно улучшился</c:v>
                </c:pt>
                <c:pt idx="2">
                  <c:v>Не изменился</c:v>
                </c:pt>
                <c:pt idx="3">
                  <c:v>Незначительно ухудшился</c:v>
                </c:pt>
                <c:pt idx="4">
                  <c:v>Ухудшился</c:v>
                </c:pt>
              </c:strCache>
            </c:strRef>
          </c:cat>
          <c:val>
            <c:numRef>
              <c:f>Лист1!$B$2:$B$6</c:f>
              <c:numCache>
                <c:formatCode>Основной</c:formatCode>
                <c:ptCount val="5"/>
                <c:pt idx="0">
                  <c:v>19</c:v>
                </c:pt>
                <c:pt idx="1">
                  <c:v>28</c:v>
                </c:pt>
                <c:pt idx="2">
                  <c:v>30</c:v>
                </c:pt>
                <c:pt idx="3">
                  <c:v>7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570538057742836E-2"/>
          <c:y val="6.2660013084965868E-2"/>
          <c:w val="0.76523151793525812"/>
          <c:h val="0.53892129269587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Ухудшилось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Защищенность частной собственности</c:v>
                </c:pt>
                <c:pt idx="1">
                  <c:v>Законодательная база регулирования предпринимательской деятельности</c:v>
                </c:pt>
                <c:pt idx="2">
                  <c:v>Качество системы лицензирования, контроля и надзора</c:v>
                </c:pt>
              </c:strCache>
            </c:strRef>
          </c:cat>
          <c:val>
            <c:numRef>
              <c:f>Лист1!$B$2:$B$4</c:f>
              <c:numCache>
                <c:formatCode>Основной</c:formatCode>
                <c:ptCount val="3"/>
                <c:pt idx="0">
                  <c:v>22</c:v>
                </c:pt>
                <c:pt idx="1">
                  <c:v>20</c:v>
                </c:pt>
                <c:pt idx="2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изменилось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Защищенность частной собственности</c:v>
                </c:pt>
                <c:pt idx="1">
                  <c:v>Законодательная база регулирования предпринимательской деятельности</c:v>
                </c:pt>
                <c:pt idx="2">
                  <c:v>Качество системы лицензирования, контроля и надзора</c:v>
                </c:pt>
              </c:strCache>
            </c:strRef>
          </c:cat>
          <c:val>
            <c:numRef>
              <c:f>Лист1!$C$2:$C$4</c:f>
              <c:numCache>
                <c:formatCode>Основной</c:formatCode>
                <c:ptCount val="3"/>
                <c:pt idx="0">
                  <c:v>56</c:v>
                </c:pt>
                <c:pt idx="1">
                  <c:v>44</c:v>
                </c:pt>
                <c:pt idx="2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Улучшилось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Защищенность частной собственности</c:v>
                </c:pt>
                <c:pt idx="1">
                  <c:v>Законодательная база регулирования предпринимательской деятельности</c:v>
                </c:pt>
                <c:pt idx="2">
                  <c:v>Качество системы лицензирования, контроля и надзора</c:v>
                </c:pt>
              </c:strCache>
            </c:strRef>
          </c:cat>
          <c:val>
            <c:numRef>
              <c:f>Лист1!$D$2:$D$4</c:f>
              <c:numCache>
                <c:formatCode>Основной</c:formatCode>
                <c:ptCount val="3"/>
                <c:pt idx="0">
                  <c:v>21</c:v>
                </c:pt>
                <c:pt idx="1">
                  <c:v>36</c:v>
                </c:pt>
                <c:pt idx="2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0550528"/>
        <c:axId val="630552064"/>
      </c:barChart>
      <c:catAx>
        <c:axId val="630550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30552064"/>
        <c:crosses val="autoZero"/>
        <c:auto val="1"/>
        <c:lblAlgn val="ctr"/>
        <c:lblOffset val="100"/>
        <c:noMultiLvlLbl val="0"/>
      </c:catAx>
      <c:valAx>
        <c:axId val="630552064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30550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4131671041115"/>
          <c:y val="0.20357089952968185"/>
          <c:w val="0.17719794400699931"/>
          <c:h val="0.530148810625980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Возросла</c:v>
                </c:pt>
                <c:pt idx="1">
                  <c:v>Не изменилась</c:v>
                </c:pt>
                <c:pt idx="2">
                  <c:v>Уменьшилась</c:v>
                </c:pt>
              </c:strCache>
            </c:strRef>
          </c:cat>
          <c:val>
            <c:numRef>
              <c:f>Лист1!$B$2:$B$4</c:f>
              <c:numCache>
                <c:formatCode>Основной</c:formatCode>
                <c:ptCount val="3"/>
                <c:pt idx="0">
                  <c:v>73</c:v>
                </c:pt>
                <c:pt idx="1">
                  <c:v>15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2263808"/>
        <c:axId val="632265344"/>
      </c:barChart>
      <c:catAx>
        <c:axId val="632263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32265344"/>
        <c:crosses val="autoZero"/>
        <c:auto val="1"/>
        <c:lblAlgn val="ctr"/>
        <c:lblOffset val="100"/>
        <c:noMultiLvlLbl val="0"/>
      </c:catAx>
      <c:valAx>
        <c:axId val="632265344"/>
        <c:scaling>
          <c:orientation val="minMax"/>
        </c:scaling>
        <c:delete val="0"/>
        <c:axPos val="l"/>
        <c:majorGridlines/>
        <c:numFmt formatCode="Основной" sourceLinked="1"/>
        <c:majorTickMark val="out"/>
        <c:minorTickMark val="none"/>
        <c:tickLblPos val="nextTo"/>
        <c:crossAx val="632263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1A548-2CF4-46E2-AA24-58F14BBA64DC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24DBC-E921-4FFF-B9EB-888A209C33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75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Противоречивость воздействия в основном характерна для мер, предусматривающих определенные ограничения для бизнеса, преференции для отдельных групп компаний, «закрытие» внутреннего рынка. Сокращение квот на привлечение иностранной рабочей силы оказало неоднозначное влияние на 28% предприятий (а позитивное воздействие – только на 10% фирм), повышение ввозных таможенных пошлин – для 17% фирм (позитивное – для 7% предприятий), установление ценовых преференций для поставщиков российских товаров при размещении госзаказа, распространение на муниципальные закупки требований по квотам на приобретение продукции малых предприятий – каждая из этих мер оказала неоднозначное влияние на 19% компаний, а позитивное - на 12% фирм. </a:t>
            </a:r>
          </a:p>
          <a:p>
            <a:r>
              <a:rPr lang="ru-RU" i="1" dirty="0" smtClean="0"/>
              <a:t>широкое позитивное воздействие на предприятия – универсальные меры.</a:t>
            </a:r>
            <a:r>
              <a:rPr lang="ru-RU" dirty="0" smtClean="0"/>
              <a:t> Уменьшение ставки налога на прибыль оказало положительное влияние на 43% компаний, ограничение проверок субъектов предпринимательской деятельности – на 32% фирм, снижение ставки налога в рамках упрощенной системы налогообложения – на 29% предприятий. </a:t>
            </a:r>
          </a:p>
          <a:p>
            <a:r>
              <a:rPr lang="ru-RU" dirty="0" smtClean="0"/>
              <a:t>К</a:t>
            </a:r>
            <a:r>
              <a:rPr lang="ru-RU" i="1" dirty="0" smtClean="0"/>
              <a:t>омплекс мер по защите внутреннего рынка (повышение ввозных таможенных пошлин, установление ценовых преференций для российских поставщиков при размещении госзаказа) обеспечил позитивный эффект только для очень узкой группы компаний.</a:t>
            </a: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целом, наиболее противоречивое влияние на развитие предприятий оказали меры по защите внутреннего рынка сбыта, а также рынка труда.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Особые сомнения в рациональности мер по повышению ввозных таможенных пошлин связаны с их «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антимодернизационным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»воздействием.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Компании, которые в последние четыре года осуществляли крупные инвестиции, чаще других отрицательно оценивали эту меру. Отчетливо негативное влияние повышения ввозных пошлин прослеживается и для тех предприятий, которые планируют в ближайший год осуществить крупные инвестиции в развитие бизнеса, его технологическую модернизацию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целом успешные компании более позитивно реагируют на меры, связанные с сокращением нагрузки и ограничений для бизнеса, а для компаний, находящихся в тяжелом положении, несколько более значимы меры, связанные с квотами и преференциями по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госзакупкам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 «закрытием» внутреннего рынка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Можно предположить, что комплекс защитно-преференциальных мер больше помог неконкурентоспособным и пассивным компаниям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Потенциал позитивного воздействия антикризисных мер непосредственно на компании в существенной мере ограничивался в силу неформальных ограничений со стороны представителей органов власти для бизнеса по возможным направлениям его антикризисного реагирования.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Воздействие представителей органов власти на бизнес было подчинено в основном решению задачи обеспечения социальной стабильности, и было связано со стремлением побудить руководителей, собственников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 отказу от принятия тех решений, которые могли бы обострить социальную обстановку.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Так, наличие ограничений по принятию решений по снижению оплаты труда отмечено для 21% предприятий, по сокращению занятых - для 20% предприятий, по повышению цен – для 20% предприятий.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Заметно реже отмечалось наличие ограничений для предприятий по таким решениям, как смена поставщиков, сокращение участия в реализации социально-значимых проектов, ликвидация отдельных подразделений, продажа доли в бизнесе сторонним инвесторам. 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существенно большей степени с ограничениями по принятию </a:t>
            </a:r>
            <a:r>
              <a:rPr lang="ru-RU" sz="120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бизнес-решений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столкнулись крупные компании.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Такие «акценты» в целом согласуются с ранее отмеченной социальной направленностью  давления со стороны органов власти. Однако, если ограничения по сокращению численности занятых и снижению уровня оплаты труда в большей степени были направлены на крупные предприятия, а также на компании со сложным финансовым положением, то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ограничения по повышению цен на продукцию действовали более «универсально», вне существенной связи с размерами предприятий или их состоянием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Наибольшее число различных направлений и инструментов господдержки использовалось в отношении автомобилестроения</a:t>
            </a:r>
            <a:r>
              <a:rPr lang="ru-RU" i="1" dirty="0" smtClean="0"/>
              <a:t>,</a:t>
            </a:r>
            <a:r>
              <a:rPr lang="ru-RU" dirty="0" smtClean="0"/>
              <a:t> причем некоторые из них были адресованы исключительно предприятиям данной отрасли.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Сроки:</a:t>
            </a:r>
            <a:r>
              <a:rPr lang="ru-RU" baseline="0" dirty="0" smtClean="0"/>
              <a:t> </a:t>
            </a:r>
            <a:r>
              <a:rPr lang="ru-RU" dirty="0" smtClean="0"/>
              <a:t>В ряде случаев (предоставление госгарантий, субсидирование процентной ставки по потребительским </a:t>
            </a:r>
            <a:r>
              <a:rPr lang="ru-RU" dirty="0" err="1" smtClean="0"/>
              <a:t>автокредитам</a:t>
            </a:r>
            <a:r>
              <a:rPr lang="ru-RU" dirty="0" smtClean="0"/>
              <a:t>) задержка была объективно обусловлена несовершенством изначально установленных правил и норм, в других же случаях запаздывание было связано, скорее, с недостаточностью административного потенциала для их оперативной практической реализации.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Решая социальные задачи органы</a:t>
            </a:r>
            <a:r>
              <a:rPr lang="ru-RU" baseline="0" dirty="0" smtClean="0"/>
              <a:t> власти ограничивали гибкость антикризисной политики компаний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</a:t>
            </a:r>
            <a:r>
              <a:rPr lang="ru-RU" baseline="0" dirty="0" smtClean="0"/>
              <a:t> что делали сами компании - </a:t>
            </a:r>
            <a:r>
              <a:rPr lang="ru-RU" dirty="0" smtClean="0"/>
              <a:t>сокращение неэффективных</a:t>
            </a:r>
            <a:r>
              <a:rPr lang="ru-RU" baseline="0" dirty="0" smtClean="0"/>
              <a:t> расходов (или тех расходов, которые компании считают неэффективными во время кризиса) – самая популярная мера.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</a:t>
            </a:r>
            <a:r>
              <a:rPr lang="ru-RU" baseline="0" dirty="0" smtClean="0"/>
              <a:t> декабрю 2009 у многих компаний наблюдался восстановительный рост, хотя наем рос в меньшей степени, в то же время уровень занятости сокращался намного меньше, чем прибыль и даже выручка. Компании вели себя социально ответственно, хотя где здесь добровольная ответственность, а где – принуждение, понять достаточно сложно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Компании реализовывали свои антикризисные планы не менее активно, чем Правительство – большая часть компаний уже осенью 2008 года сформировали  антикризисные</a:t>
            </a:r>
            <a:r>
              <a:rPr lang="ru-RU" baseline="0" dirty="0" smtClean="0"/>
              <a:t> планы. В условиях, когда в рамках господдержки преобладали индивидуальные меры, доступ к которым имело ограниченное количество компаний, это было жизненно необходимо. Планы во многом были продолжением той стратегии, которую реализовывали компании до кризиса. Наиболее интересный блок для рассмотрения – основные типы антикризисной стратегии и ее трансформации на различных этапах кризиса. Есть общие меры, которые реализовывали все компании – сокращали расходы на консалтинг, сокращали </a:t>
            </a:r>
            <a:r>
              <a:rPr lang="ru-RU" baseline="0" dirty="0" err="1" smtClean="0"/>
              <a:t>найм</a:t>
            </a:r>
            <a:r>
              <a:rPr lang="ru-RU" baseline="0" dirty="0" smtClean="0"/>
              <a:t> персонала. А есть и специфические меры, характерные для отдельной группы компаний. Например, значительно сокращали расходы на исследования (более чем на 10 %) прежде всего компании, реализовывавшие стратегию жесткой экономии – наиболее активные компании сохраняли объем исследовательских расходов, наименее активные – и до кризиса не инвестировали в инновации и исследования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касается </a:t>
            </a:r>
            <a:r>
              <a:rPr lang="ru-RU" dirty="0" err="1" smtClean="0"/>
              <a:t>инновационо</a:t>
            </a:r>
            <a:r>
              <a:rPr lang="ru-RU" dirty="0" smtClean="0"/>
              <a:t> активных компаний – это наиболее интересная, хотя и малочисленная,</a:t>
            </a:r>
            <a:r>
              <a:rPr lang="ru-RU" baseline="0" dirty="0" smtClean="0"/>
              <a:t> группа – 10-15 %.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Май 2009 года – дно кризиса, но реально</a:t>
            </a:r>
            <a:r>
              <a:rPr lang="ru-RU" baseline="0" dirty="0" smtClean="0"/>
              <a:t> уже с марта появляются первые признаки стабилизации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Один из ключевых</a:t>
            </a:r>
            <a:r>
              <a:rPr lang="ru-RU" baseline="0" dirty="0" smtClean="0"/>
              <a:t> вопросов – оценка эффективности, статистическая (сопоставление объемов расходов в рамках антикризисных программ и их ключевых результатов в России и других странах) и менее формализованная (компании довольны собой, но не очень довольны эффективностью правительственных мер)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Россия на фоне стран</a:t>
            </a:r>
            <a:r>
              <a:rPr lang="ru-RU" baseline="0" dirty="0" smtClean="0"/>
              <a:t>-членов БРИК выглядит не лучшим образом в кризисный период. В 2009 году они меньше падали, в 2010 году быстрее росли, Хотя в 2010 и 2011 годах по темпам роста Россия обошла многие развитые страны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Вроде бы показатели России выглядят</a:t>
            </a:r>
            <a:r>
              <a:rPr lang="ru-RU" baseline="0" dirty="0" smtClean="0"/>
              <a:t> достаточно убедительно, но это с поправкой на неформальную деятельность, точность которой традиционно вызывает вопросы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Более 40 % компаний положительно оценивают достигнутые за пять лет результаты своей деятельности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 последние пять лет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 стандартным институтам –</a:t>
            </a:r>
            <a:r>
              <a:rPr lang="ru-RU" baseline="0" dirty="0" smtClean="0"/>
              <a:t> Банк Развития, индустриальные и технологические парки, </a:t>
            </a:r>
            <a:r>
              <a:rPr lang="ru-RU" baseline="0" dirty="0" err="1" smtClean="0"/>
              <a:t>Роснано</a:t>
            </a:r>
            <a:r>
              <a:rPr lang="ru-RU" baseline="0" dirty="0" smtClean="0"/>
              <a:t>, РВК, ОЭЗ добавились новые</a:t>
            </a:r>
          </a:p>
          <a:p>
            <a:r>
              <a:rPr lang="ru-RU" baseline="0" dirty="0" err="1" smtClean="0"/>
              <a:t>Мега-сайенс</a:t>
            </a:r>
            <a:r>
              <a:rPr lang="ru-RU" baseline="0" dirty="0" smtClean="0"/>
              <a:t> - ITER (ИТЭР) — проект международного экспериментального термоядерного реактора.</a:t>
            </a:r>
          </a:p>
          <a:p>
            <a:r>
              <a:rPr lang="ru-RU" dirty="0" smtClean="0"/>
              <a:t>Зона территориального развития представляет собой часть территории субъекта РФ, на которой в целях ускорения социально-экономического развития субъекта РФ путем формирования благоприятных условий для привлечения инвестиций в его экономику действует специальный правовой режим осуществления мер господдержки в отношении резидентов зоны территориального развития.</a:t>
            </a:r>
          </a:p>
          <a:p>
            <a:r>
              <a:rPr lang="ru-RU" dirty="0" smtClean="0"/>
              <a:t>Специальный правовой режим зоны территориального развития заключается в предоставлении резидентам такой зоны определенных налоговых льгот и налоговых кредитов, выделении бюджетных ассигнований из Инвестиционного фонда РФ для реализации инвестиционных проектов на территории такой зоны.</a:t>
            </a:r>
          </a:p>
          <a:p>
            <a:r>
              <a:rPr lang="ru-RU" dirty="0" smtClean="0"/>
              <a:t>Кроме того, резидентам предоставляются преференций при передаче в аренду земельных участков, а также в создании объектов капитального строительства в области энергетики и транспорта, необходимых для осуществления резидентами предпринимательской деятельности, предоставлении иных мер государственной поддержки.</a:t>
            </a:r>
          </a:p>
          <a:p>
            <a:r>
              <a:rPr lang="ru-RU" dirty="0" smtClean="0"/>
              <a:t>Зоны территориального развития создаются на срок 12 лет на территории одного или нескольких муниципальных образований.</a:t>
            </a:r>
          </a:p>
          <a:p>
            <a:r>
              <a:rPr lang="ru-RU" dirty="0" smtClean="0"/>
              <a:t>Решение о создании такой зоны принимается правительством РФ и оформляется соответствующим постановлением. Создание зоны территориального развития на территориях нескольких субъектов РФ не допускается.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Какие</a:t>
            </a:r>
            <a:r>
              <a:rPr lang="ru-RU" baseline="0" dirty="0" smtClean="0"/>
              <a:t> же проблемы характерны для компаний на этих этапах кризиса. На первом этапе компании столкнулись с проблемами рефинансирования заимствований. Еще не началось падение внутреннего спроса, хотя экспортные рынки уже начали сживаться. Но уже появились задержки платежей. Очень быстро финансовый кризис превратился в полноценный - падение спроса, проблемы с оборотными средствами при невозможности взять даже короткий и дорогой кредит. Но на этой стадии эффект дало масштабное вливание средств в финансовый сектор – в реальном секторе меры начали реализовываться с большим опозданием за исключением отдельных секторов. Активная накачка деньгами банковского сектора, своевременные меры по решению проблем наиболее пострадавших финансовых институтов привели к тому, что уже с марта 2009 года компании практически не сталкиваются с задержками платежей в банках. Сейчас компании говорят о не до конца восстановившемся спросе и проблемах с доступом к дешевым и длинным деньгам. Но это уже не так страшно.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Ставки налога на прибыль с 24 до 20%</a:t>
            </a:r>
          </a:p>
          <a:p>
            <a:r>
              <a:rPr lang="ru-RU" dirty="0" smtClean="0"/>
              <a:t>Освобождение от налогообложения затрат </a:t>
            </a:r>
            <a:r>
              <a:rPr lang="ru-RU" dirty="0" err="1" smtClean="0"/>
              <a:t>работодетелей</a:t>
            </a:r>
            <a:r>
              <a:rPr lang="ru-RU" dirty="0" smtClean="0"/>
              <a:t> на обучение сотрудников</a:t>
            </a:r>
          </a:p>
          <a:p>
            <a:r>
              <a:rPr lang="ru-RU" dirty="0" smtClean="0"/>
              <a:t>Ускоренного (заявительного) порядка возмещения НДС</a:t>
            </a:r>
          </a:p>
          <a:p>
            <a:r>
              <a:rPr lang="ru-RU" dirty="0" smtClean="0"/>
              <a:t>Вычет НДС с авансов </a:t>
            </a:r>
          </a:p>
          <a:p>
            <a:r>
              <a:rPr lang="ru-RU" dirty="0" smtClean="0"/>
              <a:t>Освобождение от НДС ввоза технологического оборудования (по перечню), не имеющего аналогов в РФ</a:t>
            </a:r>
          </a:p>
          <a:p>
            <a:r>
              <a:rPr lang="ru-RU" dirty="0" smtClean="0"/>
              <a:t>Изменение порядка принятия к вычету НДС по капстроительству</a:t>
            </a:r>
          </a:p>
          <a:p>
            <a:r>
              <a:rPr lang="ru-RU" dirty="0" smtClean="0"/>
              <a:t>Введение амортизационной премии по налогу на прибыль в размере 10%</a:t>
            </a:r>
          </a:p>
          <a:p>
            <a:r>
              <a:rPr lang="ru-RU" dirty="0" smtClean="0"/>
              <a:t>Увеличение амортизационной премии до 30% для основных средств 3-7 группы – срок использования 3-20 лет</a:t>
            </a:r>
          </a:p>
          <a:p>
            <a:r>
              <a:rPr lang="ru-RU" dirty="0" smtClean="0"/>
              <a:t>Исключение требования о вкладе в уст. капитал не менее 500 млн. руб. для подтверждения права на 0 ставку по налогу </a:t>
            </a:r>
            <a:r>
              <a:rPr lang="ru-RU" smtClean="0"/>
              <a:t>на прибыль</a:t>
            </a:r>
          </a:p>
          <a:p>
            <a:endParaRPr lang="en-US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Компании не используют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повышенный коэффициент 1,5 по затратам на НИОКР (в том числе не давшим положительного результата) по перечню направлений таких НИОКР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связи с тем, что не проводят таких исследований либо «не подпадают под данную норму». Одна из компаний ответила, что не использует льготу, т.к. «НИОКР в РФ не разрабатывается». В целом льготой пользуется менее четверти опрошенных компаний. 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Возможность выбора начисления амортизации методом убывающего остатка по укрупненным амортизационным группам (пулам)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используется компаниями из-за сложности администрирования либо экономических особенностей, при этом преобладают экономические причины («нет таких групп», используется линейный способ, есть «сложности учета и адаптации программного обеспечения»). Льгота востребована менее, чем 20 % компанией из числа опрошенных.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Специальный повышающий коэффициент (не более 3) в отношении амортизируемых ОС, используемых только для научно-технической деятельности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востребован только двумя компаниями. У остальных – экономические либо внутрифирменные ограничения для использования (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частности: «не подпадаем под данную норму», «нет указанных ОС», «согласно учетной политике повышающие коэффициенты не применяются»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Аналогичная ситуация с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освобождением от НДС НИР и НИОКР, выполняемых за счет средств бюджетов и различных фондов, образуемых для этих целей, а также выполнение НИР и НИОКР учреждениями образования и научными организациями на основе хозяйственных договоров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востребованность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двумя компаниями (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 из компаний, пользующихся этой льготой, использует и специальный повышающий коэффициент в отношении амортизируемых ОС для научно-технической деятельности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и экономические/внутрифирменные ограничения для использования у остальных (например, «нет НИОКР»).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пониженный тариф страховых взносов в ПФР (18%) на период 2011 и 2012 годов, установленный для организаций и индивидуальных предпринимателей, применяющих упрощенную систему налогообложения, основным видом экономической деятельности которых является производственная и социальная сферы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остальные компании не используют упрощенную систему налогообложения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планах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использования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освобождения от налога на прибыль организаций дохода от реализации ценных бумаг, не обращающихся на организованном рынке ценных бумаг, а также обращающихся акций высокотехнологичных компаний, при условии срока владения такими бумагами не менее 5 лет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заявили около 20 % компаний. Проект постановления только подготовлен…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Льготы, не востребованные ни одной компанией из числа опрошенных: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увеличение в 3 раза (до 1,5%) норматива отчислений на формирование Российского фонда технологического развития, а также иных отраслевых и межотраслевых фондов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(не востребовано по экономическим причинам, в частности «отчисления в межотраслевые фонды не производятся»);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установление льготных ставок обязательных страховых взносов для IT-компаний, для резидентов ТВЗ, для малых инновационных предприятий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льготный налоговый режим для резидентов инновационного центра «Сколково»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AutoNum type="arabicPeriod"/>
            </a:pPr>
            <a:r>
              <a:rPr lang="ru-RU" b="1" dirty="0" smtClean="0">
                <a:latin typeface="Calibri" pitchFamily="34" charset="0"/>
              </a:rPr>
              <a:t>Принят ряд решений, снижающих нагрузку, но они нейтрализуются ее ростом по другим направлениям. </a:t>
            </a:r>
          </a:p>
          <a:p>
            <a:pPr marL="342900" indent="-342900">
              <a:buFontTx/>
              <a:buAutoNum type="arabicPeriod"/>
            </a:pPr>
            <a:endParaRPr lang="en-US" b="1" dirty="0" smtClean="0">
              <a:latin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b="1" dirty="0" smtClean="0">
                <a:latin typeface="Calibri" pitchFamily="34" charset="0"/>
              </a:rPr>
              <a:t>Растет и прямая финансовая, и косвенная нагрузка на бизнес.</a:t>
            </a:r>
            <a:endParaRPr lang="en-US" b="1" dirty="0" smtClean="0">
              <a:latin typeface="Calibri" pitchFamily="34" charset="0"/>
            </a:endParaRPr>
          </a:p>
          <a:p>
            <a:pPr marL="342900" indent="-342900">
              <a:buFontTx/>
              <a:buAutoNum type="arabicPeriod"/>
            </a:pPr>
            <a:endParaRPr lang="ru-RU" b="1" dirty="0" smtClean="0">
              <a:latin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b="1" dirty="0" smtClean="0">
                <a:latin typeface="Calibri" pitchFamily="34" charset="0"/>
              </a:rPr>
              <a:t>Начался возврат к «старым новым принципам» бюджетной политики при определении уровня нагрузки на бизнес (целевые бюджетные доходы для финансирования развития автомобильных дорог, повышение ЕСН).</a:t>
            </a:r>
            <a:endParaRPr lang="en-US" b="1" dirty="0" smtClean="0">
              <a:latin typeface="Calibri" pitchFamily="34" charset="0"/>
            </a:endParaRPr>
          </a:p>
          <a:p>
            <a:pPr marL="342900" indent="-342900">
              <a:buFontTx/>
              <a:buAutoNum type="arabicPeriod"/>
            </a:pPr>
            <a:endParaRPr lang="ru-RU" b="1" dirty="0" smtClean="0">
              <a:latin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b="1" dirty="0" smtClean="0">
                <a:latin typeface="Calibri" pitchFamily="34" charset="0"/>
              </a:rPr>
              <a:t>Бизнес платит и за себя, и за государство, и за граждан, и за льготы «соседнему» предприятию.</a:t>
            </a:r>
            <a:endParaRPr lang="en-US" b="1" dirty="0" smtClean="0"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 компаний хватало проблем. Вернулись неплатежи, усилилось давление</a:t>
            </a:r>
            <a:r>
              <a:rPr lang="ru-RU" baseline="0" dirty="0" smtClean="0"/>
              <a:t> со стороны контрольно-надзорных органов – бюджетные доходы падали, отсюда и рост давления в условиях преобладания фискальной функции у большинства органов власти, имеющих те или иные контрольные и надзорные полномочия.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Первый антикризисный план был принят достаточно быстро. Хотя план</a:t>
            </a:r>
            <a:r>
              <a:rPr lang="ru-RU" baseline="0" dirty="0" smtClean="0"/>
              <a:t> действий по реализации антикризисной программы на 2009 год был принят только в июне, когда ситуация уже более-менее стабилизировалась.</a:t>
            </a:r>
            <a:r>
              <a:rPr lang="ru-RU" dirty="0" smtClean="0"/>
              <a:t> </a:t>
            </a: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/>
              <a:t>2009 год: </a:t>
            </a:r>
            <a:r>
              <a:rPr lang="ru-RU" sz="1200" dirty="0" smtClean="0"/>
              <a:t>Рост расходов бюджета на 27,3 % при одновременном падении доходов на 20,9 %</a:t>
            </a:r>
          </a:p>
          <a:p>
            <a:r>
              <a:rPr lang="ru-RU" sz="1200" dirty="0" smtClean="0"/>
              <a:t>Объем расходов в рамках Антикризисной программы: в узкой трактовке </a:t>
            </a:r>
            <a:r>
              <a:rPr lang="ru-RU" sz="1200" b="1" dirty="0" smtClean="0"/>
              <a:t>1235 миллиардов</a:t>
            </a:r>
            <a:r>
              <a:rPr lang="ru-RU" sz="1200" dirty="0" smtClean="0"/>
              <a:t>, в широкой - с учётом средств федерального бюджета, Фонда национального благосостояния, ресурсов ЦБ, государственных гарантий - </a:t>
            </a:r>
            <a:r>
              <a:rPr lang="ru-RU" sz="1200" b="1" dirty="0" smtClean="0"/>
              <a:t>3 трлн. рублей</a:t>
            </a:r>
            <a:endParaRPr lang="en-US" sz="1200" b="1" dirty="0" smtClean="0"/>
          </a:p>
          <a:p>
            <a:r>
              <a:rPr lang="ru-RU" sz="1200" b="1" dirty="0" smtClean="0"/>
              <a:t>2010 год: 295 миллиардов </a:t>
            </a:r>
            <a:r>
              <a:rPr lang="ru-RU" sz="1200" dirty="0" smtClean="0"/>
              <a:t>рублей</a:t>
            </a:r>
            <a:endParaRPr lang="ru-RU" sz="1200" b="1" dirty="0" smtClean="0"/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РСПП провел три тура опроса – какие меры компании считают оптимальными на той или иной стадии кризиса. Первый этап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кризиса – очевидное преобладание финансовых мер – «что хорошо для финансового сектора, хорошо и для экономики». Второй этап – ориентация на не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всегды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рыночные меры, но эти ожидания могли быть связаны как с только что принятым антикризисным планом действий, так и запаздыванием мер для реального сектора по сравнению с  графиком.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может быть связано с тем, что государственная поддержка реализуется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макроуровне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и, если в начале кризиса компании рассчитывали на получение реальных средств в «ручном режиме», то сейчас их удовлетворяет ситуация «невмешательства» в существующую конкурентную среду.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48% из числа опрошенных организаций предполагало воспользоваться помощью государства в преодолении кризиса. Поддержку получило только 5% компаний. Большинству компаний поддержка не предлагалась. 16% опрошенных не смогли воспользоваться помощью государства из-за длительности и сложности процедур, а 5% опрошенных к настоящему моменту не согласовали условия с заинтересованными третьими лицами (банками, кредиторами и т.д.), для 7% компаний условия предоставления поддержки были неприемлемыми.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Начиная с февраля</a:t>
            </a:r>
            <a:r>
              <a:rPr lang="ru-RU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2011 г. ставка рефинансирования растет и сейчас составляет 2,25 %</a:t>
            </a:r>
            <a:endParaRPr lang="ru-RU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уменьшение с начала 2009 года ставки налога на прибыль организаций с 24% до 20%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 10% до 30% увеличена амортизационная премия в отношении основных средств 3-7 амортизационных групп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предоставление права субъектам РФ дифференцировать в пределах 5-15% ставку в рамках упрощенной системы налогообложения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увеличение л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имита доходов, при превышении которого налогоплательщик утрачивает право на применение УСН, с 20 до 60 млрд. рублей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ценовые преференции в размере 15% для поставщиков российских товаров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опережающее профессиональное обучение работников в случае угрозы массового увольнения; организация общественных работ, временного трудоустройства, стажировки безработных граждан, а также работников в случае угрозы массового увольнения; оказание адресной поддержки гражданам, включая организацию их переезда в другую местность для замещения рабочих мест; содействие развитию малого предпринимательства 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самозанятости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безработных граждан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установление обязанности муниципальных заказчиков размещать у субъектов малого предпринимательства от 10 до 20% заказов на поставку продукции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 перечню, утвержденному Правительством РФ;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увеличение максимальной цены контракта при размещении заказов у субъектов малого предпринимательства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 3 до 15 млн. рублей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дополнительные субсидии субъектам РФ на поддержку в 2009 году малого и среднего предпринимательства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коррективы в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порядок присоединения устройств малой мощности к энергетическим сетям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максимальный размер платы за присоединение устройств максимальной мощностью не более 15 кВт - 550 рублей;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право оплачивать присоединение устройств максимальной мощностью 15-100 кВт) в рассрочку до трех лет, авансовый платеж 5%.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Поддержка</a:t>
            </a:r>
            <a:r>
              <a:rPr lang="ru-RU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финансового сектора – мера на грани. С одной стороны это  секторальная поддержка, с другой – влияние на всю экономику</a:t>
            </a:r>
            <a:endParaRPr lang="en-US" sz="1200" i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Были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назначены уполномоченные представители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Банка России в органы управления банков, получивших средства государственной поддержки.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dirty="0" smtClean="0"/>
              <a:t>По</a:t>
            </a:r>
            <a:r>
              <a:rPr lang="ru-RU" baseline="0" dirty="0" smtClean="0"/>
              <a:t> состоянию на конец 2009 г.  Было </a:t>
            </a:r>
            <a:r>
              <a:rPr lang="ru-RU" dirty="0" smtClean="0"/>
              <a:t>принято решение о предоставлении </a:t>
            </a:r>
            <a:r>
              <a:rPr lang="ru-RU" dirty="0" err="1" smtClean="0"/>
              <a:t>субординированных</a:t>
            </a:r>
            <a:r>
              <a:rPr lang="ru-RU" dirty="0" smtClean="0"/>
              <a:t> кредитов (включая 30 млрд. рублей во Внешэкономбанке) на сумму более 922 млрд. рублей.</a:t>
            </a:r>
          </a:p>
          <a:p>
            <a:r>
              <a:rPr lang="ru-RU" dirty="0" smtClean="0"/>
              <a:t>Кредитным организациям регулярно предоставляются кредиты без обеспечения на срок до 1 года.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Агентство по страхованию вкладов получило полномочия по принятию мер по предупреждению банкротства банков, являющихся участниками системы страхования вкладов.</a:t>
            </a:r>
            <a:endParaRPr lang="ru-RU" dirty="0" smtClean="0"/>
          </a:p>
          <a:p>
            <a:pPr lvl="0"/>
            <a:endParaRPr lang="ru-RU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повышение с 9 до 15 долларов за баррель необлагаемого минимума при расчете ставки НДПИ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введение налоговых каникул при разработке месторождений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закупка автомобильной техники для федеральных органов исполнительной власти, их территориальных органов и подведомственных учреждений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(объем финансирования из федерального бюджета – 12,5 млрд. рублей);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субсидирование части процентной ставки по кредитам на приобретение автомобилей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</a:t>
            </a:r>
            <a:r>
              <a:rPr lang="ru-RU" baseline="0" dirty="0" smtClean="0"/>
              <a:t> выигравший – </a:t>
            </a:r>
            <a:r>
              <a:rPr lang="ru-RU" baseline="0" dirty="0" err="1" smtClean="0"/>
              <a:t>Автоваз</a:t>
            </a:r>
            <a:r>
              <a:rPr lang="ru-RU" baseline="0" dirty="0" smtClean="0"/>
              <a:t> (прямые деньги и льготы)</a:t>
            </a:r>
            <a:endParaRPr lang="ru-RU" dirty="0" smtClean="0"/>
          </a:p>
          <a:p>
            <a:r>
              <a:rPr lang="ru-RU" baseline="0" dirty="0" smtClean="0"/>
              <a:t>Необходимо отметить, что универсальные меры получили наиболее высокие оценки бизнеса, а секторальные и индивидуальные меры нередко были оценены как неоднозначные или неэффективные.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7D4F-D789-4B0C-8436-B0F1844323E3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_____Microsoft_Excel_97-20032.xls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30003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Основные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механизмы и результаты государственной поддержки российских компаний в условиях глобального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кризиса и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посткризисный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период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4286256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Мария Глухова</a:t>
            </a:r>
          </a:p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Управляющий директор по экономической политике и конкурентоспособности РСПП 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0430" y="621508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Москва, 2011 год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Антикризисные меры Правительства: оценка компаний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179512" y="548680"/>
          <a:ext cx="8784976" cy="6307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0" name="Диаграмма" r:id="rId5" imgW="6296025" imgH="4914900" progId="Excel.Sheet.8">
                  <p:embed/>
                </p:oleObj>
              </mc:Choice>
              <mc:Fallback>
                <p:oleObj name="Диаграмма" r:id="rId5" imgW="6296025" imgH="491490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48680"/>
                        <a:ext cx="8784976" cy="63079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76256" y="6309320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РСПП-ВЦИОМ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Предпочтения компаний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48680"/>
            <a:ext cx="4572000" cy="40934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меры, связанные с: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снижением налоговой нагрузки,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предоставлением субсидий по процентным ставкам и расширением кредитования банками, получившими государственную поддержку,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снижением административного давления,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уменьшением затрат на присоединение к электросетям,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отменой НДС при импорте технологического оборудования, не имеющего отечественных аналогов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226784"/>
            <a:ext cx="4572000" cy="16312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меры по повышению ввозных таможенных пошлин, установлению преференций для поставщиков российских товаров при размещении госзаказа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64088" y="1988840"/>
            <a:ext cx="3779912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основном: средние и крупные </a:t>
            </a:r>
            <a:r>
              <a:rPr lang="ru-RU" sz="2000" dirty="0" err="1" smtClean="0"/>
              <a:t>инвестиционно-активные</a:t>
            </a:r>
            <a:r>
              <a:rPr lang="ru-RU" sz="2000" dirty="0" smtClean="0"/>
              <a:t>, устойчивые предприятия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64088" y="5229200"/>
            <a:ext cx="3779912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основном: фирмы с «плохим финансовым состоянием», низкой инвестиционной активностью</a:t>
            </a:r>
            <a:endParaRPr lang="ru-RU" sz="2000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788024" y="1988840"/>
            <a:ext cx="360040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716016" y="5229200"/>
            <a:ext cx="360040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Антикризисные меры Правительства: поддержка в обмен на ограничения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0" y="908720"/>
          <a:ext cx="8460432" cy="5997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8" name="Диаграмма" r:id="rId5" imgW="6296025" imgH="4914900" progId="Excel.Sheet.8">
                  <p:embed/>
                </p:oleObj>
              </mc:Choice>
              <mc:Fallback>
                <p:oleObj name="Диаграмма" r:id="rId5" imgW="6296025" imgH="491490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08720"/>
                        <a:ext cx="8460432" cy="59977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6309320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РСПП-ВЦИОМ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Антикризисные меры Правительства: краткая характеристика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204864"/>
            <a:ext cx="9144000" cy="11079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Наибольшие суммарные объемы господдержки (без учета финансового сектора) - нефтегазовый сектор, металлургический комплекс, автомобилестроение и ОПК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797152"/>
            <a:ext cx="9144000" cy="1785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Практическая реализация значительной части рассматриваемых мер началась с существенной (иногда более полугода) задержкой, в частности в отношении оборонной промышленности эффект антикризисных мер был сведен к нулю из-за задержки с заключением </a:t>
            </a:r>
            <a:r>
              <a:rPr lang="ru-RU" sz="2200" dirty="0" err="1" smtClean="0"/>
              <a:t>госконтрактов</a:t>
            </a:r>
            <a:r>
              <a:rPr lang="ru-RU" sz="2200" dirty="0" smtClean="0"/>
              <a:t> и выплаты авансов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0872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Отраслевые приоритеты поддержки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573016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Сроки реализации</a:t>
            </a:r>
            <a:endParaRPr lang="ru-RU" sz="2400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3347864" y="1700808"/>
            <a:ext cx="21602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491880" y="4221088"/>
            <a:ext cx="21602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Антикризисные меры Правительства: краткая характеристика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60848"/>
            <a:ext cx="9144000" cy="1446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Потенциал позитивного влияния антикризисных мер на компании в существенной мере ограничивался в силу неформальных ограничений для бизнеса со стороны представителей органов власти при принятии различных решений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0688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Поддержка в обмен на ограничения</a:t>
            </a:r>
            <a:endParaRPr lang="ru-RU" sz="2400" b="1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3419872" y="1484784"/>
            <a:ext cx="21602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378904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Предпочтение компаний</a:t>
            </a:r>
            <a:endParaRPr lang="ru-RU" sz="2400" b="1" dirty="0"/>
          </a:p>
        </p:txBody>
      </p:sp>
      <p:sp>
        <p:nvSpPr>
          <p:cNvPr id="7" name="Стрелка вниз 6"/>
          <p:cNvSpPr/>
          <p:nvPr/>
        </p:nvSpPr>
        <p:spPr>
          <a:xfrm>
            <a:off x="3491880" y="4725144"/>
            <a:ext cx="21602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0" y="5173940"/>
            <a:ext cx="9144000" cy="11079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Наиболее позитивное воздействие по мнению компаний - меры, связанные со снижением нагрузки на бизнес (налоговой, административной)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Десять главных способов борьбы с кризисом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(% от опрошенных компаний)</a:t>
            </a:r>
          </a:p>
        </p:txBody>
      </p:sp>
      <p:graphicFrame>
        <p:nvGraphicFramePr>
          <p:cNvPr id="4" name="Group 145"/>
          <p:cNvGraphicFramePr>
            <a:graphicFrameLocks noGrp="1"/>
          </p:cNvGraphicFramePr>
          <p:nvPr/>
        </p:nvGraphicFramePr>
        <p:xfrm>
          <a:off x="179512" y="1093152"/>
          <a:ext cx="8580183" cy="5490528"/>
        </p:xfrm>
        <a:graphic>
          <a:graphicData uri="http://schemas.openxmlformats.org/drawingml/2006/table">
            <a:tbl>
              <a:tblPr/>
              <a:tblGrid>
                <a:gridCol w="5184576"/>
                <a:gridCol w="1224136"/>
                <a:gridCol w="947509"/>
                <a:gridCol w="1223962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Декабрь 2008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Март 2009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Декабрь 2009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сокращение непроизводственных потерь и ужесточение контроля за расходованием ресурсов в рамках реализации программ по внедрению энергосберегающих и ресурсосберегающих технологий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сокращение расходов на потребляемые услуги (консалтинг, реклама, инжиниринг и т.д.)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сокращение расходов на благотворительные социальные программы, реализуемые в территориях присутствия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сокращение найма персонала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экономия на сырье и комплектующих (переход на более дешевые сырье и комплектующие)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Десять главных способов борьбы с кризисом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(% от опрошенных компаний)</a:t>
            </a:r>
          </a:p>
        </p:txBody>
      </p:sp>
      <p:graphicFrame>
        <p:nvGraphicFramePr>
          <p:cNvPr id="3" name="Group 137"/>
          <p:cNvGraphicFramePr>
            <a:graphicFrameLocks noGrp="1"/>
          </p:cNvGraphicFramePr>
          <p:nvPr/>
        </p:nvGraphicFramePr>
        <p:xfrm>
          <a:off x="323528" y="980728"/>
          <a:ext cx="8605713" cy="4118928"/>
        </p:xfrm>
        <a:graphic>
          <a:graphicData uri="http://schemas.openxmlformats.org/drawingml/2006/table">
            <a:tbl>
              <a:tblPr/>
              <a:tblGrid>
                <a:gridCol w="4826000"/>
                <a:gridCol w="1366838"/>
                <a:gridCol w="1223962"/>
                <a:gridCol w="1188913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Декабрь 2008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Март 2009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Декабрь 2009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сокращение производства (как целенаправленная мера, а не вынужденное решение)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приобретение новых,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энерго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и ресурсосберегающих технологий, оборудования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требование авансирования со стороны покупателей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перевод персонала на работу на условиях неполного рабочего времени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сокращение персонала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 Box 69"/>
          <p:cNvSpPr txBox="1">
            <a:spLocks noChangeArrowheads="1"/>
          </p:cNvSpPr>
          <p:nvPr/>
        </p:nvSpPr>
        <p:spPr bwMode="auto">
          <a:xfrm>
            <a:off x="0" y="5301208"/>
            <a:ext cx="9144000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ru-RU" dirty="0"/>
              <a:t>Компании </a:t>
            </a:r>
            <a:r>
              <a:rPr lang="ru-RU" dirty="0" smtClean="0"/>
              <a:t> со временем стали </a:t>
            </a:r>
            <a:r>
              <a:rPr lang="ru-RU" dirty="0"/>
              <a:t>менее активно применять такие антикризисные меры, как:</a:t>
            </a:r>
          </a:p>
          <a:p>
            <a:pPr>
              <a:spcBef>
                <a:spcPct val="10000"/>
              </a:spcBef>
            </a:pPr>
            <a:r>
              <a:rPr lang="ru-RU" dirty="0"/>
              <a:t>снижение цен на продукцию (в </a:t>
            </a:r>
            <a:r>
              <a:rPr lang="ru-RU" dirty="0" smtClean="0"/>
              <a:t>марте 2009 г. </a:t>
            </a:r>
            <a:r>
              <a:rPr lang="ru-RU" dirty="0"/>
              <a:t>46 %, в </a:t>
            </a:r>
            <a:r>
              <a:rPr lang="ru-RU" dirty="0" smtClean="0"/>
              <a:t>декабре 2009 г. </a:t>
            </a:r>
            <a:r>
              <a:rPr lang="ru-RU" dirty="0"/>
              <a:t>– 16 %)</a:t>
            </a:r>
          </a:p>
          <a:p>
            <a:pPr>
              <a:spcBef>
                <a:spcPct val="10000"/>
              </a:spcBef>
            </a:pPr>
            <a:r>
              <a:rPr lang="ru-RU" dirty="0"/>
              <a:t>задержка платежей поставщикам (в </a:t>
            </a:r>
            <a:r>
              <a:rPr lang="ru-RU" dirty="0" smtClean="0"/>
              <a:t>марте 2009 г. </a:t>
            </a:r>
            <a:r>
              <a:rPr lang="ru-RU" dirty="0"/>
              <a:t>32 %, в </a:t>
            </a:r>
            <a:r>
              <a:rPr lang="ru-RU" dirty="0" smtClean="0"/>
              <a:t>декабре 2009 г. </a:t>
            </a:r>
            <a:r>
              <a:rPr lang="ru-RU" dirty="0"/>
              <a:t>– 11 %)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55768" y="63093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Изменения основных параметров деятельности предприятий по состоянию на декабрь 2009 года в сравнении с докризисным периодом (июнь 2008 года) 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397000"/>
          <a:ext cx="8712967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3262"/>
                <a:gridCol w="1787275"/>
                <a:gridCol w="1861745"/>
                <a:gridCol w="2010685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Выручка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Прибыль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Численность занятых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Сохранение на уровне</a:t>
                      </a:r>
                      <a:r>
                        <a:rPr lang="ru-RU" sz="2400" b="1" baseline="0" dirty="0" smtClean="0"/>
                        <a:t> июня 2008 г.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Снижение менее чем на 10 %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Снижение на 11-25%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Снижение на  26-40%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Снижение более чем на 40%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55768" y="63093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Антикризисная политика компаний: возможные стратегии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48680"/>
            <a:ext cx="3059832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Кризис – время для развития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131840" y="548680"/>
            <a:ext cx="302433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Экономика должна быть экономной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28184" y="548680"/>
            <a:ext cx="291581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Переложи кризис на партнера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268760"/>
            <a:ext cx="6156176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сокращение непроизводственных потерь, ужесточение контроля за расходованием ресурсов в рамках реализации программ по внедрению энергосберегающих и ресурсосберегающих технологий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43578"/>
            <a:ext cx="9144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сокращение расходов на потребляемые услуги (консалтинг, реклама, инжиниринг)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31840" y="4214818"/>
            <a:ext cx="6012160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значительное (более, чем на 10 %) сокращение расходов на благотворительные социальные программы, реализуемые в территориях присутствия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072206"/>
            <a:ext cx="9144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сокращение найма персонала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31840" y="3500438"/>
            <a:ext cx="601216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экономия на сырье и комплектующих (переход на более дешевые сырье и комплектующие)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2500306"/>
            <a:ext cx="3059832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приобретение новых технологий, оборудования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28184" y="1268760"/>
            <a:ext cx="2915816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требование авансирования со стороны покупателей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28184" y="2276872"/>
            <a:ext cx="2915816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задержка платежей поставщикам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ts val="384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перевод персонала на работу на условиях неполного рабочего времени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5214950"/>
            <a:ext cx="601216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сокращение персонала более, чем на 10 %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214686"/>
            <a:ext cx="3059832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освоение новых товаров, выход на новые рынки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43240" y="2500306"/>
            <a:ext cx="3024336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сокращение расходов на исследования более, чем на 10 %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Особенности поведения компаний, ориентированных на развитие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48681"/>
            <a:ext cx="9144000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Энергоэффективность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124744"/>
            <a:ext cx="9144000" cy="13665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ct val="30000"/>
              </a:spcBef>
              <a:buFontTx/>
              <a:buChar char="•"/>
            </a:pPr>
            <a:r>
              <a:rPr lang="ru-RU" b="1" dirty="0" smtClean="0"/>
              <a:t>Сократить неэффективные потери (энергосбережение) – 50 %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ru-RU" b="1" dirty="0" smtClean="0"/>
              <a:t>Приобрести </a:t>
            </a:r>
            <a:r>
              <a:rPr lang="ru-RU" b="1" dirty="0" err="1" smtClean="0"/>
              <a:t>энергоэффективные</a:t>
            </a:r>
            <a:r>
              <a:rPr lang="ru-RU" b="1" dirty="0" smtClean="0"/>
              <a:t> технологии и оборудование – 34 %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ru-RU" b="1" dirty="0" smtClean="0"/>
              <a:t>Создать стимулы для персонала в рамках программ по внедрению энергосберегающих и ресурсосберегающих технологий - 11 %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055768" y="63093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564904"/>
            <a:ext cx="91440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ct val="30000"/>
              </a:spcBef>
            </a:pPr>
            <a:r>
              <a:rPr lang="ru-RU" sz="2400" b="1" dirty="0" smtClean="0"/>
              <a:t>Активная позиция на старых и захват новых рынков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068960"/>
            <a:ext cx="9144000" cy="10895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ct val="30000"/>
              </a:spcBef>
              <a:buFontTx/>
              <a:buChar char="•"/>
            </a:pPr>
            <a:r>
              <a:rPr lang="ru-RU" b="1" dirty="0" smtClean="0"/>
              <a:t>Увеличить производство/оборот для вытеснения конкурентов с рынка – 9 %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ru-RU" b="1" dirty="0" smtClean="0"/>
              <a:t>Выйти на новые рынки – 21 %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ru-RU" b="1" dirty="0" smtClean="0"/>
              <a:t>Начать производство нового товара/расширить номенклатуру  производства – 18 %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4221088"/>
            <a:ext cx="91440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Инвестиции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797152"/>
            <a:ext cx="91440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Практически не снижать или увеличить объем инвестирования по ключевым направлениям, отказываясь от непрофильных проектов – 20 %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Повысить расходы на исследования и разработки – 5 %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Немного статистики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3528" y="620688"/>
          <a:ext cx="864096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Оценка компаниями эффективности антикризисной политики </a:t>
            </a: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0" y="642918"/>
          <a:ext cx="6804248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1979712" y="3714752"/>
          <a:ext cx="6973776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0" y="3645024"/>
            <a:ext cx="91440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76256" y="6309320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РСПП-ВЦИОМ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Динамика реального объема валового внутреннего продукта, прирост (снижение) в % к предыдущему периоду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237312"/>
            <a:ext cx="8532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Росстата, МВФ, ОЭСР, </a:t>
            </a:r>
            <a:r>
              <a:rPr lang="ru-RU" dirty="0" err="1" smtClean="0"/>
              <a:t>Евростата</a:t>
            </a:r>
            <a:r>
              <a:rPr lang="ru-RU" dirty="0" smtClean="0"/>
              <a:t>, национальных статистических организаций, Бразилия и Индия -  II квартал 2011г. в % ко II кварталу 2010 года.</a:t>
            </a:r>
          </a:p>
          <a:p>
            <a:endParaRPr lang="ru-RU" dirty="0" smtClean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836712"/>
          <a:ext cx="91440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Динамика промышленного производства, прирост (снижение) в % к предыдущему периоду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5949280"/>
            <a:ext cx="8532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Росстата, МВФ, ОЭСР, </a:t>
            </a:r>
            <a:r>
              <a:rPr lang="ru-RU" dirty="0" err="1" smtClean="0"/>
              <a:t>Евростата</a:t>
            </a:r>
            <a:r>
              <a:rPr lang="ru-RU" dirty="0" smtClean="0"/>
              <a:t>, национальных статистических организаций, Франция и Индия -</a:t>
            </a:r>
            <a:r>
              <a:rPr lang="ru-RU" i="1" dirty="0" smtClean="0"/>
              <a:t> я</a:t>
            </a:r>
            <a:r>
              <a:rPr lang="ru-RU" dirty="0" smtClean="0"/>
              <a:t>нварь-август 2011г. в % к январю-августу 2010 года</a:t>
            </a:r>
          </a:p>
          <a:p>
            <a:r>
              <a:rPr lang="ru-RU" dirty="0" smtClean="0"/>
              <a:t>Россия -  с учетом поправки на неформальную деятельность.</a:t>
            </a:r>
          </a:p>
          <a:p>
            <a:endParaRPr lang="ru-RU" dirty="0" smtClean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908720"/>
          <a:ext cx="896448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Инвестиционные проекты компаний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1832" y="64886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Предпринимательский климат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1832" y="64886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23528" y="764704"/>
          <a:ext cx="84249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Динамика компонентов делового климата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404664"/>
          <a:ext cx="91440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0" y="3933056"/>
          <a:ext cx="5064224" cy="29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5159896" y="4221088"/>
          <a:ext cx="3984104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59632" y="371703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Налоговая нагрузка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36096" y="3429000"/>
            <a:ext cx="3707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Обязательное социальное страхование</a:t>
            </a:r>
            <a:endParaRPr lang="ru-RU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Ограничения для развития компаний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1832" y="64886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476672"/>
          <a:ext cx="9144000" cy="63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Препятствия для инноваций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31832" y="64886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0" y="476672"/>
          <a:ext cx="9144000" cy="63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Ограничения для развития компаний: кадры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1832" y="64886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404664"/>
          <a:ext cx="9144000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Стимулирующие меры 2010-2011 годы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2348880"/>
            <a:ext cx="594015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Агентство стратегических инициатив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03848" y="4077072"/>
            <a:ext cx="338437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Инноцентр</a:t>
            </a:r>
            <a:r>
              <a:rPr lang="ru-RU" dirty="0" smtClean="0"/>
              <a:t> </a:t>
            </a:r>
            <a:r>
              <a:rPr lang="ru-RU" dirty="0" err="1" smtClean="0"/>
              <a:t>Сколково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203848" y="3645024"/>
            <a:ext cx="338437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Технологические платформы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03848" y="3212976"/>
            <a:ext cx="338437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Проекты «</a:t>
            </a:r>
            <a:r>
              <a:rPr lang="ru-RU" dirty="0" err="1" smtClean="0"/>
              <a:t>мега-сайенс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844824"/>
            <a:ext cx="305983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Инновационная стратегия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1196752"/>
            <a:ext cx="305983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Стратегия 2020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476672"/>
            <a:ext cx="259228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Стратегические документы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275856" y="476672"/>
            <a:ext cx="259228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Стимулирование инноваций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203848" y="1916832"/>
            <a:ext cx="594015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Снижение тарифов  обязательного соцстрахования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551712" y="476672"/>
            <a:ext cx="259228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Стимулирование модернизации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203848" y="1196752"/>
            <a:ext cx="5940152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Инвестиционный налоговый кредит в части инвестиций в </a:t>
            </a:r>
            <a:r>
              <a:rPr lang="ru-RU" dirty="0" err="1" smtClean="0"/>
              <a:t>энергоэффективные</a:t>
            </a:r>
            <a:r>
              <a:rPr lang="ru-RU" dirty="0" smtClean="0"/>
              <a:t> объекты и технологии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203848" y="2780928"/>
            <a:ext cx="594015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Профстандарты</a:t>
            </a:r>
            <a:r>
              <a:rPr lang="ru-RU" dirty="0" smtClean="0"/>
              <a:t>, прогнозирование рынка труда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203848" y="4509120"/>
            <a:ext cx="5940152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Освобождение от налога на имущество </a:t>
            </a:r>
            <a:r>
              <a:rPr lang="ru-RU" dirty="0" err="1" smtClean="0"/>
              <a:t>энергоэффективного</a:t>
            </a:r>
            <a:r>
              <a:rPr lang="ru-RU" dirty="0" smtClean="0"/>
              <a:t> оборудования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203848" y="5229200"/>
            <a:ext cx="3384376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Освобождение от налогов доходов/прибыли от продажи акций инновационных компаний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03848" y="6488668"/>
            <a:ext cx="594015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Зона территориального развития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Кризис: основные проблемы компаний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0" y="5949280"/>
            <a:ext cx="9144000" cy="1588"/>
          </a:xfrm>
          <a:prstGeom prst="straightConnector1">
            <a:avLst/>
          </a:prstGeom>
          <a:ln w="1143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-360548" y="3248980"/>
            <a:ext cx="5400600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691680" y="3212976"/>
            <a:ext cx="5328592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815916" y="3176972"/>
            <a:ext cx="5400600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868144" y="3140968"/>
            <a:ext cx="5328592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0" y="1628800"/>
            <a:ext cx="22677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/>
              <a:t>Проблемы при рефинансировании заимствований: рост процентных ставок, сложности с получением «длинных» денег (43 % опрошенных)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339752" y="1700808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Недоступность даже «коротких» заемных средств (45 %)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5157192"/>
            <a:ext cx="413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Задержки платежей в банках - более 20%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55768" y="648866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Опрос РСПП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2411760" y="285293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 Проблемы с оборотными средствами (55-60 %)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11760" y="393305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 Падение спроса(48-60 %)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44208" y="321297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Не полностью восстановившийся спрос</a:t>
            </a:r>
            <a:endParaRPr lang="ru-RU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355976" y="465313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Ограниченная доступность заемных средств (40 %)</a:t>
            </a:r>
            <a:endParaRPr lang="ru-RU" b="1" dirty="0"/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251520" y="548680"/>
            <a:ext cx="20161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Кризис воспринимается как </a:t>
            </a:r>
            <a:r>
              <a:rPr lang="ru-RU" dirty="0" smtClean="0"/>
              <a:t>финансовый</a:t>
            </a:r>
            <a:endParaRPr lang="ru-RU" dirty="0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2339752" y="404664"/>
            <a:ext cx="201567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Наиболее депрессивная по восприятию стадия кризиса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4355976" y="476672"/>
            <a:ext cx="21602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Компании «приспособились» к кризису, </a:t>
            </a:r>
            <a:r>
              <a:rPr lang="ru-RU" dirty="0" smtClean="0"/>
              <a:t>период </a:t>
            </a:r>
            <a:r>
              <a:rPr lang="ru-RU" dirty="0"/>
              <a:t>стабилизации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6372200" y="476672"/>
            <a:ext cx="23042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/>
              <a:t>Период восстановительного роста</a:t>
            </a:r>
            <a:endParaRPr lang="ru-RU" dirty="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0" y="6021288"/>
            <a:ext cx="1835696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Сентябрь-октябрь 2008 г.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1907704" y="6021288"/>
            <a:ext cx="2087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Ноябрь 2008 г. – февраль 2009 </a:t>
            </a:r>
            <a:r>
              <a:rPr lang="ru-RU" dirty="0" smtClean="0"/>
              <a:t>г.</a:t>
            </a:r>
            <a:endParaRPr lang="ru-RU" dirty="0"/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4139952" y="6021288"/>
            <a:ext cx="208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Март </a:t>
            </a:r>
            <a:r>
              <a:rPr lang="ru-RU" dirty="0" smtClean="0"/>
              <a:t>2009 г. – февраль 2010 </a:t>
            </a:r>
            <a:r>
              <a:rPr lang="ru-RU" dirty="0"/>
              <a:t>г.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6228184" y="6021288"/>
            <a:ext cx="208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/>
              <a:t>Март 2010 </a:t>
            </a:r>
            <a:r>
              <a:rPr lang="ru-RU" dirty="0"/>
              <a:t>г. – </a:t>
            </a:r>
            <a:r>
              <a:rPr lang="ru-RU" dirty="0" smtClean="0"/>
              <a:t>ноябрь 2010 </a:t>
            </a:r>
            <a:r>
              <a:rPr lang="ru-RU" dirty="0"/>
              <a:t>г.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Основные меры налогового стимулирования, принятые в период с 2008 по 2010 гг.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6016" y="6488668"/>
            <a:ext cx="4427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РСПП, крупные и средние компании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908720"/>
          <a:ext cx="91440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Получение поддержки: федеральные власти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31832" y="64886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1124744"/>
          <a:ext cx="91440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59832" y="54868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2009 год</a:t>
            </a:r>
            <a:endParaRPr lang="ru-RU" sz="2400" b="1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0" y="4221088"/>
          <a:ext cx="914400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987824" y="378904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2011 год</a:t>
            </a:r>
            <a:endParaRPr lang="ru-RU" sz="24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Получение поддержки: региональные власти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31832" y="64886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1124744"/>
          <a:ext cx="91440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59832" y="54868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2009 год</a:t>
            </a:r>
            <a:endParaRPr lang="ru-RU" sz="2400" b="1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0" y="4221088"/>
          <a:ext cx="914400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987824" y="378904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2011 год</a:t>
            </a:r>
            <a:endParaRPr lang="ru-RU" sz="24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Нагрузка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6016" y="1700808"/>
            <a:ext cx="252028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Обязательное страхование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5013176"/>
            <a:ext cx="252028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Контроль-надзор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339752" y="5013176"/>
            <a:ext cx="252028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Лицензии, разрешения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051720" y="1124744"/>
            <a:ext cx="252028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Налоги и иные обязательные платежи, включая социальные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228184" y="2708920"/>
            <a:ext cx="252028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Доступ к финансовым ресурсам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2852936"/>
            <a:ext cx="252028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Товары/услуги естественных монополий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156176" y="3861048"/>
            <a:ext cx="252028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Избыточно высокие штрафные санкции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99592" y="4437112"/>
            <a:ext cx="252028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Судебные расходы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692696"/>
            <a:ext cx="169168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Финансовая нагрузка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695728" y="6021288"/>
            <a:ext cx="244827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Административная нагрузка</a:t>
            </a:r>
            <a:endParaRPr lang="ru-RU" b="1" dirty="0"/>
          </a:p>
        </p:txBody>
      </p:sp>
      <p:sp>
        <p:nvSpPr>
          <p:cNvPr id="25" name="Номер слайда 23"/>
          <p:cNvSpPr>
            <a:spLocks noGrp="1"/>
          </p:cNvSpPr>
          <p:nvPr>
            <p:ph type="sldNum" sz="quarter" idx="12"/>
          </p:nvPr>
        </p:nvSpPr>
        <p:spPr>
          <a:xfrm>
            <a:off x="6732240" y="6381328"/>
            <a:ext cx="2133600" cy="365125"/>
          </a:xfrm>
        </p:spPr>
        <p:txBody>
          <a:bodyPr/>
          <a:lstStyle/>
          <a:p>
            <a:pPr>
              <a:defRPr/>
            </a:pPr>
            <a:fld id="{DE7C4CEE-33FB-4AC0-BCA4-2A371F857BEE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33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Нагрузка</a:t>
            </a:r>
          </a:p>
        </p:txBody>
      </p:sp>
      <p:sp>
        <p:nvSpPr>
          <p:cNvPr id="4" name="TextBox 20"/>
          <p:cNvSpPr txBox="1">
            <a:spLocks noChangeArrowheads="1"/>
          </p:cNvSpPr>
          <p:nvPr/>
        </p:nvSpPr>
        <p:spPr bwMode="auto">
          <a:xfrm>
            <a:off x="4860032" y="5229200"/>
            <a:ext cx="4283968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libri" pitchFamily="34" charset="0"/>
              </a:rPr>
              <a:t>Дополнительное обязательное страхование опасных объектов, в перспективе – </a:t>
            </a:r>
            <a:r>
              <a:rPr lang="ru-RU" dirty="0" smtClean="0">
                <a:latin typeface="Calibri" pitchFamily="34" charset="0"/>
              </a:rPr>
              <a:t>от ущерба при пожаре, экологического ущерба,  терроризма и </a:t>
            </a:r>
            <a:r>
              <a:rPr lang="ru-RU" dirty="0">
                <a:latin typeface="Calibri" pitchFamily="34" charset="0"/>
              </a:rPr>
              <a:t>т.д.</a:t>
            </a:r>
          </a:p>
        </p:txBody>
      </p:sp>
      <p:sp>
        <p:nvSpPr>
          <p:cNvPr id="5" name="TextBox 16"/>
          <p:cNvSpPr txBox="1">
            <a:spLocks noChangeArrowheads="1"/>
          </p:cNvSpPr>
          <p:nvPr/>
        </p:nvSpPr>
        <p:spPr bwMode="auto">
          <a:xfrm>
            <a:off x="4860032" y="2996952"/>
            <a:ext cx="4283968" cy="203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libri" pitchFamily="34" charset="0"/>
              </a:rPr>
              <a:t>Рост нагрузки </a:t>
            </a:r>
            <a:r>
              <a:rPr lang="ru-RU" dirty="0" smtClean="0">
                <a:latin typeface="Calibri" pitchFamily="34" charset="0"/>
              </a:rPr>
              <a:t>в рамках системы обязательного социального страхования до 40% ФОТ плюс дополнительные «отраслевые» и иные нагрузки, рост нагрузки на сектора с квалифицированным персоналом из-за 10 % «с хвоста»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0" y="1556792"/>
            <a:ext cx="4283968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</a:rPr>
              <a:t>Усложнение работы с органами власти и внебюджетными фондами, в частности с Пенсионным фондом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0" y="548680"/>
            <a:ext cx="4283968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</a:rPr>
              <a:t>Система двойного </a:t>
            </a:r>
            <a:r>
              <a:rPr lang="ru-RU" dirty="0">
                <a:latin typeface="Calibri" pitchFamily="34" charset="0"/>
              </a:rPr>
              <a:t>контроля – контролирующие органы плюс страховые </a:t>
            </a:r>
            <a:r>
              <a:rPr lang="ru-RU" dirty="0" smtClean="0">
                <a:latin typeface="Calibri" pitchFamily="34" charset="0"/>
              </a:rPr>
              <a:t>компании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2564904"/>
            <a:ext cx="4283968" cy="646331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</a:rPr>
              <a:t>Рост частоты проверок по отдельным направлениям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0" y="3356992"/>
            <a:ext cx="4283968" cy="2031325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</a:rPr>
              <a:t>Введение с 1 января 2011 г. возможности административного приостановления деятельности компании не только судьей, но и административными органами и их должностными лицами, а также расширение оснований такого приостановления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0032" y="548680"/>
            <a:ext cx="4283968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dk1"/>
                </a:solidFill>
              </a:rPr>
              <a:t>Конкуренция за кадры - </a:t>
            </a:r>
            <a:r>
              <a:rPr lang="ru-RU" dirty="0" smtClean="0"/>
              <a:t>компании с льготами по платежам в систему соцстраха могут благодаря этой экономии предлагать более высокую оплату труда – остальным компаниям может также потребоваться ее увеличение, чтобы не набирать «лучших из худших»</a:t>
            </a:r>
            <a:endParaRPr lang="ru-RU" dirty="0" smtClean="0">
              <a:solidFill>
                <a:schemeClr val="dk1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5517232"/>
            <a:ext cx="4283968" cy="646331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</a:rPr>
              <a:t>Ужесточение налогового администрирования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Другие проблемы компаний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124744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ru-RU" dirty="0" smtClean="0"/>
              <a:t>неплатежи со стороны контрагентов</a:t>
            </a:r>
          </a:p>
          <a:p>
            <a:pPr>
              <a:buFontTx/>
              <a:buChar char="•"/>
            </a:pPr>
            <a:r>
              <a:rPr lang="ru-RU" dirty="0" smtClean="0"/>
              <a:t>ухудшение условий поставки сырья и комплектующих</a:t>
            </a:r>
          </a:p>
          <a:p>
            <a:pPr>
              <a:buFontTx/>
              <a:buChar char="•"/>
            </a:pPr>
            <a:r>
              <a:rPr lang="ru-RU" dirty="0" smtClean="0"/>
              <a:t>дефолт контрагентов, в том числе технический</a:t>
            </a:r>
          </a:p>
          <a:p>
            <a:pPr>
              <a:buFontTx/>
              <a:buChar char="•"/>
            </a:pPr>
            <a:r>
              <a:rPr lang="ru-RU" dirty="0" smtClean="0"/>
              <a:t>отказ от реализации совместных проектов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6926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Проблемы с партнерами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6016" y="1268760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ужесточение требований («прессинга») со стороны регулирующих, контрольных и надзорных органов, в том числе налоговых и таможенных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016" y="76470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Проблемы с органами власти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31640" y="530120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•"/>
            </a:pPr>
            <a:r>
              <a:rPr lang="ru-RU" dirty="0" smtClean="0"/>
              <a:t>сокращение инвестиционных программ компании/их перенос на более поздний срок</a:t>
            </a:r>
          </a:p>
          <a:p>
            <a:pPr algn="ctr">
              <a:buFontTx/>
              <a:buChar char="•"/>
            </a:pPr>
            <a:r>
              <a:rPr lang="ru-RU" dirty="0" smtClean="0"/>
              <a:t>отказ от выхода на новые рынки сбыта/перенос сроков выхода</a:t>
            </a:r>
          </a:p>
          <a:p>
            <a:pPr algn="ctr">
              <a:buFontTx/>
              <a:buChar char="•"/>
            </a:pPr>
            <a:r>
              <a:rPr lang="ru-RU" dirty="0" smtClean="0"/>
              <a:t>падение капитализации компании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59632" y="472514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Ограничения для развития компании</a:t>
            </a: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1187624" y="3356992"/>
            <a:ext cx="6842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FF0000"/>
                </a:solidFill>
              </a:rPr>
              <a:t>Социальная напряженность на предприятиях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2555776" y="3933056"/>
            <a:ext cx="39604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055768" y="63093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Антикризисные документы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548680"/>
            <a:ext cx="8712968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План действий, направленных на оздоровление ситуации в финансовом секторе и отдельных отраслях экономики (ноябрь 2008 г.)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1844824"/>
            <a:ext cx="8712968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Программа антикризисных мер Правительства Российской Федерации на 2009 год  (апрель 2009 г.)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3140968"/>
            <a:ext cx="8064896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План действий по реализации Программы антикризисных мер Правительства Российской Федерации на 2009 г. (июнь 2009 г.)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2699792" y="1340768"/>
            <a:ext cx="2448272" cy="432048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9512" y="4509120"/>
            <a:ext cx="8784976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Основные направления антикризисных действий Правительства Российской Федерации на 2010 год (декабрь 2009 г.)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427984" y="2636912"/>
            <a:ext cx="2448272" cy="432048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2483768" y="3933056"/>
            <a:ext cx="2448272" cy="440432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99592" y="5805264"/>
            <a:ext cx="7992888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План реализации основных направлений антикризисных действий и политики модернизации российской экономики Правительства Российской Федерации на 2010 год (март 2010 г.)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4499992" y="5301208"/>
            <a:ext cx="2448272" cy="440432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Оптимальные меры по мнению компаний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620688"/>
            <a:ext cx="2232248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Октябрь 2008 г.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420888"/>
            <a:ext cx="2232248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Июнь 2009 г.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4725144"/>
            <a:ext cx="2232248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Декабрь     2009 г.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1844824"/>
            <a:ext cx="8784976" cy="43088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Оценка антикризисных мер Правительства как эффективных – 60 %</a:t>
            </a:r>
            <a:endParaRPr lang="ru-RU" sz="2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4077072"/>
            <a:ext cx="8712968" cy="43088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Оценка антикризисных мер Правительства как эффективных – 43%</a:t>
            </a:r>
            <a:endParaRPr lang="ru-RU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5877272"/>
            <a:ext cx="8784976" cy="43088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Оценка антикризисных мер Правительства как эффективных – 25 %</a:t>
            </a:r>
            <a:endParaRPr lang="ru-RU" sz="2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483768" y="548680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Повышение ликвидности банковского сектора (64%), выкуп  проблемных кредитных портфелей с предоставлением заемщикам рассрочки (40%), поддержка компаний путем выкупа у них акций на фондовом рынке (28%)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83768" y="2348880"/>
            <a:ext cx="648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Инвестиции в стратегические отрасли на основе ГЧП (66%). Прямое приобретение государством наиболее чувствительных для экономики активов/компаний, поддержка ликвидности банковского сектора, выкуп проблемных кредитных портфелей у банков (16-23 %)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627784" y="4653136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«Невмешательство» в существующую конкурентную среду, снижение ставки рефинансирования и повышение доступности заемных средств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055768" y="648866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РСПП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Универсальные меры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548680"/>
            <a:ext cx="4499992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Снижение ставки рефинансирования до 7,75 % (июнь 2010 г.)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645024"/>
            <a:ext cx="4499992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Установление ценовых преференций для поставщиков российских товаров при размещении госзаказа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373216"/>
            <a:ext cx="4499992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Снижение налога на прибыль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276872"/>
            <a:ext cx="4499992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Увеличение амортизационной премии по отдельным группам основных средств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48680"/>
            <a:ext cx="4499992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Снижение ставок в рамках упрощенной системы налогообложения для малого бизнеса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644008" y="4293096"/>
            <a:ext cx="4499992" cy="19389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Реализация региональных программ по занятости, сокращение квот на привлечение иностранной рабочей силы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4008" y="1844824"/>
            <a:ext cx="4499992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Снижение административного давления (ограничение проверки субъектов предпринимательской деятельности (в т.ч. со стороны правоохранительных органов)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Секторальные меры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88024" y="2204864"/>
            <a:ext cx="4355976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Увеличение импортных пошлин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548680"/>
            <a:ext cx="4355976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Поддержка финансового сектора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788024" y="548680"/>
            <a:ext cx="4355976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Поддержка внутреннего спроса (рост </a:t>
            </a:r>
            <a:r>
              <a:rPr lang="ru-RU" sz="2400" dirty="0" err="1" smtClean="0"/>
              <a:t>госзакупок</a:t>
            </a:r>
            <a:r>
              <a:rPr lang="ru-RU" sz="2400" dirty="0" smtClean="0"/>
              <a:t>, субсидии потребителям, премия за утилизацию и т.д.)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484784"/>
            <a:ext cx="4355976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Уменьшение вывозных таможенных пошлин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420888"/>
            <a:ext cx="4355976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Субсидирование процентной ставки по кредитам организаций реального сектора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861048"/>
            <a:ext cx="4355976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Секторальные налоговые льготы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8024" y="2780928"/>
            <a:ext cx="4355976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Субординированные кредиты Внешэкономбанка банкам  с условием последующего кредитования приоритетных секторов экономики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Индивидуальные меры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48680"/>
            <a:ext cx="4248472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Прямое кредитование госбанками, а также частными банками, получившими государственную поддержку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895528" y="3212976"/>
            <a:ext cx="4248472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Корректировка графиков погашения задолженности</a:t>
            </a:r>
            <a:r>
              <a:rPr lang="en-US" sz="2400" dirty="0" smtClean="0"/>
              <a:t> </a:t>
            </a:r>
            <a:r>
              <a:rPr lang="ru-RU" sz="2400" dirty="0" smtClean="0"/>
              <a:t>компаний по обязательным платежам (</a:t>
            </a:r>
            <a:r>
              <a:rPr lang="ru-RU" sz="2400" dirty="0" err="1" smtClean="0"/>
              <a:t>Автоваз</a:t>
            </a:r>
            <a:r>
              <a:rPr lang="ru-RU" sz="2400" dirty="0" smtClean="0"/>
              <a:t>, предприятия оборонной промышленности)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2348880"/>
            <a:ext cx="428396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Предоставление госгарантий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204864"/>
            <a:ext cx="4248472" cy="26776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Выделение </a:t>
            </a:r>
            <a:r>
              <a:rPr lang="ru-RU" sz="2400" dirty="0" err="1" smtClean="0"/>
              <a:t>ВЭБу</a:t>
            </a:r>
            <a:r>
              <a:rPr lang="ru-RU" sz="2400" dirty="0" smtClean="0"/>
              <a:t> средств на рефинансирование задолженности российских  компаний (фактически Банк развития рефинансировал кредитов лишь на 11,6 млрд. долларов)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60032" y="548680"/>
            <a:ext cx="4283968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Увеличение уставных капиталов компаний за счет средств федерального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4"/>
  <p:tag name="MMPROD_UIDATA" val="&lt;database version=&quot;7.0&quot;&gt;&lt;object type=&quot;1&quot; unique_id=&quot;10001&quot;&gt;&lt;object type=&quot;8&quot; unique_id=&quot;10057&quot;&gt;&lt;/object&gt;&lt;object type=&quot;2&quot; unique_id=&quot;10058&quot;&gt;&lt;object type=&quot;3&quot; unique_id=&quot;10059&quot;&gt;&lt;property id=&quot;20148&quot; value=&quot;5&quot;/&gt;&lt;property id=&quot;20300&quot; value=&quot;Slide 1 - &amp;quot;Основные механизмы и результаты государственной поддержки российских компаний в условиях глобального кризиса и пост&quot;/&gt;&lt;property id=&quot;20307&quot; value=&quot;256&quot;/&gt;&lt;/object&gt;&lt;object type=&quot;3&quot; unique_id=&quot;10060&quot;&gt;&lt;property id=&quot;20148&quot; value=&quot;5&quot;/&gt;&lt;property id=&quot;20300&quot; value=&quot;Slide 2&quot;/&gt;&lt;property id=&quot;20307&quot; value=&quot;300&quot;/&gt;&lt;/object&gt;&lt;object type=&quot;3&quot; unique_id=&quot;10061&quot;&gt;&lt;property id=&quot;20148&quot; value=&quot;5&quot;/&gt;&lt;property id=&quot;20300&quot; value=&quot;Slide 3&quot;/&gt;&lt;property id=&quot;20307&quot; value=&quot;277&quot;/&gt;&lt;/object&gt;&lt;object type=&quot;3&quot; unique_id=&quot;10062&quot;&gt;&lt;property id=&quot;20148&quot; value=&quot;5&quot;/&gt;&lt;property id=&quot;20300&quot; value=&quot;Slide 4&quot;/&gt;&lt;property id=&quot;20307&quot; value=&quot;263&quot;/&gt;&lt;/object&gt;&lt;object type=&quot;3&quot; unique_id=&quot;10063&quot;&gt;&lt;property id=&quot;20148&quot; value=&quot;5&quot;/&gt;&lt;property id=&quot;20300&quot; value=&quot;Slide 5&quot;/&gt;&lt;property id=&quot;20307&quot; value=&quot;289&quot;/&gt;&lt;/object&gt;&lt;object type=&quot;3&quot; unique_id=&quot;10064&quot;&gt;&lt;property id=&quot;20148&quot; value=&quot;5&quot;/&gt;&lt;property id=&quot;20300&quot; value=&quot;Slide 6&quot;/&gt;&lt;property id=&quot;20307&quot; value=&quot;286&quot;/&gt;&lt;/object&gt;&lt;object type=&quot;3&quot; unique_id=&quot;10065&quot;&gt;&lt;property id=&quot;20148&quot; value=&quot;5&quot;/&gt;&lt;property id=&quot;20300&quot; value=&quot;Slide 7&quot;/&gt;&lt;property id=&quot;20307&quot; value=&quot;268&quot;/&gt;&lt;/object&gt;&lt;object type=&quot;3&quot; unique_id=&quot;10066&quot;&gt;&lt;property id=&quot;20148&quot; value=&quot;5&quot;/&gt;&lt;property id=&quot;20300&quot; value=&quot;Slide 8&quot;/&gt;&lt;property id=&quot;20307&quot; value=&quot;258&quot;/&gt;&lt;/object&gt;&lt;object type=&quot;3&quot; unique_id=&quot;10067&quot;&gt;&lt;property id=&quot;20148&quot; value=&quot;5&quot;/&gt;&lt;property id=&quot;20300&quot; value=&quot;Slide 9&quot;/&gt;&lt;property id=&quot;20307&quot; value=&quot;288&quot;/&gt;&lt;/object&gt;&lt;object type=&quot;3&quot; unique_id=&quot;10068&quot;&gt;&lt;property id=&quot;20148&quot; value=&quot;5&quot;/&gt;&lt;property id=&quot;20300&quot; value=&quot;Slide 10&quot;/&gt;&lt;property id=&quot;20307&quot; value=&quot;293&quot;/&gt;&lt;/object&gt;&lt;object type=&quot;3&quot; unique_id=&quot;10069&quot;&gt;&lt;property id=&quot;20148&quot; value=&quot;5&quot;/&gt;&lt;property id=&quot;20300&quot; value=&quot;Slide 11&quot;/&gt;&lt;property id=&quot;20307&quot; value=&quot;264&quot;/&gt;&lt;/object&gt;&lt;object type=&quot;3&quot; unique_id=&quot;10070&quot;&gt;&lt;property id=&quot;20148&quot; value=&quot;5&quot;/&gt;&lt;property id=&quot;20300&quot; value=&quot;Slide 12&quot;/&gt;&lt;property id=&quot;20307&quot; value=&quot;294&quot;/&gt;&lt;/object&gt;&lt;object type=&quot;3&quot; unique_id=&quot;10071&quot;&gt;&lt;property id=&quot;20148&quot; value=&quot;5&quot;/&gt;&lt;property id=&quot;20300&quot; value=&quot;Slide 13&quot;/&gt;&lt;property id=&quot;20307&quot; value=&quot;274&quot;/&gt;&lt;/object&gt;&lt;object type=&quot;3&quot; unique_id=&quot;10072&quot;&gt;&lt;property id=&quot;20148&quot; value=&quot;5&quot;/&gt;&lt;property id=&quot;20300&quot; value=&quot;Slide 14&quot;/&gt;&lt;property id=&quot;20307&quot; value=&quot;297&quot;/&gt;&lt;/object&gt;&lt;object type=&quot;3&quot; unique_id=&quot;10073&quot;&gt;&lt;property id=&quot;20148&quot; value=&quot;5&quot;/&gt;&lt;property id=&quot;20300&quot; value=&quot;Slide 15&quot;/&gt;&lt;property id=&quot;20307&quot; value=&quot;279&quot;/&gt;&lt;/object&gt;&lt;object type=&quot;3&quot; unique_id=&quot;10074&quot;&gt;&lt;property id=&quot;20148&quot; value=&quot;5&quot;/&gt;&lt;property id=&quot;20300&quot; value=&quot;Slide 16&quot;/&gt;&lt;property id=&quot;20307&quot; value=&quot;280&quot;/&gt;&lt;/object&gt;&lt;object type=&quot;3&quot; unique_id=&quot;10075&quot;&gt;&lt;property id=&quot;20148&quot; value=&quot;5&quot;/&gt;&lt;property id=&quot;20300&quot; value=&quot;Slide 17&quot;/&gt;&lt;property id=&quot;20307&quot; value=&quot;287&quot;/&gt;&lt;/object&gt;&lt;object type=&quot;3&quot; unique_id=&quot;10076&quot;&gt;&lt;property id=&quot;20148&quot; value=&quot;5&quot;/&gt;&lt;property id=&quot;20300&quot; value=&quot;Slide 18&quot;/&gt;&lt;property id=&quot;20307&quot; value=&quot;259&quot;/&gt;&lt;/object&gt;&lt;object type=&quot;3&quot; unique_id=&quot;10077&quot;&gt;&lt;property id=&quot;20148&quot; value=&quot;5&quot;/&gt;&lt;property id=&quot;20300&quot; value=&quot;Slide 19&quot;/&gt;&lt;property id=&quot;20307&quot; value=&quot;285&quot;/&gt;&lt;/object&gt;&lt;object type=&quot;3&quot; unique_id=&quot;10078&quot;&gt;&lt;property id=&quot;20148&quot; value=&quot;5&quot;/&gt;&lt;property id=&quot;20300&quot; value=&quot;Slide 20&quot;/&gt;&lt;property id=&quot;20307&quot; value=&quot;260&quot;/&gt;&lt;/object&gt;&lt;object type=&quot;3&quot; unique_id=&quot;10079&quot;&gt;&lt;property id=&quot;20148&quot; value=&quot;5&quot;/&gt;&lt;property id=&quot;20300&quot; value=&quot;Slide 21&quot;/&gt;&lt;property id=&quot;20307&quot; value=&quot;273&quot;/&gt;&lt;/object&gt;&lt;object type=&quot;3&quot; unique_id=&quot;10080&quot;&gt;&lt;property id=&quot;20148&quot; value=&quot;5&quot;/&gt;&lt;property id=&quot;20300&quot; value=&quot;Slide 22&quot;/&gt;&lt;property id=&quot;20307&quot; value=&quot;313&quot;/&gt;&lt;/object&gt;&lt;object type=&quot;3&quot; unique_id=&quot;10081&quot;&gt;&lt;property id=&quot;20148&quot; value=&quot;5&quot;/&gt;&lt;property id=&quot;20300&quot; value=&quot;Slide 23&quot;/&gt;&lt;property id=&quot;20307&quot; value=&quot;306&quot;/&gt;&lt;/object&gt;&lt;object type=&quot;3&quot; unique_id=&quot;10082&quot;&gt;&lt;property id=&quot;20148&quot; value=&quot;5&quot;/&gt;&lt;property id=&quot;20300&quot; value=&quot;Slide 24&quot;/&gt;&lt;property id=&quot;20307&quot; value=&quot;304&quot;/&gt;&lt;/object&gt;&lt;object type=&quot;3&quot; unique_id=&quot;10083&quot;&gt;&lt;property id=&quot;20148&quot; value=&quot;5&quot;/&gt;&lt;property id=&quot;20300&quot; value=&quot;Slide 25&quot;/&gt;&lt;property id=&quot;20307&quot; value=&quot;307&quot;/&gt;&lt;/object&gt;&lt;object type=&quot;3&quot; unique_id=&quot;10084&quot;&gt;&lt;property id=&quot;20148&quot; value=&quot;5&quot;/&gt;&lt;property id=&quot;20300&quot; value=&quot;Slide 26&quot;/&gt;&lt;property id=&quot;20307&quot; value=&quot;308&quot;/&gt;&lt;/object&gt;&lt;object type=&quot;3&quot; unique_id=&quot;10085&quot;&gt;&lt;property id=&quot;20148&quot; value=&quot;5&quot;/&gt;&lt;property id=&quot;20300&quot; value=&quot;Slide 27&quot;/&gt;&lt;property id=&quot;20307&quot; value=&quot;312&quot;/&gt;&lt;/object&gt;&lt;object type=&quot;3&quot; unique_id=&quot;10086&quot;&gt;&lt;property id=&quot;20148&quot; value=&quot;5&quot;/&gt;&lt;property id=&quot;20300&quot; value=&quot;Slide 28&quot;/&gt;&lt;property id=&quot;20307&quot; value=&quot;309&quot;/&gt;&lt;/object&gt;&lt;object type=&quot;3&quot; unique_id=&quot;10087&quot;&gt;&lt;property id=&quot;20148&quot; value=&quot;5&quot;/&gt;&lt;property id=&quot;20300&quot; value=&quot;Slide 29&quot;/&gt;&lt;property id=&quot;20307&quot; value=&quot;302&quot;/&gt;&lt;/object&gt;&lt;object type=&quot;3&quot; unique_id=&quot;10088&quot;&gt;&lt;property id=&quot;20148&quot; value=&quot;5&quot;/&gt;&lt;property id=&quot;20300&quot; value=&quot;Slide 30&quot;/&gt;&lt;property id=&quot;20307&quot; value=&quot;303&quot;/&gt;&lt;/object&gt;&lt;object type=&quot;3&quot; unique_id=&quot;10089&quot;&gt;&lt;property id=&quot;20148&quot; value=&quot;5&quot;/&gt;&lt;property id=&quot;20300&quot; value=&quot;Slide 31&quot;/&gt;&lt;property id=&quot;20307&quot; value=&quot;310&quot;/&gt;&lt;/object&gt;&lt;object type=&quot;3&quot; unique_id=&quot;10090&quot;&gt;&lt;property id=&quot;20148&quot; value=&quot;5&quot;/&gt;&lt;property id=&quot;20300&quot; value=&quot;Slide 32&quot;/&gt;&lt;property id=&quot;20307&quot; value=&quot;311&quot;/&gt;&lt;/object&gt;&lt;object type=&quot;3&quot; unique_id=&quot;10091&quot;&gt;&lt;property id=&quot;20148&quot; value=&quot;5&quot;/&gt;&lt;property id=&quot;20300&quot; value=&quot;Slide 33&quot;/&gt;&lt;property id=&quot;20307&quot; value=&quot;315&quot;/&gt;&lt;/object&gt;&lt;object type=&quot;3&quot; unique_id=&quot;10092&quot;&gt;&lt;property id=&quot;20148&quot; value=&quot;5&quot;/&gt;&lt;property id=&quot;20300&quot; value=&quot;Slide 34&quot;/&gt;&lt;property id=&quot;20307&quot; value=&quot;31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4551</Words>
  <Application>Microsoft Office PowerPoint</Application>
  <PresentationFormat>Экран (4:3)</PresentationFormat>
  <Paragraphs>406</Paragraphs>
  <Slides>34</Slides>
  <Notes>34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Тема Office</vt:lpstr>
      <vt:lpstr>Диаграмма</vt:lpstr>
      <vt:lpstr>Основные механизмы и результаты государственной поддержки российских компаний в условиях глобального кризиса и посткризисный период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механизмы и результаты государственной поддержки российских компаний в условиях глобального кризиса</dc:title>
  <dc:creator>GluhovaMN</dc:creator>
  <cp:lastModifiedBy>Paulius</cp:lastModifiedBy>
  <cp:revision>289</cp:revision>
  <dcterms:created xsi:type="dcterms:W3CDTF">2010-10-01T12:29:38Z</dcterms:created>
  <dcterms:modified xsi:type="dcterms:W3CDTF">2011-12-07T14:44:10Z</dcterms:modified>
</cp:coreProperties>
</file>