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0" r:id="rId3"/>
    <p:sldId id="257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200"/>
            </a:pPr>
            <a:r>
              <a:rPr lang="ru-RU" sz="3200" dirty="0" smtClean="0"/>
              <a:t>Структура Уставного капитала</a:t>
            </a:r>
            <a:endParaRPr lang="en-US" sz="3200" dirty="0"/>
          </a:p>
        </c:rich>
      </c:tx>
      <c:layout>
        <c:manualLayout>
          <c:xMode val="edge"/>
          <c:yMode val="edge"/>
          <c:x val="0.13963878577019467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8443647913626433E-3"/>
          <c:y val="5.1701818187047222E-2"/>
          <c:w val="0.63008793633719451"/>
          <c:h val="0.8613768984984575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6162483595800546E-2"/>
                  <c:y val="-6.3234990157480381E-2"/>
                </c:manualLayout>
              </c:layout>
              <c:showVal val="1"/>
            </c:dLbl>
            <c:dLbl>
              <c:idx val="1"/>
              <c:layout>
                <c:manualLayout>
                  <c:x val="4.5892962598425263E-2"/>
                  <c:y val="3.1913631889763816E-2"/>
                </c:manualLayout>
              </c:layout>
              <c:showVal val="1"/>
            </c:dLbl>
            <c:dLbl>
              <c:idx val="2"/>
              <c:layout>
                <c:manualLayout>
                  <c:x val="4.72440124671916E-2"/>
                  <c:y val="-7.7822834645669373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3"/>
                <c:pt idx="0">
                  <c:v>МИИТ</c:v>
                </c:pt>
                <c:pt idx="1">
                  <c:v>НП "ОПЖТ"</c:v>
                </c:pt>
                <c:pt idx="2">
                  <c:v>Физические лица (ученые - специалисты)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0.34000000000000014</c:v>
                </c:pt>
                <c:pt idx="1">
                  <c:v>0.3300000000000004</c:v>
                </c:pt>
                <c:pt idx="2">
                  <c:v>0.3300000000000004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0294902585711962"/>
          <c:y val="0.12882018440707604"/>
          <c:w val="0.3970509465324864"/>
          <c:h val="0.7328896236339838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146A0-32CD-4D54-ADE9-FE12DB9A617E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7CD4-8DCD-4B47-A2C8-D1CDA42E9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08E39-C9F2-4228-A023-6CF4DF5B21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последнее время Президентом</a:t>
            </a:r>
            <a:r>
              <a:rPr lang="ru-RU" baseline="0" dirty="0" smtClean="0"/>
              <a:t> и Правительством </a:t>
            </a:r>
            <a:r>
              <a:rPr lang="ru-RU" dirty="0" smtClean="0"/>
              <a:t>был принят ряд решений, направленных на создание условий</a:t>
            </a:r>
            <a:r>
              <a:rPr lang="ru-RU" baseline="0" dirty="0" smtClean="0"/>
              <a:t> для роста инновационной активности. В частности, вузам России по ФЗ-217 разрешено создавать малые инновационные предприятия, которые должны обеспечить практическое внедрение созданных учеными и студентами технологических разработок в практику. Одним из таких предприятий стал Центр консалтинга в инновационной сфере. НП «ОПЖТ» стало одним из учредителей  Центра. </a:t>
            </a:r>
            <a:r>
              <a:rPr lang="ru-RU" b="1" i="1" dirty="0" smtClean="0"/>
              <a:t>Центр консалтинга в инновационной сфере</a:t>
            </a:r>
            <a:r>
              <a:rPr lang="ru-RU" dirty="0" smtClean="0"/>
              <a:t>  создан </a:t>
            </a:r>
            <a:br>
              <a:rPr lang="ru-RU" dirty="0" smtClean="0"/>
            </a:br>
            <a:r>
              <a:rPr lang="ru-RU" dirty="0" smtClean="0"/>
              <a:t>в общих интересах представителей научно-образовательного сообщества и бизнеса для обеспечения роста инновационной активности российских предприятий железнодорожного</a:t>
            </a:r>
            <a:r>
              <a:rPr lang="ru-RU" baseline="0" dirty="0" smtClean="0"/>
              <a:t> транспорта и транспортного машиностроения.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0B86-257E-469E-A5A8-179742A791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93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39D1-75E9-4CD4-AA78-C3F9015985A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91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Система высшего профессионального образования предполагает обучение по направлениям (специальностям), тогда как на практике для реализации инновационных проектов необходимы </a:t>
            </a:r>
            <a:r>
              <a:rPr lang="ru-RU" b="1" dirty="0" smtClean="0">
                <a:solidFill>
                  <a:schemeClr val="tx1"/>
                </a:solidFill>
              </a:rPr>
              <a:t>команды</a:t>
            </a:r>
            <a:r>
              <a:rPr lang="ru-RU" b="0" dirty="0" smtClean="0">
                <a:solidFill>
                  <a:schemeClr val="tx1"/>
                </a:solidFill>
              </a:rPr>
              <a:t>, составленные</a:t>
            </a:r>
            <a:r>
              <a:rPr lang="ru-RU" b="0" baseline="0" dirty="0" smtClean="0">
                <a:solidFill>
                  <a:schemeClr val="tx1"/>
                </a:solidFill>
              </a:rPr>
              <a:t> из специалистов различных специальностей и направлений подготовки</a:t>
            </a:r>
            <a:r>
              <a:rPr lang="ru-RU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МИИТ как ведущий</a:t>
            </a:r>
            <a:r>
              <a:rPr lang="ru-RU" b="0" baseline="0" dirty="0" smtClean="0">
                <a:solidFill>
                  <a:schemeClr val="tx1"/>
                </a:solidFill>
              </a:rPr>
              <a:t> вуз отрасли готовит выпускников практически всех специальностей и направлений – от инженеров до менеджеров и маркетологов. Центр консалтинга в инновационной сфере, учрежденный также и </a:t>
            </a:r>
            <a:r>
              <a:rPr lang="ru-RU" b="0" baseline="0" dirty="0" err="1" smtClean="0">
                <a:solidFill>
                  <a:schemeClr val="tx1"/>
                </a:solidFill>
              </a:rPr>
              <a:t>МИИТом</a:t>
            </a:r>
            <a:r>
              <a:rPr lang="ru-RU" b="0" baseline="0" dirty="0" smtClean="0">
                <a:solidFill>
                  <a:schemeClr val="tx1"/>
                </a:solidFill>
              </a:rPr>
              <a:t>, способен сформировать команду из выпускников различного профиля и обеспечить их дополнительную подготовку и исходя из специфики реализуемого проекта, и исходя из особенностей работы в команде инновационного проекта.</a:t>
            </a:r>
            <a:endParaRPr lang="ru-RU" b="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Состав</a:t>
            </a:r>
            <a:r>
              <a:rPr lang="ru-RU" baseline="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команды формируется в соответствии с индивидуальными потребностями работодателей исходя из специфики инновационного проекта. Для команды</a:t>
            </a:r>
            <a:r>
              <a:rPr lang="ru-RU" baseline="0" dirty="0" smtClean="0">
                <a:solidFill>
                  <a:schemeClr val="tx1"/>
                </a:solidFill>
              </a:rPr>
              <a:t> проводятся специальные консультации и тренинги, позволяющие углубить знания в предметной области проекта, а также обучение практическим подходам к управления проектами и использования проектного инструментария.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Для подготовки команд привлекаются</a:t>
            </a:r>
            <a:r>
              <a:rPr lang="ru-RU" baseline="0" dirty="0" smtClean="0"/>
              <a:t> не только преподаватели </a:t>
            </a:r>
            <a:r>
              <a:rPr lang="ru-RU" baseline="0" dirty="0" err="1" smtClean="0"/>
              <a:t>МИИТа</a:t>
            </a:r>
            <a:r>
              <a:rPr lang="ru-RU" baseline="0" dirty="0" smtClean="0"/>
              <a:t>, имеющие глубокие теоретические знания и опыт профессионального обучения, но и отраслевые практики (в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представители предприятия, где предстоит работать команде). Возможна также организация обучения на будущих рабочих местах выпускников </a:t>
            </a:r>
            <a:r>
              <a:rPr lang="ru-RU" baseline="0" dirty="0" err="1" smtClean="0"/>
              <a:t>МИИТа</a:t>
            </a:r>
            <a:r>
              <a:rPr lang="ru-RU" baseline="0" dirty="0" smtClean="0"/>
              <a:t>. С командой также должны работать тренеры-психологи. Консультирование команд преподавателями </a:t>
            </a:r>
            <a:r>
              <a:rPr lang="ru-RU" baseline="0" dirty="0" err="1" smtClean="0"/>
              <a:t>МИИТа</a:t>
            </a:r>
            <a:r>
              <a:rPr lang="ru-RU" baseline="0" dirty="0" smtClean="0"/>
              <a:t> возможно также в течение года после того, как участники проекта закончили вуз.</a:t>
            </a:r>
          </a:p>
          <a:p>
            <a:r>
              <a:rPr lang="ru-RU" baseline="0" dirty="0" smtClean="0"/>
              <a:t>Таким образом, команда оказывается более эффективной по сравнению с традиционной схемой трудоустройства выпускников, поскольку с первого же дня готова работать в полную силу. </a:t>
            </a:r>
          </a:p>
          <a:p>
            <a:r>
              <a:rPr lang="ru-RU" baseline="0" dirty="0" smtClean="0"/>
              <a:t>Сотрудничество с ОПЖТ в данной сфере позволяет выявить потребности в подобного рода командах, а также привлекать специалистов-практиков для обеспечения углубленной подготовки.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0B86-257E-469E-A5A8-179742A791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25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задач по модернизации</a:t>
            </a:r>
            <a:r>
              <a:rPr lang="ru-RU" baseline="0" dirty="0" smtClean="0"/>
              <a:t> российской экономики и необходимость роста инновационной активности предприятий отрасли повышают потребность в менеджерах и специалистах по управлению в инновационной сфере деятельности. Наша практика показывает, что далеко не каждый способен эффективно работать в инновационной сфере, где приходится быстро принимать нестандартные решения в постоянно изменяющихся условиях.</a:t>
            </a:r>
          </a:p>
          <a:p>
            <a:r>
              <a:rPr lang="ru-RU" baseline="0" dirty="0" smtClean="0"/>
              <a:t>Для успеха инновационных преобразований необходимо привлекать компетентных специалистов, поиск которых в настоящее время осуществляется исходя из личных контактов, по неформальным рекомендациям или интуитивно. В итоге, проект может «увязнуть» из-за некомпетентности его ключевых участников.</a:t>
            </a:r>
          </a:p>
          <a:p>
            <a:r>
              <a:rPr lang="ru-RU" baseline="0" dirty="0" smtClean="0"/>
              <a:t>Центр консалтинга в инновационной сфере, обладая соответствующими методиками, способен начать работу по добровольной сертификации специалистов по управлению инновациями, оценивая их компетенции, необходимые для эффективной работы в инновационной сфере. Выданный профессиональный сертификат может рассматриваться как рекомендация для привлечения специалиста к работе над инновационным проектом, а база данных о выданных сертификатах – для поиска нужного сотрудника. Методика сертификации специалистов по управлению инновациями позволяет составлять «профиль» специалиста, показывая уровень владения теми или иными компетенциями, что, с одной стороны, позволяет «доучить» его в случае необходимости, а с другой – выбрать наиболее соответствующего характеру предстоящей деятельности. Наличие профессионального сертификата по управлению инновациями впоследствии способно стать своеобразным гарантийным «сертификатом качества» специалиста, влияющим на уровень его заработной платы, продвижение по карьерной лестнице и др.</a:t>
            </a:r>
          </a:p>
          <a:p>
            <a:r>
              <a:rPr lang="ru-RU" baseline="0" dirty="0" smtClean="0"/>
              <a:t>В этой области необходимо активное взаимодействие с ОПЖТ, которое реализуя совместно с Центром консалтинга в инновационной сфере проект сертификации специалистов по управлению инновациями, способно приобрести статус СРО – саморегулируемой организации: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Для оценки компетенций необходимо привлечение экспертов из числа профессионалов, входящих в ОПЖТ.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Сертификация должна осуществляться от лица ОПЖТ, тогда как Центр консалтинга в инновационной сфере осуществляет организационную, методическую и техническую работу. Т.е. сертификат должно выдавить ОПЖТ по рекомендациям Центра.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Авторитет ОПЖТ позволяет развернуть кампанию по проведению сертификации специалистов по управлению инновациями в Центре.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ОПЖТ на основе базы данных о сертифицированных специалистах способен составлять рекомендации по формированию кадрового резерва, что, с одной стороны, стимулирует рост интереса к сертификации, а, с другой стороны, повышает уровень требований к сертифицированным специалистам.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0B86-257E-469E-A5A8-179742A791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25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Процесс</a:t>
            </a:r>
            <a:r>
              <a:rPr lang="ru-RU" baseline="0" dirty="0" smtClean="0"/>
              <a:t> сертификации специалистов по управлению инновациями позволяет выявить «дефицит компетенций» конкретного сотрудника, что становится основой для разработки для программы индивидуального роста – разработки индивидуальной программы развития компетенций. Не ограниченный стандартами профессионального образования и требованиями к организации процесса обучения Центр консалтинга способен максимально гибко и эффективно обеспечить повышение компетентности специалистов по управлению инновациями. Возможна также разработка программы подготовки для сертификации, о чем говорилось выше.</a:t>
            </a:r>
          </a:p>
          <a:p>
            <a:r>
              <a:rPr lang="ru-RU" baseline="0" dirty="0" smtClean="0"/>
              <a:t>Кроме того, силами Центра через ОПЖТ можно организовать систему распространения опыта и новых знаний по управлению инновациями в отрасли. Например, провести быстрое и эффективное обучение новым приемам или работе в соответствии с новыми требованиями и др.</a:t>
            </a:r>
          </a:p>
          <a:p>
            <a:r>
              <a:rPr lang="ru-RU" baseline="0" dirty="0" smtClean="0"/>
              <a:t>ОПЖТ по сравнению с любым образовательным центром имеет возможности для аккумуляции не только позитивного, но и негативного опыта реализации инновационных процессов (нередко ошибки и неэффективные решения носят типовой характер, их анализ более ценен для практики управления инновациями; но по понятным причинам таким опытом делиться никто не стремится. Однако профессиональное объединение позволяет находить такие примеры, а опыт методической работы в системе профессионального образования позволяет Центру консалтинга в инновационной сфере разработать методики обучения для исключения ошибок и повышения эффективности управления инновационными процессами.</a:t>
            </a:r>
          </a:p>
          <a:p>
            <a:r>
              <a:rPr lang="ru-RU" baseline="0" dirty="0" smtClean="0"/>
              <a:t>По аналогии с подготовкой команд Центр консалтинга может организовать работу по формированию команд инновационных проектов для предприятий, входящих в ОПЖТ, из числа сотрудников этих предприятий: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Сформулировать цели и задачи управления инновационным проектом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Определить структуру и численность участников команды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Сформулировать требования к участникам команды и описать их функции, права, полномочия, ответственность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Оценить компетенции кандидатов и отобрать наиболее подходящих для реализации проекта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Обеспечить повышение необходимых компетенций (в случае выявления их недостатка)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Предоставлять консультационные услуги по управлению инновациями в процессе реализации инновационного проекта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0B86-257E-469E-A5A8-179742A791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5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с кадрами для инновационной сферы требует создания соответствующей</a:t>
            </a:r>
            <a:r>
              <a:rPr lang="ru-RU" baseline="0" dirty="0" smtClean="0"/>
              <a:t> системы материального и морального стимулирования. Необходимо резко повышать престиж работы в инновационной сфере. Для этого предлагается на базе ОПЖТ проводить ежегодный Конкурс на лучшего инновационного менеджера (возможные номинации: лучший инновационный менеджер крупного бизнеса, лучший инновационный менеджер малого предприятия и др.). Центр консалтинга принимает на себя организацию и сопровождение Конкурса, а ОПЖТ – информационную поддержку, участие в подведении итогов, проведение награждения Лауреатов, выделение призового фонда).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0B86-257E-469E-A5A8-179742A791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25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1E0452-1DE0-42E5-B4EE-DF4D79AD8FA6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95DC4E-597C-411D-ABEF-3C0210662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arasovavn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964488" cy="5234136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Отраслевая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специалистов по направлению  "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MBA (Управление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инновационно-технологическим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бизнесом на транспорте) в МИИТ </a:t>
            </a:r>
          </a:p>
          <a:p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Тарасова В.Н.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/>
                </a:solidFill>
              </a:rPr>
              <a:t>Учредители Центра консалтинга </a:t>
            </a:r>
            <a:br>
              <a:rPr lang="ru-RU" sz="3600" dirty="0" smtClean="0">
                <a:solidFill>
                  <a:schemeClr val="accent6"/>
                </a:solidFill>
              </a:rPr>
            </a:br>
            <a:r>
              <a:rPr lang="ru-RU" sz="3600" dirty="0" smtClean="0">
                <a:solidFill>
                  <a:schemeClr val="accent6"/>
                </a:solidFill>
              </a:rPr>
              <a:t>в инновационной сфере</a:t>
            </a:r>
            <a:endParaRPr lang="ru-RU" sz="3600" dirty="0">
              <a:solidFill>
                <a:schemeClr val="accent6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2931394626"/>
              </p:ext>
            </p:extLst>
          </p:nvPr>
        </p:nvGraphicFramePr>
        <p:xfrm>
          <a:off x="323528" y="1484784"/>
          <a:ext cx="8820472" cy="556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19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 rot="1519325" flipV="1">
            <a:off x="4094855" y="3363316"/>
            <a:ext cx="2268252" cy="97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ight Arrow 11"/>
          <p:cNvSpPr/>
          <p:nvPr/>
        </p:nvSpPr>
        <p:spPr>
          <a:xfrm rot="20672067">
            <a:off x="4591466" y="2352852"/>
            <a:ext cx="2268252" cy="97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ight Arrow 12"/>
          <p:cNvSpPr/>
          <p:nvPr/>
        </p:nvSpPr>
        <p:spPr>
          <a:xfrm rot="927933" flipH="1">
            <a:off x="2356290" y="2345674"/>
            <a:ext cx="2268252" cy="97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ight Arrow 14"/>
          <p:cNvSpPr/>
          <p:nvPr/>
        </p:nvSpPr>
        <p:spPr>
          <a:xfrm rot="20080675" flipH="1" flipV="1">
            <a:off x="2942727" y="3386672"/>
            <a:ext cx="2268252" cy="97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ight Arrow 15"/>
          <p:cNvSpPr/>
          <p:nvPr/>
        </p:nvSpPr>
        <p:spPr>
          <a:xfrm rot="16200000" flipH="1" flipV="1">
            <a:off x="3491880" y="3537012"/>
            <a:ext cx="2268252" cy="972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7592" y="5900936"/>
            <a:ext cx="762000" cy="244475"/>
          </a:xfrm>
        </p:spPr>
        <p:txBody>
          <a:bodyPr/>
          <a:lstStyle/>
          <a:p>
            <a:fld id="{8643C9B9-8055-496C-AFA7-77F503A5FD7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СФЕРА ДЕЯТЕЛЬНОСТИ ЦЕНТРА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2843808" y="1844824"/>
            <a:ext cx="3528392" cy="213903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Сфера деятельности Центра – кластер железнодорожного транспорта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107504" y="2096852"/>
            <a:ext cx="2448272" cy="1116124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Транспортные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755576" y="3969060"/>
            <a:ext cx="2448272" cy="1116124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Предприятия транспортной инфраструктуры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3419872" y="5265204"/>
            <a:ext cx="2448272" cy="1116124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Предприятия – производители железнодорожной техники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6084168" y="3933056"/>
            <a:ext cx="2448272" cy="1116124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Организации подготовки кадров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6660232" y="2096852"/>
            <a:ext cx="2448272" cy="1116124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Центры исследований и разработок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738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УЧРЕДИТЕЛИ ЦЕНТРА И ИХ ИНТЕРЕСЫ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ie 3"/>
          <p:cNvSpPr/>
          <p:nvPr/>
        </p:nvSpPr>
        <p:spPr>
          <a:xfrm>
            <a:off x="2795663" y="1916832"/>
            <a:ext cx="3240360" cy="3024336"/>
          </a:xfrm>
          <a:prstGeom prst="pie">
            <a:avLst>
              <a:gd name="adj1" fmla="val 8833947"/>
              <a:gd name="adj2" fmla="val 162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flipH="1">
            <a:off x="2939679" y="1916832"/>
            <a:ext cx="3240360" cy="3024336"/>
          </a:xfrm>
          <a:prstGeom prst="pie">
            <a:avLst>
              <a:gd name="adj1" fmla="val 9084851"/>
              <a:gd name="adj2" fmla="val 162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4223980">
            <a:off x="2875139" y="1987048"/>
            <a:ext cx="3222034" cy="3093571"/>
          </a:xfrm>
          <a:prstGeom prst="pie">
            <a:avLst>
              <a:gd name="adj1" fmla="val 9035983"/>
              <a:gd name="adj2" fmla="val 162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144" y="271066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Ученые – специалисты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407" y="2781760"/>
            <a:ext cx="147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НП «ОПЖТ»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6056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08" y="1458064"/>
            <a:ext cx="2556284" cy="5355312"/>
          </a:xfrm>
          <a:prstGeom prst="rect">
            <a:avLst/>
          </a:prstGeom>
          <a:solidFill>
            <a:srgbClr val="00B05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научно-методического обеспечения организации, планирования, мониторинга и стимулирования инновационной деятельности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эффективных бизнес-моделей инновационных процессов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международного сотрудничества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инновационной сфере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1810" y="5301208"/>
            <a:ext cx="4230470" cy="1200329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НИОКР с высоким бизнес-потенциалом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Удовлетворение кадровых потребностей в инновационной сфере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8204" y="1412776"/>
            <a:ext cx="2556284" cy="3139321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базы, обеспечивающей рост инновационной активности на железнодорожном транспорте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трансфера результатов НИОКР на железнодорожном транспорте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9429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.valentinkovich\Desktop\презентация\Логоти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768" y="1"/>
            <a:ext cx="2243231" cy="1214422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512" y="188640"/>
            <a:ext cx="6949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мониторинга инновационного развития предприятий включает: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многокритериальную рейтинговую оценку ожидаемых результатов инновационной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уровня  инновационной активности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96952"/>
            <a:ext cx="85725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система  позволяет: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сформировать рейтинговую сопоставимую и однозначно интерпретируемую оценку текущей и перспективной  инновационной активности  отдельных предприятий  - производителей железнодорожной техники;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транспортного машиностроения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2708920"/>
            <a:ext cx="87154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формирования команды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участников определяется целями и задачами проекта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участник проекта должен обладать достаточными профессиональными компетенциями в своей области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команды должны быть способны работать вместе, на общие цели проекта (психологическая совместимость и синергетический эффект)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Идеология работы – проектное управление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0519" y="6492875"/>
            <a:ext cx="381000" cy="365125"/>
          </a:xfrm>
        </p:spPr>
        <p:txBody>
          <a:bodyPr/>
          <a:lstStyle/>
          <a:p>
            <a:fld id="{2709675C-775D-4879-924E-034278191056}" type="slidenum">
              <a:rPr lang="ru-RU" sz="1800" b="1" smtClean="0">
                <a:solidFill>
                  <a:schemeClr val="bg1"/>
                </a:solidFill>
              </a:rPr>
              <a:pPr/>
              <a:t>14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Подготовка команд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3868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компетенций в инновационной сфере деятельности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дефицита знаний, умений и навыков конкретных специалистов для эффективного участия в инновационных проектах и разработка индивидуальных программ подготовки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компетентных специалистов для реализации инновационных проектов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кадрового резерва для инновационной сферы деятельности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675C-775D-4879-924E-034278191056}" type="slidenum">
              <a:rPr lang="ru-RU" sz="1800" b="1" smtClean="0">
                <a:solidFill>
                  <a:schemeClr val="bg1"/>
                </a:solidFill>
              </a:rPr>
              <a:pPr/>
              <a:t>15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Сертификация специалистов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управлению инновациями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6062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потребностей в повышении компетентности менеджеров и специалистов по управлению инновациями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программы развития компетенций: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содержанию;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глубине освоения;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продолжительности;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методам обучения;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организации процесса обучения (место, время)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реализации инновационных проектов в отрасли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команд для реализации инновационного проекта из числа сотрудников предприятия (комплектация, обучение, консалтинг)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675C-775D-4879-924E-034278191056}" type="slidenum">
              <a:rPr lang="ru-RU" sz="1800" b="1" smtClean="0">
                <a:solidFill>
                  <a:schemeClr val="bg1"/>
                </a:solidFill>
              </a:rPr>
              <a:pPr/>
              <a:t>16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компетенций менеджеров и специалистов по управлению инновациями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60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Положения о Конкурсе: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условия и критерии;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номинации;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сроки;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порядок подведения итогов;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награды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сопровождение Конкурса: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обработка документов;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информационное сопровождение;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заседаний оргкомитета;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подготовка церемонии награждения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675C-775D-4879-924E-034278191056}" type="slidenum">
              <a:rPr lang="ru-RU" sz="1800" b="1" smtClean="0">
                <a:solidFill>
                  <a:schemeClr val="bg1"/>
                </a:solidFill>
              </a:rPr>
              <a:pPr/>
              <a:t>17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Конкурса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Лучшего инновационного менеджера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0304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Тарасова Валентина Николаевна, профессор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кафедрой «Инновационные технологии» МИИТ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Генеральный директор малого инновационного предприятия  при МИИТ «Центр консалтинга в инновационной сфере»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Телефон: 8-499-972-63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Факс: 8-495-681-13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tarasovavn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mail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endParaRPr lang="en-US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www.inntech.org.ru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59431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ведущих транспортных университетов и отраслевых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научно-исследовательских институтов нужно создать научно-образовательные центры по инновационному развитию транспорта.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(из выступления Д. Медведева по поводу 200-летия транспортного ведомства и транспортного образования в ноябре 2009 г.)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Качественное развитие  - это диверсификация, снижение сырьевой зависимости, модернизация и индустриализация  России.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		(из выступления В. Путина на Съезде Союза машиностроителей России в мае 2011 г.)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ФГОС 2 поколения по направлению 220600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Инноватика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2003 г. – подготовка специалистов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2005 г. – подготовка бакалавров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2009 г. – подготовка магистров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ФГОС 3 поколения по направлению 222000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2010 г. – подготовка магистров в рамках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«Глобальные инновации и технологический менеджмент» совместно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Лаппеенрантским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технологическим университетом (Финляндия)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2011 г. – подготовка бакалавров по профилям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«Управление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исследованиями и разработками»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«Управление инновациями»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Московский государственный университет путей сообщения (МИИТ)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Кафедра «Инновационные технологии»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378671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Гуманитарные и социально-экономические дисциплины </a:t>
            </a:r>
            <a:r>
              <a:rPr lang="ru-RU" sz="2800" dirty="0" smtClean="0">
                <a:latin typeface="Arial" charset="0"/>
              </a:rPr>
              <a:t>– </a:t>
            </a:r>
            <a:r>
              <a:rPr lang="ru-RU" sz="2800" dirty="0" smtClean="0">
                <a:latin typeface="Monotype Corsiva" pitchFamily="66" charset="0"/>
              </a:rPr>
              <a:t>2144 часов </a:t>
            </a:r>
            <a:r>
              <a:rPr lang="ru-RU" sz="2800" dirty="0" smtClean="0">
                <a:latin typeface="Arial" charset="0"/>
              </a:rPr>
              <a:t>(</a:t>
            </a:r>
            <a:r>
              <a:rPr lang="ru-RU" sz="2800" dirty="0" smtClean="0">
                <a:latin typeface="Monotype Corsiva" pitchFamily="66" charset="0"/>
              </a:rPr>
              <a:t>27%</a:t>
            </a:r>
            <a:r>
              <a:rPr lang="ru-RU" sz="2800" dirty="0" smtClean="0">
                <a:latin typeface="Arial" charset="0"/>
              </a:rPr>
              <a:t>)</a:t>
            </a:r>
          </a:p>
          <a:p>
            <a:r>
              <a:rPr lang="ru-RU" sz="2800" dirty="0" smtClean="0">
                <a:latin typeface="Monotype Corsiva" pitchFamily="66" charset="0"/>
              </a:rPr>
              <a:t>Математические и общие естественнонаучные дисциплины</a:t>
            </a:r>
            <a:r>
              <a:rPr lang="ru-RU" sz="2800" dirty="0" smtClean="0">
                <a:latin typeface="Arial" charset="0"/>
              </a:rPr>
              <a:t> – </a:t>
            </a:r>
            <a:r>
              <a:rPr lang="ru-RU" sz="2800" dirty="0" smtClean="0">
                <a:latin typeface="Monotype Corsiva" pitchFamily="66" charset="0"/>
              </a:rPr>
              <a:t>2008 часов (26%)</a:t>
            </a:r>
          </a:p>
          <a:p>
            <a:r>
              <a:rPr lang="ru-RU" sz="2800" dirty="0" smtClean="0">
                <a:latin typeface="Monotype Corsiva" pitchFamily="66" charset="0"/>
              </a:rPr>
              <a:t>Инженерно-технические дисциплины  </a:t>
            </a:r>
            <a:r>
              <a:rPr lang="ru-RU" sz="2800" dirty="0" smtClean="0">
                <a:latin typeface="Arial" charset="0"/>
              </a:rPr>
              <a:t>–</a:t>
            </a:r>
            <a:r>
              <a:rPr lang="ru-RU" sz="2800" dirty="0" smtClean="0">
                <a:latin typeface="Monotype Corsiva" pitchFamily="66" charset="0"/>
              </a:rPr>
              <a:t> 1832 (24%)</a:t>
            </a:r>
          </a:p>
          <a:p>
            <a:r>
              <a:rPr lang="ru-RU" sz="2800" dirty="0" smtClean="0">
                <a:latin typeface="Monotype Corsiva" pitchFamily="66" charset="0"/>
              </a:rPr>
              <a:t>Организационно-управленческие дисциплины  </a:t>
            </a:r>
            <a:r>
              <a:rPr lang="ru-RU" sz="2800" dirty="0" smtClean="0">
                <a:latin typeface="Arial" charset="0"/>
              </a:rPr>
              <a:t>–</a:t>
            </a:r>
            <a:r>
              <a:rPr lang="ru-RU" sz="2800" dirty="0" smtClean="0">
                <a:latin typeface="Monotype Corsiva" pitchFamily="66" charset="0"/>
              </a:rPr>
              <a:t> 1828 (23%)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Соотношение  объемов знаний в 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учебных планах специальностей  «Управление 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инновациями»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 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«Менеджмент высоких технологий»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6752"/>
            <a:ext cx="9144001" cy="44210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технологических стратегий развития бизнеса (выбор базовых технологий и техники, определение направления развития производственной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мощности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др.)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конкурентоспособности предприятия (по качеству, по производительности, по эффективности и др.)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и планирование инновационных проектов и программ инновационного развития предприятия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Мониторинг и анализ инновационной активности предприятия, оценки инновационного потенциала и его использования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схем коммерциализации результатов НИОКР как внутри предприятия, так и во внешней среде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стратегии управления интеллектуальной собственностью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компетенции участников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инновационного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548680"/>
          <a:ext cx="8604448" cy="4480560"/>
        </p:xfrm>
        <a:graphic>
          <a:graphicData uri="http://schemas.openxmlformats.org/drawingml/2006/table">
            <a:tbl>
              <a:tblPr firstRow="1" bandRow="1">
                <a:effectLst>
                  <a:outerShdw sx="1000" sy="1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4302224"/>
                <a:gridCol w="4302224"/>
              </a:tblGrid>
              <a:tr h="4176464">
                <a:tc>
                  <a:txBody>
                    <a:bodyPr/>
                    <a:lstStyle/>
                    <a:p>
                      <a:pPr algn="l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222000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Инноватика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Магистратура		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«Глобальные инновации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технологический менеджмент»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(МИИТ, Россия; 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ЛТУ, Финляндия)</a:t>
                      </a:r>
                    </a:p>
                    <a:p>
                      <a:pPr algn="l"/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обучения: очная, 		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за рубежом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заочная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222600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 и управление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наукоемкими производствами»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Магистратура   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«Менеджмент высоких технологий»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обучения: очная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11760" y="0"/>
            <a:ext cx="4067944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Магистратура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8964488" cy="48279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latin typeface="Monotype Corsiva" pitchFamily="66" charset="0"/>
              </a:rPr>
              <a:t>Общегуманитарные</a:t>
            </a:r>
            <a:r>
              <a:rPr lang="ru-RU" sz="2400" dirty="0" smtClean="0">
                <a:latin typeface="Monotype Corsiva" pitchFamily="66" charset="0"/>
              </a:rPr>
              <a:t> и социально-экономические дисциплины – 504 часа (23%)</a:t>
            </a:r>
            <a:endParaRPr lang="en-US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Математические и естественнонаучные дисциплины – 324  часа (14%)</a:t>
            </a:r>
            <a:endParaRPr lang="en-US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Инженерно-технические дисциплины – 288 часов (13%)</a:t>
            </a:r>
            <a:endParaRPr lang="en-US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Организационно-управленческие дисциплины  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Monotype Corsiva" pitchFamily="66" charset="0"/>
              </a:rPr>
              <a:t>(в инновационной сфере) - 1098 часов (50%)</a:t>
            </a:r>
            <a:endParaRPr lang="en-US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Обучение  по совместной образовательной программе в  </a:t>
            </a:r>
            <a:r>
              <a:rPr lang="ru-RU" sz="2400" dirty="0" err="1" smtClean="0">
                <a:latin typeface="Monotype Corsiva" pitchFamily="66" charset="0"/>
              </a:rPr>
              <a:t>Лаппеенрантском</a:t>
            </a:r>
            <a:r>
              <a:rPr lang="ru-RU" sz="2400" dirty="0" smtClean="0">
                <a:latin typeface="Monotype Corsiva" pitchFamily="66" charset="0"/>
              </a:rPr>
              <a:t> технологическом университете  (Финляндия)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Соотношение объемов знаний в учебном плане направления «</a:t>
            </a:r>
            <a:r>
              <a:rPr 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(магистр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.valentinkovich\Desktop\презентация\Логоти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768" y="1"/>
            <a:ext cx="2243231" cy="1214422"/>
          </a:xfrm>
          <a:prstGeom prst="rect">
            <a:avLst/>
          </a:prstGeom>
          <a:noFill/>
        </p:spPr>
      </p:pic>
      <p:pic>
        <p:nvPicPr>
          <p:cNvPr id="4097" name="Picture 1" descr="C:\Users\k.valentinkovich\Desktop\презентация\Фото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671796" cy="50706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Monotype Corsiva" pitchFamily="66" charset="0"/>
              </a:rPr>
              <a:t>Анализ инновационной активности неоднородных субъектов инновационной деятельности</a:t>
            </a:r>
            <a:endParaRPr lang="en-US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Monotype Corsiva" pitchFamily="66" charset="0"/>
              </a:rPr>
              <a:t>Сравнение результатов инновационной деятельности в неоднородных областях</a:t>
            </a:r>
            <a:endParaRPr lang="en-US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Monotype Corsiva" pitchFamily="66" charset="0"/>
              </a:rPr>
              <a:t>Прогнозирование результатов инновационных проектов различного типа</a:t>
            </a:r>
            <a:endParaRPr lang="en-US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Monotype Corsiva" pitchFamily="66" charset="0"/>
              </a:rPr>
              <a:t>Мониторинг инновационной деятельности</a:t>
            </a:r>
            <a:endParaRPr lang="en-US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Monotype Corsiva" pitchFamily="66" charset="0"/>
              </a:rPr>
              <a:t>Разработка стратегий инновационного развития и составление плана инновационных преобразований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бизнес-анализа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Учебно-научной лаборатории принятия системных решений кафедры  «Инновационные технологии»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1597</Words>
  <Application>Microsoft Office PowerPoint</Application>
  <PresentationFormat>Экран (4:3)</PresentationFormat>
  <Paragraphs>178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Московский государственный университет путей сообщения (МИИТ) Кафедра «Инновационные технологии» </vt:lpstr>
      <vt:lpstr>   Соотношение  объемов знаний в  учебных планах специальностей  «Управление инновациями»  и   «Менеджмент высоких технологий»  </vt:lpstr>
      <vt:lpstr>Основные компетенции участников инновационного процесса </vt:lpstr>
      <vt:lpstr>Магистратура</vt:lpstr>
      <vt:lpstr> Соотношение объемов знаний в учебном плане направления «Инноватика» (магистр)   </vt:lpstr>
      <vt:lpstr>Слайд 8</vt:lpstr>
      <vt:lpstr>  Система бизнес-анализа  Учебно-научной лаборатории принятия системных решений кафедры  «Инновационные технологии»  </vt:lpstr>
      <vt:lpstr>Учредители Центра консалтинга  в инновационной сфере</vt:lpstr>
      <vt:lpstr>СФЕРА ДЕЯТЕЛЬНОСТИ ЦЕНТРА</vt:lpstr>
      <vt:lpstr>УЧРЕДИТЕЛИ ЦЕНТРА И ИХ ИНТЕРЕСЫ</vt:lpstr>
      <vt:lpstr>Слайд 13</vt:lpstr>
      <vt:lpstr>Подготовка команд</vt:lpstr>
      <vt:lpstr>Сертификация специалистов  по управлению инновациями</vt:lpstr>
      <vt:lpstr>Повышение компетенций менеджеров и специалистов по управлению инновациями</vt:lpstr>
      <vt:lpstr>Организация Конкурса на Лучшего инновационного менеджера</vt:lpstr>
      <vt:lpstr>Слайд 18</vt:lpstr>
    </vt:vector>
  </TitlesOfParts>
  <Company>ЗАО "Скай Линк"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Litvinenko</dc:creator>
  <cp:lastModifiedBy>Litvinenko</cp:lastModifiedBy>
  <cp:revision>15</cp:revision>
  <dcterms:created xsi:type="dcterms:W3CDTF">2012-03-23T08:04:16Z</dcterms:created>
  <dcterms:modified xsi:type="dcterms:W3CDTF">2012-03-23T08:45:04Z</dcterms:modified>
</cp:coreProperties>
</file>