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9"/>
  </p:notesMasterIdLst>
  <p:sldIdLst>
    <p:sldId id="256" r:id="rId2"/>
    <p:sldId id="268" r:id="rId3"/>
    <p:sldId id="260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43" autoAdjust="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9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6AD37-AFDD-42FB-9320-3FB1B08FD92A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9BA3-E074-40AC-873A-AC24911E90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55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2F6-A2FF-4829-B600-46AC91FDEB4D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8BFB-5E1D-4E56-B08B-AEF825D00168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59AE-9A25-4361-8FB6-8161154B8157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BB3F-6E8E-43C0-92CF-63937B2327B3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9F81-4385-4BC2-8638-AD86F8B7149A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7FB6BC-91EB-4B36-8BFC-E944D0FB20CB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0A4-BD0C-4062-8C3D-51D806EDDDE1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C89A-885E-49A9-A1DE-EF1BEDD039BA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6914-7A15-4814-BAD2-3D71326390CE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5925-54F7-493A-86A3-52AECC35A9DE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7CE4A3-311F-4A79-B4D0-5EDDE8C73CF5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CDDA15-0F14-4861-BBA3-F6B59CC6D562}" type="datetime1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01000" cy="327660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ФОРМЫ ВЗАИМОДЕЙСТВИЯ </a:t>
            </a:r>
          </a:p>
          <a:p>
            <a:pPr algn="ctr"/>
            <a:r>
              <a:rPr lang="ru-RU" b="1" dirty="0" smtClean="0"/>
              <a:t>ОБРАЗОВАТЕЛЬНЫХ УЧРЕЖДЕНИЙ</a:t>
            </a:r>
          </a:p>
          <a:p>
            <a:pPr algn="ctr"/>
            <a:r>
              <a:rPr lang="ru-RU" b="1" dirty="0" smtClean="0"/>
              <a:t> (РОССИЙСКИХ И ЗАРУБЕЖНЫХ) И ПРЕДПРИЯТИЙ:</a:t>
            </a:r>
          </a:p>
          <a:p>
            <a:pPr algn="ctr"/>
            <a:r>
              <a:rPr lang="ru-RU" dirty="0" smtClean="0"/>
              <a:t>Организационно-правовые </a:t>
            </a:r>
          </a:p>
          <a:p>
            <a:pPr algn="ctr"/>
            <a:r>
              <a:rPr lang="ru-RU" dirty="0" smtClean="0"/>
              <a:t>и содержательные аспекты</a:t>
            </a:r>
            <a:endParaRPr lang="ru-RU" sz="1400" dirty="0" smtClean="0"/>
          </a:p>
          <a:p>
            <a:pPr algn="r"/>
            <a:endParaRPr lang="ru-RU" sz="1100" cap="none" dirty="0" smtClean="0"/>
          </a:p>
          <a:p>
            <a:pPr algn="r"/>
            <a:r>
              <a:rPr lang="ru-RU" sz="1100" cap="none" dirty="0" smtClean="0"/>
              <a:t>Д.Л</a:t>
            </a:r>
            <a:r>
              <a:rPr lang="ru-RU" sz="1100" dirty="0" smtClean="0"/>
              <a:t>. Кузнецов,</a:t>
            </a:r>
          </a:p>
          <a:p>
            <a:pPr algn="r"/>
            <a:r>
              <a:rPr lang="ru-RU" sz="1100" cap="none" dirty="0" smtClean="0"/>
              <a:t>директор Высшей школы юриспруденции  НИУ ВШЭ,</a:t>
            </a:r>
          </a:p>
          <a:p>
            <a:pPr algn="r"/>
            <a:r>
              <a:rPr lang="ru-RU" sz="1100" cap="none" dirty="0"/>
              <a:t>с</a:t>
            </a:r>
            <a:r>
              <a:rPr lang="ru-RU" sz="1100" cap="none" dirty="0" smtClean="0"/>
              <a:t>екретарь Экспертного совета по дополнительному образованию взрослых</a:t>
            </a:r>
          </a:p>
          <a:p>
            <a:pPr algn="r"/>
            <a:r>
              <a:rPr lang="ru-RU" sz="1100" cap="none" dirty="0" smtClean="0"/>
              <a:t>И просветительской деятельности Комитета по образованию</a:t>
            </a:r>
          </a:p>
          <a:p>
            <a:pPr algn="r"/>
            <a:r>
              <a:rPr lang="ru-RU" sz="1100" cap="none" dirty="0" smtClean="0"/>
              <a:t> Государственной Думы РФ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Москва, 2012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ПЕРВЫЙ КОНГРЕСС ПРЕДПРИЯТИЙ НАНОИНДУСТРИИ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</a:t>
            </a:r>
            <a:r>
              <a:rPr lang="ru-RU" sz="2200" b="1" dirty="0" smtClean="0"/>
              <a:t>ациональный исследовательский университет </a:t>
            </a:r>
            <a:br>
              <a:rPr lang="ru-RU" sz="2200" b="1" dirty="0" smtClean="0"/>
            </a:br>
            <a:r>
              <a:rPr lang="ru-RU" sz="2200" b="1" dirty="0" smtClean="0"/>
              <a:t>«Высшая школа экономики»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/>
              <a:t>Высшая школа юриспруденции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Современные подходы </a:t>
            </a:r>
            <a:br>
              <a:rPr lang="ru-RU" sz="2800" b="1" dirty="0" smtClean="0"/>
            </a:br>
            <a:r>
              <a:rPr lang="ru-RU" sz="2800" b="1" dirty="0" smtClean="0"/>
              <a:t>к системе корпоративного обучения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300" u="sng" dirty="0" smtClean="0"/>
              <a:t>НЕПРЕРЫВНОЕ ОБРАЗОВАНИЕ ЧЕРЕЗ ВСЮ ЖИЗНЬ</a:t>
            </a:r>
            <a:endParaRPr lang="ru-RU" sz="2300" u="sng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Менеджмент </a:t>
            </a:r>
            <a:r>
              <a:rPr lang="ru-RU" b="1" dirty="0"/>
              <a:t>обучающейся организации </a:t>
            </a:r>
            <a:r>
              <a:rPr lang="ru-RU" dirty="0"/>
              <a:t>осваивает функции тренеров, наставников, </a:t>
            </a:r>
            <a:r>
              <a:rPr lang="ru-RU" dirty="0" err="1"/>
              <a:t>коучей</a:t>
            </a:r>
            <a:r>
              <a:rPr lang="ru-RU" dirty="0"/>
              <a:t>. Формируется новый стиль управления.</a:t>
            </a:r>
            <a:endParaRPr lang="ru-RU" b="1" dirty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 </a:t>
            </a:r>
            <a:r>
              <a:rPr lang="ru-RU" dirty="0"/>
              <a:t>качестве основы системы корпоративного обучения, в первую очередь, создаются условия для </a:t>
            </a:r>
            <a:r>
              <a:rPr lang="ru-RU" dirty="0" smtClean="0"/>
              <a:t>самообучения работников </a:t>
            </a:r>
            <a:r>
              <a:rPr lang="ru-RU" dirty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Результаты обучения воплощаются в деятельности компании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u="sng" dirty="0"/>
              <a:t>Обучение персонала -</a:t>
            </a:r>
            <a:endParaRPr lang="en-US" b="1" u="sng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главное </a:t>
            </a:r>
            <a:r>
              <a:rPr lang="ru-RU" dirty="0"/>
              <a:t>конкурентное преимущество в высокотехнологичном </a:t>
            </a:r>
            <a:r>
              <a:rPr lang="ru-RU" dirty="0" smtClean="0"/>
              <a:t>бизнесе</a:t>
            </a:r>
            <a:r>
              <a:rPr lang="ru-RU" dirty="0"/>
              <a:t>;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источник инноваций</a:t>
            </a:r>
            <a:r>
              <a:rPr lang="ru-RU" dirty="0"/>
              <a:t>;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катализатор изменений</a:t>
            </a:r>
            <a:r>
              <a:rPr lang="ru-RU" dirty="0"/>
              <a:t>;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условие карьеры;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езультат оценки персонала.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49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Возможности заказчика</a:t>
            </a:r>
            <a:br>
              <a:rPr lang="ru-RU" sz="2800" b="1" dirty="0" smtClean="0"/>
            </a:br>
            <a:r>
              <a:rPr lang="ru-RU" sz="2800" b="1" dirty="0" smtClean="0"/>
              <a:t>при организации внешнего обучения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600" u="sng" dirty="0" smtClean="0"/>
              <a:t>СИСТЕМНЫЕ ИНВЕСТИЦИИ В ОБУЧЕНИЕ – ИСТОЧНИК ПРИБЫЛИ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Комплексный </a:t>
            </a:r>
            <a:r>
              <a:rPr lang="ru-RU" dirty="0" smtClean="0"/>
              <a:t>подход к обучению персонала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Обучение основывается на корпоративной модели компетенций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Возможность сокращения дистанции между </a:t>
            </a:r>
            <a:r>
              <a:rPr lang="ru-RU" dirty="0"/>
              <a:t>современными образовательными и профессиональными стандартами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sz="3200" b="1" u="sng" dirty="0" smtClean="0"/>
          </a:p>
          <a:p>
            <a:pPr marL="0" indent="0" algn="just">
              <a:buNone/>
            </a:pPr>
            <a:r>
              <a:rPr lang="ru-RU" sz="3200" b="1" u="sng" dirty="0" smtClean="0"/>
              <a:t>Заказчик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самостоятельно </a:t>
            </a:r>
            <a:r>
              <a:rPr lang="ru-RU" dirty="0" smtClean="0"/>
              <a:t>определяет потребность в </a:t>
            </a:r>
            <a:r>
              <a:rPr lang="ru-RU" dirty="0" smtClean="0"/>
              <a:t>обучении;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выбирает </a:t>
            </a:r>
            <a:r>
              <a:rPr lang="ru-RU" dirty="0" smtClean="0"/>
              <a:t>Исполнителя, вид программы, продолжительность, режим занятий и место </a:t>
            </a:r>
            <a:r>
              <a:rPr lang="ru-RU" dirty="0" smtClean="0"/>
              <a:t>проведения;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частвует в подборе преподавателей, бизнес-тренеров, консультантов;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совместно </a:t>
            </a:r>
            <a:r>
              <a:rPr lang="ru-RU" dirty="0" smtClean="0"/>
              <a:t>с Исполнителем формирует содержание образовательной </a:t>
            </a:r>
            <a:r>
              <a:rPr lang="ru-RU" dirty="0" smtClean="0"/>
              <a:t>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привлекается </a:t>
            </a:r>
            <a:r>
              <a:rPr lang="ru-RU" dirty="0" smtClean="0"/>
              <a:t>к реализации </a:t>
            </a:r>
            <a:r>
              <a:rPr lang="ru-RU" dirty="0" smtClean="0"/>
              <a:t>программы;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участвует </a:t>
            </a:r>
            <a:r>
              <a:rPr lang="ru-RU" dirty="0" smtClean="0"/>
              <a:t>в итоговой аттестации и оценивает результаты  программы, эффективность ее освоения.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Правовые  требования к организации  </a:t>
            </a:r>
            <a:br>
              <a:rPr lang="ru-RU" sz="2800" b="1" dirty="0" smtClean="0"/>
            </a:br>
            <a:r>
              <a:rPr lang="ru-RU" sz="2800" b="1" dirty="0" smtClean="0"/>
              <a:t>системы корпоративного обучения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r>
              <a:rPr lang="ru-RU" dirty="0" smtClean="0"/>
              <a:t>   </a:t>
            </a:r>
            <a:r>
              <a:rPr lang="ru-RU" dirty="0"/>
              <a:t>Работодатель </a:t>
            </a:r>
            <a:r>
              <a:rPr lang="ru-RU" b="1" dirty="0"/>
              <a:t>самостоятельно определяет необходимость для собственных нужд</a:t>
            </a:r>
            <a:r>
              <a:rPr lang="ru-RU" dirty="0"/>
              <a:t> профессиональной подготовки и переподготовки </a:t>
            </a:r>
            <a:r>
              <a:rPr lang="ru-RU" dirty="0" smtClean="0"/>
              <a:t>кадров (ст. 196 ТК РФ).</a:t>
            </a:r>
            <a:endParaRPr lang="ru-RU" dirty="0"/>
          </a:p>
          <a:p>
            <a:pPr marL="514350" indent="-514350" algn="just">
              <a:buNone/>
            </a:pPr>
            <a:endParaRPr lang="ru-RU" dirty="0" smtClean="0"/>
          </a:p>
          <a:p>
            <a:pPr marL="514350" indent="-514350" algn="just">
              <a:buNone/>
            </a:pPr>
            <a:r>
              <a:rPr lang="ru-RU" dirty="0" smtClean="0"/>
              <a:t>Условия </a:t>
            </a:r>
            <a:r>
              <a:rPr lang="ru-RU" dirty="0" smtClean="0"/>
              <a:t>и порядок профессиональной подготовки, переподготовки, повышения квалификации работников, обучения их вторым профессиям определяются:</a:t>
            </a:r>
          </a:p>
          <a:p>
            <a:pPr marL="2160270" lvl="6" indent="-514350" algn="just">
              <a:buFont typeface="Wingdings" pitchFamily="2" charset="2"/>
              <a:buChar char="q"/>
            </a:pPr>
            <a:r>
              <a:rPr lang="ru-RU" sz="2800" b="1" dirty="0" smtClean="0"/>
              <a:t>коллективным </a:t>
            </a:r>
            <a:r>
              <a:rPr lang="ru-RU" sz="2800" b="1" dirty="0"/>
              <a:t>договором;</a:t>
            </a:r>
          </a:p>
          <a:p>
            <a:pPr marL="2160270" lvl="6" indent="-514350" algn="just">
              <a:buFont typeface="Wingdings" pitchFamily="2" charset="2"/>
              <a:buChar char="q"/>
            </a:pPr>
            <a:r>
              <a:rPr lang="ru-RU" sz="2800" b="1" dirty="0"/>
              <a:t>соглашениями;</a:t>
            </a:r>
          </a:p>
          <a:p>
            <a:pPr marL="2160270" lvl="6" indent="-514350" algn="just">
              <a:buFont typeface="Wingdings" pitchFamily="2" charset="2"/>
              <a:buChar char="q"/>
            </a:pPr>
            <a:r>
              <a:rPr lang="ru-RU" sz="2800" b="1" dirty="0"/>
              <a:t>трудовым договором</a:t>
            </a:r>
            <a:r>
              <a:rPr lang="ru-RU" sz="2800" b="1" dirty="0" smtClean="0"/>
              <a:t>.</a:t>
            </a:r>
          </a:p>
          <a:p>
            <a:pPr marL="2160270" lvl="6" indent="-514350" algn="just">
              <a:buFont typeface="Wingdings" pitchFamily="2" charset="2"/>
              <a:buChar char="q"/>
            </a:pPr>
            <a:endParaRPr lang="ru-RU" sz="2800" b="1" dirty="0"/>
          </a:p>
          <a:p>
            <a:pPr algn="just">
              <a:buNone/>
            </a:pPr>
            <a:r>
              <a:rPr lang="ru-RU" dirty="0" smtClean="0"/>
              <a:t>Работодатель с учетом мнения представительного органа работников в порядке, установленном ст.372 ТК РФ для принятия локальных нормативных актов (при наличии представительного органа в организации) определяет: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b="1" dirty="0" smtClean="0"/>
              <a:t>формы профессиональной подготовки, переподготовки и повышения квалификации работников;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b="1" dirty="0" smtClean="0"/>
              <a:t>перечень необходимых профессий и специальностей.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Механизмы защиты инвестиций</a:t>
            </a:r>
            <a:br>
              <a:rPr lang="ru-RU" sz="2800" b="1" dirty="0" smtClean="0"/>
            </a:br>
            <a:r>
              <a:rPr lang="ru-RU" sz="2800" b="1" dirty="0" smtClean="0"/>
              <a:t> в обучение персонала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b="1" u="sng" dirty="0" smtClean="0"/>
              <a:t>Дополнительное условие трудового договора: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400" dirty="0" smtClean="0"/>
              <a:t>об обязанности работника отработать после обучения не менее установленного договором срока, если обучение проводилось за счет средств работодателя  </a:t>
            </a:r>
            <a:r>
              <a:rPr lang="ru-RU" dirty="0" smtClean="0"/>
              <a:t>(ч.4 ст.57 ТК РФ).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/>
              <a:t>   </a:t>
            </a:r>
            <a:r>
              <a:rPr lang="ru-RU" b="1" u="sng" dirty="0" smtClean="0"/>
              <a:t>Специальный случай полной материальной ответственности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   В случае </a:t>
            </a:r>
            <a:r>
              <a:rPr lang="ru-RU" dirty="0" smtClean="0"/>
              <a:t>увольнения без уважительных причин до истечения срока, обусловленного трудовым договором, работник </a:t>
            </a:r>
            <a:r>
              <a:rPr lang="ru-RU" b="1" dirty="0" smtClean="0"/>
              <a:t>обязан возместить затраты, понесенные работодателем на его обучение</a:t>
            </a:r>
            <a:r>
              <a:rPr lang="ru-RU" dirty="0" smtClean="0"/>
              <a:t>, исчисленные пропорционально фактически неотработанному после окончании обучения времени, если иное не предусмотрено трудовым договором (ст.249 ТК РФ).</a:t>
            </a:r>
          </a:p>
          <a:p>
            <a:pPr algn="just"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b="1" u="sng" dirty="0"/>
              <a:t>Виды ученических </a:t>
            </a:r>
            <a:r>
              <a:rPr lang="ru-RU" b="1" u="sng" dirty="0" smtClean="0"/>
              <a:t>договоров:</a:t>
            </a:r>
            <a:endParaRPr lang="ru-RU" b="1" u="sng" dirty="0"/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профессиональное обучение с лицом, ищущим </a:t>
            </a:r>
            <a:r>
              <a:rPr lang="ru-RU" dirty="0" smtClean="0"/>
              <a:t>работу;</a:t>
            </a:r>
            <a:endParaRPr lang="ru-RU" dirty="0"/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профессиональное обучение или переобучение без отрыва или с отрывом от работы работника организации, как дополнительный к трудовому </a:t>
            </a:r>
            <a:r>
              <a:rPr lang="ru-RU" dirty="0" smtClean="0"/>
              <a:t>договору (ст.198-208 ТК РФ).</a:t>
            </a:r>
            <a:endParaRPr lang="ru-RU" dirty="0"/>
          </a:p>
          <a:p>
            <a:pPr algn="just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Формы взаимодействия </a:t>
            </a:r>
            <a:br>
              <a:rPr lang="ru-RU" sz="2800" b="1" dirty="0" smtClean="0"/>
            </a:br>
            <a:r>
              <a:rPr lang="ru-RU" sz="2800" b="1" dirty="0" smtClean="0"/>
              <a:t>с образовательными учреждениями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2847529"/>
              </p:ext>
            </p:extLst>
          </p:nvPr>
        </p:nvGraphicFramePr>
        <p:xfrm>
          <a:off x="301625" y="1524000"/>
          <a:ext cx="8504238" cy="496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6975"/>
                <a:gridCol w="2209800"/>
                <a:gridCol w="2557463"/>
              </a:tblGrid>
              <a:tr h="4267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Правовые механизмы взаимодействия с  Исполнителем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Варианты программ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Категории работников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/>
                        <a:t>Профессиональная подготовка</a:t>
                      </a:r>
                    </a:p>
                    <a:p>
                      <a:r>
                        <a:rPr lang="ru-RU" sz="1200" baseline="0" dirty="0" smtClean="0"/>
                        <a:t>(как правило, проводится в самой организации или гражданско-правовое регулирование с  образовательным учреждением)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Профессиональная подготовка, переподготовка,</a:t>
                      </a:r>
                    </a:p>
                    <a:p>
                      <a:r>
                        <a:rPr lang="ru-RU" sz="1200" dirty="0" smtClean="0"/>
                        <a:t>повышение квалификации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Рабочие.</a:t>
                      </a:r>
                    </a:p>
                    <a:p>
                      <a:r>
                        <a:rPr lang="ru-RU" sz="1200" baseline="0" dirty="0" smtClean="0"/>
                        <a:t>(ученический договор с работником или лицом, ищущим работу)</a:t>
                      </a:r>
                      <a:endParaRPr lang="ru-RU" sz="12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Начальное</a:t>
                      </a:r>
                      <a:r>
                        <a:rPr lang="ru-RU" sz="1600" b="1" baseline="0" dirty="0" smtClean="0"/>
                        <a:t> профессиональное,</a:t>
                      </a:r>
                    </a:p>
                    <a:p>
                      <a:r>
                        <a:rPr lang="ru-RU" sz="1600" b="1" baseline="0" dirty="0" smtClean="0"/>
                        <a:t>среднее профессиональное</a:t>
                      </a:r>
                    </a:p>
                    <a:p>
                      <a:r>
                        <a:rPr lang="ru-RU" sz="1200" dirty="0" smtClean="0"/>
                        <a:t>(гражданско-правовое регулирование с образовательным учреждением)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Базовый уровень</a:t>
                      </a:r>
                    </a:p>
                    <a:p>
                      <a:r>
                        <a:rPr lang="ru-RU" sz="1200" dirty="0" smtClean="0"/>
                        <a:t>Повышенный уровень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Рабочие. </a:t>
                      </a:r>
                    </a:p>
                    <a:p>
                      <a:r>
                        <a:rPr lang="ru-RU" sz="1200" b="1" dirty="0" smtClean="0"/>
                        <a:t> Специалисты.</a:t>
                      </a:r>
                    </a:p>
                    <a:p>
                      <a:r>
                        <a:rPr lang="ru-RU" sz="1200" dirty="0" smtClean="0"/>
                        <a:t>(условие об отработке  с работником; гражданско-правовое</a:t>
                      </a:r>
                      <a:r>
                        <a:rPr lang="ru-RU" sz="1200" baseline="0" dirty="0" smtClean="0"/>
                        <a:t> регулирование с лицом, ищущим работу)</a:t>
                      </a:r>
                      <a:endParaRPr lang="ru-RU" sz="12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Высшее профессиональное</a:t>
                      </a:r>
                    </a:p>
                    <a:p>
                      <a:r>
                        <a:rPr lang="ru-RU" sz="1600" b="1" dirty="0" smtClean="0"/>
                        <a:t>Послевузовское профессиональное</a:t>
                      </a:r>
                    </a:p>
                    <a:p>
                      <a:r>
                        <a:rPr lang="ru-RU" sz="1200" dirty="0" smtClean="0"/>
                        <a:t>(</a:t>
                      </a:r>
                      <a:r>
                        <a:rPr lang="ru-RU" sz="1200" dirty="0" smtClean="0"/>
                        <a:t>гражданско-правовое регулирование с образовательным учреждением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Бакалавриат</a:t>
                      </a:r>
                      <a:r>
                        <a:rPr lang="ru-RU" sz="1200" dirty="0" smtClean="0"/>
                        <a:t> (2 уровень)</a:t>
                      </a:r>
                    </a:p>
                    <a:p>
                      <a:r>
                        <a:rPr lang="ru-RU" sz="1200" dirty="0" err="1" smtClean="0"/>
                        <a:t>Специалитет</a:t>
                      </a:r>
                      <a:r>
                        <a:rPr lang="ru-RU" sz="1200" dirty="0" smtClean="0"/>
                        <a:t> (3 уровень)</a:t>
                      </a:r>
                    </a:p>
                    <a:p>
                      <a:r>
                        <a:rPr lang="ru-RU" sz="1200" dirty="0" smtClean="0"/>
                        <a:t>Магистратура </a:t>
                      </a:r>
                      <a:r>
                        <a:rPr lang="ru-RU" sz="1200" dirty="0" smtClean="0"/>
                        <a:t>(3 уровень)</a:t>
                      </a:r>
                    </a:p>
                    <a:p>
                      <a:r>
                        <a:rPr lang="ru-RU" sz="1200" dirty="0" smtClean="0"/>
                        <a:t>Аспирантура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Специалисты. Руководители.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(условие об отработке  с работником; гражданско-правовое</a:t>
                      </a:r>
                      <a:r>
                        <a:rPr lang="ru-RU" sz="1200" baseline="0" dirty="0" smtClean="0"/>
                        <a:t> регулирование с лицом, ищущим работу)</a:t>
                      </a:r>
                      <a:endParaRPr lang="ru-RU" sz="1200" dirty="0"/>
                    </a:p>
                  </a:txBody>
                  <a:tcPr/>
                </a:tc>
              </a:tr>
              <a:tr h="1094105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Дополнительное профессиональное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(гражданско-правовое регулирование с образовательным  учреждением)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Повышение квалификации</a:t>
                      </a:r>
                    </a:p>
                    <a:p>
                      <a:r>
                        <a:rPr lang="ru-RU" sz="1200" dirty="0" smtClean="0"/>
                        <a:t>Профессиональная переподготовка</a:t>
                      </a:r>
                    </a:p>
                    <a:p>
                      <a:r>
                        <a:rPr lang="ru-RU" sz="1200" baseline="0" dirty="0" smtClean="0"/>
                        <a:t>Стажировка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Специалисты.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Руководители.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(условие об отработке  с работником; гражданско-правовое</a:t>
                      </a:r>
                      <a:r>
                        <a:rPr lang="ru-RU" sz="1200" baseline="0" dirty="0" smtClean="0"/>
                        <a:t> регулирование с лицом, ищущим работу)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Высшая школа юриспруденции НИУ ВШЭ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Спасибо </a:t>
            </a:r>
            <a:r>
              <a:rPr lang="ru-RU" sz="4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за внимание!</a:t>
            </a:r>
            <a:endParaRPr lang="ru-RU" sz="4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489</Words>
  <Application>Microsoft Office PowerPoint</Application>
  <PresentationFormat>Экран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 ПЕРВЫЙ КОНГРЕСС ПРЕДПРИЯТИЙ НАНОИНДУСТРИИ  Национальный исследовательский университет  «Высшая школа экономики»  Высшая школа юриспруденции</vt:lpstr>
      <vt:lpstr>Современные подходы  к системе корпоративного обучения</vt:lpstr>
      <vt:lpstr>Возможности заказчика при организации внешнего обучения</vt:lpstr>
      <vt:lpstr>Правовые  требования к организации   системы корпоративного обучения</vt:lpstr>
      <vt:lpstr>Механизмы защиты инвестиций  в обучение персонала</vt:lpstr>
      <vt:lpstr>Формы взаимодействия  с образовательными учреждениями</vt:lpstr>
      <vt:lpstr>Высшая школа юриспруденции НИУ ВШЭ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автономное образовательное учреждение высшего профессионального образования  «Национальный исследовательский университет  «Высшая школа экономики»   Высшая школа юриспруденции</dc:title>
  <cp:lastModifiedBy>user</cp:lastModifiedBy>
  <cp:revision>45</cp:revision>
  <cp:lastPrinted>2012-08-27T18:59:40Z</cp:lastPrinted>
  <dcterms:modified xsi:type="dcterms:W3CDTF">2012-08-27T19:00:27Z</dcterms:modified>
</cp:coreProperties>
</file>