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73" r:id="rId4"/>
    <p:sldId id="259" r:id="rId5"/>
    <p:sldId id="258" r:id="rId6"/>
    <p:sldId id="260" r:id="rId7"/>
    <p:sldId id="262" r:id="rId8"/>
    <p:sldId id="274" r:id="rId9"/>
    <p:sldId id="263" r:id="rId10"/>
    <p:sldId id="264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87000">
              <a:srgbClr val="85C2FF">
                <a:alpha val="47000"/>
              </a:srgbClr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kb10.ru/?class=19&amp;bloc=161" TargetMode="External"/><Relationship Id="rId13" Type="http://schemas.openxmlformats.org/officeDocument/2006/relationships/hyperlink" Target="http://www.mkb10.ru/?class=19&amp;bloc=166" TargetMode="External"/><Relationship Id="rId18" Type="http://schemas.openxmlformats.org/officeDocument/2006/relationships/hyperlink" Target="http://www.mkb10.ru/?class=19&amp;bloc=171" TargetMode="External"/><Relationship Id="rId3" Type="http://schemas.openxmlformats.org/officeDocument/2006/relationships/hyperlink" Target="http://www.mkb10.ru/?class=19&amp;bloc=156" TargetMode="External"/><Relationship Id="rId21" Type="http://schemas.openxmlformats.org/officeDocument/2006/relationships/hyperlink" Target="http://www.mkb10.ru/?class=19&amp;bloc=174" TargetMode="External"/><Relationship Id="rId7" Type="http://schemas.openxmlformats.org/officeDocument/2006/relationships/hyperlink" Target="http://www.mkb10.ru/?class=19&amp;bloc=160" TargetMode="External"/><Relationship Id="rId12" Type="http://schemas.openxmlformats.org/officeDocument/2006/relationships/hyperlink" Target="http://www.mkb10.ru/?class=19&amp;bloc=165" TargetMode="External"/><Relationship Id="rId17" Type="http://schemas.openxmlformats.org/officeDocument/2006/relationships/hyperlink" Target="http://www.mkb10.ru/?class=19&amp;bloc=170" TargetMode="External"/><Relationship Id="rId2" Type="http://schemas.openxmlformats.org/officeDocument/2006/relationships/hyperlink" Target="http://www.mkb10.ru/?class=19&amp;bloc=155" TargetMode="External"/><Relationship Id="rId16" Type="http://schemas.openxmlformats.org/officeDocument/2006/relationships/hyperlink" Target="http://www.mkb10.ru/?class=19&amp;bloc=169" TargetMode="External"/><Relationship Id="rId20" Type="http://schemas.openxmlformats.org/officeDocument/2006/relationships/hyperlink" Target="http://www.mkb10.ru/?class=19&amp;bloc=17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kb10.ru/?class=19&amp;bloc=159" TargetMode="External"/><Relationship Id="rId11" Type="http://schemas.openxmlformats.org/officeDocument/2006/relationships/hyperlink" Target="http://www.mkb10.ru/?class=19&amp;bloc=164" TargetMode="External"/><Relationship Id="rId5" Type="http://schemas.openxmlformats.org/officeDocument/2006/relationships/hyperlink" Target="http://www.mkb10.ru/?class=19&amp;bloc=158" TargetMode="External"/><Relationship Id="rId15" Type="http://schemas.openxmlformats.org/officeDocument/2006/relationships/hyperlink" Target="http://www.mkb10.ru/?class=19&amp;bloc=168" TargetMode="External"/><Relationship Id="rId10" Type="http://schemas.openxmlformats.org/officeDocument/2006/relationships/hyperlink" Target="http://www.mkb10.ru/?class=19&amp;bloc=163" TargetMode="External"/><Relationship Id="rId19" Type="http://schemas.openxmlformats.org/officeDocument/2006/relationships/hyperlink" Target="http://www.mkb10.ru/?class=19&amp;bloc=172" TargetMode="External"/><Relationship Id="rId4" Type="http://schemas.openxmlformats.org/officeDocument/2006/relationships/hyperlink" Target="http://www.mkb10.ru/?class=19&amp;bloc=157" TargetMode="External"/><Relationship Id="rId9" Type="http://schemas.openxmlformats.org/officeDocument/2006/relationships/hyperlink" Target="http://www.mkb10.ru/?class=19&amp;bloc=162" TargetMode="External"/><Relationship Id="rId14" Type="http://schemas.openxmlformats.org/officeDocument/2006/relationships/hyperlink" Target="http://www.mkb10.ru/?class=19&amp;bloc=167" TargetMode="External"/><Relationship Id="rId22" Type="http://schemas.openxmlformats.org/officeDocument/2006/relationships/hyperlink" Target="http://www.mkb10.ru/?class=19&amp;bloc=175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lifeexpectancy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t&amp;rct=j&amp;q=%D0%B4%D0%B5%D0%BC%D0%BE%D1%81%D0%BA%D0%BE%D0%BF%20weekly&amp;source=web&amp;cd=1&amp;sqi=2&amp;ved=0CCUQFjAA&amp;url=http://demoscope.ru/&amp;ei=rgwxT6yoOYHY4QTymIicBQ&amp;usg=AFQjCNGotUOPjn7PLLFY0kCCfaf2lb3o0A&amp;sig2=pG9YcdjR_Izp0aL4cb6o3g" TargetMode="External"/><Relationship Id="rId2" Type="http://schemas.openxmlformats.org/officeDocument/2006/relationships/hyperlink" Target="http://www.who.in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orldlifeexpectancy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hqlibdoc.who.int/hist/nomenclatures/1901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hqlibdoc.who.int/hist/nomenclatures/190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060848"/>
            <a:ext cx="8964488" cy="18300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ВНЕШНИЕ ПРИЧИНЫ СМЕРТИ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Определение, история, современные особенности.</a:t>
            </a:r>
            <a:endParaRPr lang="ru-RU" sz="27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2280" y="5301208"/>
            <a:ext cx="1872208" cy="864096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Подготовил:</a:t>
            </a:r>
          </a:p>
          <a:p>
            <a:pPr algn="l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Фаттахов Т.А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28384" y="63093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412776"/>
            <a:ext cx="88924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 smtClean="0">
                <a:hlinkClick r:id="rId2"/>
              </a:rPr>
              <a:t>1,Блок (S00-S09) - Травмы головы</a:t>
            </a:r>
            <a:endParaRPr lang="ru-RU" sz="1300" dirty="0" smtClean="0"/>
          </a:p>
          <a:p>
            <a:r>
              <a:rPr lang="ru-RU" sz="1300" dirty="0" smtClean="0"/>
              <a:t>2. </a:t>
            </a:r>
            <a:r>
              <a:rPr lang="ru-RU" sz="1300" dirty="0" smtClean="0">
                <a:hlinkClick r:id="rId3"/>
              </a:rPr>
              <a:t>Блок (S10-S19) - Травмы шеи</a:t>
            </a:r>
            <a:endParaRPr lang="ru-RU" sz="1300" dirty="0" smtClean="0"/>
          </a:p>
          <a:p>
            <a:r>
              <a:rPr lang="ru-RU" sz="1300" dirty="0" smtClean="0"/>
              <a:t>3. </a:t>
            </a:r>
            <a:r>
              <a:rPr lang="ru-RU" sz="1300" dirty="0" smtClean="0">
                <a:hlinkClick r:id="rId4"/>
              </a:rPr>
              <a:t>Блок (S20-S29) - Травмы грудной клетки</a:t>
            </a:r>
            <a:endParaRPr lang="ru-RU" sz="1300" dirty="0" smtClean="0"/>
          </a:p>
          <a:p>
            <a:r>
              <a:rPr lang="ru-RU" sz="1300" dirty="0" smtClean="0">
                <a:hlinkClick r:id="rId5"/>
              </a:rPr>
              <a:t>4.</a:t>
            </a:r>
            <a:r>
              <a:rPr lang="ru-RU" sz="1300" dirty="0" smtClean="0">
                <a:solidFill>
                  <a:srgbClr val="FF0000"/>
                </a:solidFill>
                <a:hlinkClick r:id="rId5"/>
              </a:rPr>
              <a:t> Блок (S30-S39) - Травмы живота, нижней части спины, поясничного отдела позвоночника и таза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6"/>
              </a:rPr>
              <a:t>5. Блок (S40-S49) - Травмы плечевого пояса и плеча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7"/>
              </a:rPr>
              <a:t>6. Блок (S50-S59) - Травмы локтя и предплечья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8"/>
              </a:rPr>
              <a:t>7. Блок (S60-S69) - Травмы запястья и кисти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9"/>
              </a:rPr>
              <a:t>8. Блок (S70-S79) - Травмы области тазобедренного сустава и бедра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0"/>
              </a:rPr>
              <a:t>9. Блок (S80-S89) - Травмы колена и голени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1"/>
              </a:rPr>
              <a:t>10. Блок (S90-S99) - Травмы области голеностопного сустава и стопы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2"/>
              </a:rPr>
              <a:t>11. Блок (T00-T07) - Травмы, захватывающие несколько областей тела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3"/>
              </a:rPr>
              <a:t>12. Блок (T08-T14) - Травмы </a:t>
            </a:r>
            <a:r>
              <a:rPr lang="ru-RU" sz="1300" dirty="0" err="1" smtClean="0">
                <a:solidFill>
                  <a:srgbClr val="FF0000"/>
                </a:solidFill>
                <a:hlinkClick r:id="rId13"/>
              </a:rPr>
              <a:t>неуточненной</a:t>
            </a:r>
            <a:r>
              <a:rPr lang="ru-RU" sz="1300" dirty="0" smtClean="0">
                <a:solidFill>
                  <a:srgbClr val="FF0000"/>
                </a:solidFill>
                <a:hlinkClick r:id="rId13"/>
              </a:rPr>
              <a:t> части туловища, конечности или области тела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4"/>
              </a:rPr>
              <a:t>13. Блок (T15-T19) - Последствия проникновения инородного тела через естественные отверстия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5"/>
              </a:rPr>
              <a:t>14. Блок (T20-T32) - Термические и химические ожоги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6"/>
              </a:rPr>
              <a:t>15. Блок (T33-T35) - Отморожение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7"/>
              </a:rPr>
              <a:t>16. Блок (T36-T50) - Отравления лекарственными средствами, медикаментами и биологическими веществами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8"/>
              </a:rPr>
              <a:t>17. Блок (T51-T65) - Токсическое действие веществ, преимущественно немедицинского назначения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19"/>
              </a:rPr>
              <a:t>18. Блок (T66-T78) - Другие и </a:t>
            </a:r>
            <a:r>
              <a:rPr lang="ru-RU" sz="1300" dirty="0" err="1" smtClean="0">
                <a:solidFill>
                  <a:srgbClr val="FF0000"/>
                </a:solidFill>
                <a:hlinkClick r:id="rId19"/>
              </a:rPr>
              <a:t>неуточненные</a:t>
            </a:r>
            <a:r>
              <a:rPr lang="ru-RU" sz="1300" dirty="0" smtClean="0">
                <a:solidFill>
                  <a:srgbClr val="FF0000"/>
                </a:solidFill>
                <a:hlinkClick r:id="rId19"/>
              </a:rPr>
              <a:t> эффекты воздействия внешних причин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20"/>
              </a:rPr>
              <a:t>19. Блок (T79) - Некоторые ранние осложнения травмы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21"/>
              </a:rPr>
              <a:t>20. Блок (T80-T88) - Осложнения хирургических и терапевтических вмешательств, не классифицированные в других рубриках</a:t>
            </a:r>
            <a:endParaRPr lang="ru-RU" sz="1300" dirty="0" smtClean="0">
              <a:solidFill>
                <a:srgbClr val="FF0000"/>
              </a:solidFill>
            </a:endParaRPr>
          </a:p>
          <a:p>
            <a:r>
              <a:rPr lang="ru-RU" sz="1300" dirty="0" smtClean="0">
                <a:solidFill>
                  <a:srgbClr val="FF0000"/>
                </a:solidFill>
                <a:hlinkClick r:id="rId22"/>
              </a:rPr>
              <a:t>21. Блок (T90-T98) - Последствия травм, отравлений и других воздействий внешних причин</a:t>
            </a:r>
            <a:endParaRPr lang="ru-RU" sz="13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73863" y="63093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764704"/>
            <a:ext cx="813690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 XIX. Травмы, отравления и некоторые другие последствия воздействия внешних причин.(Коды S00-T98)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525963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МКБ-10 принят принцип размещения травм по локализации, а внутри рубрики - по виду травмы. При этом отдельным частям тела посвящен один блок, разделенный на  десять трехзначных рубрик,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подрубрики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которых достаточно однотипны.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00, 10, 20 и т.д. - поверхностная травма (ссадина, водяной пузырь, ушиб, синяк, заноза, укус насекомого и т.п.);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01, 11, 21 и т.д. - раны;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02, 12, 22 и т.д. - переломы;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03, 13, 23 и т.д. - вывихи, растяжения связочного аппарата;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04, 14, 24 и т.д. - травма нервов и мозга;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05, 15, 25 и т.д. - травмы сосудов;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06, 16, 26 и т.д. - травма мышц, сухожилий или внутренних органов при  травме грудной клетки, живота или таза;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07, 17, 27 и т.д. - размозжение;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08, 18, 28 и т.д. - ампутация;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     09, 19, 29 и т.д. - другие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неуточненные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травмы.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Большим новшеством МКБ-10 является стремление регистрации отравляющих веществ. В третьем томе содержатся коды около 5,5 тысяч лекарственных средств и химических соединений. При кодировании отравлений следует учитывать причины, приведшие к отравлению.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73863" y="63093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Особенностью класса 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 является необходимость использования дополнительного кода, характеризующего внешнюю причину травмы, отравления по месту происшествия травмы, характеру занятости при этом пострадавшего, а также указание на пострадавшее лицо и транспортное средство, вызвавшее травму.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 эти коды помещены в классе ХХ.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XX.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Внешние причины заболеваемости и смертности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Транспортные несчастные случаи (V01-V99);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Другие внешние причины несчастных случаев (падения,  воздействие живых и неживых механических сил, утопления, воздействия тока и излучений, дыма, огня, ядовитых животных и растений, сил природы, случайные отравления и воздействие ядовитых веществ и др. - W00-Х59);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Преднамеренные самоповреждения (Х60-Х84);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Нападения (Х85-09);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Повреждения с неопределенными намерениями (Y10-Y34);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Действия, предусмотренные законом, и военные операции (Y35-Y36); 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Осложнения терапевтических и хирургических вмешательств (Y40Y84);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Последствия воздействия внешних причин заболеваемости и смертности (Y85-Y89);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Дополнительные факторы (Y90-Y98), куда входят факторы, связанные с работой (Y96), загрязнением окружающей среды (Y97) и образом жизни (Y 98).</a:t>
            </a:r>
          </a:p>
          <a:p>
            <a:pPr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73863" y="630932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10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Четвертым знаком определяется код места происшествия: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классе XX определяют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недорожный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дорожный несчастный случай, а также принадлежность пострадавшего (водитель, пассажир или лицо вне транспортного средства).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.0 Дом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.1 Специальные учреждения для проживания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.2 Школа, другие учреждения и общественный административный район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.3 Площадка для занятий спортом и спортивных соревнований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.4 Улица или автомагистраль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.5 Учреждения и район торговли и обслуживания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.6 Производственные и строительные площади и помещения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.7 Ферма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.8 Другие уточненные места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Неуточненное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место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знаки используются с кодами W00-Y34, кроме (Y06.— и Y07.)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73863" y="6309320"/>
            <a:ext cx="107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11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3891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Пятый знак предназначен для уточнения вида деятельности пострадавшего: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Они содержатся в: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классе XIII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подрубрики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анатомической локализации;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классе  XIX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подрубрики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обозначения открытых и закрытых переломов, а также внутричерепных, внутригрудных и внутрибрюшных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повреждений с открытой раной и без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неѐ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классе XX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подрубрики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обозначения видов деятельности в момент происшествия.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.0 Во время спортивных занятий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.1 Во время занятий на досуге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.2 Во время работы с целью получения дохода, включая время по пути на работу и с нее)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.3 Во время выполнения других видов работ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.4 Во время отдыха, сна, приема пищи или других видов жизнедеятельности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.8 Во время других уточненных видов деятельности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.9 Во время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неуточненной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деятельности.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73863" y="630932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12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83568" y="1340768"/>
          <a:ext cx="7704856" cy="4493781"/>
        </p:xfrm>
        <a:graphic>
          <a:graphicData uri="http://schemas.openxmlformats.org/drawingml/2006/table">
            <a:tbl>
              <a:tblPr/>
              <a:tblGrid>
                <a:gridCol w="360040"/>
                <a:gridCol w="1872208"/>
                <a:gridCol w="936104"/>
                <a:gridCol w="940546"/>
                <a:gridCol w="1723750"/>
                <a:gridCol w="936104"/>
                <a:gridCol w="936104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Ведущих причин смерти в России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Мировой ранг России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Мировой ранг Швеции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Ведущих причин смерти в Швеции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Мировой ранг Швеции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Мировой ранг России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2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Ишемическая болезнь сердца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Ишемическая болезнь сердца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5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Инсульты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Инсульты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Другие травмы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Альцгеймер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4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Отравления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Рак легких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Вич/Спид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Рак молочной железы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Рак легких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Рак кишечника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5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Самоубийства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Легочные заболевания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Болезни печени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FF0000"/>
                          </a:solidFill>
                          <a:latin typeface="Times New Roman"/>
                        </a:rPr>
                        <a:t>Самойубийства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ДТП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Рак предстательной железы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Рак желудка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Сахарный диабет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764704"/>
            <a:ext cx="5134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 Ведущих причин смерти в России и Швеции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6309320"/>
            <a:ext cx="2844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http://www.worldlifeexpectancy.com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73863" y="630932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13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435280" cy="3384376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Пособие по освоению Международной статистической классификации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олезней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проблем, связанных со здоровьем (десятый пересмотр)(для врачей и специалистов по статистике).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Франс Милле, Владимир М. Школьников, Вероник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Эртриш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Жак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Валлен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Современные тенденции смертности по причинам смерти в России 1965-1994"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3. Сайт Всемирной Организации Здравоохранения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http://www.who.int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Руководство по кодированию причин смерти (г. Москва, 2008г.)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5.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Демоскоп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Weekly 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485-486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http://www.worldlifeexpectancy.com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73863" y="630932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14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052736"/>
            <a:ext cx="14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Источники: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03244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внешним причинам смерти относятся те причины, которые вызваны не болезнями, а различными внешними воздействиями. Они могут быть умышленными (убийства и самоубийства) или неумышленными (несчастные случаи, связанные с транспортным движением или вызванные огнем; утопления; отравления; падения), выделяют также повреждения с неопределенными намерениями.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980728"/>
            <a:ext cx="1998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73863" y="63093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ильям Фар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41981"/>
            <a:ext cx="3096344" cy="453123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5589240"/>
            <a:ext cx="31683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Уильям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Фарр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Farr) - 1807-1883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Жак Бертильо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836712"/>
            <a:ext cx="2952328" cy="44933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436096" y="5589240"/>
            <a:ext cx="3096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Жак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Бертильон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1851-1922)</a:t>
            </a:r>
            <a:endParaRPr lang="ru-RU" sz="1600" b="1" dirty="0" smtClean="0"/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496944" cy="683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Первого Международного статистического конгресса, состоявшегося в Брюсселе в 1853 г.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следующем Конгрессе, проходившем в Париже в 1855 г.,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Фaрр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д'Эспин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представили два отдельных списка, основанных на совершенно разных принципах.</a:t>
            </a:r>
          </a:p>
          <a:p>
            <a:pPr>
              <a:lnSpc>
                <a:spcPct val="8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Фарра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заключалась в том, что для всех практических и эпидемиологических целей статистические данные о болезнях должны быть сгруппированы следующим образом: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Эпидемические болезни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Общие (органические, системные) болезни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Болезни, подразделявшиеся по анатомической локализации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Болезни развития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Болезни, являющиеся прямым следствием насилия (травмы)</a:t>
            </a:r>
          </a:p>
          <a:p>
            <a:pPr>
              <a:lnSpc>
                <a:spcPct val="80000"/>
              </a:lnSpc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Д'Эспин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сгруппировал болезни по характеру их проявления: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подагрические,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герпетические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гемaтические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и т.д..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Конгресс принял компромиссный список, состоявший из 139 рубрик.</a:t>
            </a:r>
          </a:p>
          <a:p>
            <a:pPr>
              <a:lnSpc>
                <a:spcPct val="8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1864 году эта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клaссификaция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была пересмотрена в Париже на основе модели, предложенной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У.Фaрром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следующие пересмотры состоялись в 1874, 1880 и 1886 гг. Хотя эта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клaссификaция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не получила всеобщего признания, основные принципы ее построения, предложенные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У.Фaрром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 том числе принцип группировки болезней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aнaтомической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локализации, выдержали испытание временем и легли в основу Международного перечня причин смерти. </a:t>
            </a:r>
          </a:p>
          <a:p>
            <a:pPr>
              <a:lnSpc>
                <a:spcPct val="8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Первая МКБ (перечень причин смерти), предложенная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Ж.Бертильоном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была принята Международным статистическим институтом в 1893 г.</a:t>
            </a:r>
          </a:p>
          <a:p>
            <a:pPr>
              <a:lnSpc>
                <a:spcPct val="8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1900 г. проводятся регулярные пересмотры МКБ: 1900, 1910, 1920, 1929, 1938, 1948, 1955, 1965, 1975, 1989</a:t>
            </a:r>
          </a:p>
          <a:p>
            <a:pPr>
              <a:lnSpc>
                <a:spcPct val="8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73863" y="63093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27984" y="1340768"/>
            <a:ext cx="471601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Генеральные заболевания.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Болезни нервной системы и органов чувств.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Болезни кровообращения.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Респираторные заболевания.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Заболевания пищеварительной системы.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Заболевания мочеполовой системы.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Заболевания связанные с рождением ребенка (родильные заболевания).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Кожные заболевания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Болезни органов движения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Пороки развития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Заболевания начальных возрастов.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Старость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Условия производства внешних причин</a:t>
            </a:r>
          </a:p>
          <a:p>
            <a:pPr marL="400050" indent="-400050">
              <a:buFont typeface="+mj-lt"/>
              <a:buAutoNum type="romanU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Неопределенные причины.</a:t>
            </a:r>
          </a:p>
          <a:p>
            <a:pPr marL="400050" indent="-400050">
              <a:buFont typeface="+mj-lt"/>
              <a:buAutoNum type="romanUcPeriod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Font typeface="+mj-lt"/>
              <a:buAutoNum type="romanUcPeriod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0466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предложенная  Ж.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Бертильоном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1893 году.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73863" y="63093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6381328"/>
            <a:ext cx="366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http://whqlibdoc.who.int/hist/nomenclatures/1901.pdf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980728"/>
            <a:ext cx="3816424" cy="516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9992" y="1124744"/>
            <a:ext cx="44279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155. Самоубийства ядами.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156. Самоубийства от удушья.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157. Самоубийства через повешение или удушение.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158. Самоубийства, утопления.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159. Самоубийства из огнестрельного оружия.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160. Самоубийства острыми инструментами.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161. Самоубийства путем осаждения из высокое место.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162. Самоубийства путем дробления.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163. Переломы.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164. Вывихи.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165. Другие непреднамеренные травмы.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166. Ожоги.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167. Ожоги от коррозийных веществ.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168. Инсоляция (Солнечное облучение).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169. Обмораживание.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170. Поражения электрическим током.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171. Случайного погружения в воду.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172. Истощение.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173. Перенапряжение (переутомление).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174.Отравление вредными газами.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175. Другие виды отравлений.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176. Другие внешние формы насилия.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73863" y="6488668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XIII.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Условия производства внешних причин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6581001"/>
            <a:ext cx="3631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2"/>
              </a:rPr>
              <a:t>* http://whqlibdoc.who.int/hist/nomenclatures/1901.pdf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0688"/>
            <a:ext cx="420995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2088232" cy="58092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МКБ 10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I. Некоторые инфекционные и паразитарные болезни.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Коды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A00-B99)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II. Новообразования. (Коды C00-D48)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III. Болезни крови, кроветворных органов и отдельные нарушения, вовлекающие иммунный механизм. (Коды D50-D89)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IV. Болезни эндокринной системы, расстройства питания и нарушения обмена веществ. (Коды E00-E90)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V. Психические расстройства и расстройства поведения. (Коды F00-F99)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VI. Болезни нервной системы. (Коды G00-G99)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VII. Болезни глаза и его придаточного аппарата. (Коды H00-H59)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VIII. Болезни уха и сосцевидного отростка (Коды H60-H95)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IX. Болезни системы кровообращения.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Коды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I00-I99)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Х. Болезни органов дыхания. (Коды J00-J99)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XI. Болезни органов пищеварения. (Коды K00-K93)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XII. Болезни кожи и подкожной клетчатки. (Коды L00-L99)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XIII. Болезни костно-мышечной системы и соединительной ткани. (Коды M00-M99)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XIV. Болезни мочеполовой системы. (Коды N00-N99)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XV. Осложнения беременности, родов и послеродового периода. (Коды O00-O99)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XVI. Отдельные состояния, возникающие в перинатальном периоде. (Коды P00-P96)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XVII. Врожденные аномалии (пороки развития), деформации и хромосомные нарушения. (Коды Q00-Q99)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XVIII. Симптомы, признаки и отклонения от нормы, выявленные при клинических и лабораторных исследованиях, не классифицированные в других рубриках. (Коды R00-R99)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 XIX. Травмы, отравления и некоторые другие последствия воздействия внешних причин.(Коды S00-T98)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 XX. Внешние причины заболеваемости и смертности. (V01-Y98)</a:t>
            </a:r>
          </a:p>
          <a:p>
            <a:pPr>
              <a:lnSpc>
                <a:spcPct val="80000"/>
              </a:lnSpc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Класс XXI. Факторы, влияющие на состояние здоровья и обращения в учреждения здравоохранения. (Z00-Z99)</a:t>
            </a:r>
          </a:p>
          <a:p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73863" y="63093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s.flip.kz/prod/74/73331_2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3312368" cy="438316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067944" y="2564904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Международная статистическая классификация болезней и проблем, связанных со здоровьем: МКБ-10. В 3-х томах.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6166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современной классификации внешние причины смерти присутствуют в двух классах - XIX и ХХ.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XIX класс называется «Травмы, отравления и некоторые другие последствия воздействия внешних причин», в нем описываются медицинские состояния, которые привели к смерти, например, травма головы, шеи, грудной клетки, живота и т.д.независимо от того, как она получена.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ХХ класс называется «Внешние причины заболеваемости и смертности».  Классы XIX и XX всегда используются вместе. При этом класс «Внешние причины заболеваемости и смертности» является приоритетным из этих двух классов.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Особенностью отечественной статистики является то, что при травмах и отравлениях за «основной» принимают код класса XIX (S00-Т98) и обязательно используют дополнительный код класса XX (V01-Y89).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медицинском свидетельстве о смерти проставляется два кода: по характеру травмы (класс XIX) и по внешней причине травмы (класс XX).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73863" y="630932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Слайд 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6">
      <a:dk1>
        <a:sysClr val="windowText" lastClr="000000"/>
      </a:dk1>
      <a:lt1>
        <a:srgbClr val="0075A2"/>
      </a:lt1>
      <a:dk2>
        <a:srgbClr val="04617B"/>
      </a:dk2>
      <a:lt2>
        <a:srgbClr val="DBF5F9"/>
      </a:lt2>
      <a:accent1>
        <a:srgbClr val="04617B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8285</TotalTime>
  <Words>1641</Words>
  <Application>Microsoft Office PowerPoint</Application>
  <PresentationFormat>Экран (4:3)</PresentationFormat>
  <Paragraphs>256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ВНЕШНИЕ ПРИЧИНЫ СМЕРТИ  Определение, история, современные особенности.</vt:lpstr>
      <vt:lpstr>Слайд 2</vt:lpstr>
      <vt:lpstr>Слайд 3</vt:lpstr>
      <vt:lpstr>Слайд 4</vt:lpstr>
      <vt:lpstr>Слайд 5</vt:lpstr>
      <vt:lpstr>Слайд 6</vt:lpstr>
      <vt:lpstr>МКБ 10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363</cp:revision>
  <dcterms:created xsi:type="dcterms:W3CDTF">2012-02-02T09:36:50Z</dcterms:created>
  <dcterms:modified xsi:type="dcterms:W3CDTF">2012-02-13T09:39:14Z</dcterms:modified>
</cp:coreProperties>
</file>