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77" r:id="rId3"/>
    <p:sldId id="276" r:id="rId4"/>
    <p:sldId id="278" r:id="rId5"/>
    <p:sldId id="279" r:id="rId6"/>
    <p:sldId id="273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1E7"/>
    <a:srgbClr val="B3C9E3"/>
    <a:srgbClr val="80CA95"/>
    <a:srgbClr val="6EBF81"/>
    <a:srgbClr val="76C68D"/>
    <a:srgbClr val="21C959"/>
    <a:srgbClr val="29DB6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60" autoAdjust="0"/>
    <p:restoredTop sz="94728" autoAdjust="0"/>
  </p:normalViewPr>
  <p:slideViewPr>
    <p:cSldViewPr>
      <p:cViewPr>
        <p:scale>
          <a:sx n="75" d="100"/>
          <a:sy n="75" d="100"/>
        </p:scale>
        <p:origin x="-15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55C19D4-9E0E-4BF5-A66A-C3AF03F3252D}" type="datetimeFigureOut">
              <a:rPr lang="ru-RU"/>
              <a:pPr>
                <a:defRPr/>
              </a:pPr>
              <a:t>30.01.2013</a:t>
            </a:fld>
            <a:r>
              <a:rPr lang="ru-RU"/>
              <a:t>10.05.2012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simply l t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4A0593A-2A29-48BC-A90B-E58451DDE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B1B1B6-748C-46D0-AF28-3A17F2F8B307}" type="datetimeFigureOut">
              <a:rPr lang="ru-RU"/>
              <a:pPr>
                <a:defRPr/>
              </a:pPr>
              <a:t>30.01.2013</a:t>
            </a:fld>
            <a:r>
              <a:rPr lang="ru-RU"/>
              <a:t>10.05.2012</a:t>
            </a: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simply l t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BE252A-6255-4434-9DBD-220CDB362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 txBox="1">
            <a:spLocks/>
          </p:cNvSpPr>
          <p:nvPr/>
        </p:nvSpPr>
        <p:spPr>
          <a:xfrm>
            <a:off x="468313" y="6326188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C964C1C-7EB3-4E57-9B85-A9F9565335E7}" type="datetimeFigureOut">
              <a:rPr lang="ru-RU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30.01.2013</a:t>
            </a:fld>
            <a:endParaRPr lang="ru-RU" dirty="0" smtClean="0"/>
          </a:p>
        </p:txBody>
      </p:sp>
      <p:sp>
        <p:nvSpPr>
          <p:cNvPr id="5" name="Номер слайда 5"/>
          <p:cNvSpPr txBox="1">
            <a:spLocks/>
          </p:cNvSpPr>
          <p:nvPr/>
        </p:nvSpPr>
        <p:spPr>
          <a:xfrm>
            <a:off x="6156325" y="6342063"/>
            <a:ext cx="2493963" cy="365125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Презентация ассоциации диалог +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544F3-7FFA-4EF0-B1DC-0C2B52FBDB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Sony\Dropbox\Диалог 2011-2012\Symposium 2012 Mos\В печать\Dialog_logo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6357938"/>
            <a:ext cx="23320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Sony\Dropbox\Диалог 2011-2012\Symposium 2012 Mos\В печать\Dialog_logo-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34950"/>
            <a:ext cx="1439862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5"/>
          <p:cNvSpPr txBox="1">
            <a:spLocks/>
          </p:cNvSpPr>
          <p:nvPr userDrawn="1"/>
        </p:nvSpPr>
        <p:spPr>
          <a:xfrm>
            <a:off x="6156325" y="6342063"/>
            <a:ext cx="2493963" cy="365125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Презентация ассоциации диалог +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347048" cy="864096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515C-7EA8-4BD7-A509-2D3319B6E0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A2BA2-B613-4A1D-A796-76FAE65AB3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40982-59D7-49D3-A829-78F1049C42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B4DA1-D124-48F2-9FDA-68E8F507C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E4648-75D2-4D9E-A48F-00ED62D9A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B5B0CB06-1997-48A0-B054-B5BCD2D1D61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67FB6A-6BB1-4474-9A33-5716A6112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2" r:id="rId2"/>
    <p:sldLayoutId id="2147483659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oborisova@hse.ru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jpeg"/><Relationship Id="rId5" Type="http://schemas.openxmlformats.org/officeDocument/2006/relationships/hyperlink" Target="http://career.hse.ru/" TargetMode="External"/><Relationship Id="rId4" Type="http://schemas.openxmlformats.org/officeDocument/2006/relationships/hyperlink" Target="http://www.hse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Untertitel 2"/>
          <p:cNvSpPr>
            <a:spLocks noGrp="1"/>
          </p:cNvSpPr>
          <p:nvPr>
            <p:ph type="subTitle" idx="1"/>
          </p:nvPr>
        </p:nvSpPr>
        <p:spPr>
          <a:xfrm>
            <a:off x="3851275" y="4437063"/>
            <a:ext cx="5041900" cy="1752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endParaRPr lang="de-DE" sz="1900" smtClean="0">
              <a:solidFill>
                <a:srgbClr val="898989"/>
              </a:solidFill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1800" smtClean="0">
                <a:solidFill>
                  <a:srgbClr val="898989"/>
                </a:solidFill>
                <a:latin typeface="Arial" charset="0"/>
              </a:rPr>
              <a:t>Ольга Борисова </a:t>
            </a:r>
            <a:endParaRPr lang="de-DE" sz="1800" smtClean="0">
              <a:solidFill>
                <a:srgbClr val="898989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endParaRPr lang="ru-RU" sz="1800" smtClean="0">
              <a:solidFill>
                <a:srgbClr val="898989"/>
              </a:solidFill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1800" smtClean="0">
                <a:solidFill>
                  <a:srgbClr val="898989"/>
                </a:solidFill>
                <a:latin typeface="Arial" charset="0"/>
              </a:rPr>
              <a:t>Руководитель Центра развития карьеры</a:t>
            </a: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1800" smtClean="0">
                <a:solidFill>
                  <a:srgbClr val="898989"/>
                </a:solidFill>
                <a:latin typeface="Arial" charset="0"/>
              </a:rPr>
              <a:t>НИУ ВШЭ</a:t>
            </a:r>
            <a:endParaRPr lang="de-DE" sz="1800" smtClean="0">
              <a:solidFill>
                <a:srgbClr val="898989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endParaRPr lang="de-DE" sz="1900" smtClean="0">
              <a:solidFill>
                <a:srgbClr val="898989"/>
              </a:solidFill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1900" smtClean="0">
                <a:solidFill>
                  <a:srgbClr val="898989"/>
                </a:solidFill>
                <a:latin typeface="Arial" charset="0"/>
                <a:hlinkClick r:id="rId2"/>
              </a:rPr>
              <a:t>oborisova@hse.ru</a:t>
            </a:r>
            <a:r>
              <a:rPr lang="en-US" sz="1900" smtClean="0">
                <a:solidFill>
                  <a:srgbClr val="898989"/>
                </a:solidFill>
                <a:latin typeface="Arial" charset="0"/>
              </a:rPr>
              <a:t> </a:t>
            </a:r>
            <a:endParaRPr lang="de-DE" sz="1900" smtClean="0">
              <a:solidFill>
                <a:srgbClr val="898989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0"/>
              </a:spcBef>
            </a:pPr>
            <a:endParaRPr lang="de-DE" sz="200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de-DE" sz="3600" smtClean="0">
              <a:solidFill>
                <a:srgbClr val="898989"/>
              </a:solidFill>
            </a:endParaRPr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1476375" y="2565400"/>
            <a:ext cx="7129463" cy="152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254061"/>
                </a:solidFill>
                <a:latin typeface="Arial" charset="0"/>
              </a:rPr>
              <a:t>Участие компаний-работодателей в учебном процессе: обзор запросов</a:t>
            </a:r>
            <a:endParaRPr lang="en-US" sz="2800" b="1">
              <a:solidFill>
                <a:srgbClr val="254061"/>
              </a:solidFill>
              <a:latin typeface="Arial" charset="0"/>
            </a:endParaRPr>
          </a:p>
          <a:p>
            <a:pPr algn="ctr"/>
            <a:endParaRPr lang="en-US" b="1"/>
          </a:p>
          <a:p>
            <a:pPr algn="ctr"/>
            <a:endParaRPr lang="ru-RU" sz="2000" b="1">
              <a:solidFill>
                <a:srgbClr val="254061"/>
              </a:solidFill>
            </a:endParaRPr>
          </a:p>
        </p:txBody>
      </p:sp>
      <p:sp>
        <p:nvSpPr>
          <p:cNvPr id="13315" name="Дата 6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ru-RU" smtClean="0">
                <a:latin typeface="Arial" charset="0"/>
              </a:rPr>
              <a:t>30 января </a:t>
            </a:r>
            <a:r>
              <a:rPr lang="de-DE" smtClean="0">
                <a:latin typeface="Arial Narrow" pitchFamily="34" charset="0"/>
              </a:rPr>
              <a:t> 201</a:t>
            </a:r>
            <a:r>
              <a:rPr lang="ru-RU" smtClean="0">
                <a:latin typeface="Arial" charset="0"/>
              </a:rPr>
              <a:t>3</a:t>
            </a:r>
            <a:r>
              <a:rPr lang="de-DE" smtClean="0">
                <a:latin typeface="Arial Narrow" pitchFamily="34" charset="0"/>
              </a:rPr>
              <a:t>, </a:t>
            </a:r>
            <a:r>
              <a:rPr lang="ru-RU" smtClean="0">
                <a:latin typeface="Arial Narrow" pitchFamily="34" charset="0"/>
              </a:rPr>
              <a:t>Москва</a:t>
            </a:r>
            <a:endParaRPr lang="de-DE" smtClean="0">
              <a:latin typeface="Arial Narrow" pitchFamily="34" charset="0"/>
            </a:endParaRPr>
          </a:p>
        </p:txBody>
      </p:sp>
      <p:pic>
        <p:nvPicPr>
          <p:cNvPr id="13316" name="Picture 2" descr="logo_с_hse_Pantone286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8850" y="404813"/>
            <a:ext cx="11064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HSEcareer_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850" y="404813"/>
            <a:ext cx="3238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254061"/>
                </a:solidFill>
                <a:latin typeface="Arial" charset="0"/>
                <a:cs typeface="Arial" charset="0"/>
              </a:rPr>
              <a:t>О Центре развития карьеры 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smtClean="0">
                <a:latin typeface="Arial Narrow" pitchFamily="34" charset="0"/>
              </a:rPr>
              <a:t>Более 750 компаний – работодателей (партнеры)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en-US" sz="800" smtClean="0"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Российские и зарубежные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Крупный, средний бизнес и </a:t>
            </a:r>
            <a:r>
              <a:rPr lang="en-US" sz="1800" smtClean="0">
                <a:latin typeface="Arial Narrow" pitchFamily="34" charset="0"/>
              </a:rPr>
              <a:t>start-up </a:t>
            </a:r>
            <a:r>
              <a:rPr lang="ru-RU" sz="1800" smtClean="0">
                <a:latin typeface="Arial Narrow" pitchFamily="34" charset="0"/>
              </a:rPr>
              <a:t>проекты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Компании выпускников</a:t>
            </a:r>
            <a:r>
              <a:rPr lang="ru-RU" sz="1600" smtClean="0">
                <a:latin typeface="Arial Narrow" pitchFamily="34" charset="0"/>
              </a:rPr>
              <a:t> 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ru-RU" sz="8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smtClean="0">
                <a:latin typeface="Arial Narrow" pitchFamily="34" charset="0"/>
              </a:rPr>
              <a:t>Более 150 рекрутинговых и карьерно-образовательных мероприятий в год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700" smtClean="0"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Мастер-классы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Тренинги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Семинары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Лекции топ-менеджеров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1800" smtClean="0">
                <a:latin typeface="Arial Narrow" pitchFamily="34" charset="0"/>
              </a:rPr>
              <a:t>Oncampus-recruitment </a:t>
            </a:r>
            <a:endParaRPr lang="ru-RU" sz="1800" smtClean="0"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Крупнейшая Ярмарка вакансий и стажировок </a:t>
            </a:r>
            <a:r>
              <a:rPr lang="en-US" sz="1800" b="1" smtClean="0">
                <a:solidFill>
                  <a:srgbClr val="FF0000"/>
                </a:solidFill>
                <a:latin typeface="Arial Narrow" pitchFamily="34" charset="0"/>
              </a:rPr>
              <a:t>HSE Career Fair</a:t>
            </a:r>
            <a:endParaRPr lang="ru-RU" sz="1800" b="1" smtClean="0">
              <a:solidFill>
                <a:srgbClr val="FF0000"/>
              </a:solidFill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Ярмарка летних практик и стажировок </a:t>
            </a:r>
            <a:r>
              <a:rPr lang="ru-RU" sz="1800" b="1" smtClean="0">
                <a:solidFill>
                  <a:srgbClr val="002060"/>
                </a:solidFill>
                <a:latin typeface="Arial Narrow" pitchFamily="34" charset="0"/>
              </a:rPr>
              <a:t>Карьера летом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Дни карьеры факультетов и профессий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ru-RU" sz="7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smtClean="0">
                <a:latin typeface="Arial Narrow" pitchFamily="34" charset="0"/>
              </a:rPr>
              <a:t>Более 8 000 зарегистрированных пользователей на сайте </a:t>
            </a:r>
            <a:r>
              <a:rPr lang="en-US" sz="2000" smtClean="0">
                <a:latin typeface="Arial Narrow" pitchFamily="34" charset="0"/>
              </a:rPr>
              <a:t>career.hse.ru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ru-RU" sz="20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000" smtClean="0"/>
          </a:p>
        </p:txBody>
      </p:sp>
      <p:sp>
        <p:nvSpPr>
          <p:cNvPr id="14339" name="Дата 6"/>
          <p:cNvSpPr txBox="1">
            <a:spLocks noGrp="1"/>
          </p:cNvSpPr>
          <p:nvPr/>
        </p:nvSpPr>
        <p:spPr bwMode="auto">
          <a:xfrm>
            <a:off x="468313" y="6092825"/>
            <a:ext cx="2133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200">
                <a:solidFill>
                  <a:srgbClr val="898989"/>
                </a:solidFill>
                <a:latin typeface="Arial" charset="0"/>
              </a:rPr>
              <a:t>30 января 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201</a:t>
            </a:r>
            <a:r>
              <a:rPr lang="ru-RU" sz="1200">
                <a:solidFill>
                  <a:srgbClr val="898989"/>
                </a:solidFill>
                <a:latin typeface="Arial" charset="0"/>
              </a:rPr>
              <a:t>3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,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 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Москва</a:t>
            </a:r>
            <a:endParaRPr lang="de-DE" sz="1200">
              <a:solidFill>
                <a:srgbClr val="898989"/>
              </a:solidFill>
              <a:latin typeface="Arial Narrow" pitchFamily="34" charset="0"/>
            </a:endParaRPr>
          </a:p>
        </p:txBody>
      </p:sp>
      <p:pic>
        <p:nvPicPr>
          <p:cNvPr id="14340" name="Picture 9" descr="HSEcareer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5805488"/>
            <a:ext cx="2376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2" descr="logo_с_hse_Pantone286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5805488"/>
            <a:ext cx="661987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3" descr="par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2924175"/>
            <a:ext cx="28797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ru-RU" sz="2800" b="1" smtClean="0">
                <a:solidFill>
                  <a:srgbClr val="254061"/>
                </a:solidFill>
                <a:latin typeface="Arial" charset="0"/>
                <a:cs typeface="Arial" charset="0"/>
              </a:rPr>
              <a:t>О Центре развития карьеры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ru-RU" sz="1200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1800" smtClean="0">
                <a:latin typeface="Arial Narrow" pitchFamily="34" charset="0"/>
              </a:rPr>
              <a:t>Организация карьерных событий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8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1800" smtClean="0">
                <a:latin typeface="Arial Narrow" pitchFamily="34" charset="0"/>
              </a:rPr>
              <a:t>Консультирование студентов по карьерным вопросам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900" smtClean="0"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Индивидуальные консультации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Семинары по развитию карьеры, подготовке резюме и сопроводительных писем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Семинары по подготовке к Ярмаркам и Дням карьеры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ru-RU" sz="7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1800" smtClean="0">
                <a:latin typeface="Arial Narrow" pitchFamily="34" charset="0"/>
              </a:rPr>
              <a:t>Информационное сопровождение карьерной жизни студентов/выпускников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700" smtClean="0"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Сайт </a:t>
            </a:r>
            <a:r>
              <a:rPr lang="en-US" sz="1600" smtClean="0">
                <a:solidFill>
                  <a:srgbClr val="FF0000"/>
                </a:solidFill>
                <a:latin typeface="Arial Narrow" pitchFamily="34" charset="0"/>
              </a:rPr>
              <a:t>Career.hse.ru</a:t>
            </a:r>
            <a:r>
              <a:rPr lang="ru-RU" sz="1600" smtClean="0">
                <a:latin typeface="Arial Narrow" pitchFamily="34" charset="0"/>
              </a:rPr>
              <a:t>:</a:t>
            </a:r>
            <a:r>
              <a:rPr lang="ru-RU" sz="160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ru-RU" sz="1600" smtClean="0">
                <a:latin typeface="Arial Narrow" pitchFamily="34" charset="0"/>
              </a:rPr>
              <a:t>вакансии, стажировки, лучшие работодатели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Социальные сети:</a:t>
            </a:r>
            <a:r>
              <a:rPr lang="ru-RU" sz="1600" smtClean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en-US" sz="1600" smtClean="0">
                <a:solidFill>
                  <a:schemeClr val="tx2"/>
                </a:solidFill>
                <a:latin typeface="Arial Narrow" pitchFamily="34" charset="0"/>
              </a:rPr>
              <a:t>vk.com/hsecareer</a:t>
            </a:r>
            <a:r>
              <a:rPr lang="ru-RU" sz="1600" smtClean="0">
                <a:solidFill>
                  <a:schemeClr val="tx2"/>
                </a:solidFill>
                <a:latin typeface="Arial Narrow" pitchFamily="34" charset="0"/>
              </a:rPr>
              <a:t>, </a:t>
            </a:r>
            <a:r>
              <a:rPr lang="en-US" sz="1600" smtClean="0">
                <a:solidFill>
                  <a:srgbClr val="31859C"/>
                </a:solidFill>
                <a:latin typeface="Arial Narrow" pitchFamily="34" charset="0"/>
              </a:rPr>
              <a:t>twitter.com/hsecareer</a:t>
            </a:r>
            <a:endParaRPr lang="ru-RU" sz="1600" smtClean="0">
              <a:solidFill>
                <a:srgbClr val="31859C"/>
              </a:solidFill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ru-RU" sz="800" smtClean="0">
              <a:solidFill>
                <a:srgbClr val="31859C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sz="1800" smtClean="0">
                <a:latin typeface="Arial Narrow" pitchFamily="34" charset="0"/>
              </a:rPr>
              <a:t>Работа с партнерами</a:t>
            </a:r>
            <a:r>
              <a:rPr lang="ru-RU" sz="1800" smtClean="0">
                <a:solidFill>
                  <a:srgbClr val="17375E"/>
                </a:solidFill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endParaRPr lang="ru-RU" sz="700" smtClean="0">
              <a:solidFill>
                <a:srgbClr val="17375E"/>
              </a:solidFill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Компании – работодатели, кадровые агентства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Сайты по поиску работы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Выпускники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ru-RU" sz="1600" smtClean="0">
                <a:latin typeface="Arial Narrow" pitchFamily="34" charset="0"/>
              </a:rPr>
              <a:t>Факультеты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600" smtClean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en-US" sz="1600" smtClean="0">
              <a:solidFill>
                <a:srgbClr val="17375E"/>
              </a:solidFill>
              <a:latin typeface="Arial Narrow" pitchFamily="34" charset="0"/>
            </a:endParaRPr>
          </a:p>
          <a:p>
            <a:pPr lvl="1">
              <a:lnSpc>
                <a:spcPct val="80000"/>
              </a:lnSpc>
              <a:buFontTx/>
              <a:buChar char="•"/>
            </a:pPr>
            <a:endParaRPr lang="ru-RU" sz="1600" smtClean="0"/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200" smtClean="0"/>
              <a:t>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200" smtClean="0"/>
          </a:p>
        </p:txBody>
      </p:sp>
      <p:sp>
        <p:nvSpPr>
          <p:cNvPr id="15363" name="Дата 6"/>
          <p:cNvSpPr txBox="1">
            <a:spLocks noGrp="1"/>
          </p:cNvSpPr>
          <p:nvPr/>
        </p:nvSpPr>
        <p:spPr bwMode="auto">
          <a:xfrm>
            <a:off x="468313" y="6092825"/>
            <a:ext cx="2133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200">
                <a:solidFill>
                  <a:srgbClr val="898989"/>
                </a:solidFill>
                <a:latin typeface="Arial" charset="0"/>
              </a:rPr>
              <a:t>30 января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 201</a:t>
            </a:r>
            <a:r>
              <a:rPr lang="ru-RU" sz="1200">
                <a:solidFill>
                  <a:srgbClr val="898989"/>
                </a:solidFill>
                <a:latin typeface="Arial" charset="0"/>
              </a:rPr>
              <a:t>3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, 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Москва</a:t>
            </a:r>
            <a:endParaRPr lang="de-DE" sz="1200">
              <a:solidFill>
                <a:srgbClr val="898989"/>
              </a:solidFill>
              <a:latin typeface="Arial Narrow" pitchFamily="34" charset="0"/>
            </a:endParaRPr>
          </a:p>
        </p:txBody>
      </p:sp>
      <p:pic>
        <p:nvPicPr>
          <p:cNvPr id="15364" name="Picture 9" descr="HSEcareer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5805488"/>
            <a:ext cx="2376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logo_с_hse_Pantone286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5805488"/>
            <a:ext cx="661987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2800" b="1" smtClean="0">
                <a:solidFill>
                  <a:srgbClr val="254061"/>
                </a:solidFill>
                <a:latin typeface="Arial" charset="0"/>
                <a:cs typeface="Arial" charset="0"/>
              </a:rPr>
              <a:t>Участие в учебном процессе</a:t>
            </a:r>
          </a:p>
        </p:txBody>
      </p:sp>
      <p:sp>
        <p:nvSpPr>
          <p:cNvPr id="16386" name="Rectangle 10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Проведение разовых лекций</a:t>
            </a:r>
            <a:r>
              <a:rPr lang="en-US" sz="1800" smtClean="0">
                <a:latin typeface="Arial Narrow" pitchFamily="34" charset="0"/>
              </a:rPr>
              <a:t>/</a:t>
            </a:r>
            <a:r>
              <a:rPr lang="ru-RU" sz="1800" smtClean="0">
                <a:latin typeface="Arial Narrow" pitchFamily="34" charset="0"/>
              </a:rPr>
              <a:t>семинаров по тематике обучения студентов </a:t>
            </a:r>
            <a:r>
              <a:rPr lang="ru-RU" sz="1800" i="1" smtClean="0">
                <a:latin typeface="Arial Narrow" pitchFamily="34" charset="0"/>
              </a:rPr>
              <a:t>(пример, лекция директора по маркетингу компании МА</a:t>
            </a:r>
            <a:r>
              <a:rPr lang="en-US" sz="1800" i="1" smtClean="0">
                <a:latin typeface="Arial Narrow" pitchFamily="34" charset="0"/>
              </a:rPr>
              <a:t>RS</a:t>
            </a:r>
            <a:r>
              <a:rPr lang="ru-RU" sz="1800" i="1" smtClean="0">
                <a:latin typeface="Arial Narrow" pitchFamily="34" charset="0"/>
              </a:rPr>
              <a:t> о выводе на рынок новых продуктов)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ru-RU" sz="1200" i="1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Проведение практических занятий в рамках учебных курсов </a:t>
            </a:r>
            <a:r>
              <a:rPr lang="ru-RU" sz="1800" i="1" smtClean="0">
                <a:latin typeface="Arial Narrow" pitchFamily="34" charset="0"/>
              </a:rPr>
              <a:t>(пример, предоставление бизнес-кейсов из деятельности компании для решения на семинарах)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i="1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Проведение учебного курса от компании в формате факультатива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2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Проведение учебного курса от компании, встроенного в учебный план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Проведение учебного курса от компании в формате факультатива по</a:t>
            </a:r>
            <a:r>
              <a:rPr lang="en-US" sz="1800" smtClean="0">
                <a:latin typeface="Arial Narrow" pitchFamily="34" charset="0"/>
              </a:rPr>
              <a:t> soft skills</a:t>
            </a:r>
            <a:endParaRPr lang="ru-RU" sz="18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2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Соруководство ВКР, присутствие на защитах дипломов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2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Прием студентов на практику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200" smtClean="0">
              <a:latin typeface="Arial Narrow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ru-RU" sz="1800" smtClean="0">
                <a:latin typeface="Arial Narrow" pitchFamily="34" charset="0"/>
              </a:rPr>
              <a:t>Организация базовых кафедр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smtClean="0"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ru-RU" sz="1800" smtClean="0">
              <a:latin typeface="Arial" charset="0"/>
            </a:endParaRPr>
          </a:p>
        </p:txBody>
      </p:sp>
      <p:sp>
        <p:nvSpPr>
          <p:cNvPr id="16387" name="Дата 6"/>
          <p:cNvSpPr txBox="1">
            <a:spLocks noGrp="1"/>
          </p:cNvSpPr>
          <p:nvPr/>
        </p:nvSpPr>
        <p:spPr bwMode="auto">
          <a:xfrm>
            <a:off x="468313" y="6092825"/>
            <a:ext cx="2133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1200">
                <a:solidFill>
                  <a:srgbClr val="898989"/>
                </a:solidFill>
                <a:latin typeface="Arial Narrow" pitchFamily="34" charset="0"/>
              </a:rPr>
              <a:t>30 </a:t>
            </a:r>
            <a:r>
              <a:rPr lang="ru-RU" sz="1200">
                <a:solidFill>
                  <a:srgbClr val="898989"/>
                </a:solidFill>
                <a:latin typeface="Arial" charset="0"/>
              </a:rPr>
              <a:t>января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 201</a:t>
            </a:r>
            <a:r>
              <a:rPr lang="ru-RU" sz="1200">
                <a:solidFill>
                  <a:srgbClr val="898989"/>
                </a:solidFill>
                <a:latin typeface="Arial" charset="0"/>
              </a:rPr>
              <a:t>3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, 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Москва</a:t>
            </a:r>
            <a:endParaRPr lang="de-DE" sz="1200">
              <a:solidFill>
                <a:srgbClr val="898989"/>
              </a:solidFill>
              <a:latin typeface="Arial Narrow" pitchFamily="34" charset="0"/>
            </a:endParaRPr>
          </a:p>
        </p:txBody>
      </p:sp>
      <p:pic>
        <p:nvPicPr>
          <p:cNvPr id="16388" name="Picture 9" descr="HSEcareer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5805488"/>
            <a:ext cx="2376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logo_с_hse_Pantone286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5805488"/>
            <a:ext cx="661987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254061"/>
                </a:solidFill>
                <a:latin typeface="Arial" charset="0"/>
                <a:cs typeface="Arial" charset="0"/>
              </a:rPr>
              <a:t>Вопросы для обсуждения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400" smtClean="0">
                <a:latin typeface="Arial Narrow" pitchFamily="34" charset="0"/>
              </a:rPr>
              <a:t>Какие форматы наиболее актуальны для факультетов</a:t>
            </a:r>
          </a:p>
          <a:p>
            <a:r>
              <a:rPr lang="ru-RU" sz="2400" smtClean="0">
                <a:latin typeface="Arial Narrow" pitchFamily="34" charset="0"/>
              </a:rPr>
              <a:t>Каковы сроки согласования такого участия работодателей</a:t>
            </a:r>
          </a:p>
          <a:p>
            <a:r>
              <a:rPr lang="ru-RU" sz="2400" smtClean="0">
                <a:latin typeface="Arial Narrow" pitchFamily="34" charset="0"/>
              </a:rPr>
              <a:t>Процедура включения в учебный процесс таких форматов</a:t>
            </a:r>
            <a:r>
              <a:rPr lang="ru-RU" sz="2400" smtClean="0">
                <a:latin typeface="Arial" charset="0"/>
              </a:rPr>
              <a:t> </a:t>
            </a:r>
          </a:p>
          <a:p>
            <a:r>
              <a:rPr lang="ru-RU" sz="2400" smtClean="0">
                <a:latin typeface="Arial" charset="0"/>
              </a:rPr>
              <a:t>…</a:t>
            </a:r>
          </a:p>
          <a:p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8434" name="Дата 6"/>
          <p:cNvSpPr txBox="1">
            <a:spLocks noGrp="1"/>
          </p:cNvSpPr>
          <p:nvPr/>
        </p:nvSpPr>
        <p:spPr bwMode="auto">
          <a:xfrm>
            <a:off x="468313" y="6237288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200">
                <a:solidFill>
                  <a:srgbClr val="898989"/>
                </a:solidFill>
                <a:latin typeface="Arial" charset="0"/>
              </a:rPr>
              <a:t>30 января 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201</a:t>
            </a:r>
            <a:r>
              <a:rPr lang="ru-RU" sz="1200">
                <a:solidFill>
                  <a:srgbClr val="898989"/>
                </a:solidFill>
                <a:latin typeface="Arial" charset="0"/>
              </a:rPr>
              <a:t>3</a:t>
            </a:r>
            <a:r>
              <a:rPr lang="de-DE" sz="1200">
                <a:solidFill>
                  <a:srgbClr val="898989"/>
                </a:solidFill>
                <a:latin typeface="Arial Narrow" pitchFamily="34" charset="0"/>
              </a:rPr>
              <a:t>, </a:t>
            </a:r>
            <a:r>
              <a:rPr lang="ru-RU" sz="1200">
                <a:solidFill>
                  <a:srgbClr val="898989"/>
                </a:solidFill>
                <a:latin typeface="Arial Narrow" pitchFamily="34" charset="0"/>
              </a:rPr>
              <a:t>Москва</a:t>
            </a:r>
            <a:endParaRPr lang="de-DE" sz="1200">
              <a:solidFill>
                <a:srgbClr val="898989"/>
              </a:solidFill>
              <a:latin typeface="Arial Narrow" pitchFamily="34" charset="0"/>
            </a:endParaRPr>
          </a:p>
        </p:txBody>
      </p:sp>
      <p:pic>
        <p:nvPicPr>
          <p:cNvPr id="18435" name="Picture 5" descr="HSEcareer_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5876925"/>
            <a:ext cx="2376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2" descr="logo_с_hse_Pantone286_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6550" y="5876925"/>
            <a:ext cx="66198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Заголовок 2"/>
          <p:cNvSpPr>
            <a:spLocks/>
          </p:cNvSpPr>
          <p:nvPr/>
        </p:nvSpPr>
        <p:spPr bwMode="auto">
          <a:xfrm>
            <a:off x="1403350" y="1268413"/>
            <a:ext cx="6346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sz="2400" b="1">
                <a:solidFill>
                  <a:srgbClr val="254061"/>
                </a:solidFill>
              </a:rPr>
              <a:t>Благодарю за внимание!</a:t>
            </a:r>
          </a:p>
        </p:txBody>
      </p:sp>
      <p:sp>
        <p:nvSpPr>
          <p:cNvPr id="18438" name="Прямоугольник 5"/>
          <p:cNvSpPr>
            <a:spLocks noChangeArrowheads="1"/>
          </p:cNvSpPr>
          <p:nvPr/>
        </p:nvSpPr>
        <p:spPr bwMode="auto">
          <a:xfrm>
            <a:off x="2339975" y="4581525"/>
            <a:ext cx="136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hlinkClick r:id="rId4"/>
              </a:rPr>
              <a:t>www.hse.ru</a:t>
            </a:r>
            <a:r>
              <a:rPr lang="de-DE"/>
              <a:t> </a:t>
            </a:r>
            <a:endParaRPr lang="ru-RU"/>
          </a:p>
        </p:txBody>
      </p:sp>
      <p:sp>
        <p:nvSpPr>
          <p:cNvPr id="18439" name="Прямоугольник 5"/>
          <p:cNvSpPr>
            <a:spLocks noChangeArrowheads="1"/>
          </p:cNvSpPr>
          <p:nvPr/>
        </p:nvSpPr>
        <p:spPr bwMode="auto">
          <a:xfrm>
            <a:off x="4716463" y="4652963"/>
            <a:ext cx="2232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hlinkClick r:id="rId5"/>
              </a:rPr>
              <a:t>http</a:t>
            </a:r>
            <a:r>
              <a:rPr lang="ru-RU">
                <a:hlinkClick r:id="rId5"/>
              </a:rPr>
              <a:t>:</a:t>
            </a:r>
            <a:r>
              <a:rPr lang="en-US">
                <a:hlinkClick r:id="rId5"/>
              </a:rPr>
              <a:t>//career.hse.ru</a:t>
            </a:r>
            <a:r>
              <a:rPr lang="de-DE"/>
              <a:t> </a:t>
            </a:r>
            <a:endParaRPr lang="ru-RU"/>
          </a:p>
        </p:txBody>
      </p:sp>
      <p:pic>
        <p:nvPicPr>
          <p:cNvPr id="18440" name="Picture 10" descr="MP900422775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2133600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log-pre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</TotalTime>
  <Words>273</Words>
  <Application>Microsoft Office PowerPoint</Application>
  <PresentationFormat>Экран (4:3)</PresentationFormat>
  <Paragraphs>82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Arial</vt:lpstr>
      <vt:lpstr>Arial Narrow</vt:lpstr>
      <vt:lpstr>Wingdings</vt:lpstr>
      <vt:lpstr>Dialog-pres</vt:lpstr>
      <vt:lpstr>Dialog-pres</vt:lpstr>
      <vt:lpstr>Dialog-pres</vt:lpstr>
      <vt:lpstr>Dialog-pres</vt:lpstr>
      <vt:lpstr>Слайд 1</vt:lpstr>
      <vt:lpstr>О Центре развития карьеры </vt:lpstr>
      <vt:lpstr>О Центре развития карьеры</vt:lpstr>
      <vt:lpstr>Участие в учебном процессе</vt:lpstr>
      <vt:lpstr>Вопросы для обсуждения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Sony</dc:creator>
  <cp:lastModifiedBy>Оля</cp:lastModifiedBy>
  <cp:revision>124</cp:revision>
  <dcterms:created xsi:type="dcterms:W3CDTF">2012-09-06T19:34:05Z</dcterms:created>
  <dcterms:modified xsi:type="dcterms:W3CDTF">2013-01-30T10:44:06Z</dcterms:modified>
</cp:coreProperties>
</file>