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theme/theme4.xml" ContentType="application/vnd.openxmlformats-officedocument.theme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4.xml" ContentType="application/vnd.openxmlformats-officedocument.presentationml.slideMaster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slideMasters/slideMaster2.xml" ContentType="application/vnd.openxmlformats-officedocument.presentationml.slideMaster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  <p:sldMasterId id="2147483662" r:id="rId2"/>
    <p:sldMasterId id="2147483664" r:id="rId3"/>
    <p:sldMasterId id="2147483666" r:id="rId4"/>
  </p:sldMasterIdLst>
  <p:sldIdLst>
    <p:sldId id="266" r:id="rId5"/>
    <p:sldId id="279" r:id="rId6"/>
    <p:sldId id="267" r:id="rId7"/>
    <p:sldId id="268" r:id="rId8"/>
    <p:sldId id="269" r:id="rId9"/>
    <p:sldId id="270" r:id="rId10"/>
    <p:sldId id="278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"/>
      </p:ext>
    </p:extLst>
  </p:showPr>
  <p:extLst>
    <p:ext uri="{E76CE94A-603C-4142-B9EB-6D1370010A27}">
      <p14:discardImageEditData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0"/>
    </p:ext>
    <p:ext uri="{D31A062A-798A-4329-ABDD-BBA856620510}">
      <p14:defaultImageDpi xmlns:mc="http://schemas.openxmlformats.org/markup-compatibility/2006" xmlns:mv="urn:schemas-microsoft-com:mac:vml"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91" d="100"/>
          <a:sy n="91" d="100"/>
        </p:scale>
        <p:origin x="-848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B43D1-82CB-47B9-95F7-D33685BDFA51}" type="datetime1">
              <a:rPr lang="en-US"/>
              <a:pPr>
                <a:defRPr/>
              </a:pPr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7FFD-70CD-4C5C-8117-5884EA760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B43D1-82CB-47B9-95F7-D33685BDFA51}" type="datetime1">
              <a:rPr lang="en-US"/>
              <a:pPr>
                <a:defRPr/>
              </a:pPr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7FFD-70CD-4C5C-8117-5884EA760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568E8-2083-0547-A685-3515CA2C73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36AA-B9A7-554C-87DE-7F90FFF961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B43D1-82CB-47B9-95F7-D33685BDFA51}" type="datetime1">
              <a:rPr lang="en-US"/>
              <a:pPr>
                <a:defRPr/>
              </a:pPr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7FFD-70CD-4C5C-8117-5884EA760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BE2B9D-1697-4090-97E9-0A438BE077E8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F37826-9FC6-4A47-B435-94C6280B7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BE2B9D-1697-4090-97E9-0A438BE077E8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F37826-9FC6-4A47-B435-94C6280B7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568E8-2083-0547-A685-3515CA2C73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B36AA-B9A7-554C-87DE-7F90FFF961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BE2B9D-1697-4090-97E9-0A438BE077E8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F37826-9FC6-4A47-B435-94C6280B7F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3" Type="http://schemas.openxmlformats.org/officeDocument/2006/relationships/hyperlink" Target="http://www.cim.hse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06625"/>
          </a:xfrm>
        </p:spPr>
        <p:txBody>
          <a:bodyPr/>
          <a:lstStyle/>
          <a:p>
            <a:pPr eaLnBrk="1" hangingPunct="1"/>
            <a:r>
              <a:rPr lang="ru-RU" sz="4000" dirty="0" smtClean="0"/>
              <a:t>Опыт привлечения работодателей к разработке образовательного стандарта: исследование компетенций, необходимых для работы в медиа</a:t>
            </a:r>
            <a:endParaRPr lang="en-US" sz="4000" dirty="0" smtClean="0">
              <a:solidFill>
                <a:srgbClr val="21386F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2743200" y="5150042"/>
            <a:ext cx="6400800" cy="908050"/>
          </a:xfrm>
        </p:spPr>
        <p:txBody>
          <a:bodyPr/>
          <a:lstStyle/>
          <a:p>
            <a:pPr algn="r" eaLnBrk="1" hangingPunct="1"/>
            <a:r>
              <a:rPr lang="ru-RU" sz="20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Центр внутреннего мониторинга НИУ ВШЭ</a:t>
            </a:r>
            <a:endParaRPr kumimoji="1" lang="ru-RU" sz="1400" dirty="0" smtClean="0">
              <a:solidFill>
                <a:srgbClr val="000066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3316" name="Subtitle 2"/>
          <p:cNvSpPr txBox="1">
            <a:spLocks/>
          </p:cNvSpPr>
          <p:nvPr/>
        </p:nvSpPr>
        <p:spPr bwMode="auto">
          <a:xfrm>
            <a:off x="1371600" y="6467475"/>
            <a:ext cx="6400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lang="ru-RU" sz="800">
              <a:solidFill>
                <a:prstClr val="white"/>
              </a:solidFill>
              <a:latin typeface="Arial" charset="0"/>
              <a:ea typeface="ＭＳ Ｐゴシック"/>
              <a:cs typeface="ＭＳ Ｐゴシック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www.hse.ru</a:t>
            </a: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 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3200" b="1" dirty="0" smtClean="0">
                <a:solidFill>
                  <a:schemeClr val="tx2"/>
                </a:solidFill>
                <a:ea typeface="+mj-ea"/>
                <a:cs typeface="+mj-cs"/>
              </a:rPr>
              <a:t>Взгляд работодателей: каким должно быть образование в сфере медиа?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8150" y="1351800"/>
            <a:ext cx="8248650" cy="471082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ru-RU" sz="3840" dirty="0" smtClean="0">
                <a:solidFill>
                  <a:prstClr val="black"/>
                </a:solidFill>
              </a:rPr>
              <a:t>Бакалавриат – базовая подготовка, формирование общих компетенций. </a:t>
            </a:r>
            <a:endParaRPr lang="en-US" sz="384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ru-RU" sz="3840" dirty="0" smtClean="0">
                <a:solidFill>
                  <a:prstClr val="black"/>
                </a:solidFill>
              </a:rPr>
              <a:t>Магистратура и последний год бакалавриата –</a:t>
            </a:r>
            <a:r>
              <a:rPr lang="en-US" sz="3840" dirty="0" smtClean="0">
                <a:solidFill>
                  <a:prstClr val="black"/>
                </a:solidFill>
              </a:rPr>
              <a:t> </a:t>
            </a:r>
            <a:r>
              <a:rPr lang="ru-RU" sz="3840" dirty="0" smtClean="0">
                <a:solidFill>
                  <a:prstClr val="black"/>
                </a:solidFill>
              </a:rPr>
              <a:t>«прицельная» подготовка к работе в отдельных сегментах медиарынка.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ru-RU" sz="3840" dirty="0" smtClean="0">
                <a:solidFill>
                  <a:prstClr val="black"/>
                </a:solidFill>
              </a:rPr>
              <a:t>Должно способствовать формированию аналитических и исследовательских навыков.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ru-RU" sz="3840" dirty="0" smtClean="0">
                <a:solidFill>
                  <a:prstClr val="black"/>
                </a:solidFill>
              </a:rPr>
              <a:t>Университет - среда для развития креативного работника, акцент на проектную работу.</a:t>
            </a:r>
            <a:endParaRPr lang="en-US" sz="384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ru-RU" sz="3840" dirty="0" smtClean="0">
                <a:solidFill>
                  <a:prstClr val="black"/>
                </a:solidFill>
              </a:rPr>
              <a:t>Практика и стажировки с реальным включением в медиаиндустрию.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ru-RU" sz="3840" dirty="0" smtClean="0">
                <a:solidFill>
                  <a:prstClr val="black"/>
                </a:solidFill>
              </a:rPr>
              <a:t>Преобладание преподавателей-практиков и мастер-классы от «медиа-гуру».</a:t>
            </a:r>
          </a:p>
          <a:p>
            <a:endParaRPr 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>
          <a:xfrm>
            <a:off x="1371600" y="4468813"/>
            <a:ext cx="6400800" cy="908050"/>
          </a:xfrm>
        </p:spPr>
        <p:txBody>
          <a:bodyPr/>
          <a:lstStyle/>
          <a:p>
            <a:pPr algn="r"/>
            <a:r>
              <a:rPr lang="en-US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  <a:hlinkClick r:id="rId3"/>
              </a:rPr>
              <a:t>www.cim.hse.ru</a:t>
            </a:r>
            <a:endParaRPr lang="en-US" sz="1200" dirty="0" smtClean="0">
              <a:solidFill>
                <a:srgbClr val="003F82"/>
              </a:solidFill>
              <a:latin typeface="Myriad Pro"/>
              <a:ea typeface="ＭＳ Ｐゴシック"/>
              <a:cs typeface="ＭＳ Ｐゴシック"/>
            </a:endParaRPr>
          </a:p>
          <a:p>
            <a:pPr algn="r"/>
            <a:r>
              <a:rPr lang="en-US" sz="1200" dirty="0" err="1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cim@hse.ru</a:t>
            </a:r>
            <a:endParaRPr lang="ru-RU" sz="1200" dirty="0" smtClean="0">
              <a:solidFill>
                <a:srgbClr val="003F82"/>
              </a:solidFill>
              <a:latin typeface="Myriad Pro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ru-RU" sz="3200" b="1" dirty="0" smtClean="0">
                <a:solidFill>
                  <a:srgbClr val="1F497D"/>
                </a:solidFill>
              </a:rPr>
              <a:t>Контекст исследования</a:t>
            </a:r>
            <a:endParaRPr lang="en-US" sz="3200" b="1" dirty="0">
              <a:solidFill>
                <a:srgbClr val="1F497D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57200" y="1215256"/>
            <a:ext cx="8229600" cy="4910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buFont typeface="Arial"/>
              <a:buNone/>
              <a:defRPr/>
            </a:pPr>
            <a:r>
              <a:rPr lang="ru-RU" sz="2800" dirty="0" smtClean="0">
                <a:solidFill>
                  <a:prstClr val="black"/>
                </a:solidFill>
              </a:rPr>
              <a:t>Перед разработчиками образовательного стандарта для факультета медиакоммуникаций стояла задача составить список ключевых компетенций, </a:t>
            </a:r>
            <a:r>
              <a:rPr lang="ru-RU" sz="2800" smtClean="0">
                <a:solidFill>
                  <a:prstClr val="black"/>
                </a:solidFill>
              </a:rPr>
              <a:t>на</a:t>
            </a:r>
            <a:r>
              <a:rPr lang="ru-RU" sz="2800" smtClean="0">
                <a:solidFill>
                  <a:prstClr val="black"/>
                </a:solidFill>
              </a:rPr>
              <a:t> развитие </a:t>
            </a:r>
            <a:r>
              <a:rPr lang="ru-RU" sz="2800" dirty="0" smtClean="0">
                <a:solidFill>
                  <a:prstClr val="black"/>
                </a:solidFill>
              </a:rPr>
              <a:t>которых будет направлен учебный процесс на факультете. Новый стандарт был призван соответствовать актуальным потребностям медиа сферы в молодых специалистах.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 исследовании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57200" y="1215256"/>
            <a:ext cx="8229600" cy="49109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Цель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выявление потребностей работодателей в специфических по своим навыкам сотрудник</a:t>
            </a:r>
            <a:r>
              <a:rPr lang="ru-RU" sz="2400" dirty="0" smtClean="0"/>
              <a:t>ах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работы в сфере медиакоммуникаций, а также описание текущего механизма трудоустройства в сегментах рынка труда, относящихся к сфере медиа.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Задачи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Оценка удовлетворенности работодателей подготовкой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выпускников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реализуемой по существующим специальностям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Составление портрета «идеального кандидата» для работы в сфере медиакоммуникаций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Выявление трудностей, с которыми сталкиваются молодые специалисты при трудоустройстве и работе в сфере медиа, вследствие минусов полученного ими образования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3200" b="1" dirty="0" smtClean="0">
                <a:solidFill>
                  <a:schemeClr val="tx2"/>
                </a:solidFill>
              </a:rPr>
              <a:t>Дизайн исследования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57200" y="1215256"/>
            <a:ext cx="8229600" cy="4910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Arial"/>
              <a:buChar char="•"/>
            </a:pPr>
            <a:r>
              <a:rPr lang="ru-RU" sz="2400" dirty="0" smtClean="0"/>
              <a:t> </a:t>
            </a:r>
            <a:r>
              <a:rPr lang="ru-RU" sz="2800" dirty="0" smtClean="0"/>
              <a:t>30 интервью с представителями компаний-</a:t>
            </a:r>
          </a:p>
          <a:p>
            <a:r>
              <a:rPr lang="ru-RU" sz="2800" dirty="0" smtClean="0"/>
              <a:t>работодателей в сфере медиа</a:t>
            </a:r>
          </a:p>
          <a:p>
            <a:pPr>
              <a:buFont typeface="Arial"/>
              <a:buChar char="•"/>
            </a:pPr>
            <a:endParaRPr lang="ru-RU" sz="1200" dirty="0" smtClean="0"/>
          </a:p>
          <a:p>
            <a:pPr>
              <a:buFont typeface="Arial"/>
              <a:buChar char="•"/>
            </a:pPr>
            <a:r>
              <a:rPr lang="ru-RU" sz="2800" dirty="0" smtClean="0"/>
              <a:t> Опрос сотрудников российских медиа-компаний </a:t>
            </a:r>
          </a:p>
          <a:p>
            <a:r>
              <a:rPr lang="en-US" sz="2800" dirty="0" smtClean="0"/>
              <a:t>(N=90)</a:t>
            </a:r>
            <a:endParaRPr lang="ru-RU" sz="2800" dirty="0" smtClean="0"/>
          </a:p>
          <a:p>
            <a:pPr>
              <a:buFont typeface="Arial"/>
              <a:buChar char="•"/>
            </a:pPr>
            <a:endParaRPr lang="ru-RU" sz="1200" dirty="0" smtClean="0"/>
          </a:p>
          <a:p>
            <a:pPr>
              <a:buFont typeface="Arial"/>
              <a:buChar char="•"/>
            </a:pPr>
            <a:r>
              <a:rPr lang="ru-RU" sz="2800" dirty="0" smtClean="0"/>
              <a:t> 3 фокус-группы с молодыми специалистами в сфере медиа</a:t>
            </a:r>
          </a:p>
          <a:p>
            <a:pPr>
              <a:buFont typeface="Arial"/>
              <a:buChar char="•"/>
            </a:pPr>
            <a:endParaRPr lang="ru-RU" sz="1200" dirty="0" smtClean="0"/>
          </a:p>
          <a:p>
            <a:pPr>
              <a:buFont typeface="Arial"/>
              <a:buChar char="•"/>
            </a:pPr>
            <a:r>
              <a:rPr lang="ru-RU" sz="2800" dirty="0" smtClean="0"/>
              <a:t> Контент-анализ вакансий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1539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3200" b="1" dirty="0" smtClean="0">
                <a:solidFill>
                  <a:schemeClr val="tx2"/>
                </a:solidFill>
              </a:rPr>
              <a:t>Взгляд работодателей: недостатки подготовки молодых специалистов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8150" y="1296987"/>
            <a:ext cx="8229600" cy="524113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</a:pPr>
            <a:r>
              <a:rPr lang="ru-RU" sz="4129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Не хватает: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613" dirty="0" smtClean="0"/>
              <a:t> Кругозора и эрудиции 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613" dirty="0" smtClean="0"/>
              <a:t> Грамотности и умения излагать свои мысли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613" dirty="0" smtClean="0"/>
              <a:t> Умения взаимодействовать с различными контрагентами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613" dirty="0" smtClean="0"/>
              <a:t> Навыков организации проектной работы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613" dirty="0" smtClean="0"/>
              <a:t> Базового понимания новых технологий, особенностей коммуникации в интернете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613" dirty="0" smtClean="0"/>
              <a:t> Понимания особенностей устройства и функционирования медиарынка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613" dirty="0" smtClean="0"/>
              <a:t> Знания основ маркетинга</a:t>
            </a:r>
          </a:p>
          <a:p>
            <a:pPr algn="just">
              <a:spcBef>
                <a:spcPts val="600"/>
              </a:spcBef>
            </a:pPr>
            <a:endParaRPr lang="ru-RU" sz="2200" b="1" dirty="0" smtClean="0"/>
          </a:p>
          <a:p>
            <a:endParaRPr 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1539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3200" b="1" dirty="0" smtClean="0">
                <a:solidFill>
                  <a:schemeClr val="tx2"/>
                </a:solidFill>
              </a:rPr>
              <a:t>Взгляд работодателей: недостатки подготовки молодых специалистов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8150" y="1296988"/>
            <a:ext cx="8229600" cy="2485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lvl="0" algn="just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</a:rPr>
              <a:t>Работодатели сходятся во мнении, что факультеты журналистики не справляются с задачей подготовки специалистов с нужной квалификацией, что приводит к отсутствию профильного образования. В этой связи основным критерием при приеме на работу становится общая </a:t>
            </a:r>
            <a:r>
              <a:rPr lang="ru-RU" sz="2400" b="1" u="sng" dirty="0" smtClean="0">
                <a:solidFill>
                  <a:prstClr val="black"/>
                </a:solidFill>
              </a:rPr>
              <a:t>«адекватность» </a:t>
            </a:r>
            <a:r>
              <a:rPr lang="ru-RU" sz="2400" dirty="0" smtClean="0">
                <a:solidFill>
                  <a:prstClr val="black"/>
                </a:solidFill>
              </a:rPr>
              <a:t>и желание работать в медиа. Таким образом, в медиа приходят работать также выпускники различных гуманитарных специальностей (напр., историки, филологи). </a:t>
            </a:r>
          </a:p>
          <a:p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1035330" y="3782312"/>
            <a:ext cx="7223709" cy="2430462"/>
          </a:xfrm>
          <a:prstGeom prst="wedgeRoundRectCallout">
            <a:avLst>
              <a:gd name="adj1" fmla="val -56561"/>
              <a:gd name="adj2" fmla="val -5266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Большинство наших вузов учат журналистике, при этом не просто журналистике, а журналистике, достаточно устаревшей и концептуально. На концептуальном уровне это журналистика даже не XX, а XIX века. Но с того момента так много поменялось и так много добавилось, что вообще говоря, представлять себе, что человек с этим набором знаний будет соответствовать потребностям современной индустрии, так скажем, наивно. </a:t>
            </a:r>
          </a:p>
          <a:p>
            <a:pPr algn="r">
              <a:buNone/>
            </a:pPr>
            <a:r>
              <a:rPr lang="ru-RU" dirty="0" smtClean="0"/>
              <a:t>[Медиахолдинг, заместитель генерального директора]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1539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3200" b="1" dirty="0" smtClean="0">
                <a:solidFill>
                  <a:srgbClr val="1F497D"/>
                </a:solidFill>
              </a:rPr>
              <a:t>Взгляд работодателей: недостатки подготовки молодых специалистов</a:t>
            </a:r>
            <a:endParaRPr lang="en-US" sz="3200" b="1" dirty="0">
              <a:solidFill>
                <a:srgbClr val="1F497D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8150" y="1296987"/>
            <a:ext cx="8229600" cy="5241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</a:pPr>
            <a:r>
              <a:rPr lang="ru-RU" sz="3027" dirty="0" smtClean="0">
                <a:solidFill>
                  <a:srgbClr val="FF0000"/>
                </a:solidFill>
              </a:rPr>
              <a:t>Новые вызовы текущей подготовке: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3294" dirty="0" smtClean="0"/>
              <a:t> </a:t>
            </a:r>
            <a:r>
              <a:rPr lang="ru-RU" sz="2800" dirty="0" smtClean="0"/>
              <a:t>Необходимость сочетания навыков создания контента и понимания сопутствующих менеджериальных и маркетинговых процессов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2800" dirty="0" smtClean="0"/>
              <a:t> Требование быстро осваивать новые медиа-технологии и интегрировать их в работу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ru-RU" sz="2800" dirty="0" smtClean="0"/>
              <a:t> Спрос на «универсальность»: необходимость наличия хотя бы общего знания об особенностях работы с различным контентом</a:t>
            </a:r>
          </a:p>
          <a:p>
            <a:pPr algn="just">
              <a:spcBef>
                <a:spcPts val="600"/>
              </a:spcBef>
            </a:pPr>
            <a:endParaRPr lang="ru-RU" sz="2200" b="1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520825" y="361950"/>
            <a:ext cx="7146925" cy="363538"/>
          </a:xfrm>
        </p:spPr>
        <p:txBody>
          <a:bodyPr/>
          <a:lstStyle/>
          <a:p>
            <a:pPr algn="l" eaLnBrk="1" hangingPunct="1"/>
            <a:r>
              <a:rPr lang="ru-RU" sz="2000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Программная инженерия</a:t>
            </a:r>
            <a:endParaRPr lang="en-US" sz="2000" dirty="0" smtClean="0">
              <a:solidFill>
                <a:schemeClr val="bg1"/>
              </a:solidFill>
              <a:latin typeface="Myriad Pro"/>
              <a:ea typeface="ＭＳ Ｐゴシック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Высшая школа экономики, Москва, 201</a:t>
            </a:r>
            <a:r>
              <a:rPr lang="en-US" sz="800">
                <a:solidFill>
                  <a:prstClr val="white"/>
                </a:solidFill>
                <a:latin typeface="Arial" charset="0"/>
                <a:ea typeface="ＭＳ Ｐゴシック"/>
                <a:cs typeface="ＭＳ Ｐゴシック"/>
              </a:rPr>
              <a:t>2</a:t>
            </a:r>
            <a:endParaRPr kumimoji="1" lang="ru-RU" sz="800">
              <a:solidFill>
                <a:prstClr val="white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38163" y="541338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38163" y="17653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2" name="Rectangle 16"/>
          <p:cNvSpPr>
            <a:spLocks noChangeArrowheads="1"/>
          </p:cNvSpPr>
          <p:nvPr/>
        </p:nvSpPr>
        <p:spPr bwMode="auto">
          <a:xfrm>
            <a:off x="538163" y="292735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538163" y="4114800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538163" y="5359400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/>
                <a:ea typeface="ＭＳ Ｐゴシック"/>
                <a:cs typeface="ＭＳ Ｐゴシック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chemeClr val="tx2"/>
                </a:solidFill>
                <a:ea typeface="+mj-ea"/>
                <a:cs typeface="+mj-cs"/>
              </a:rPr>
              <a:t>Взгляд работодателей: портрет идеального работника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8150" y="1092364"/>
            <a:ext cx="8506140" cy="523618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8000" b="1" dirty="0" smtClean="0">
                <a:solidFill>
                  <a:prstClr val="black"/>
                </a:solidFill>
              </a:rPr>
              <a:t>ТОП 7 компетенций</a:t>
            </a:r>
            <a:r>
              <a:rPr lang="en-US" sz="8000" b="1" dirty="0" smtClean="0">
                <a:solidFill>
                  <a:prstClr val="black"/>
                </a:solidFill>
              </a:rPr>
              <a:t> </a:t>
            </a:r>
            <a:r>
              <a:rPr lang="ru-RU" sz="6154" dirty="0" smtClean="0">
                <a:solidFill>
                  <a:prstClr val="black"/>
                </a:solidFill>
              </a:rPr>
              <a:t>(из списка разработчиков стандарта ф-та медиакоммуникаций):</a:t>
            </a:r>
          </a:p>
          <a:p>
            <a:pPr marL="360000" lvl="0" indent="-3600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8400" dirty="0" smtClean="0">
                <a:solidFill>
                  <a:prstClr val="black"/>
                </a:solidFill>
              </a:rPr>
              <a:t>Грамотность, умение составлять профессиональные материалы на русском языке.</a:t>
            </a:r>
          </a:p>
          <a:p>
            <a:pPr marL="360000" lvl="0" indent="-3600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8400" dirty="0" smtClean="0">
                <a:solidFill>
                  <a:prstClr val="black"/>
                </a:solidFill>
              </a:rPr>
              <a:t>Способность оценивать творческую продукцию, ее потенциальную привлекательность для рынка.</a:t>
            </a:r>
            <a:endParaRPr lang="en-US" sz="8400" dirty="0" smtClean="0">
              <a:solidFill>
                <a:prstClr val="black"/>
              </a:solidFill>
            </a:endParaRPr>
          </a:p>
          <a:p>
            <a:pPr marL="360000" lvl="0" indent="-3600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8400" dirty="0" smtClean="0">
                <a:solidFill>
                  <a:prstClr val="black"/>
                </a:solidFill>
              </a:rPr>
              <a:t>Свободное использование иностранного языка для делового общения.</a:t>
            </a:r>
          </a:p>
          <a:p>
            <a:pPr marL="360000" lvl="0" indent="-3600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8400" dirty="0" smtClean="0">
                <a:solidFill>
                  <a:prstClr val="black"/>
                </a:solidFill>
              </a:rPr>
              <a:t>Проявление инициативы, способность брать на себя всю полноту ответственности, в том числе в ситуациях риска.</a:t>
            </a:r>
          </a:p>
          <a:p>
            <a:pPr marL="360000" lvl="0" indent="-3600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8400" dirty="0" smtClean="0">
                <a:solidFill>
                  <a:prstClr val="black"/>
                </a:solidFill>
              </a:rPr>
              <a:t>Умение создавать проектные задачи для творческих коллективов, распределять задачи между творческими работниками и оценивать их деятельность.</a:t>
            </a:r>
          </a:p>
          <a:p>
            <a:pPr marL="360000" lvl="0" indent="-3600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8400" dirty="0" smtClean="0">
                <a:solidFill>
                  <a:prstClr val="black"/>
                </a:solidFill>
              </a:rPr>
              <a:t>Умение добывать информацию из различных источников, взаимодействовать с пресс-службами, искать собственные источники информации.</a:t>
            </a:r>
            <a:endParaRPr lang="en-US" sz="8400" dirty="0" smtClean="0">
              <a:solidFill>
                <a:prstClr val="black"/>
              </a:solidFill>
            </a:endParaRPr>
          </a:p>
          <a:p>
            <a:pPr marL="360000" lvl="0" indent="-3600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8400" dirty="0" smtClean="0">
                <a:solidFill>
                  <a:prstClr val="black"/>
                </a:solidFill>
              </a:rPr>
              <a:t>Способность самостоятельно приобретать и использовать в практической деятельности новые знания и умения, в том числе в новых областях знаний, непосредственно не связанных со сферой деятельности.</a:t>
            </a:r>
          </a:p>
          <a:p>
            <a:endParaRPr 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18" y="-253908"/>
            <a:ext cx="8701182" cy="1143000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chemeClr val="tx2"/>
                </a:solidFill>
              </a:rPr>
              <a:t>Взгляд работодателей</a:t>
            </a:r>
            <a:r>
              <a:rPr lang="ru-RU" sz="2400" b="1" dirty="0" smtClean="0">
                <a:solidFill>
                  <a:schemeClr val="tx2"/>
                </a:solidFill>
              </a:rPr>
              <a:t>: </a:t>
            </a:r>
            <a:r>
              <a:rPr lang="ru-RU" sz="2800" b="1" dirty="0" smtClean="0">
                <a:solidFill>
                  <a:schemeClr val="tx2"/>
                </a:solidFill>
              </a:rPr>
              <a:t>портрет идеального работника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  <a:p>
            <a:pPr>
              <a:buFontTx/>
              <a:buChar char="-"/>
            </a:pPr>
            <a:endParaRPr lang="en-US" dirty="0"/>
          </a:p>
        </p:txBody>
      </p:sp>
      <p:grpSp>
        <p:nvGrpSpPr>
          <p:cNvPr id="4" name="Group 8"/>
          <p:cNvGrpSpPr/>
          <p:nvPr/>
        </p:nvGrpSpPr>
        <p:grpSpPr>
          <a:xfrm>
            <a:off x="385636" y="682728"/>
            <a:ext cx="8487091" cy="5968908"/>
            <a:chOff x="944413" y="1417638"/>
            <a:chExt cx="7018879" cy="4947820"/>
          </a:xfrm>
        </p:grpSpPr>
        <p:sp>
          <p:nvSpPr>
            <p:cNvPr id="5" name="Rectangle 4"/>
            <p:cNvSpPr/>
            <p:nvPr/>
          </p:nvSpPr>
          <p:spPr>
            <a:xfrm>
              <a:off x="944413" y="1417638"/>
              <a:ext cx="3739340" cy="24739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 smtClean="0">
                <a:solidFill>
                  <a:prstClr val="white"/>
                </a:solidFill>
              </a:endParaRPr>
            </a:p>
            <a:p>
              <a:pPr algn="ctr"/>
              <a:endParaRPr lang="ru-RU" dirty="0" smtClean="0">
                <a:solidFill>
                  <a:prstClr val="white"/>
                </a:solidFill>
              </a:endParaRPr>
            </a:p>
            <a:p>
              <a:pPr algn="ctr"/>
              <a:endParaRPr lang="ru-RU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ru-RU" b="1" dirty="0" smtClean="0">
                  <a:solidFill>
                    <a:srgbClr val="000000"/>
                  </a:solidFill>
                </a:rPr>
                <a:t>Профессиональные качества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Грамотность, написание текстов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2 + иностранных языка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Понимание всего процесса подготовки      </a:t>
              </a:r>
            </a:p>
            <a:p>
              <a:r>
                <a:rPr lang="ru-RU" dirty="0" smtClean="0">
                  <a:solidFill>
                    <a:srgbClr val="000000"/>
                  </a:solidFill>
                </a:rPr>
                <a:t>и продвижения медиапродукта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</a:t>
              </a:r>
              <a:r>
                <a:rPr lang="ru-RU" dirty="0">
                  <a:solidFill>
                    <a:srgbClr val="000000"/>
                  </a:solidFill>
                </a:rPr>
                <a:t>О</a:t>
              </a:r>
              <a:r>
                <a:rPr lang="ru-RU" dirty="0" smtClean="0">
                  <a:solidFill>
                    <a:srgbClr val="000000"/>
                  </a:solidFill>
                </a:rPr>
                <a:t>риентация в сфере медиа (тенденции/бизнес-процессы)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Знание технологий «доставки» информации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Ориентация на непрерывное обучение</a:t>
              </a:r>
            </a:p>
            <a:p>
              <a:pPr>
                <a:buFont typeface="Arial"/>
                <a:buChar char="•"/>
              </a:pPr>
              <a:endParaRPr lang="ru-RU" dirty="0" smtClean="0">
                <a:solidFill>
                  <a:prstClr val="white"/>
                </a:solidFill>
              </a:endParaRPr>
            </a:p>
            <a:p>
              <a:pPr>
                <a:buFont typeface="Arial"/>
                <a:buChar char="•"/>
              </a:pPr>
              <a:endParaRPr lang="ru-RU" dirty="0" smtClean="0">
                <a:solidFill>
                  <a:prstClr val="white"/>
                </a:solidFill>
              </a:endParaRPr>
            </a:p>
            <a:p>
              <a:pPr>
                <a:buFont typeface="Arial"/>
                <a:buChar char="•"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394669" y="1417638"/>
              <a:ext cx="3568623" cy="247391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0000"/>
                  </a:solidFill>
                </a:rPr>
                <a:t>Личностные качества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Эрудированность, широкий кругозор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Коммуникабельность, умение общаться с людьми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Трудолюбие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Личностный интерес к работе («Чтобы глаза горели»)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Умение работать в команде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44413" y="3891548"/>
              <a:ext cx="3739340" cy="247391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0000"/>
                  </a:solidFill>
                </a:rPr>
                <a:t>Образовательный бэкграунд </a:t>
              </a:r>
            </a:p>
            <a:p>
              <a:pPr algn="ctr"/>
              <a:r>
                <a:rPr lang="ru-RU" dirty="0" smtClean="0">
                  <a:solidFill>
                    <a:srgbClr val="000000"/>
                  </a:solidFill>
                </a:rPr>
                <a:t>(не является определяющим)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Наличие диплома 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«Эклектичное» образование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srgbClr val="000000"/>
                  </a:solidFill>
                </a:rPr>
                <a:t> Нежурналистское образование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394670" y="3891548"/>
              <a:ext cx="3568622" cy="247391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 smtClean="0">
                <a:solidFill>
                  <a:prstClr val="black"/>
                </a:solidFill>
              </a:endParaRPr>
            </a:p>
            <a:p>
              <a:pPr algn="ctr"/>
              <a:endParaRPr lang="ru-RU" dirty="0">
                <a:solidFill>
                  <a:prstClr val="black"/>
                </a:solidFill>
              </a:endParaRPr>
            </a:p>
            <a:p>
              <a:pPr algn="ctr"/>
              <a:r>
                <a:rPr lang="ru-RU" b="1" dirty="0" smtClean="0">
                  <a:solidFill>
                    <a:prstClr val="black"/>
                  </a:solidFill>
                </a:rPr>
                <a:t>Профессиональный опыт </a:t>
              </a:r>
            </a:p>
            <a:p>
              <a:pPr algn="ctr"/>
              <a:r>
                <a:rPr lang="ru-RU" dirty="0" smtClean="0">
                  <a:solidFill>
                    <a:prstClr val="black"/>
                  </a:solidFill>
                </a:rPr>
                <a:t>(необходим для трудоустройства на позиции выше стажера)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prstClr val="black"/>
                  </a:solidFill>
                </a:rPr>
                <a:t> Личное знакомство с разными этапами создания контента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prstClr val="black"/>
                  </a:solidFill>
                </a:rPr>
                <a:t> Работа в различных СМИ или «звездная» репутация в рамках одного медиа</a:t>
              </a:r>
            </a:p>
            <a:p>
              <a:pPr>
                <a:buFont typeface="Arial"/>
                <a:buChar char="•"/>
              </a:pPr>
              <a:r>
                <a:rPr lang="ru-RU" dirty="0" smtClean="0">
                  <a:solidFill>
                    <a:prstClr val="black"/>
                  </a:solidFill>
                </a:rPr>
                <a:t> Опыт продвижения медиапродукта на рынке </a:t>
              </a:r>
            </a:p>
            <a:p>
              <a:pPr>
                <a:buFont typeface="Arial"/>
                <a:buChar char="•"/>
              </a:pPr>
              <a:endParaRPr lang="ru-RU" dirty="0" smtClean="0">
                <a:solidFill>
                  <a:prstClr val="white"/>
                </a:solidFill>
              </a:endParaRPr>
            </a:p>
            <a:p>
              <a:pPr>
                <a:buFont typeface="Arial"/>
                <a:buChar char="•"/>
              </a:pPr>
              <a:endParaRPr lang="ru-RU" dirty="0" smtClean="0">
                <a:solidFill>
                  <a:prstClr val="white"/>
                </a:solidFill>
              </a:endParaRPr>
            </a:p>
            <a:p>
              <a:pPr>
                <a:buFont typeface="Arial"/>
                <a:buChar char="•"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916</Words>
  <Application>Microsoft Macintosh PowerPoint</Application>
  <PresentationFormat>On-screen Show (4:3)</PresentationFormat>
  <Paragraphs>146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1_Office Theme</vt:lpstr>
      <vt:lpstr>2_Office Theme</vt:lpstr>
      <vt:lpstr>3_Office Theme</vt:lpstr>
      <vt:lpstr>4_Office Theme</vt:lpstr>
      <vt:lpstr>Опыт привлечения работодателей к разработке образовательного стандарта: исследование компетенций, необходимых для работы в медиа</vt:lpstr>
      <vt:lpstr>Slide 2</vt:lpstr>
      <vt:lpstr>Slide 3</vt:lpstr>
      <vt:lpstr>Slide 4</vt:lpstr>
      <vt:lpstr>Slide 5</vt:lpstr>
      <vt:lpstr>Slide 6</vt:lpstr>
      <vt:lpstr>Slide 7</vt:lpstr>
      <vt:lpstr>Slide 8</vt:lpstr>
      <vt:lpstr>Взгляд работодателей: портрет идеального работника</vt:lpstr>
      <vt:lpstr>Slide 10</vt:lpstr>
      <vt:lpstr>Slide 11</vt:lpstr>
    </vt:vector>
  </TitlesOfParts>
  <Company>TRHH8-F6P34-DBY2Q-BMQBT-RMMJ8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социологического исследования рынка труда в сфере медиакоммуникаций </dc:title>
  <dc:creator>Иван Gruzdev</dc:creator>
  <cp:lastModifiedBy>Иван Gruzdev</cp:lastModifiedBy>
  <cp:revision>27</cp:revision>
  <dcterms:created xsi:type="dcterms:W3CDTF">2013-01-28T08:41:38Z</dcterms:created>
  <dcterms:modified xsi:type="dcterms:W3CDTF">2013-01-28T08:52:29Z</dcterms:modified>
</cp:coreProperties>
</file>