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57" r:id="rId4"/>
    <p:sldId id="258" r:id="rId5"/>
    <p:sldId id="266" r:id="rId6"/>
    <p:sldId id="261" r:id="rId7"/>
    <p:sldId id="260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82"/>
    <a:srgbClr val="546C8E"/>
    <a:srgbClr val="E9EDF4"/>
    <a:srgbClr val="1C2A55"/>
    <a:srgbClr val="213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1828" autoAdjust="0"/>
  </p:normalViewPr>
  <p:slideViewPr>
    <p:cSldViewPr snapToGrid="0" snapToObjects="1">
      <p:cViewPr varScale="1">
        <p:scale>
          <a:sx n="53" d="100"/>
          <a:sy n="53" d="100"/>
        </p:scale>
        <p:origin x="-9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43706DB-BB9D-4A9E-A180-30C72378E419}" type="datetimeFigureOut">
              <a:rPr lang="ru-RU"/>
              <a:pPr>
                <a:defRPr/>
              </a:pPr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E8A021C6-C9E5-48C2-982F-8D2687C4A3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846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E1086F1D-781C-47F7-BBCE-CAC78DBEA6E3}" type="datetimeFigureOut">
              <a:rPr lang="ru-RU"/>
              <a:pPr>
                <a:defRPr/>
              </a:pPr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C6201CA-09E5-449C-9168-A73C7D47B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022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6201CA-09E5-449C-9168-A73C7D47BAE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597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D118A-9933-49C6-AB68-4562834324BF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2296F-8EF5-4F74-8052-551FCABD6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48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B599D-35FE-4B83-97A5-37D629AA08F7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5C77F-10D4-4F56-BC29-E3941667D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6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897CD-1632-43F3-9537-B0617C79719A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62302-F559-4B90-B253-5FEC2A070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2E81B-8763-408B-800D-24F0A4EB9B9B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1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E3AB5-66B3-4AF6-85D7-63C1421D9A54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899C1-1426-420A-9ABD-80E9CC923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7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559F5-9F7D-4F2B-93CA-ECFD2ACB4ADA}" type="datetime1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0513C-3367-4A31-AFCD-625FD39F9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5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0E2A0-2060-49F3-A614-60F690AE339B}" type="datetime1">
              <a:rPr lang="en-US" smtClean="0"/>
              <a:t>1/29/2013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63462-94DB-44C9-A53E-F1A217A16F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0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3A722-53CE-4B50-BEFA-BDFE1DB7A710}" type="datetime1">
              <a:rPr lang="en-US" smtClean="0"/>
              <a:t>1/29/2013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88B8E-9518-4C9F-8A67-FD1F7463D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0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4B33-95FE-4C17-B101-FB1432CF95E1}" type="datetime1">
              <a:rPr lang="en-US" smtClean="0"/>
              <a:t>1/29/2013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5816A60-20B6-40CE-8738-4159648B2D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2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5E45F-118F-4346-8F1F-CDA39EFE1D71}" type="datetime1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AC83C-CA38-4EDE-9F4E-938D485B1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3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9EECC-0944-494E-8847-D9C02356D8FF}" type="datetime1">
              <a:rPr lang="en-US" smtClean="0"/>
              <a:t>1/29/2013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E09A-C4A8-4EA2-99AF-C6245CB7C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4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15DD4F5-A660-4CE7-9637-2B0B223EF03E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200" b="1">
                <a:solidFill>
                  <a:schemeClr val="tx2"/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AED71AAF-3FBB-452E-B9EC-D286C39DF7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485900" y="1517661"/>
            <a:ext cx="7715250" cy="2206625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Участие работодателей 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 разработке ООП «Управление исследованиями, разработками 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и инновациями в компании»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Направление подготовки </a:t>
            </a:r>
            <a:b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222000 – </a:t>
            </a:r>
            <a:r>
              <a:rPr lang="ru-RU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Инноватика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(уровень – магистратура)</a:t>
            </a:r>
            <a:endParaRPr lang="en-US" sz="3600" b="1" dirty="0" smtClean="0">
              <a:solidFill>
                <a:srgbClr val="546C8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62125" y="4705349"/>
            <a:ext cx="7137400" cy="796925"/>
          </a:xfrm>
        </p:spPr>
        <p:txBody>
          <a:bodyPr/>
          <a:lstStyle/>
          <a:p>
            <a:pPr algn="r">
              <a:defRPr/>
            </a:pPr>
            <a:r>
              <a:rPr lang="ru-RU" sz="2400" b="1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Руководитель программы: </a:t>
            </a:r>
            <a:br>
              <a:rPr lang="ru-RU" sz="2400" b="1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д.э.н., профессор С.Ю. </a:t>
            </a:r>
            <a:r>
              <a:rPr lang="ru-RU" sz="2400" b="1" i="1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Ляпина</a:t>
            </a:r>
            <a:endParaRPr lang="ru-RU" sz="2400" b="1" i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30969"/>
            <a:ext cx="1460500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212" y="-168290"/>
            <a:ext cx="6986587" cy="1143000"/>
          </a:xfrm>
        </p:spPr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Перспективы развития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212" y="757238"/>
            <a:ext cx="6986588" cy="5368925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Создание международной программы на базе существующей ООП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Разработка новых ООП на базе стандарта НИУ ВШЭ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Исследование и администрирование инновационной деятельности</a:t>
            </a: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Управление малым инновационным бизнесом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Контакты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3088" y="1600200"/>
            <a:ext cx="6843712" cy="4525963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Кафедра менеджмента инноваций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109074, Россия, г. Москва, Славянская пл., д.4/2, оф. 010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Телефон: (495) 698-43-87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E-mail: sylyapina@hse.ru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Elbow Connector 12"/>
          <p:cNvCxnSpPr>
            <a:stCxn id="8" idx="1"/>
            <a:endCxn id="10" idx="1"/>
          </p:cNvCxnSpPr>
          <p:nvPr/>
        </p:nvCxnSpPr>
        <p:spPr>
          <a:xfrm rot="10800000" flipH="1" flipV="1">
            <a:off x="1704652" y="1032523"/>
            <a:ext cx="470341" cy="3336928"/>
          </a:xfrm>
          <a:prstGeom prst="bentConnector3">
            <a:avLst>
              <a:gd name="adj1" fmla="val 36452"/>
            </a:avLst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16A60-20B6-40CE-8738-4159648B2D4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2395538" y="408940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" name="Image" r:id="rId3" imgW="2539683" imgH="507578" progId="">
                  <p:embed/>
                </p:oleObj>
              </mc:Choice>
              <mc:Fallback>
                <p:oleObj name="Image" r:id="rId3" imgW="2539683" imgH="507578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38" y="408940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216352" y="433388"/>
            <a:ext cx="3946698" cy="469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itchFamily="34" charset="0"/>
              <a:buNone/>
            </a:pPr>
            <a:endParaRPr lang="ru-RU" sz="2000" b="1" u="sng" dirty="0" smtClean="0">
              <a:solidFill>
                <a:srgbClr val="21386F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Цель Института менеджмента инноваций </a:t>
            </a:r>
            <a:r>
              <a:rPr lang="ru-RU" sz="2000" b="1" dirty="0" smtClean="0">
                <a:solidFill>
                  <a:srgbClr val="21386F"/>
                </a:solidFill>
                <a:latin typeface="Arial" pitchFamily="34" charset="0"/>
                <a:cs typeface="Arial" pitchFamily="34" charset="0"/>
              </a:rPr>
              <a:t>–</a:t>
            </a:r>
          </a:p>
          <a:p>
            <a:pPr eaLnBrk="1" hangingPunct="1">
              <a:buFont typeface="Arial" pitchFamily="34" charset="0"/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	проведение научной и образовательной деятельности 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в области инноваций и подготовки кадров 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для инновационной сферы Российской Федерации</a:t>
            </a:r>
          </a:p>
        </p:txBody>
      </p:sp>
      <p:grpSp>
        <p:nvGrpSpPr>
          <p:cNvPr id="5" name="Группа 16"/>
          <p:cNvGrpSpPr>
            <a:grpSpLocks/>
          </p:cNvGrpSpPr>
          <p:nvPr/>
        </p:nvGrpSpPr>
        <p:grpSpPr bwMode="auto">
          <a:xfrm>
            <a:off x="1704653" y="647923"/>
            <a:ext cx="3355863" cy="2967058"/>
            <a:chOff x="2613934" y="1716753"/>
            <a:chExt cx="3056510" cy="3564121"/>
          </a:xfrm>
          <a:solidFill>
            <a:srgbClr val="CCECFF"/>
          </a:solidFill>
        </p:grpSpPr>
        <p:sp>
          <p:nvSpPr>
            <p:cNvPr id="6" name="Прямоугольник 15"/>
            <p:cNvSpPr/>
            <p:nvPr/>
          </p:nvSpPr>
          <p:spPr>
            <a:xfrm>
              <a:off x="3072482" y="4246086"/>
              <a:ext cx="2597962" cy="1034788"/>
            </a:xfrm>
            <a:prstGeom prst="rect">
              <a:avLst/>
            </a:prstGeom>
            <a:solidFill>
              <a:srgbClr val="FFFF99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000" b="1" dirty="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  <a:cs typeface="Courier New" pitchFamily="49" charset="0"/>
                </a:rPr>
                <a:t>Кафедра менеджмента инноваций</a:t>
              </a:r>
            </a:p>
          </p:txBody>
        </p:sp>
        <p:grpSp>
          <p:nvGrpSpPr>
            <p:cNvPr id="7" name="Группа 37"/>
            <p:cNvGrpSpPr>
              <a:grpSpLocks/>
            </p:cNvGrpSpPr>
            <p:nvPr/>
          </p:nvGrpSpPr>
          <p:grpSpPr bwMode="auto">
            <a:xfrm>
              <a:off x="2613934" y="1716753"/>
              <a:ext cx="3033497" cy="2275663"/>
              <a:chOff x="2590781" y="1254991"/>
              <a:chExt cx="2734520" cy="2054251"/>
            </a:xfrm>
            <a:grpFill/>
          </p:grpSpPr>
          <p:sp>
            <p:nvSpPr>
              <p:cNvPr id="9" name="Прямоугольник 13"/>
              <p:cNvSpPr/>
              <p:nvPr/>
            </p:nvSpPr>
            <p:spPr>
              <a:xfrm>
                <a:off x="2960470" y="2368223"/>
                <a:ext cx="2364831" cy="941019"/>
              </a:xfrm>
              <a:prstGeom prst="rect">
                <a:avLst/>
              </a:prstGeom>
              <a:solidFill>
                <a:srgbClr val="FFCC99"/>
              </a:soli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2000" b="1" dirty="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  <a:cs typeface="Courier New" pitchFamily="49" charset="0"/>
                  </a:rPr>
                  <a:t>Центр исследований сферы инноваций</a:t>
                </a:r>
              </a:p>
            </p:txBody>
          </p:sp>
          <p:sp>
            <p:nvSpPr>
              <p:cNvPr id="8" name="Прямоугольник 12"/>
              <p:cNvSpPr/>
              <p:nvPr/>
            </p:nvSpPr>
            <p:spPr>
              <a:xfrm>
                <a:off x="2590781" y="1254991"/>
                <a:ext cx="2734520" cy="834087"/>
              </a:xfrm>
              <a:prstGeom prst="rect">
                <a:avLst/>
              </a:prstGeom>
              <a:grpFill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ru-RU" sz="2400" b="1" dirty="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  <a:cs typeface="Courier New" pitchFamily="49" charset="0"/>
                  </a:rPr>
                  <a:t>ИМИ НИУ </a:t>
                </a:r>
                <a:r>
                  <a:rPr lang="ru-RU" sz="2400" b="1" dirty="0" smtClean="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  <a:cs typeface="Courier New" pitchFamily="49" charset="0"/>
                  </a:rPr>
                  <a:t>ВШЭ	</a:t>
                </a:r>
                <a:endParaRPr lang="ru-RU" sz="2400" b="1" dirty="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  <a:cs typeface="Courier New" pitchFamily="49" charset="0"/>
                </a:endParaRPr>
              </a:p>
            </p:txBody>
          </p:sp>
        </p:grpSp>
      </p:grpSp>
      <p:sp>
        <p:nvSpPr>
          <p:cNvPr id="10" name="Прямоугольник 18"/>
          <p:cNvSpPr/>
          <p:nvPr/>
        </p:nvSpPr>
        <p:spPr bwMode="auto">
          <a:xfrm>
            <a:off x="2174994" y="3834792"/>
            <a:ext cx="2852198" cy="1069318"/>
          </a:xfrm>
          <a:prstGeom prst="rect">
            <a:avLst/>
          </a:prstGeom>
          <a:solidFill>
            <a:srgbClr val="CCFF99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>«Фабрика 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>кейсов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>»</a:t>
            </a:r>
          </a:p>
        </p:txBody>
      </p:sp>
      <p:cxnSp>
        <p:nvCxnSpPr>
          <p:cNvPr id="11" name="Elbow Connector 10"/>
          <p:cNvCxnSpPr>
            <a:stCxn id="8" idx="1"/>
            <a:endCxn id="9" idx="1"/>
          </p:cNvCxnSpPr>
          <p:nvPr/>
        </p:nvCxnSpPr>
        <p:spPr>
          <a:xfrm rot="10800000" flipH="1" flipV="1">
            <a:off x="1704652" y="1032523"/>
            <a:ext cx="450275" cy="1075936"/>
          </a:xfrm>
          <a:prstGeom prst="bentConnector3">
            <a:avLst>
              <a:gd name="adj1" fmla="val 38077"/>
            </a:avLst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8" idx="1"/>
            <a:endCxn id="6" idx="1"/>
          </p:cNvCxnSpPr>
          <p:nvPr/>
        </p:nvCxnSpPr>
        <p:spPr>
          <a:xfrm rot="10800000" flipH="1" flipV="1">
            <a:off x="1704653" y="1032523"/>
            <a:ext cx="503458" cy="2151738"/>
          </a:xfrm>
          <a:prstGeom prst="bentConnector3">
            <a:avLst>
              <a:gd name="adj1" fmla="val 34054"/>
            </a:avLst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12"/>
          <p:cNvSpPr/>
          <p:nvPr/>
        </p:nvSpPr>
        <p:spPr bwMode="auto">
          <a:xfrm>
            <a:off x="1704653" y="628872"/>
            <a:ext cx="3330596" cy="769200"/>
          </a:xfrm>
          <a:prstGeom prst="rect">
            <a:avLst/>
          </a:prstGeom>
          <a:solidFill>
            <a:srgbClr val="CCE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>ИМИ НИУ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Courier New" pitchFamily="49" charset="0"/>
              </a:rPr>
              <a:t>ВШЭ	</a:t>
            </a:r>
            <a:endParaRPr lang="ru-RU" sz="2400" b="1" dirty="0">
              <a:solidFill>
                <a:schemeClr val="tx1"/>
              </a:solidFill>
              <a:latin typeface="Arial" pitchFamily="34" charset="0"/>
              <a:ea typeface="ＭＳ Ｐゴシック" pitchFamily="34" charset="-128"/>
              <a:cs typeface="Courier New" pitchFamily="49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965" y="691243"/>
            <a:ext cx="388170" cy="70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480" y="-311170"/>
            <a:ext cx="8229600" cy="1143000"/>
          </a:xfrm>
        </p:spPr>
        <p:txBody>
          <a:bodyPr/>
          <a:lstStyle/>
          <a:p>
            <a:r>
              <a:rPr lang="ru-RU" sz="3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Предпосылки открытия программы</a:t>
            </a:r>
            <a:endParaRPr lang="ru-RU" sz="32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816892" y="3792340"/>
            <a:ext cx="42125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 smtClean="0">
                <a:solidFill>
                  <a:srgbClr val="FF0000"/>
                </a:solidFill>
              </a:rPr>
              <a:t>2011 – 2012</a:t>
            </a:r>
            <a:r>
              <a:rPr lang="ru-RU" sz="1800" b="0" dirty="0" smtClean="0"/>
              <a:t> </a:t>
            </a:r>
            <a:r>
              <a:rPr lang="ru-RU" sz="1800" b="0" dirty="0" smtClean="0"/>
              <a:t>– по инициативе ИМИ  </a:t>
            </a:r>
            <a:r>
              <a:rPr lang="ru-RU" sz="1800" b="0" dirty="0"/>
              <a:t>НИУ ВШЭ создан </a:t>
            </a:r>
            <a:r>
              <a:rPr lang="ru-RU" sz="1800" b="0" dirty="0" smtClean="0"/>
              <a:t>Клуб </a:t>
            </a:r>
            <a:r>
              <a:rPr lang="ru-RU" sz="1800" b="0" dirty="0"/>
              <a:t>директоров по науке и инновациям – </a:t>
            </a:r>
            <a:r>
              <a:rPr lang="ru-RU" sz="1800" b="0" dirty="0" err="1" smtClean="0"/>
              <a:t>iR&amp;Dclub</a:t>
            </a:r>
            <a:endParaRPr lang="ru-RU" sz="1800" b="0" dirty="0"/>
          </a:p>
        </p:txBody>
      </p:sp>
      <p:sp>
        <p:nvSpPr>
          <p:cNvPr id="7" name="TextBox 6"/>
          <p:cNvSpPr txBox="1"/>
          <p:nvPr/>
        </p:nvSpPr>
        <p:spPr>
          <a:xfrm>
            <a:off x="1728778" y="542885"/>
            <a:ext cx="58435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Профессиональный стандарт по профессии «Менеджер инновационной деятельности в научно-технической и производственной сферах» (Постановление Министерство труда и социального развития РФ от </a:t>
            </a:r>
            <a:r>
              <a:rPr lang="ru-RU" dirty="0" smtClean="0">
                <a:solidFill>
                  <a:srgbClr val="FF0000"/>
                </a:solidFill>
              </a:rPr>
              <a:t>05.03.2004</a:t>
            </a:r>
            <a:r>
              <a:rPr lang="ru-RU" dirty="0" smtClean="0"/>
              <a:t> № 34)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243125" y="1948773"/>
            <a:ext cx="6750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Федеральный </a:t>
            </a:r>
            <a:r>
              <a:rPr lang="ru-RU" dirty="0"/>
              <a:t>государственный образовательный стандарт по направлению высшего профессионального образования </a:t>
            </a:r>
            <a:r>
              <a:rPr lang="ru-RU" dirty="0" smtClean="0"/>
              <a:t>222000.68 </a:t>
            </a:r>
            <a:r>
              <a:rPr lang="ru-RU" dirty="0"/>
              <a:t>– </a:t>
            </a:r>
            <a:r>
              <a:rPr lang="ru-RU" dirty="0" err="1"/>
              <a:t>Инноватика</a:t>
            </a:r>
            <a:r>
              <a:rPr lang="ru-RU" dirty="0"/>
              <a:t> (квалификация (степень) «магистр</a:t>
            </a:r>
            <a:r>
              <a:rPr lang="ru-RU" dirty="0" smtClean="0"/>
              <a:t>») утвержден </a:t>
            </a:r>
            <a:r>
              <a:rPr lang="ru-RU" dirty="0" smtClean="0"/>
              <a:t>Приказом </a:t>
            </a:r>
            <a:r>
              <a:rPr lang="ru-RU" dirty="0" err="1" smtClean="0"/>
              <a:t>Минобрнауки</a:t>
            </a:r>
            <a:r>
              <a:rPr lang="ru-RU" dirty="0" smtClean="0"/>
              <a:t> РФ от 18.11.2009 </a:t>
            </a:r>
            <a:br>
              <a:rPr lang="ru-RU" dirty="0" smtClean="0"/>
            </a:br>
            <a:r>
              <a:rPr lang="ru-RU" dirty="0" smtClean="0"/>
              <a:t>№ 629 </a:t>
            </a:r>
            <a:r>
              <a:rPr lang="ru-RU" dirty="0" smtClean="0"/>
              <a:t>и </a:t>
            </a:r>
            <a:r>
              <a:rPr lang="ru-RU" dirty="0"/>
              <a:t>введен в действие </a:t>
            </a:r>
            <a:r>
              <a:rPr lang="ru-RU" dirty="0" smtClean="0"/>
              <a:t>с </a:t>
            </a:r>
            <a:r>
              <a:rPr lang="ru-RU" dirty="0">
                <a:solidFill>
                  <a:srgbClr val="FF0000"/>
                </a:solidFill>
              </a:rPr>
              <a:t>01.01.2010</a:t>
            </a:r>
            <a:r>
              <a:rPr lang="ru-RU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71863" y="4685225"/>
            <a:ext cx="5950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Образовательный стандарт НИУ ВШЭ по </a:t>
            </a:r>
            <a:r>
              <a:rPr lang="ru-RU" dirty="0"/>
              <a:t>направлению </a:t>
            </a:r>
            <a:r>
              <a:rPr lang="ru-RU" dirty="0" smtClean="0"/>
              <a:t>подготовки 222000.68 </a:t>
            </a:r>
            <a:r>
              <a:rPr lang="ru-RU" dirty="0"/>
              <a:t>– </a:t>
            </a:r>
            <a:r>
              <a:rPr lang="ru-RU" dirty="0" err="1" smtClean="0"/>
              <a:t>Инноватика</a:t>
            </a:r>
            <a:r>
              <a:rPr lang="ru-RU" dirty="0" smtClean="0"/>
              <a:t> (уровень </a:t>
            </a:r>
            <a:r>
              <a:rPr lang="ru-RU" dirty="0"/>
              <a:t>подготовки</a:t>
            </a:r>
            <a:r>
              <a:rPr lang="ru-RU" dirty="0" smtClean="0"/>
              <a:t>: магистр) утвержден Решением Ученого совета </a:t>
            </a:r>
            <a:r>
              <a:rPr lang="ru-RU" dirty="0" smtClean="0">
                <a:solidFill>
                  <a:srgbClr val="FF0000"/>
                </a:solidFill>
              </a:rPr>
              <a:t>30.03.2012</a:t>
            </a:r>
            <a:r>
              <a:rPr lang="ru-RU" dirty="0" smtClean="0"/>
              <a:t>, Протокол № </a:t>
            </a:r>
            <a:r>
              <a:rPr lang="ru-RU" dirty="0"/>
              <a:t>34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728778" y="3378496"/>
            <a:ext cx="72651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746" name="Picture 2" descr="http://imi.hse.ru/data/2012/12/06/1301912334/iR&amp;Dclub.png.%28150x62x123%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507" y="3426101"/>
            <a:ext cx="10096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00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60" y="-296882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Разработка программы</a:t>
            </a:r>
            <a:endParaRPr lang="ru-RU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67" y="628633"/>
            <a:ext cx="7872417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этап: Формулирование миссии, цели и задачи ООП. Выбор направления подготовки</a:t>
            </a:r>
          </a:p>
          <a:p>
            <a:pPr lvl="1">
              <a:buFont typeface="Arial" pitchFamily="34" charset="0"/>
              <a:buChar char="−"/>
            </a:pPr>
            <a:r>
              <a:rPr lang="ru-RU" sz="2000" dirty="0">
                <a:latin typeface="Arial" pitchFamily="34" charset="0"/>
              </a:rPr>
              <a:t>Магистерская программа «Управление исследованиями, разработками и инновациями в компании» </a:t>
            </a:r>
            <a:r>
              <a:rPr lang="ru-RU" sz="2000" dirty="0" smtClean="0">
                <a:latin typeface="Arial" pitchFamily="34" charset="0"/>
              </a:rPr>
              <a:t>адресована </a:t>
            </a:r>
            <a:r>
              <a:rPr lang="ru-RU" sz="2000" dirty="0">
                <a:latin typeface="Arial" pitchFamily="34" charset="0"/>
              </a:rPr>
              <a:t>будущим директорам по </a:t>
            </a:r>
            <a:r>
              <a:rPr lang="ru-RU" sz="2000" dirty="0" smtClean="0">
                <a:latin typeface="Arial" pitchFamily="34" charset="0"/>
              </a:rPr>
              <a:t>инновациям: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</a:rPr>
              <a:t>«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</a:rPr>
              <a:t>Вас учили создавать инновации – 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</a:rPr>
              <a:t>мы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</a:rPr>
              <a:t>научим ими управлять»</a:t>
            </a:r>
          </a:p>
          <a:p>
            <a:pPr lvl="1"/>
            <a:r>
              <a:rPr lang="ru-RU" sz="2000" dirty="0" smtClean="0">
                <a:latin typeface="Arial" pitchFamily="34" charset="0"/>
                <a:cs typeface="Arial" pitchFamily="34" charset="0"/>
              </a:rPr>
              <a:t>Цель программы – подготовка высокопрофессиональных специалистов в области организации и управления научными экспериментами, исследованиями, разработками и инновациями,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способных рассматривать инновационный процесс в комплексе на протяжении всего его развития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 эффективно управлять им, готовых заниматься инновационной предпринимательской деятельностью, как в государственном, так и в частном секторе, а также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создание кадрового резерва для российских и мировых технологических компаний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1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4" y="274638"/>
            <a:ext cx="6886575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Требования к поступающим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224" y="1228725"/>
            <a:ext cx="7343776" cy="4525963"/>
          </a:xfrm>
        </p:spPr>
        <p:txBody>
          <a:bodyPr/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К обучению по программе допускаются бакалавры и специалисты технических и естественнонаучных специальностей, имеющие опыт работы по специальности или в технологической сфере.  Предпочтение имеют руководители среднего и нижнего звеньев управления научно-исследовательской деятельностью компаний, кадровый резерв компаний, менеджеры технологических проектов, инженеры конструкторских бюро и отделов перспективных разработок компаний, руководители малых и средних инновационных предприятий.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296" y="-296882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Разработка программы</a:t>
            </a:r>
            <a:endParaRPr lang="ru-RU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175" y="628634"/>
            <a:ext cx="7629525" cy="3571892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этап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: Определение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ожиданий работодателей в отношении выпускников 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целевой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аудитории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слушателей (шире, чем ФГОС ВПО)</a:t>
            </a:r>
          </a:p>
          <a:p>
            <a:pPr lvl="1"/>
            <a:r>
              <a:rPr lang="ru-RU" sz="2000" dirty="0" smtClean="0">
                <a:latin typeface="Arial" pitchFamily="34" charset="0"/>
                <a:cs typeface="Arial" pitchFamily="34" charset="0"/>
              </a:rPr>
              <a:t>Определение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видов деятельности выпускника программы: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(1) Научно-исследовательская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аналитическая и экспертная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(2)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Инженерно-технологическая;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(3)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Проектная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(4) Организационно-управленческая </a:t>
            </a:r>
            <a:r>
              <a:rPr lang="ru-RU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 консалтинговая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;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(5)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Предпринимательская</a:t>
            </a: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000" dirty="0">
                <a:latin typeface="Arial" pitchFamily="34" charset="0"/>
                <a:cs typeface="Arial" pitchFamily="34" charset="0"/>
              </a:rPr>
              <a:t>Определение задач по видам профессиональной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деятельности (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исходя из ФГОС</a:t>
            </a:r>
            <a:r>
              <a:rPr lang="ru-RU" sz="2000" baseline="0" dirty="0" smtClean="0">
                <a:latin typeface="Arial" pitchFamily="34" charset="0"/>
                <a:cs typeface="Arial" pitchFamily="34" charset="0"/>
              </a:rPr>
              <a:t> ВПО состав задач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0" dirty="0" smtClean="0">
                <a:latin typeface="Arial" pitchFamily="34" charset="0"/>
                <a:cs typeface="Arial" pitchFamily="34" charset="0"/>
              </a:rPr>
              <a:t>уточнялся и дополнялся работодателями)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86088" y="4686300"/>
            <a:ext cx="5700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Потребовалось уточнение ФГОС ВПО, что привело к разработке стандарта НИУ ВШЭ по направлению 222000.68 – </a:t>
            </a:r>
            <a:r>
              <a:rPr lang="ru-RU" dirty="0" err="1" smtClean="0">
                <a:solidFill>
                  <a:srgbClr val="FF0000"/>
                </a:solidFill>
              </a:rPr>
              <a:t>Инноватика</a:t>
            </a:r>
            <a:r>
              <a:rPr lang="ru-RU" dirty="0" smtClean="0">
                <a:solidFill>
                  <a:srgbClr val="FF0000"/>
                </a:solidFill>
              </a:rPr>
              <a:t> (магистратура)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01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0"/>
            <a:ext cx="737235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Сравнение задач по ФГОС ВПО и стандарту НИУ ВШЭ</a:t>
            </a:r>
            <a:endParaRPr lang="ru-RU" sz="3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490652"/>
              </p:ext>
            </p:extLst>
          </p:nvPr>
        </p:nvGraphicFramePr>
        <p:xfrm>
          <a:off x="1571629" y="1204913"/>
          <a:ext cx="7488921" cy="5038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413"/>
                <a:gridCol w="1561511"/>
                <a:gridCol w="4659997"/>
              </a:tblGrid>
              <a:tr h="77152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Вид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дея-тельности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Задачи по ФГОС ВПО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Задачи по стандарту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НИУ ВШЭ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278706">
                <a:tc rowSpan="4"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Научно-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исследова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тельская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аналитиче-ская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и экспертная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Исследование </a:t>
                      </a:r>
                      <a:b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в области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инноватики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Исследовать и разрабатывать модели инновационных процессов и научно обосновывать методические подходы к управлению инновационным развитием социально-экономических систем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57236">
                <a:tc vMerge="1">
                  <a:txBody>
                    <a:bodyPr/>
                    <a:lstStyle/>
                    <a:p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Развитие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инноватики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b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как научного направления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Проводить поиск и анализ инноваций в социально-экономических системах,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аккуму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</a:p>
                    <a:p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лировать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обобщать и интерпретировать эмпирические данные о реализованных инновационных проектах и программах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286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Оценивать конкурентоспособность предприятия (организации), его продуктов и технологий, а также анализировать ее динамику с целью выявления актуальных направлений инновационного развития</a:t>
                      </a:r>
                      <a:endParaRPr lang="ru-RU" sz="1600" b="0" i="0" u="none" strike="noStrike" kern="1200" baseline="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282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58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24" y="-296882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Разработка программы</a:t>
            </a:r>
            <a:endParaRPr lang="ru-RU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175" y="734214"/>
            <a:ext cx="7629525" cy="1400192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этап: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Формирование компетенций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через требования потенциальных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работодателей</a:t>
            </a:r>
          </a:p>
          <a:p>
            <a:r>
              <a:rPr lang="ru-RU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IV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этап: Определение перечня базовых дисциплин, их логической последовательности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этап: Разработка базового учебного плана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888441"/>
              </p:ext>
            </p:extLst>
          </p:nvPr>
        </p:nvGraphicFramePr>
        <p:xfrm>
          <a:off x="1443031" y="3158065"/>
          <a:ext cx="7629529" cy="2514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591"/>
                <a:gridCol w="2647269"/>
                <a:gridCol w="2608490"/>
                <a:gridCol w="1102179"/>
              </a:tblGrid>
              <a:tr h="383366">
                <a:tc>
                  <a:txBody>
                    <a:bodyPr/>
                    <a:lstStyle/>
                    <a:p>
                      <a:pPr indent="0"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Вид 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деятель-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ности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Задачи 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про-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фессиональной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деятельности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>
                          <a:effectLst/>
                          <a:latin typeface="Arial" pitchFamily="34" charset="0"/>
                          <a:cs typeface="Arial" pitchFamily="34" charset="0"/>
                        </a:rPr>
                        <a:t>Инструментальные профессиональные компетенции</a:t>
                      </a:r>
                      <a:endParaRPr lang="ru-RU" sz="16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505" marR="57505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Базовые 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дисцип-лины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505" marR="57505" marT="0" marB="0" anchor="ctr"/>
                </a:tc>
              </a:tr>
              <a:tr h="1763486">
                <a:tc>
                  <a:txBody>
                    <a:bodyPr/>
                    <a:lstStyle/>
                    <a:p>
                      <a:pPr indent="0" algn="l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Научно-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исследо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ватель-ская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аналити-ческая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 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эксперт-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ная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57505" marR="57505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Прогнозировать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моде-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лировать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перспективы и тенденции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научно-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техни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ческого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технологичес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-кого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развития в отраслях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экономики</a:t>
                      </a:r>
                      <a:endParaRPr lang="ru-RU" sz="16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Способен прогнозировать изменения объектов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ин-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новационной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деятель-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ности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 основе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резуль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-татов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исследований в сфере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инноватики</a:t>
                      </a:r>
                      <a:endParaRPr lang="ru-RU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408305" algn="l"/>
                          <a:tab pos="449580" algn="l"/>
                        </a:tabLst>
                      </a:pPr>
                      <a:r>
                        <a:rPr lang="ru-RU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Теоретическая </a:t>
                      </a:r>
                      <a:r>
                        <a:rPr lang="ru-RU" sz="16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иннова</a:t>
                      </a:r>
                      <a:r>
                        <a:rPr lang="ru-RU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-тика</a:t>
                      </a:r>
                      <a:endParaRPr lang="ru-RU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505" marR="5750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91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-268306"/>
            <a:ext cx="702945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Разработка программы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886" y="471455"/>
            <a:ext cx="7243762" cy="2200287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VI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этап: Определение состава дисциплин по выбору. Проектирование траекторий обучения</a:t>
            </a:r>
          </a:p>
          <a:p>
            <a:pPr lvl="1"/>
            <a:r>
              <a:rPr lang="ru-RU" sz="2000" dirty="0" smtClean="0">
                <a:latin typeface="Arial" pitchFamily="34" charset="0"/>
                <a:cs typeface="Arial" pitchFamily="34" charset="0"/>
              </a:rPr>
              <a:t>Ранние этапы инновационной деятельности (НИОКР): разработка инноваций</a:t>
            </a:r>
          </a:p>
          <a:p>
            <a:pPr lvl="1"/>
            <a:r>
              <a:rPr lang="ru-RU" sz="2000" dirty="0" smtClean="0">
                <a:latin typeface="Arial" pitchFamily="34" charset="0"/>
                <a:cs typeface="Arial" pitchFamily="34" charset="0"/>
              </a:rPr>
              <a:t>Поздние этапы инновационной деятельности: коммерциализация инноваций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FF7A5-5942-4FC7-99AC-4D0C87EA33D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171899"/>
              </p:ext>
            </p:extLst>
          </p:nvPr>
        </p:nvGraphicFramePr>
        <p:xfrm>
          <a:off x="1743078" y="2671735"/>
          <a:ext cx="7372350" cy="4149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6175"/>
                <a:gridCol w="3686175"/>
              </a:tblGrid>
              <a:tr h="4909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Управление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знаниями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Статистика науки, технологий и инноваций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</a:tr>
              <a:tr h="51722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Прогнозирование развития науки, техники и технологий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Национальная инновационная система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3" marB="45733" anchor="ctr">
                    <a:solidFill>
                      <a:srgbClr val="CCECFF"/>
                    </a:solidFill>
                  </a:tcPr>
                </a:tc>
              </a:tr>
              <a:tr h="60959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Управление исследованиями и разработками в компании</a:t>
                      </a: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Организация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проектирование инновационного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производства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</a:tr>
              <a:tr h="44931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Тенденции технологического развития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Инжиниринг</a:t>
                      </a: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</a:tr>
              <a:tr h="4909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ТРИЗ и развитие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креативности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Корпоративное предпринимательство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</a:tr>
              <a:tr h="63435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Коммерциализация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результатов 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научно-технической деятельности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Управление интеллектуальной собственностью</a:t>
                      </a: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</a:tr>
              <a:tr h="33760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Технологический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аудит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Технологический маркетинг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</a:tr>
              <a:tr h="4909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Управление персоналом инновационной организации</a:t>
                      </a:r>
                    </a:p>
                  </a:txBody>
                  <a:tcPr marL="9525" marR="9525" marT="9528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Экономика инноваций</a:t>
                      </a:r>
                    </a:p>
                  </a:txBody>
                  <a:tcPr marL="9525" marR="9525" marT="9528" marB="0" anchor="ctr"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28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4155</TotalTime>
  <Words>668</Words>
  <Application>Microsoft Office PowerPoint</Application>
  <PresentationFormat>On-screen Show (4:3)</PresentationFormat>
  <Paragraphs>91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MS PGothic</vt:lpstr>
      <vt:lpstr>Calibri</vt:lpstr>
      <vt:lpstr>Myriad Pro</vt:lpstr>
      <vt:lpstr>Courier New</vt:lpstr>
      <vt:lpstr>Office Theme</vt:lpstr>
      <vt:lpstr>Image</vt:lpstr>
      <vt:lpstr>Участие работодателей  в разработке ООП «Управление исследованиями, разработками  и инновациями в компании»  Направление подготовки  222000 – Инноватика  (уровень – магистратура)</vt:lpstr>
      <vt:lpstr>PowerPoint Presentation</vt:lpstr>
      <vt:lpstr>Предпосылки открытия программы</vt:lpstr>
      <vt:lpstr>Разработка программы</vt:lpstr>
      <vt:lpstr>Требования к поступающим</vt:lpstr>
      <vt:lpstr>Разработка программы</vt:lpstr>
      <vt:lpstr>Сравнение задач по ФГОС ВПО и стандарту НИУ ВШЭ</vt:lpstr>
      <vt:lpstr>Разработка программы</vt:lpstr>
      <vt:lpstr>Разработка программы</vt:lpstr>
      <vt:lpstr>Перспективы развития</vt:lpstr>
      <vt:lpstr>Контакты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AVL</cp:lastModifiedBy>
  <cp:revision>279</cp:revision>
  <cp:lastPrinted>2011-10-04T22:43:22Z</cp:lastPrinted>
  <dcterms:created xsi:type="dcterms:W3CDTF">2010-09-30T06:45:29Z</dcterms:created>
  <dcterms:modified xsi:type="dcterms:W3CDTF">2013-01-29T04:59:02Z</dcterms:modified>
</cp:coreProperties>
</file>