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373" r:id="rId4"/>
    <p:sldId id="394" r:id="rId5"/>
    <p:sldId id="380" r:id="rId6"/>
    <p:sldId id="381" r:id="rId7"/>
    <p:sldId id="386" r:id="rId8"/>
    <p:sldId id="382" r:id="rId9"/>
    <p:sldId id="393" r:id="rId10"/>
    <p:sldId id="383" r:id="rId11"/>
    <p:sldId id="384" r:id="rId12"/>
    <p:sldId id="385" r:id="rId13"/>
    <p:sldId id="387" r:id="rId14"/>
    <p:sldId id="395" r:id="rId15"/>
    <p:sldId id="388" r:id="rId16"/>
    <p:sldId id="389" r:id="rId17"/>
    <p:sldId id="390" r:id="rId18"/>
    <p:sldId id="391" r:id="rId19"/>
    <p:sldId id="392" r:id="rId20"/>
    <p:sldId id="3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-53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2C93D4-956F-449F-B15E-BF5D6F7715A5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F5A8-C7C1-4F1E-A336-CBEF1933A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88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6041-A4AD-4AE1-BE3C-5B112EB2FDB4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4AAD-786D-43FF-89D4-7B6DBFB6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D9D8-EAEC-4564-A1C5-4658979B4894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3CD0-5CCC-41BC-9FC5-A5EE9799C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B9C9-A173-404E-B770-153650490C5F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4619-956C-4E52-BF1B-B91E7746E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6E06-15E9-47AD-91ED-32BA9CE5FF23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5F42-A0F8-4E83-A5EB-4900CDFC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DF78-F552-482C-8366-C2D8264EBF05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3DE9-2EDC-49B4-8490-0FDCBFDCC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5417-9A0A-4355-87F0-D809F04FE94E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1343-F4D1-456C-8043-4F1419AD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3421-5AAE-4DDB-BF1F-1FF69727AA2A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2CC9-BCA5-4366-AA2A-11390461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C6F3-A97E-4676-B966-1E025C0613F8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45A9-DA77-452A-85CF-9387BB910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1FE1-8191-4A9A-A459-3D359D8821B2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EAB8-EB38-4D4A-9B19-B3892FD11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C000-93C8-4FB4-91B9-E2ED2FACAD0A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6F79-BD85-4110-BF38-80EAAC037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1DDA-734E-47B5-A43D-6A8E0227E113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3354-EC23-40E0-BCA5-253385299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91DFA-A94A-4741-A542-9FB6C8FA4277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1DC682-74B5-4A0E-8713-065B3F9C7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625" y="1428750"/>
            <a:ext cx="82470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dirty="0" smtClean="0">
              <a:solidFill>
                <a:srgbClr val="D12421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D12421"/>
                </a:solidFill>
              </a:rPr>
              <a:t>Анализ </a:t>
            </a:r>
            <a:r>
              <a:rPr lang="ru-RU" sz="2800" dirty="0">
                <a:solidFill>
                  <a:srgbClr val="D12421"/>
                </a:solidFill>
              </a:rPr>
              <a:t>требований </a:t>
            </a:r>
            <a:r>
              <a:rPr lang="ru-RU" sz="2800" dirty="0" smtClean="0">
                <a:solidFill>
                  <a:srgbClr val="D12421"/>
                </a:solidFill>
              </a:rPr>
              <a:t>работодателей к подготовке </a:t>
            </a:r>
            <a:r>
              <a:rPr lang="ru-RU" sz="2800" dirty="0">
                <a:solidFill>
                  <a:srgbClr val="D12421"/>
                </a:solidFill>
              </a:rPr>
              <a:t>инженерных кадров в области ИТ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14AAD-786D-43FF-89D4-7B6DBFB6404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508104" y="1881188"/>
            <a:ext cx="3240609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2E63"/>
                </a:solidFill>
              </a:rPr>
              <a:t>Декан факультета Прикладной математики и кибернетики МИЭМ НИУ ВШЭ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2E63"/>
                </a:solidFill>
              </a:rPr>
              <a:t>Белов </a:t>
            </a:r>
            <a:r>
              <a:rPr lang="ru-RU" dirty="0">
                <a:solidFill>
                  <a:srgbClr val="002E63"/>
                </a:solidFill>
              </a:rPr>
              <a:t>А.В.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Востребованность в специалистах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800" b="1" dirty="0" smtClean="0"/>
              <a:t>Специализированные ИТ-компании: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Консультанты по внедрению бизнес-приложений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Разработчики ПО (программисты)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Специалисты по тестированию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Сервисные инженеры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Менеджеры по продажам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ИТ-подразделения отраслевых компаний и организаций: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Специалисты по технической поддержке (</a:t>
            </a:r>
            <a:r>
              <a:rPr lang="en-US" sz="2000" dirty="0" smtClean="0"/>
              <a:t>Call Center, Help Desk)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Системные администраторы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Системные и бизнес-аналитики («постановщики задач»)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Руководители проектов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Разработчики ПО (программисты)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sz="2000" dirty="0" smtClean="0"/>
              <a:t>Специалисты по тестированию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097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Направления подготовки ИТ-специалистов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27360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Разработка</a:t>
            </a:r>
            <a:r>
              <a:rPr lang="en-US" sz="2000" dirty="0" smtClean="0"/>
              <a:t>/</a:t>
            </a:r>
            <a:r>
              <a:rPr lang="ru-RU" sz="2000" dirty="0" smtClean="0"/>
              <a:t>применение математических моделей и методов в инженерных задачах</a:t>
            </a:r>
          </a:p>
          <a:p>
            <a:r>
              <a:rPr lang="ru-RU" sz="2000" dirty="0" smtClean="0"/>
              <a:t>Разработка программного обеспечения</a:t>
            </a:r>
          </a:p>
          <a:p>
            <a:r>
              <a:rPr lang="ru-RU" sz="2000" dirty="0" smtClean="0"/>
              <a:t>Внедрение бизнес-приложений</a:t>
            </a:r>
          </a:p>
          <a:p>
            <a:r>
              <a:rPr lang="ru-RU" sz="2000" dirty="0" smtClean="0"/>
              <a:t>Техническая поддержка программных и аппаратных комплексов</a:t>
            </a:r>
          </a:p>
          <a:p>
            <a:r>
              <a:rPr lang="ru-RU" sz="2000" dirty="0" smtClean="0"/>
              <a:t>Системное администрирование корпоративных информационных систем</a:t>
            </a:r>
          </a:p>
          <a:p>
            <a:r>
              <a:rPr lang="ru-RU" sz="2000" dirty="0" smtClean="0"/>
              <a:t>Управление ИТ-проектами</a:t>
            </a:r>
            <a:r>
              <a:rPr lang="en-US" sz="2000" dirty="0" smtClean="0"/>
              <a:t>/</a:t>
            </a:r>
            <a:r>
              <a:rPr lang="ru-RU" sz="2000" dirty="0" smtClean="0"/>
              <a:t>ИТ-предпринимательство</a:t>
            </a:r>
            <a:endParaRPr lang="ru-RU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556" y="4149079"/>
            <a:ext cx="680402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Требуемые общекультурные компетенции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/>
              <a:t>Вовлеченность (понимание стратегии бизнеса компании)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Открытость к новому, способность мыслить нестандартно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Способность к деловому общению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Нацеленность на результат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Умение работать в команде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ru-RU" sz="2000" dirty="0" smtClean="0"/>
              <a:t>Знание иностранного языка </a:t>
            </a:r>
            <a:r>
              <a:rPr lang="en-US" sz="2000" dirty="0" smtClean="0"/>
              <a:t>(</a:t>
            </a:r>
            <a:r>
              <a:rPr lang="ru-RU" sz="2000" dirty="0" smtClean="0"/>
              <a:t>английский технический, в том числе: умение читать техническую литературу </a:t>
            </a:r>
            <a:r>
              <a:rPr lang="en-US" sz="2000" dirty="0" smtClean="0"/>
              <a:t>IT</a:t>
            </a:r>
            <a:r>
              <a:rPr lang="ru-RU" sz="2000" dirty="0" smtClean="0"/>
              <a:t> профиля (без словаря); умение комментировать тексты программ (без словаря); умение общаться на профессиональные темы (</a:t>
            </a:r>
            <a:r>
              <a:rPr lang="en-US" sz="2000" dirty="0" smtClean="0"/>
              <a:t>Beginner/ Pre Intermediate</a:t>
            </a:r>
            <a:r>
              <a:rPr lang="ru-RU" sz="2000" dirty="0" smtClean="0"/>
              <a:t>)</a:t>
            </a:r>
          </a:p>
          <a:p>
            <a:endParaRPr lang="ru-RU" dirty="0"/>
          </a:p>
        </p:txBody>
      </p:sp>
      <p:pic>
        <p:nvPicPr>
          <p:cNvPr id="8" name="Picture 7" descr="рис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73575"/>
            <a:ext cx="24479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8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Инженер - исследователь– </a:t>
            </a:r>
            <a:r>
              <a:rPr lang="ru-RU" sz="2800" dirty="0"/>
              <a:t>профессиональные компетенции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/>
              <a:t>Знание фундаментальной математики и физики </a:t>
            </a:r>
            <a:r>
              <a:rPr lang="en-US" sz="2000" dirty="0" smtClean="0"/>
              <a:t>(</a:t>
            </a:r>
            <a:r>
              <a:rPr lang="ru-RU" sz="2000" dirty="0" smtClean="0"/>
              <a:t>Математический анализ, Дифференциальные уравнения</a:t>
            </a:r>
            <a:r>
              <a:rPr lang="en-US" sz="2000" dirty="0" smtClean="0"/>
              <a:t>, </a:t>
            </a:r>
            <a:r>
              <a:rPr lang="ru-RU" sz="2000" dirty="0" smtClean="0"/>
              <a:t>Общая алгебра и </a:t>
            </a:r>
            <a:r>
              <a:rPr lang="ru-RU" sz="2000" dirty="0" err="1" smtClean="0"/>
              <a:t>т.п</a:t>
            </a:r>
            <a:r>
              <a:rPr lang="en-US" sz="2000" dirty="0" smtClean="0"/>
              <a:t>.)</a:t>
            </a:r>
            <a:endParaRPr lang="ru-RU" sz="2000" dirty="0" smtClean="0"/>
          </a:p>
          <a:p>
            <a:pPr>
              <a:defRPr/>
            </a:pPr>
            <a:r>
              <a:rPr lang="ru-RU" sz="2000" b="1" dirty="0" smtClean="0"/>
              <a:t>Знание прикладной математики </a:t>
            </a:r>
            <a:r>
              <a:rPr lang="ru-RU" sz="2000" dirty="0" smtClean="0"/>
              <a:t>(вычислительные методы, теория вероятностей и </a:t>
            </a:r>
            <a:r>
              <a:rPr lang="ru-RU" sz="2000" dirty="0" err="1" smtClean="0"/>
              <a:t>мат.статистика</a:t>
            </a:r>
            <a:r>
              <a:rPr lang="ru-RU" sz="2000" dirty="0" smtClean="0"/>
              <a:t>, теория управления, теория систем, методы оптимизации и т.п.)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defRPr/>
            </a:pPr>
            <a:r>
              <a:rPr lang="ru-RU" sz="2000" b="1" dirty="0" smtClean="0"/>
              <a:t>Навыки работы с инструментами </a:t>
            </a:r>
            <a:r>
              <a:rPr lang="ru-RU" sz="2000" b="1" dirty="0" err="1" smtClean="0"/>
              <a:t>мат.моделирования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Mathlab</a:t>
            </a:r>
            <a:r>
              <a:rPr lang="en-US" sz="2000" dirty="0"/>
              <a:t>, </a:t>
            </a:r>
            <a:r>
              <a:rPr lang="en-US" sz="2000" dirty="0" err="1"/>
              <a:t>Statistica</a:t>
            </a:r>
            <a:r>
              <a:rPr lang="en-US" sz="2000" dirty="0"/>
              <a:t> </a:t>
            </a:r>
            <a:r>
              <a:rPr lang="ru-RU" sz="2000" dirty="0" smtClean="0"/>
              <a:t>и т</a:t>
            </a:r>
            <a:r>
              <a:rPr lang="en-US" sz="2000" dirty="0" smtClean="0"/>
              <a:t>.</a:t>
            </a:r>
            <a:r>
              <a:rPr lang="ru-RU" sz="2000" dirty="0" smtClean="0"/>
              <a:t>п.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defRPr/>
            </a:pPr>
            <a:r>
              <a:rPr lang="ru-RU" sz="2000" b="1" dirty="0" smtClean="0"/>
              <a:t>Навыки работы в области программирования</a:t>
            </a:r>
          </a:p>
          <a:p>
            <a:pPr marL="0" indent="0">
              <a:buNone/>
              <a:defRPr/>
            </a:pP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С</a:t>
            </a:r>
            <a:r>
              <a:rPr lang="en-US" sz="2000" dirty="0"/>
              <a:t>/</a:t>
            </a:r>
            <a:r>
              <a:rPr lang="ru-RU" sz="2000" dirty="0"/>
              <a:t>С++, </a:t>
            </a:r>
            <a:r>
              <a:rPr lang="en-US" sz="2000" dirty="0"/>
              <a:t>Java, PHP, </a:t>
            </a:r>
            <a:r>
              <a:rPr lang="en-US" sz="2000" dirty="0" err="1"/>
              <a:t>.Net</a:t>
            </a:r>
            <a:r>
              <a:rPr lang="en-US" sz="2000" dirty="0"/>
              <a:t>, Flash, PL/SQL)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Навыки работы с промышленными </a:t>
            </a:r>
            <a:endParaRPr lang="ru-RU" sz="2000" b="1" dirty="0" smtClean="0"/>
          </a:p>
          <a:p>
            <a:pPr marL="0" indent="0">
              <a:buNone/>
              <a:defRPr/>
            </a:pPr>
            <a:r>
              <a:rPr lang="ru-RU" sz="2000" b="1" dirty="0" smtClean="0"/>
              <a:t>СУБД </a:t>
            </a:r>
            <a:r>
              <a:rPr lang="ru-RU" sz="2000" dirty="0"/>
              <a:t>(</a:t>
            </a:r>
            <a:r>
              <a:rPr lang="en-US" sz="2000" dirty="0"/>
              <a:t>SQL Server, Oracle, Progress,…)</a:t>
            </a:r>
            <a:endParaRPr lang="ru-RU" sz="2000" dirty="0"/>
          </a:p>
          <a:p>
            <a:pPr>
              <a:defRPr/>
            </a:pPr>
            <a:r>
              <a:rPr lang="ru-RU" sz="2000" b="1" dirty="0" smtClean="0"/>
              <a:t>Проектная практика</a:t>
            </a: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13149"/>
            <a:ext cx="2363823" cy="25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10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Разработка ПО (</a:t>
            </a:r>
            <a:r>
              <a:rPr lang="en-US" sz="2800" dirty="0"/>
              <a:t>Developer)</a:t>
            </a:r>
            <a:r>
              <a:rPr lang="ru-RU" sz="2800" dirty="0"/>
              <a:t> – профессиональные компетенции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Знание </a:t>
            </a:r>
            <a:r>
              <a:rPr lang="en-US" sz="2000" b="1" dirty="0" smtClean="0"/>
              <a:t>Software Engineering Process</a:t>
            </a:r>
          </a:p>
          <a:p>
            <a:r>
              <a:rPr lang="ru-RU" sz="2000" b="1" dirty="0" smtClean="0"/>
              <a:t>Знание современных технологий и языков программирования (С</a:t>
            </a:r>
            <a:r>
              <a:rPr lang="en-US" sz="2000" b="1" dirty="0" smtClean="0"/>
              <a:t>/</a:t>
            </a:r>
            <a:r>
              <a:rPr lang="ru-RU" sz="2000" b="1" dirty="0" smtClean="0"/>
              <a:t>С++, </a:t>
            </a:r>
            <a:r>
              <a:rPr lang="en-US" sz="2000" b="1" dirty="0" smtClean="0"/>
              <a:t>Java, PHP, </a:t>
            </a:r>
            <a:r>
              <a:rPr lang="en-US" sz="2000" b="1" dirty="0" err="1" smtClean="0"/>
              <a:t>.Net</a:t>
            </a:r>
            <a:r>
              <a:rPr lang="en-US" sz="2000" b="1" dirty="0" smtClean="0"/>
              <a:t>, Flash, PL/SQL)</a:t>
            </a:r>
            <a:endParaRPr lang="ru-RU" sz="2000" b="1" dirty="0" smtClean="0"/>
          </a:p>
          <a:p>
            <a:r>
              <a:rPr lang="ru-RU" sz="2000" b="1" dirty="0" smtClean="0"/>
              <a:t>Навыки работы с </a:t>
            </a:r>
            <a:r>
              <a:rPr lang="en-US" sz="2000" b="1" dirty="0" smtClean="0"/>
              <a:t>CASE</a:t>
            </a:r>
            <a:r>
              <a:rPr lang="ru-RU" sz="2000" b="1" dirty="0" smtClean="0"/>
              <a:t>-средствами поддержки ЖЦ ПО</a:t>
            </a:r>
          </a:p>
          <a:p>
            <a:r>
              <a:rPr lang="ru-RU" sz="2000" b="1" dirty="0" smtClean="0"/>
              <a:t>Навыки работы с промышленными СУБД (</a:t>
            </a:r>
            <a:r>
              <a:rPr lang="en-US" sz="2000" b="1" dirty="0" smtClean="0"/>
              <a:t>SQL Server, Oracle, Progress,…)</a:t>
            </a:r>
            <a:endParaRPr lang="ru-RU" sz="2000" b="1" dirty="0" smtClean="0"/>
          </a:p>
          <a:p>
            <a:r>
              <a:rPr lang="ru-RU" sz="2000" b="1" dirty="0" smtClean="0"/>
              <a:t>Знания в области проектирования корпоративных информационных систем</a:t>
            </a:r>
          </a:p>
          <a:p>
            <a:r>
              <a:rPr lang="ru-RU" sz="2000" b="1" dirty="0" smtClean="0"/>
              <a:t>Навыки работы с офисными приложениями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9" name="Picture 4" descr="внедр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1" y="4257675"/>
            <a:ext cx="3024187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84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Тестирование ПО (</a:t>
            </a:r>
            <a:r>
              <a:rPr lang="en-US" sz="2800" dirty="0"/>
              <a:t>Tester) - </a:t>
            </a:r>
            <a:r>
              <a:rPr lang="ru-RU" sz="2800" dirty="0"/>
              <a:t>профессиональные компетенции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2629" y="1340768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Умение разработки проектной документации;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Владение методологией разработки (</a:t>
            </a:r>
            <a:r>
              <a:rPr lang="en-US" dirty="0"/>
              <a:t>Software Engineering Process</a:t>
            </a:r>
            <a:r>
              <a:rPr lang="ru-RU" dirty="0"/>
              <a:t>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Владение методами и </a:t>
            </a:r>
            <a:r>
              <a:rPr lang="en-US" dirty="0"/>
              <a:t>CASE</a:t>
            </a:r>
            <a:r>
              <a:rPr lang="ru-RU" dirty="0"/>
              <a:t> </a:t>
            </a:r>
            <a:r>
              <a:rPr lang="ru-RU" dirty="0" smtClean="0"/>
              <a:t>инструментами: </a:t>
            </a:r>
            <a:r>
              <a:rPr lang="en-US" dirty="0" err="1"/>
              <a:t>BPWin</a:t>
            </a:r>
            <a:r>
              <a:rPr lang="en-US" dirty="0"/>
              <a:t>, </a:t>
            </a:r>
            <a:r>
              <a:rPr lang="en-US" dirty="0" err="1"/>
              <a:t>ERWin</a:t>
            </a:r>
            <a:r>
              <a:rPr lang="en-US" dirty="0"/>
              <a:t>, UML</a:t>
            </a:r>
            <a:r>
              <a:rPr lang="ru-RU" dirty="0"/>
              <a:t>: умение читать диаграммы;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Знание основ реляционной теории и реляционных баз данных;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Интернет-технологии: знание основ </a:t>
            </a:r>
            <a:r>
              <a:rPr lang="en-US" dirty="0"/>
              <a:t>HTML</a:t>
            </a:r>
            <a:r>
              <a:rPr lang="ru-RU" dirty="0"/>
              <a:t>, знание основ </a:t>
            </a:r>
            <a:r>
              <a:rPr lang="en-US" dirty="0"/>
              <a:t>XML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Языки программирования: знание основ одного из языков: </a:t>
            </a:r>
            <a:r>
              <a:rPr lang="en-US" dirty="0"/>
              <a:t>Visual Basic</a:t>
            </a:r>
            <a:r>
              <a:rPr lang="ru-RU" dirty="0"/>
              <a:t>, </a:t>
            </a:r>
            <a:r>
              <a:rPr lang="en-US" dirty="0"/>
              <a:t>Pascal</a:t>
            </a:r>
            <a:r>
              <a:rPr lang="ru-RU" dirty="0"/>
              <a:t>, </a:t>
            </a:r>
            <a:r>
              <a:rPr lang="en-US" dirty="0"/>
              <a:t>C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Знание основ операционных систем: </a:t>
            </a:r>
            <a:r>
              <a:rPr lang="en-US" dirty="0"/>
              <a:t>Windows NT</a:t>
            </a:r>
            <a:r>
              <a:rPr lang="ru-RU" dirty="0"/>
              <a:t>, </a:t>
            </a:r>
            <a:r>
              <a:rPr lang="en-US" dirty="0"/>
              <a:t>Unix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Знание методов управления требованиями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Владение методами и инструментами тестирования (или навыками ручного тестирования):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Владение средствами офисной работы: владение методами стилевой работы в </a:t>
            </a:r>
            <a:r>
              <a:rPr lang="en-US" dirty="0"/>
              <a:t>MS Word</a:t>
            </a:r>
            <a:r>
              <a:rPr lang="ru-RU" dirty="0"/>
              <a:t>;  владение компонентами </a:t>
            </a:r>
            <a:r>
              <a:rPr lang="en-US" dirty="0"/>
              <a:t>MS Office</a:t>
            </a:r>
            <a:r>
              <a:rPr lang="ru-RU" dirty="0"/>
              <a:t> (</a:t>
            </a:r>
            <a:r>
              <a:rPr lang="en-US" dirty="0"/>
              <a:t>Word</a:t>
            </a:r>
            <a:r>
              <a:rPr lang="ru-RU" dirty="0"/>
              <a:t>, </a:t>
            </a:r>
            <a:r>
              <a:rPr lang="en-US" dirty="0"/>
              <a:t>Excel</a:t>
            </a:r>
            <a:r>
              <a:rPr lang="ru-RU" dirty="0"/>
              <a:t>, </a:t>
            </a:r>
            <a:r>
              <a:rPr lang="en-US" dirty="0"/>
              <a:t>PowerPoint</a:t>
            </a:r>
            <a:r>
              <a:rPr lang="ru-RU" dirty="0"/>
              <a:t>); владение </a:t>
            </a:r>
            <a:r>
              <a:rPr lang="en-US" dirty="0"/>
              <a:t>MS Outlook</a:t>
            </a:r>
            <a:r>
              <a:rPr lang="ru-RU" dirty="0"/>
              <a:t>, </a:t>
            </a:r>
            <a:r>
              <a:rPr lang="en-US" dirty="0"/>
              <a:t>Internet Explorer</a:t>
            </a:r>
            <a:r>
              <a:rPr lang="ru-RU" dirty="0"/>
              <a:t>; владение </a:t>
            </a:r>
            <a:r>
              <a:rPr lang="en-US" dirty="0"/>
              <a:t>Visio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02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Внедрение ПО (</a:t>
            </a:r>
            <a:r>
              <a:rPr lang="en-US" sz="2800" dirty="0"/>
              <a:t>Consultant, Business Analyst) - </a:t>
            </a:r>
            <a:r>
              <a:rPr lang="ru-RU" sz="2800" dirty="0"/>
              <a:t>профессиональные компетенции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196975"/>
            <a:ext cx="843528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Знание концепций и технологий проектирования и разработки информационных систем; </a:t>
            </a:r>
          </a:p>
          <a:p>
            <a:r>
              <a:rPr lang="ru-RU" sz="1800" dirty="0" smtClean="0"/>
              <a:t>Знание методов и инструментов анализа и проектирования </a:t>
            </a:r>
            <a:endParaRPr lang="en-US" sz="1800" dirty="0" smtClean="0"/>
          </a:p>
          <a:p>
            <a:r>
              <a:rPr lang="ru-RU" sz="1800" dirty="0" smtClean="0"/>
              <a:t>Навыки сбора и детализации требований</a:t>
            </a:r>
            <a:endParaRPr lang="en-US" sz="1800" dirty="0" smtClean="0"/>
          </a:p>
          <a:p>
            <a:r>
              <a:rPr lang="ru-RU" sz="1800" dirty="0" smtClean="0"/>
              <a:t>Навыки управления: умение идентифицировать проблемы и эскалировать их; знание основ MS </a:t>
            </a:r>
            <a:r>
              <a:rPr lang="ru-RU" sz="1800" dirty="0" err="1" smtClean="0"/>
              <a:t>Project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Навыки описания проектной документации, подготовки заданий на программирование, написания ТЗ на реализацию функциональности</a:t>
            </a:r>
          </a:p>
          <a:p>
            <a:r>
              <a:rPr lang="ru-RU" sz="1800" dirty="0" smtClean="0"/>
              <a:t>Знание реляционной алгебры и нормальных форм (1-3); </a:t>
            </a:r>
          </a:p>
          <a:p>
            <a:r>
              <a:rPr lang="ru-RU" sz="1800" dirty="0" smtClean="0"/>
              <a:t>Знание нотации UML; владение инструментами </a:t>
            </a:r>
            <a:r>
              <a:rPr lang="ru-RU" sz="1800" dirty="0" err="1" smtClean="0"/>
              <a:t>Rational</a:t>
            </a:r>
            <a:r>
              <a:rPr lang="ru-RU" sz="1800" dirty="0" smtClean="0"/>
              <a:t> </a:t>
            </a:r>
            <a:r>
              <a:rPr lang="ru-RU" sz="1800" dirty="0" err="1" smtClean="0"/>
              <a:t>Rose</a:t>
            </a:r>
            <a:r>
              <a:rPr lang="ru-RU" sz="1800" dirty="0" smtClean="0"/>
              <a:t>; </a:t>
            </a:r>
          </a:p>
          <a:p>
            <a:r>
              <a:rPr lang="ru-RU" sz="1800" dirty="0" smtClean="0"/>
              <a:t>Умение проектировать модели в нотации</a:t>
            </a:r>
            <a:r>
              <a:rPr lang="en-US" sz="1800" dirty="0" smtClean="0"/>
              <a:t> IDEF0,</a:t>
            </a:r>
            <a:r>
              <a:rPr lang="ru-RU" sz="1800" dirty="0" smtClean="0"/>
              <a:t> IDEF1x; умение читать модели в нотации DFD; </a:t>
            </a:r>
          </a:p>
          <a:p>
            <a:r>
              <a:rPr lang="ru-RU" sz="1800" dirty="0" smtClean="0"/>
              <a:t>Средства офисной работы: владение методами стилевой работы в </a:t>
            </a:r>
            <a:r>
              <a:rPr lang="ru-RU" sz="1800" dirty="0" err="1" smtClean="0"/>
              <a:t>Word</a:t>
            </a:r>
            <a:r>
              <a:rPr lang="ru-RU" sz="1800" dirty="0" smtClean="0"/>
              <a:t>; знание</a:t>
            </a:r>
            <a:r>
              <a:rPr lang="en-US" sz="1800" dirty="0" smtClean="0"/>
              <a:t> MS Excel;</a:t>
            </a:r>
            <a:r>
              <a:rPr lang="ru-RU" sz="1800" dirty="0" smtClean="0"/>
              <a:t> владение</a:t>
            </a:r>
            <a:r>
              <a:rPr lang="en-US" sz="1800" dirty="0" smtClean="0"/>
              <a:t> MS PowerPoint, Visio;</a:t>
            </a:r>
            <a:r>
              <a:rPr lang="ru-RU" sz="1800" dirty="0" smtClean="0"/>
              <a:t> владение</a:t>
            </a:r>
            <a:r>
              <a:rPr lang="en-US" sz="1800" dirty="0" smtClean="0"/>
              <a:t> MS Outlook, Internet Explorer</a:t>
            </a:r>
            <a:endParaRPr lang="ru-RU" sz="1800" dirty="0" smtClean="0"/>
          </a:p>
          <a:p>
            <a:r>
              <a:rPr lang="ru-RU" sz="1800" dirty="0" smtClean="0"/>
              <a:t>Общие навыки: подготовка и проведение технических презентаций (для проектной команды и для заказчика); описание предметной области, сценариев использования системы и других требований к системе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700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Техподдержка (</a:t>
            </a:r>
            <a:r>
              <a:rPr lang="en-US" sz="2800" dirty="0"/>
              <a:t>Service Engineer, SA) - </a:t>
            </a:r>
            <a:r>
              <a:rPr lang="ru-RU" sz="2800" dirty="0"/>
              <a:t>профессиональные компетенции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Владение   технологиями    и    методами   установки   и   управления   сетевой,</a:t>
            </a:r>
            <a:br>
              <a:rPr lang="ru-RU" sz="1600" dirty="0" smtClean="0"/>
            </a:br>
            <a:r>
              <a:rPr lang="ru-RU" sz="1600" dirty="0" smtClean="0"/>
              <a:t>компьютерной техники и периферийного оборудования: </a:t>
            </a:r>
            <a:endParaRPr lang="en-US" sz="1600" dirty="0" smtClean="0"/>
          </a:p>
          <a:p>
            <a:r>
              <a:rPr lang="ru-RU" sz="1600" dirty="0" smtClean="0"/>
              <a:t>Знание   устройства   компьютеров   (персональные компьютеры и серверы); </a:t>
            </a:r>
            <a:endParaRPr lang="en-US" sz="1600" dirty="0" smtClean="0"/>
          </a:p>
          <a:p>
            <a:r>
              <a:rPr lang="ru-RU" sz="1600" dirty="0" smtClean="0"/>
              <a:t>Знание технологий и устройств хранения и</a:t>
            </a:r>
            <a:r>
              <a:rPr lang="en-US" sz="1600" dirty="0" smtClean="0"/>
              <a:t> </a:t>
            </a:r>
            <a:r>
              <a:rPr lang="ru-RU" sz="1600" dirty="0" smtClean="0"/>
              <a:t>методов их настройки и администрирования;</a:t>
            </a:r>
            <a:endParaRPr lang="en-US" sz="1600" dirty="0" smtClean="0"/>
          </a:p>
          <a:p>
            <a:r>
              <a:rPr lang="ru-RU" sz="1600" dirty="0" smtClean="0"/>
              <a:t>Знание   прочего   периферийного   оборудования, методов настройки, диагностики и управления ими; </a:t>
            </a:r>
          </a:p>
          <a:p>
            <a:r>
              <a:rPr lang="ru-RU" sz="1600" dirty="0" smtClean="0"/>
              <a:t>Знание основ устройства сетевого оборудования,  методов настройки,</a:t>
            </a:r>
            <a:br>
              <a:rPr lang="ru-RU" sz="1600" dirty="0" smtClean="0"/>
            </a:br>
            <a:r>
              <a:rPr lang="ru-RU" sz="1600" dirty="0" smtClean="0"/>
              <a:t>диагностики и управления ими; знание    методов    и    инструментов    определения    неисправностей, переконфигурирования компьютеров;</a:t>
            </a:r>
          </a:p>
          <a:p>
            <a:r>
              <a:rPr lang="ru-RU" sz="1600" dirty="0" smtClean="0"/>
              <a:t>Владение технологиями и методами администрирования операционных систем: знание  методов  и  технологий  установки  и  администрирования  ОС </a:t>
            </a:r>
            <a:r>
              <a:rPr lang="ru-RU" sz="1600" dirty="0" err="1" smtClean="0"/>
              <a:t>Microsoft</a:t>
            </a:r>
            <a:r>
              <a:rPr lang="ru-RU" sz="1600" dirty="0" smtClean="0"/>
              <a:t>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, </a:t>
            </a:r>
            <a:r>
              <a:rPr lang="en-US" sz="1600" dirty="0" smtClean="0"/>
              <a:t>Unix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Владение   технологиями   и   методами   администрирования   корпоративных информационных систем:</a:t>
            </a:r>
          </a:p>
          <a:p>
            <a:r>
              <a:rPr lang="ru-RU" sz="1600" dirty="0" smtClean="0"/>
              <a:t>Владение средствами офисной работы: владение методами стилевой работы в текстовом редакторе MS </a:t>
            </a:r>
            <a:r>
              <a:rPr lang="ru-RU" sz="1600" dirty="0" err="1" smtClean="0"/>
              <a:t>Word</a:t>
            </a:r>
            <a:r>
              <a:rPr lang="ru-RU" sz="1600" dirty="0" smtClean="0"/>
              <a:t>; знание MS </a:t>
            </a:r>
            <a:r>
              <a:rPr lang="ru-RU" sz="1600" dirty="0" err="1" smtClean="0"/>
              <a:t>Excel</a:t>
            </a:r>
            <a:r>
              <a:rPr lang="ru-RU" sz="1600" dirty="0" smtClean="0"/>
              <a:t>, </a:t>
            </a:r>
            <a:r>
              <a:rPr lang="ru-RU" sz="1600" dirty="0" err="1" smtClean="0"/>
              <a:t>PowerPoint</a:t>
            </a:r>
            <a:r>
              <a:rPr lang="ru-RU" sz="1600" dirty="0" smtClean="0"/>
              <a:t>, </a:t>
            </a:r>
            <a:r>
              <a:rPr lang="ru-RU" sz="1600" dirty="0" err="1" smtClean="0"/>
              <a:t>Visio</a:t>
            </a:r>
            <a:r>
              <a:rPr lang="ru-RU" sz="1600" dirty="0" smtClean="0"/>
              <a:t> и умение применять эти инструменты для разработки технической документации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948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Требования к ИТ-подготовке инженерных кадров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650" y="1196975"/>
            <a:ext cx="5400675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dirty="0" smtClean="0"/>
              <a:t>Знание архитектуры современных ЭВМ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Знание операционных систем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Знания современных СУБД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Знания в области корпоративных информационных систем: системы электронного документооборота, </a:t>
            </a:r>
            <a:r>
              <a:rPr lang="en-US" sz="2000" dirty="0" smtClean="0"/>
              <a:t>SCADA, MES </a:t>
            </a:r>
            <a:r>
              <a:rPr lang="ru-RU" sz="2000" dirty="0" smtClean="0"/>
              <a:t>и </a:t>
            </a:r>
            <a:r>
              <a:rPr lang="en-US" sz="2000" dirty="0" smtClean="0"/>
              <a:t>ERP</a:t>
            </a:r>
            <a:r>
              <a:rPr lang="ru-RU" sz="2000" dirty="0" smtClean="0"/>
              <a:t>-системы, геоинформационные системы и т.п.)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Владение средствами офисной работы: владение методами стилевой работы в текстовом редакторе MS </a:t>
            </a:r>
            <a:r>
              <a:rPr lang="ru-RU" sz="2000" dirty="0" err="1" smtClean="0"/>
              <a:t>Word</a:t>
            </a:r>
            <a:r>
              <a:rPr lang="ru-RU" sz="2000" dirty="0" smtClean="0"/>
              <a:t>; знание MS </a:t>
            </a:r>
            <a:r>
              <a:rPr lang="ru-RU" sz="2000" dirty="0" err="1" smtClean="0"/>
              <a:t>Excel</a:t>
            </a:r>
            <a:r>
              <a:rPr lang="ru-RU" sz="2000" dirty="0" smtClean="0"/>
              <a:t>, </a:t>
            </a:r>
            <a:r>
              <a:rPr lang="ru-RU" sz="2000" dirty="0" err="1" smtClean="0"/>
              <a:t>PowerPoint</a:t>
            </a:r>
            <a:r>
              <a:rPr lang="ru-RU" sz="2000" dirty="0" smtClean="0"/>
              <a:t>, </a:t>
            </a:r>
            <a:r>
              <a:rPr lang="ru-RU" sz="2000" dirty="0" err="1" smtClean="0"/>
              <a:t>Visio</a:t>
            </a:r>
            <a:r>
              <a:rPr lang="ru-RU" sz="2000" dirty="0" smtClean="0"/>
              <a:t> и умение применять эти инструменты для разработки технической документации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Владение средствами современных коммуникаций (</a:t>
            </a:r>
            <a:r>
              <a:rPr lang="en-US" sz="2000" dirty="0" smtClean="0"/>
              <a:t>Outlook, Internet Explorer </a:t>
            </a:r>
            <a:r>
              <a:rPr lang="ru-RU" sz="2000" dirty="0" smtClean="0"/>
              <a:t>и т.п.)</a:t>
            </a:r>
            <a:endParaRPr lang="ru-RU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808"/>
            <a:ext cx="298767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0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Способы оценки компетенций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Успеваемость по диплому об образовании (по профильным дисциплинам)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Экспертное оценивание (руководители подразделений, </a:t>
            </a:r>
            <a:r>
              <a:rPr lang="en-US" sz="2400" dirty="0" smtClean="0"/>
              <a:t>HR</a:t>
            </a:r>
            <a:r>
              <a:rPr lang="ru-RU" sz="2400" dirty="0" smtClean="0"/>
              <a:t>-специалисты) </a:t>
            </a:r>
          </a:p>
          <a:p>
            <a:r>
              <a:rPr lang="ru-RU" sz="2400" dirty="0" smtClean="0"/>
              <a:t>Тестирование кандидатов (выполнение кейсов, заданий, ответы на вопросы) </a:t>
            </a:r>
            <a:endParaRPr lang="ru-RU" sz="2400" dirty="0"/>
          </a:p>
        </p:txBody>
      </p:sp>
      <p:pic>
        <p:nvPicPr>
          <p:cNvPr id="8" name="Picture 5" descr="рис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20764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ис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85184"/>
            <a:ext cx="2412876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2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83568" y="1360513"/>
            <a:ext cx="77768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000" dirty="0" smtClean="0"/>
              <a:t>Факультет Прикладной математики</a:t>
            </a:r>
            <a:r>
              <a:rPr lang="en-US" sz="2000" dirty="0" smtClean="0"/>
              <a:t> </a:t>
            </a:r>
            <a:r>
              <a:rPr lang="ru-RU" sz="2000" dirty="0" smtClean="0"/>
              <a:t>МИЭМ был</a:t>
            </a:r>
            <a:r>
              <a:rPr lang="en-US" sz="2000" dirty="0" smtClean="0"/>
              <a:t> </a:t>
            </a:r>
            <a:r>
              <a:rPr lang="ru-RU" sz="2000" dirty="0" smtClean="0"/>
              <a:t>впервые </a:t>
            </a:r>
            <a:r>
              <a:rPr lang="ru-RU" sz="2000" dirty="0"/>
              <a:t>создан в ВУЗах СССР </a:t>
            </a:r>
            <a:r>
              <a:rPr lang="ru-RU" sz="2000" dirty="0" smtClean="0"/>
              <a:t>в 1968 году.</a:t>
            </a:r>
          </a:p>
          <a:p>
            <a:pPr algn="just" eaLnBrk="0" hangingPunct="0"/>
            <a:endParaRPr lang="ru-RU" sz="2000" dirty="0"/>
          </a:p>
          <a:p>
            <a:pPr algn="just" eaLnBrk="0" hangingPunct="0"/>
            <a:r>
              <a:rPr lang="ru-RU" sz="2000" dirty="0" smtClean="0"/>
              <a:t>Цель создания – подготовка специалистов в области применения математических моделей и методов для решения инженерных задач с использованием средств вычислительной техники.</a:t>
            </a:r>
          </a:p>
          <a:p>
            <a:pPr algn="just" eaLnBrk="0" hangingPunct="0"/>
            <a:endParaRPr lang="ru-RU" sz="2000" dirty="0" smtClean="0"/>
          </a:p>
          <a:p>
            <a:pPr algn="just" eaLnBrk="0" hangingPunct="0"/>
            <a:r>
              <a:rPr lang="ru-RU" sz="2000" dirty="0" smtClean="0"/>
              <a:t>Основу преподавательского коллектива факультета составили:</a:t>
            </a:r>
            <a:endParaRPr lang="ru-RU" sz="2000" dirty="0"/>
          </a:p>
          <a:p>
            <a:pPr indent="449263" algn="just" eaLnBrk="0" hangingPunct="0">
              <a:buFont typeface="Arial" charset="0"/>
              <a:buChar char="•"/>
            </a:pPr>
            <a:r>
              <a:rPr lang="ru-RU" sz="2000" dirty="0" smtClean="0"/>
              <a:t>Преподаватели и ученые мехмата и физфака МГУ</a:t>
            </a:r>
            <a:endParaRPr lang="ru-RU" sz="2000" dirty="0"/>
          </a:p>
          <a:p>
            <a:pPr indent="449263" algn="just" eaLnBrk="0" hangingPunct="0">
              <a:buFont typeface="Arial" charset="0"/>
              <a:buChar char="•"/>
            </a:pPr>
            <a:r>
              <a:rPr lang="ru-RU" sz="2000" dirty="0" smtClean="0"/>
              <a:t>Ученые, работавшие в академических и отраслевых НИИ и на предприятиях радиоэлектронной промышленности.</a:t>
            </a:r>
          </a:p>
          <a:p>
            <a:pPr algn="just" eaLnBrk="0" hangingPunct="0"/>
            <a:endParaRPr lang="ru-RU" sz="2000" dirty="0"/>
          </a:p>
          <a:p>
            <a:pPr algn="just" eaLnBrk="0" hangingPunct="0"/>
            <a:r>
              <a:rPr lang="ru-RU" sz="2000" dirty="0" smtClean="0"/>
              <a:t>Первыми студентами факультета стали студенты-отличники других факультетов МИЭМ 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15900"/>
            <a:ext cx="8186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ea typeface="+mj-ea"/>
                <a:cs typeface="Arial" pitchFamily="34" charset="0"/>
              </a:rPr>
              <a:t>История создания факультета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55776" y="40242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ВОПРОСЫ?</a:t>
            </a:r>
            <a:endParaRPr lang="ru-RU" sz="3600" dirty="0"/>
          </a:p>
        </p:txBody>
      </p:sp>
      <p:sp>
        <p:nvSpPr>
          <p:cNvPr id="5" name="Rectangle 2" descr="photo45"/>
          <p:cNvSpPr>
            <a:spLocks noChangeArrowheads="1"/>
          </p:cNvSpPr>
          <p:nvPr/>
        </p:nvSpPr>
        <p:spPr bwMode="auto">
          <a:xfrm>
            <a:off x="3396964" y="246104"/>
            <a:ext cx="2278063" cy="227806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88396" y="537321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Белов Александр Владимирович</a:t>
            </a:r>
          </a:p>
          <a:p>
            <a:pPr algn="ctr"/>
            <a:r>
              <a:rPr lang="en-US" sz="2800" dirty="0" smtClean="0"/>
              <a:t>avbelov@hse.ru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834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ea typeface="+mj-ea"/>
                <a:cs typeface="Arial" pitchFamily="34" charset="0"/>
              </a:rPr>
              <a:t>Факультет сегодня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97" y="1196752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Количество студентов – 428 чел. </a:t>
            </a:r>
            <a:r>
              <a:rPr lang="ru-RU" sz="2400" dirty="0"/>
              <a:t>и</a:t>
            </a:r>
            <a:r>
              <a:rPr lang="ru-RU" sz="2400" dirty="0" smtClean="0"/>
              <a:t>з них: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168 чел. обучаются по программам </a:t>
            </a:r>
            <a:r>
              <a:rPr lang="ru-RU" sz="2400" dirty="0" err="1" smtClean="0"/>
              <a:t>бакалавриата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260 чел. обучаются по программам </a:t>
            </a:r>
            <a:r>
              <a:rPr lang="ru-RU" sz="2400" dirty="0" err="1" smtClean="0"/>
              <a:t>специалитета</a:t>
            </a:r>
            <a:endParaRPr lang="ru-RU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ru-RU" sz="2400" dirty="0" smtClean="0"/>
              <a:t>Количество преподавателей – 74 чел. Из них: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профессоров, </a:t>
            </a:r>
            <a:r>
              <a:rPr lang="ru-RU" sz="2400" dirty="0" err="1" smtClean="0"/>
              <a:t>д.н</a:t>
            </a:r>
            <a:r>
              <a:rPr lang="ru-RU" sz="2400" dirty="0" smtClean="0"/>
              <a:t>. – 25 чел.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д</a:t>
            </a:r>
            <a:r>
              <a:rPr lang="ru-RU" sz="2400" dirty="0" smtClean="0"/>
              <a:t>оцентов, к.н. – 37 чел.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 smtClean="0"/>
              <a:t>Кафедры, входящие в состав факультета: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Кибернетики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Прикладной математики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Механики и математического </a:t>
            </a:r>
          </a:p>
          <a:p>
            <a:r>
              <a:rPr lang="ru-RU" sz="2400" dirty="0" smtClean="0"/>
              <a:t>моделирования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Компьютерной безопасности</a:t>
            </a:r>
          </a:p>
          <a:p>
            <a:endParaRPr lang="ru-RU" sz="2000" dirty="0"/>
          </a:p>
          <a:p>
            <a:endParaRPr lang="ru-RU" sz="2000" dirty="0"/>
          </a:p>
          <a:p>
            <a:pPr marL="457200" indent="-457200">
              <a:buAutoNum type="arabicPeriod" startAt="2"/>
            </a:pPr>
            <a:endParaRPr lang="ru-RU" sz="2000" dirty="0" smtClean="0"/>
          </a:p>
          <a:p>
            <a:pPr marL="457200" indent="-457200">
              <a:buAutoNum type="arabicPeriod" startAt="2"/>
            </a:pPr>
            <a:endParaRPr lang="ru-RU" sz="2000" dirty="0"/>
          </a:p>
          <a:p>
            <a:pPr marL="457200" indent="-457200">
              <a:buAutoNum type="arabicPeriod" startAt="2"/>
            </a:pPr>
            <a:endParaRPr lang="ru-RU" sz="2000" dirty="0"/>
          </a:p>
          <a:p>
            <a:r>
              <a:rPr lang="ru-RU" sz="2000" dirty="0"/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358207" cy="21463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ea typeface="+mj-ea"/>
                <a:cs typeface="Arial" pitchFamily="34" charset="0"/>
              </a:rPr>
              <a:t>Направления подготовки</a:t>
            </a:r>
            <a:endParaRPr lang="en-US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5175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231300.62 Прикладная математика. </a:t>
            </a:r>
            <a:r>
              <a:rPr lang="ru-RU" b="1" dirty="0"/>
              <a:t>Бакалавр</a:t>
            </a:r>
            <a:r>
              <a:rPr lang="ru-RU" dirty="0"/>
              <a:t> </a:t>
            </a:r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230700.62 Прикладная информатика. </a:t>
            </a:r>
            <a:r>
              <a:rPr lang="ru-RU" b="1" dirty="0"/>
              <a:t>Бакалавр</a:t>
            </a:r>
            <a:r>
              <a:rPr lang="ru-RU" dirty="0"/>
              <a:t> </a:t>
            </a:r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230400.62 Информационные системы и технологии. </a:t>
            </a:r>
            <a:r>
              <a:rPr lang="ru-RU" b="1" dirty="0"/>
              <a:t>Бакалавр</a:t>
            </a:r>
            <a:r>
              <a:rPr lang="ru-RU" dirty="0"/>
              <a:t> </a:t>
            </a:r>
            <a:endParaRPr lang="ru-RU" dirty="0" smtClean="0"/>
          </a:p>
          <a:p>
            <a:pPr algn="just" eaLnBrk="0" hangingPunct="0"/>
            <a:endParaRPr lang="ru-RU" dirty="0" smtClean="0"/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010300.62  Фундаментальная информатика и информационные технологии. </a:t>
            </a:r>
            <a:r>
              <a:rPr lang="ru-RU" b="1" dirty="0"/>
              <a:t>Бакалавр</a:t>
            </a:r>
            <a:r>
              <a:rPr lang="ru-RU" dirty="0"/>
              <a:t> </a:t>
            </a:r>
            <a:endParaRPr lang="ru-RU" dirty="0" smtClean="0"/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010400.62 Прикладная математика и информатика. </a:t>
            </a:r>
            <a:r>
              <a:rPr lang="ru-RU" b="1" dirty="0"/>
              <a:t>Бакалавр</a:t>
            </a:r>
            <a:r>
              <a:rPr lang="ru-RU" dirty="0"/>
              <a:t> </a:t>
            </a:r>
            <a:endParaRPr lang="ru-RU" dirty="0" smtClean="0"/>
          </a:p>
          <a:p>
            <a:pPr algn="just" eaLnBrk="0" hangingPunct="0"/>
            <a:endParaRPr lang="ru-RU" dirty="0" smtClean="0"/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010400.68 Прикладная математика и информатика. </a:t>
            </a:r>
            <a:r>
              <a:rPr lang="ru-RU" b="1" dirty="0" smtClean="0"/>
              <a:t>Магистр</a:t>
            </a:r>
            <a:endParaRPr lang="ru-RU" b="1" dirty="0"/>
          </a:p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231300.68 Прикладная математика. </a:t>
            </a:r>
            <a:r>
              <a:rPr lang="ru-RU" b="1" dirty="0" smtClean="0"/>
              <a:t>Магистр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902457"/>
            <a:ext cx="434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buFont typeface="Arial" pitchFamily="34" charset="0"/>
              <a:buChar char="•"/>
            </a:pPr>
            <a:r>
              <a:rPr lang="ru-RU" dirty="0"/>
              <a:t>090301.65   Компьютерная безопасность. </a:t>
            </a:r>
            <a:r>
              <a:rPr lang="ru-RU" b="1" dirty="0"/>
              <a:t>Специалист</a:t>
            </a:r>
            <a:r>
              <a:rPr lang="ru-RU" dirty="0"/>
              <a:t> </a:t>
            </a:r>
          </a:p>
        </p:txBody>
      </p:sp>
      <p:pic>
        <p:nvPicPr>
          <p:cNvPr id="9" name="Picture 8" descr="j0422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1940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37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Дефицит кадров в ИТ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97" y="1196752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Потребность в ИТ-специалистах к </a:t>
            </a:r>
            <a:r>
              <a:rPr lang="ru-RU" dirty="0" smtClean="0"/>
              <a:t>2013 </a:t>
            </a:r>
            <a:r>
              <a:rPr lang="ru-RU" dirty="0"/>
              <a:t>году в зависимости от сценария развития российской экономики составит от 233 до 551 тыс. человек. Предполагается, что в </a:t>
            </a:r>
            <a:r>
              <a:rPr lang="ru-RU" dirty="0" smtClean="0"/>
              <a:t>2013-м </a:t>
            </a:r>
            <a:r>
              <a:rPr lang="ru-RU" dirty="0"/>
              <a:t>российские вузы выпустят 85 тыс. ИТ-специалистов, что в 2,7-6,5 раза меньше, чем необходимо.</a:t>
            </a:r>
          </a:p>
          <a:p>
            <a:pPr lvl="4"/>
            <a:r>
              <a:rPr lang="ru-RU" dirty="0"/>
              <a:t>	Отчет Ассоциации предприятий компьютерных и информационных технологий (АП КИТ).</a:t>
            </a:r>
            <a:endParaRPr lang="ru-RU" sz="2000" dirty="0"/>
          </a:p>
          <a:p>
            <a:endParaRPr lang="ru-RU" sz="2000" dirty="0"/>
          </a:p>
          <a:p>
            <a:pPr marL="457200" indent="-457200">
              <a:buAutoNum type="arabicPeriod" startAt="2"/>
            </a:pPr>
            <a:endParaRPr lang="ru-RU" sz="2000" dirty="0" smtClean="0"/>
          </a:p>
          <a:p>
            <a:pPr marL="457200" indent="-457200">
              <a:buAutoNum type="arabicPeriod" startAt="2"/>
            </a:pPr>
            <a:endParaRPr lang="ru-RU" sz="2000" dirty="0"/>
          </a:p>
          <a:p>
            <a:pPr marL="457200" indent="-457200">
              <a:buAutoNum type="arabicPeriod" startAt="2"/>
            </a:pPr>
            <a:endParaRPr lang="ru-RU" sz="2000" dirty="0"/>
          </a:p>
          <a:p>
            <a:r>
              <a:rPr lang="ru-RU" sz="2000" dirty="0"/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3438" y="3429000"/>
            <a:ext cx="3924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E63"/>
                </a:solidFill>
              </a:rPr>
              <a:t>Причины дефицита:</a:t>
            </a:r>
          </a:p>
        </p:txBody>
      </p:sp>
      <p:pic>
        <p:nvPicPr>
          <p:cNvPr id="8" name="Picture 4" descr="рис_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08388"/>
            <a:ext cx="3132138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00563" y="3897313"/>
            <a:ext cx="42497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E63"/>
                </a:solidFill>
              </a:rPr>
              <a:t>ИТ – динамично развивающаяся отрасль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E63"/>
                </a:solidFill>
              </a:rPr>
              <a:t>ИТ-специалист – «собирательный образ» 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2E63"/>
                </a:solidFill>
              </a:rPr>
              <a:t>Отток специалистов в западные компании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8414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Заказчики ИТ-специалистов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1196752"/>
            <a:ext cx="793115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Pct val="120000"/>
              <a:buChar char="•"/>
              <a:defRPr sz="2000" b="1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1pPr>
            <a:lvl2pPr marL="71596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Pct val="120000"/>
              <a:buFont typeface="Wingdings" pitchFamily="2" charset="2"/>
              <a:buChar char="§"/>
              <a:defRPr sz="2000">
                <a:solidFill>
                  <a:srgbClr val="002E63"/>
                </a:solidFill>
                <a:latin typeface="+mn-lt"/>
              </a:defRPr>
            </a:lvl2pPr>
            <a:lvl3pPr marL="1168400" indent="-165100" algn="l" rtl="0" fontAlgn="base">
              <a:spcBef>
                <a:spcPct val="20000"/>
              </a:spcBef>
              <a:spcAft>
                <a:spcPct val="0"/>
              </a:spcAft>
              <a:buClr>
                <a:srgbClr val="002E63"/>
              </a:buClr>
              <a:buChar char="•"/>
              <a:defRPr>
                <a:solidFill>
                  <a:srgbClr val="002E63"/>
                </a:solidFill>
                <a:latin typeface="+mn-lt"/>
              </a:defRPr>
            </a:lvl3pPr>
            <a:lvl4pPr marL="1611313" indent="-1778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2E63"/>
                </a:solidFill>
                <a:latin typeface="+mn-lt"/>
              </a:defRPr>
            </a:lvl4pPr>
            <a:lvl5pPr marL="20701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dirty="0" smtClean="0"/>
              <a:t>Крупные ИТ-интеграторы (разработка, ИТ-консалтинг, внедрение программно-аппаратных решений для различных отраслей)</a:t>
            </a:r>
          </a:p>
          <a:p>
            <a:r>
              <a:rPr lang="ru-RU" sz="2400" dirty="0" smtClean="0"/>
              <a:t>Специализированные ИТ-компании (компании «одного продукта</a:t>
            </a:r>
            <a:r>
              <a:rPr lang="en-US" sz="2400" dirty="0" smtClean="0"/>
              <a:t>/</a:t>
            </a:r>
            <a:r>
              <a:rPr lang="ru-RU" sz="2400" dirty="0" smtClean="0"/>
              <a:t>услуги»)</a:t>
            </a:r>
          </a:p>
          <a:p>
            <a:r>
              <a:rPr lang="ru-RU" sz="2400" dirty="0" smtClean="0"/>
              <a:t>ИТ-подразделения отраслевых компаний</a:t>
            </a:r>
          </a:p>
          <a:p>
            <a:r>
              <a:rPr lang="ru-RU" sz="2400" dirty="0" smtClean="0"/>
              <a:t>ИТ-подразделения государственных организаций</a:t>
            </a:r>
          </a:p>
          <a:p>
            <a:r>
              <a:rPr lang="ru-RU" sz="2400" dirty="0" smtClean="0"/>
              <a:t>Научные учреждения Российской АН</a:t>
            </a:r>
          </a:p>
          <a:p>
            <a:r>
              <a:rPr lang="ru-RU" sz="2400" dirty="0" smtClean="0"/>
              <a:t>Научные подразделения </a:t>
            </a:r>
            <a:r>
              <a:rPr lang="ru-RU" sz="2400" dirty="0" err="1" smtClean="0"/>
              <a:t>госкорпораций</a:t>
            </a:r>
            <a:endParaRPr lang="en-US" sz="2400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ИТ – специалисты трех уровней компетенций:</a:t>
            </a:r>
          </a:p>
          <a:p>
            <a:r>
              <a:rPr lang="en-US" sz="2400" dirty="0" smtClean="0"/>
              <a:t>Junior, Regular, Senior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85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Основные работодатели для выпускников </a:t>
            </a:r>
            <a:r>
              <a:rPr lang="ru-RU" sz="2800" dirty="0" err="1" smtClean="0"/>
              <a:t>ФПМиК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1196752"/>
            <a:ext cx="793115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Pct val="120000"/>
              <a:buChar char="•"/>
              <a:defRPr sz="2000" b="1">
                <a:solidFill>
                  <a:srgbClr val="002E63"/>
                </a:solidFill>
                <a:latin typeface="+mn-lt"/>
                <a:ea typeface="+mn-ea"/>
                <a:cs typeface="+mn-cs"/>
              </a:defRPr>
            </a:lvl1pPr>
            <a:lvl2pPr marL="71596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D12421"/>
              </a:buClr>
              <a:buSzPct val="120000"/>
              <a:buFont typeface="Wingdings" pitchFamily="2" charset="2"/>
              <a:buChar char="§"/>
              <a:defRPr sz="2000">
                <a:solidFill>
                  <a:srgbClr val="002E63"/>
                </a:solidFill>
                <a:latin typeface="+mn-lt"/>
              </a:defRPr>
            </a:lvl2pPr>
            <a:lvl3pPr marL="1168400" indent="-165100" algn="l" rtl="0" fontAlgn="base">
              <a:spcBef>
                <a:spcPct val="20000"/>
              </a:spcBef>
              <a:spcAft>
                <a:spcPct val="0"/>
              </a:spcAft>
              <a:buClr>
                <a:srgbClr val="002E63"/>
              </a:buClr>
              <a:buChar char="•"/>
              <a:defRPr>
                <a:solidFill>
                  <a:srgbClr val="002E63"/>
                </a:solidFill>
                <a:latin typeface="+mn-lt"/>
              </a:defRPr>
            </a:lvl3pPr>
            <a:lvl4pPr marL="1611313" indent="-1778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2E63"/>
                </a:solidFill>
                <a:latin typeface="+mn-lt"/>
              </a:defRPr>
            </a:lvl4pPr>
            <a:lvl5pPr marL="20701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Стратегические партнеры факультета:</a:t>
            </a:r>
          </a:p>
          <a:p>
            <a:endParaRPr lang="ru-RU" sz="2400" dirty="0"/>
          </a:p>
          <a:p>
            <a:r>
              <a:rPr lang="ru-RU" sz="2400" dirty="0" smtClean="0"/>
              <a:t>Вычислительный центр </a:t>
            </a:r>
            <a:r>
              <a:rPr lang="ru-RU" sz="2400" dirty="0" err="1" smtClean="0"/>
              <a:t>им.Дородницына</a:t>
            </a:r>
            <a:r>
              <a:rPr lang="ru-RU" sz="2400" dirty="0" smtClean="0"/>
              <a:t> РАН,</a:t>
            </a:r>
            <a:r>
              <a:rPr lang="ru-RU" sz="2400" dirty="0"/>
              <a:t> </a:t>
            </a:r>
            <a:r>
              <a:rPr lang="ru-RU" sz="2400" dirty="0" smtClean="0"/>
              <a:t>Институт проблем управления РАН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НИИ «Полюс» им. Стельмаха М.Ф.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err="1" smtClean="0"/>
              <a:t>Серпуховский</a:t>
            </a:r>
            <a:r>
              <a:rPr lang="ru-RU" sz="2400" dirty="0" smtClean="0"/>
              <a:t> завод «Металлист»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Компания ИБС, Компания </a:t>
            </a:r>
            <a:r>
              <a:rPr lang="ru-RU" sz="2400" dirty="0"/>
              <a:t>«</a:t>
            </a:r>
            <a:r>
              <a:rPr lang="en-US" sz="2400" dirty="0"/>
              <a:t>MAYKOR </a:t>
            </a:r>
            <a:r>
              <a:rPr lang="en-US" sz="2400" dirty="0" err="1"/>
              <a:t>Expertek</a:t>
            </a:r>
            <a:r>
              <a:rPr lang="ru-RU" sz="2400" dirty="0" smtClean="0"/>
              <a:t>» и т.п.</a:t>
            </a:r>
          </a:p>
          <a:p>
            <a:endParaRPr lang="ru-RU" sz="2400" dirty="0"/>
          </a:p>
          <a:p>
            <a:r>
              <a:rPr lang="ru-RU" sz="2400" dirty="0" smtClean="0"/>
              <a:t>Компания БИС, Компания </a:t>
            </a:r>
            <a:r>
              <a:rPr lang="ru-RU" sz="2400" dirty="0" err="1" smtClean="0"/>
              <a:t>Интертраст</a:t>
            </a:r>
            <a:r>
              <a:rPr lang="ru-RU" sz="2400" dirty="0" smtClean="0"/>
              <a:t> и т.п.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486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Востребованность в специалистах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Научные учреждения РАН, отраслевые НИИ, оборонные предприятия: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Инженеры-исследователи (специалисты в области математического моделирования)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/>
              <a:t>Разработчики ПО (программисты)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/>
              <a:t>Специалисты по тестированию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Руководители </a:t>
            </a:r>
            <a:r>
              <a:rPr lang="ru-RU" sz="2400" dirty="0"/>
              <a:t>проектов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10" descr="photo2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87624" y="4691270"/>
            <a:ext cx="162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84F0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2" descr="C:\Users\OAnoshina\Desktop\Картинки\821356_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7048"/>
            <a:ext cx="23955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2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269528"/>
            <a:ext cx="81867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dirty="0"/>
              <a:t>Востребованность в специалистах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E45A9-DA77-452A-85CF-9387BB91004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650" y="1196975"/>
            <a:ext cx="7931150" cy="5111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Компании – системные интеграторы: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Консультанты по внедрению бизнес-приложений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Специалисты по </a:t>
            </a:r>
            <a:r>
              <a:rPr lang="en-US" sz="2400" dirty="0" smtClean="0"/>
              <a:t>IT</a:t>
            </a:r>
            <a:r>
              <a:rPr lang="ru-RU" sz="2400" dirty="0" smtClean="0"/>
              <a:t> инфраструктуре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Сервисные инженеры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Системные и бизнес-аналитики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Системные архитекторы 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Разработчики ПО (программисты)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Специалисты по тестированию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Руководители проектов</a:t>
            </a:r>
          </a:p>
          <a:p>
            <a:pPr>
              <a:buFont typeface="Wingdings" pitchFamily="2" charset="2"/>
              <a:buChar char="ь"/>
            </a:pPr>
            <a:r>
              <a:rPr lang="ru-RU" sz="2400" dirty="0" smtClean="0"/>
              <a:t>Менеджеры по продажам</a:t>
            </a:r>
          </a:p>
          <a:p>
            <a:pPr>
              <a:buFont typeface="Wingdings" pitchFamily="2" charset="2"/>
              <a:buChar char="ь"/>
            </a:pPr>
            <a:endParaRPr lang="ru-RU" dirty="0"/>
          </a:p>
        </p:txBody>
      </p:sp>
      <p:pic>
        <p:nvPicPr>
          <p:cNvPr id="6" name="Picture 5" descr="рис_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9527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0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1225</Words>
  <Application>Microsoft Office PowerPoint</Application>
  <PresentationFormat>Экран (4:3)</PresentationFormat>
  <Paragraphs>209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Корчной</dc:creator>
  <cp:lastModifiedBy>user</cp:lastModifiedBy>
  <cp:revision>137</cp:revision>
  <dcterms:created xsi:type="dcterms:W3CDTF">2012-10-08T19:26:18Z</dcterms:created>
  <dcterms:modified xsi:type="dcterms:W3CDTF">2013-01-30T10:55:01Z</dcterms:modified>
</cp:coreProperties>
</file>