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9" r:id="rId3"/>
    <p:sldId id="260" r:id="rId4"/>
    <p:sldId id="261" r:id="rId5"/>
    <p:sldId id="262" r:id="rId6"/>
    <p:sldId id="263" r:id="rId7"/>
    <p:sldId id="264" r:id="rId8"/>
    <p:sldId id="265" r:id="rId9"/>
    <p:sldId id="267" r:id="rId10"/>
    <p:sldId id="268" r:id="rId11"/>
    <p:sldId id="266"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17.10.2012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259632" y="2852936"/>
            <a:ext cx="6624736" cy="646331"/>
          </a:xfrm>
          <a:prstGeom prst="rect">
            <a:avLst/>
          </a:prstGeom>
          <a:noFill/>
        </p:spPr>
        <p:txBody>
          <a:bodyPr wrap="square" rtlCol="0">
            <a:spAutoFit/>
          </a:bodyPr>
          <a:lstStyle/>
          <a:p>
            <a:pPr algn="ctr"/>
            <a:r>
              <a:rPr lang="ru-RU" b="1" dirty="0" smtClean="0">
                <a:solidFill>
                  <a:srgbClr val="C00000"/>
                </a:solidFill>
                <a:latin typeface="Times New Roman" pitchFamily="18" charset="0"/>
                <a:cs typeface="Times New Roman" pitchFamily="18" charset="0"/>
              </a:rPr>
              <a:t>ИСТОРИЯ МЕЖДУНАРОДНОЙ КЛАССИФИКАЦИИ БОЛЕЗНЕЙ ТРАВМ И ПРИЧИН СМЕРТИ</a:t>
            </a:r>
            <a:endParaRPr lang="ru-RU" b="1" dirty="0">
              <a:solidFill>
                <a:srgbClr val="C00000"/>
              </a:solidFill>
              <a:latin typeface="Times New Roman" pitchFamily="18" charset="0"/>
              <a:cs typeface="Times New Roman" pitchFamily="18" charset="0"/>
            </a:endParaRPr>
          </a:p>
        </p:txBody>
      </p:sp>
      <p:sp>
        <p:nvSpPr>
          <p:cNvPr id="21505" name="Rectangle 1"/>
          <p:cNvSpPr>
            <a:spLocks noChangeArrowheads="1"/>
          </p:cNvSpPr>
          <p:nvPr/>
        </p:nvSpPr>
        <p:spPr bwMode="auto">
          <a:xfrm>
            <a:off x="1691680" y="404664"/>
            <a:ext cx="5412187"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3441700" algn="l"/>
              </a:tabLst>
            </a:pPr>
            <a:r>
              <a:rPr kumimoji="0" lang="ru-RU" sz="1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Национальный исследовательский университет </a:t>
            </a:r>
            <a:br>
              <a:rPr kumimoji="0" lang="ru-RU" sz="1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br>
            <a:r>
              <a:rPr kumimoji="0" lang="ru-RU" sz="1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Высшая школа экономики</a:t>
            </a:r>
            <a:endParaRPr kumimoji="0" lang="ru-RU" sz="18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4" name="TextBox 3"/>
          <p:cNvSpPr txBox="1"/>
          <p:nvPr/>
        </p:nvSpPr>
        <p:spPr>
          <a:xfrm>
            <a:off x="4283968" y="6021288"/>
            <a:ext cx="780150" cy="369332"/>
          </a:xfrm>
          <a:prstGeom prst="rect">
            <a:avLst/>
          </a:prstGeom>
          <a:noFill/>
        </p:spPr>
        <p:txBody>
          <a:bodyPr wrap="none" rtlCol="0">
            <a:spAutoFit/>
          </a:bodyPr>
          <a:lstStyle/>
          <a:p>
            <a:r>
              <a:rPr lang="ru-RU" dirty="0" smtClean="0">
                <a:solidFill>
                  <a:srgbClr val="002060"/>
                </a:solidFill>
                <a:latin typeface="Times New Roman" pitchFamily="18" charset="0"/>
                <a:cs typeface="Times New Roman" pitchFamily="18" charset="0"/>
              </a:rPr>
              <a:t>2012г.</a:t>
            </a:r>
            <a:endParaRPr lang="ru-RU" dirty="0">
              <a:solidFill>
                <a:srgbClr val="002060"/>
              </a:solidFill>
              <a:latin typeface="Times New Roman" pitchFamily="18" charset="0"/>
              <a:cs typeface="Times New Roman" pitchFamily="18" charset="0"/>
            </a:endParaRPr>
          </a:p>
        </p:txBody>
      </p:sp>
      <p:sp>
        <p:nvSpPr>
          <p:cNvPr id="5" name="TextBox 4"/>
          <p:cNvSpPr txBox="1"/>
          <p:nvPr/>
        </p:nvSpPr>
        <p:spPr>
          <a:xfrm>
            <a:off x="6588224" y="6021288"/>
            <a:ext cx="1609736" cy="261610"/>
          </a:xfrm>
          <a:prstGeom prst="rect">
            <a:avLst/>
          </a:prstGeom>
          <a:noFill/>
        </p:spPr>
        <p:txBody>
          <a:bodyPr wrap="none" rtlCol="0">
            <a:spAutoFit/>
          </a:bodyPr>
          <a:lstStyle/>
          <a:p>
            <a:r>
              <a:rPr lang="ru-RU" sz="1100" dirty="0" smtClean="0">
                <a:latin typeface="Times New Roman" pitchFamily="18" charset="0"/>
                <a:cs typeface="Times New Roman" pitchFamily="18" charset="0"/>
              </a:rPr>
              <a:t>Выполнил: Фаттахов Т.</a:t>
            </a:r>
            <a:endParaRPr lang="ru-RU" sz="11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23528" y="434860"/>
            <a:ext cx="691276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ВТОРАЯ РЕДАКЦИЯ 1909. (1910-1920ГГ.)</a:t>
            </a:r>
            <a:endParaRPr kumimoji="0" lang="ru-RU" sz="2400" b="1" i="1" u="none" strike="noStrike" cap="none" normalizeH="0" baseline="0" dirty="0" smtClean="0">
              <a:ln>
                <a:noFill/>
              </a:ln>
              <a:solidFill>
                <a:srgbClr val="C00000"/>
              </a:solidFill>
              <a:effectLst/>
              <a:latin typeface="Arial" pitchFamily="34" charset="0"/>
              <a:cs typeface="Arial" pitchFamily="34" charset="0"/>
            </a:endParaRPr>
          </a:p>
        </p:txBody>
      </p:sp>
      <p:sp>
        <p:nvSpPr>
          <p:cNvPr id="34818" name="Rectangle 2"/>
          <p:cNvSpPr>
            <a:spLocks noChangeArrowheads="1"/>
          </p:cNvSpPr>
          <p:nvPr/>
        </p:nvSpPr>
        <p:spPr bwMode="auto">
          <a:xfrm>
            <a:off x="251520" y="5157192"/>
            <a:ext cx="889248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После конференции в Париже, номенклатура состояла из 1044 машинописных страницы из 30 строк каждая.  МКБ-2 была принята с большим успехом. Ее начали использовать с начала 1911 года в Англии и Уэльсе, Шотландии и Ирландии. Копии классификации были направлены в колонии по всей Британской империи. Но, не смотря на то, что во многих странах, включая США, классификация была принята, ее использование не охватывало всех юрисдикций соответствующих стран.</a:t>
            </a: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5" name="Прямоугольник 4"/>
          <p:cNvSpPr/>
          <p:nvPr/>
        </p:nvSpPr>
        <p:spPr>
          <a:xfrm>
            <a:off x="323528" y="1124744"/>
            <a:ext cx="7272808" cy="1384995"/>
          </a:xfrm>
          <a:prstGeom prst="rect">
            <a:avLst/>
          </a:prstGeom>
        </p:spPr>
        <p:txBody>
          <a:bodyPr wrap="square">
            <a:spAutoFit/>
          </a:bodyPr>
          <a:lstStyle/>
          <a:p>
            <a:pPr lvl="0" eaLnBrk="0" fontAlgn="base" hangingPunct="0">
              <a:spcBef>
                <a:spcPct val="0"/>
              </a:spcBef>
              <a:spcAft>
                <a:spcPct val="0"/>
              </a:spcAft>
            </a:pPr>
            <a:r>
              <a:rPr lang="ru-RU" sz="1400" b="1" i="1" dirty="0" smtClean="0">
                <a:solidFill>
                  <a:srgbClr val="002060"/>
                </a:solidFill>
                <a:latin typeface="Times New Roman" pitchFamily="18" charset="0"/>
                <a:ea typeface="Calibri" pitchFamily="34" charset="0"/>
                <a:cs typeface="Times New Roman" pitchFamily="18" charset="0"/>
              </a:rPr>
              <a:t>Конференция второго пересмотра, запланированного на 1910 г., была перенесена на 1909 год, по просьбе Бюро переписи населения США, организацию ответственную за американскую статистику смертности. Управлению переписи населения США был необходим новый пересмотр МКБ, для учета смертности населения на основе данных переписи 1910 года. Конференция состоялась 1-3 июля 1909 года в Париже под эгидой правительства Франции.</a:t>
            </a:r>
            <a:endParaRPr lang="ru-RU" sz="1400" b="1" i="1" dirty="0" smtClean="0">
              <a:solidFill>
                <a:srgbClr val="002060"/>
              </a:solidFill>
              <a:latin typeface="Arial" pitchFamily="34" charset="0"/>
              <a:cs typeface="Arial" pitchFamily="34" charset="0"/>
            </a:endParaRPr>
          </a:p>
        </p:txBody>
      </p:sp>
      <p:sp>
        <p:nvSpPr>
          <p:cNvPr id="6" name="Прямоугольник 5"/>
          <p:cNvSpPr/>
          <p:nvPr/>
        </p:nvSpPr>
        <p:spPr>
          <a:xfrm>
            <a:off x="251520" y="2636912"/>
            <a:ext cx="8568952" cy="2308324"/>
          </a:xfrm>
          <a:prstGeom prst="rect">
            <a:avLst/>
          </a:prstGeom>
        </p:spPr>
        <p:txBody>
          <a:bodyPr wrap="square">
            <a:spAutoFit/>
          </a:bodyPr>
          <a:lstStyle/>
          <a:p>
            <a:pPr lvl="0" eaLnBrk="0" fontAlgn="base" hangingPunct="0">
              <a:spcBef>
                <a:spcPct val="0"/>
              </a:spcBef>
              <a:spcAft>
                <a:spcPct val="0"/>
              </a:spcAft>
            </a:pPr>
            <a:r>
              <a:rPr lang="ru-RU" sz="1600" b="1" i="1" dirty="0" smtClean="0">
                <a:solidFill>
                  <a:srgbClr val="C00000"/>
                </a:solidFill>
                <a:latin typeface="Times New Roman" pitchFamily="18" charset="0"/>
                <a:ea typeface="Calibri" pitchFamily="34" charset="0"/>
                <a:cs typeface="Times New Roman" pitchFamily="18" charset="0"/>
              </a:rPr>
              <a:t>МКБ-2 не претерпело существенных структурных изменений, за исключением причин мертворождений. Данная классификация была названа Международной классификацией болезней и причин смерти, и состояла из подробного перечня и сокращенного списка.</a:t>
            </a:r>
            <a:endParaRPr lang="ru-RU" sz="1600" b="1" i="1" dirty="0" smtClean="0">
              <a:solidFill>
                <a:srgbClr val="C00000"/>
              </a:solidFill>
              <a:latin typeface="Arial" pitchFamily="34" charset="0"/>
              <a:cs typeface="Arial" pitchFamily="34" charset="0"/>
            </a:endParaRPr>
          </a:p>
          <a:p>
            <a:pPr lvl="0" eaLnBrk="0" fontAlgn="base" hangingPunct="0">
              <a:spcBef>
                <a:spcPct val="0"/>
              </a:spcBef>
              <a:spcAft>
                <a:spcPct val="0"/>
              </a:spcAft>
            </a:pPr>
            <a:r>
              <a:rPr lang="ru-RU" sz="1600" b="1" i="1" dirty="0" smtClean="0">
                <a:solidFill>
                  <a:srgbClr val="C00000"/>
                </a:solidFill>
                <a:latin typeface="Times New Roman" pitchFamily="18" charset="0"/>
                <a:ea typeface="Calibri" pitchFamily="34" charset="0"/>
                <a:cs typeface="Times New Roman" pitchFamily="18" charset="0"/>
              </a:rPr>
              <a:t>Основные изменения МКБ-2 были связаны с идентификацией многих отдельных заболеваний, особенно в разделе Общих болезней, так же изменения коснулись раздела Внешних причин, в который были добавлены категории связанные с падениями, режущими и колющими повреждениями, дроблением и т.д. Причины смерти, которые трудно классифицировать, и случаи, связанные с указанием более чем одной причины смерти были вновь включены в правила учета, которые </a:t>
            </a:r>
            <a:r>
              <a:rPr lang="ru-RU" sz="1600" b="1" i="1" dirty="0" err="1" smtClean="0">
                <a:solidFill>
                  <a:srgbClr val="C00000"/>
                </a:solidFill>
                <a:latin typeface="Times New Roman" pitchFamily="18" charset="0"/>
                <a:ea typeface="Calibri" pitchFamily="34" charset="0"/>
                <a:cs typeface="Times New Roman" pitchFamily="18" charset="0"/>
              </a:rPr>
              <a:t>Бертильон</a:t>
            </a:r>
            <a:r>
              <a:rPr lang="ru-RU" sz="1600" b="1" i="1" dirty="0" smtClean="0">
                <a:solidFill>
                  <a:srgbClr val="C00000"/>
                </a:solidFill>
                <a:latin typeface="Times New Roman" pitchFamily="18" charset="0"/>
                <a:ea typeface="Calibri" pitchFamily="34" charset="0"/>
                <a:cs typeface="Times New Roman" pitchFamily="18" charset="0"/>
              </a:rPr>
              <a:t> предложил в 1893 году.</a:t>
            </a:r>
            <a:endParaRPr lang="ru-RU" sz="1600" b="1" i="1" dirty="0" smtClean="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95536" y="471736"/>
            <a:ext cx="684076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ТРЕТЬЯ РЕДАКЦИЯ 1920. (1921-1929ГГ.)</a:t>
            </a:r>
            <a:endParaRPr kumimoji="0" lang="ru-RU" sz="2400" b="1" i="1" u="none" strike="noStrike" cap="none" normalizeH="0" baseline="0" dirty="0" smtClean="0">
              <a:ln>
                <a:noFill/>
              </a:ln>
              <a:solidFill>
                <a:srgbClr val="C00000"/>
              </a:solidFill>
              <a:effectLst/>
              <a:latin typeface="Arial" pitchFamily="34" charset="0"/>
              <a:cs typeface="Arial" pitchFamily="34" charset="0"/>
            </a:endParaRPr>
          </a:p>
        </p:txBody>
      </p:sp>
      <p:sp>
        <p:nvSpPr>
          <p:cNvPr id="36866" name="Rectangle 2"/>
          <p:cNvSpPr>
            <a:spLocks noChangeArrowheads="1"/>
          </p:cNvSpPr>
          <p:nvPr/>
        </p:nvSpPr>
        <p:spPr bwMode="auto">
          <a:xfrm>
            <a:off x="179512" y="2276872"/>
            <a:ext cx="8712968"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Изменения были внесены в подробный перечень, так же были добавлены новые рубрики, в частности:</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Церебральные атеромы были отделены от церебрального кровоизлияния. Атеросклероз был перенесен из раздела болезней нервной системы в раздел болезней системы кровообращения.</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Раздел посвященный общим заболеваниям, был дополнен болезнями, касающимися расстройства различных эндокринных желез, которые в большинстве случаев никак не идентифицировались.</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Некоторые изменения были внесены в раздел о родах.</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p:txBody>
      </p:sp>
      <p:sp>
        <p:nvSpPr>
          <p:cNvPr id="5" name="Прямоугольник 4"/>
          <p:cNvSpPr/>
          <p:nvPr/>
        </p:nvSpPr>
        <p:spPr>
          <a:xfrm>
            <a:off x="251520" y="1412776"/>
            <a:ext cx="7848872" cy="584775"/>
          </a:xfrm>
          <a:prstGeom prst="rect">
            <a:avLst/>
          </a:prstGeom>
        </p:spPr>
        <p:txBody>
          <a:bodyPr wrap="square">
            <a:spAutoFit/>
          </a:bodyPr>
          <a:lstStyle/>
          <a:p>
            <a:pPr lvl="0" fontAlgn="base">
              <a:spcBef>
                <a:spcPct val="0"/>
              </a:spcBef>
              <a:spcAft>
                <a:spcPct val="0"/>
              </a:spcAft>
            </a:pPr>
            <a:r>
              <a:rPr lang="ru-RU" sz="1600" b="1" i="1" dirty="0" smtClean="0">
                <a:solidFill>
                  <a:srgbClr val="002060"/>
                </a:solidFill>
                <a:latin typeface="Times New Roman" pitchFamily="18" charset="0"/>
                <a:ea typeface="Calibri" pitchFamily="34" charset="0"/>
                <a:cs typeface="Times New Roman" pitchFamily="18" charset="0"/>
              </a:rPr>
              <a:t>Первая мировая война отложила конференцию третьего пересмотра (МКБ-3) до 11-15 октября 1920 года. </a:t>
            </a:r>
            <a:endParaRPr lang="ru-RU" sz="1600" b="1" i="1" dirty="0" smtClean="0">
              <a:solidFill>
                <a:srgbClr val="002060"/>
              </a:solidFill>
              <a:latin typeface="Arial" pitchFamily="34" charset="0"/>
              <a:cs typeface="Arial" pitchFamily="34" charset="0"/>
            </a:endParaRPr>
          </a:p>
        </p:txBody>
      </p:sp>
      <p:sp>
        <p:nvSpPr>
          <p:cNvPr id="6" name="Прямоугольник 5"/>
          <p:cNvSpPr/>
          <p:nvPr/>
        </p:nvSpPr>
        <p:spPr>
          <a:xfrm>
            <a:off x="179512" y="4653136"/>
            <a:ext cx="8424936" cy="1815882"/>
          </a:xfrm>
          <a:prstGeom prst="rect">
            <a:avLst/>
          </a:prstGeom>
        </p:spPr>
        <p:txBody>
          <a:bodyPr wrap="square">
            <a:spAutoFit/>
          </a:bodyPr>
          <a:lstStyle/>
          <a:p>
            <a:pPr lvl="0" eaLnBrk="0" fontAlgn="base" hangingPunct="0">
              <a:spcBef>
                <a:spcPct val="0"/>
              </a:spcBef>
              <a:spcAft>
                <a:spcPct val="0"/>
              </a:spcAft>
            </a:pPr>
            <a:r>
              <a:rPr lang="ru-RU" sz="1600" b="1" i="1" dirty="0" smtClean="0">
                <a:solidFill>
                  <a:srgbClr val="002060"/>
                </a:solidFill>
                <a:latin typeface="Times New Roman" pitchFamily="18" charset="0"/>
                <a:ea typeface="Calibri" pitchFamily="34" charset="0"/>
                <a:cs typeface="Times New Roman" pitchFamily="18" charset="0"/>
              </a:rPr>
              <a:t>Конвенция, подписанная после конференции, рекомендовала принятие МКБ-3 странами участницам с 1 января 1921 года. Вскоре после конференции по третьему пересмотру, перед тем как был подготовлен окончательный вариант третьего пересмотра, </a:t>
            </a:r>
            <a:r>
              <a:rPr lang="ru-RU" sz="1600" b="1" i="1" dirty="0" err="1" smtClean="0">
                <a:solidFill>
                  <a:srgbClr val="002060"/>
                </a:solidFill>
                <a:latin typeface="Times New Roman" pitchFamily="18" charset="0"/>
                <a:ea typeface="Calibri" pitchFamily="34" charset="0"/>
                <a:cs typeface="Times New Roman" pitchFamily="18" charset="0"/>
              </a:rPr>
              <a:t>Бертильон</a:t>
            </a:r>
            <a:r>
              <a:rPr lang="ru-RU" sz="1600" b="1" i="1" dirty="0" smtClean="0">
                <a:solidFill>
                  <a:srgbClr val="002060"/>
                </a:solidFill>
                <a:latin typeface="Times New Roman" pitchFamily="18" charset="0"/>
                <a:ea typeface="Calibri" pitchFamily="34" charset="0"/>
                <a:cs typeface="Times New Roman" pitchFamily="18" charset="0"/>
              </a:rPr>
              <a:t> серьезно заболел. Данное обстоятельство привело к некоторым задержкам по редакции окончательного пересмотра. Окончательная полная версия МКБ-3 не была доступна на французском языке до 1923 года. Позже сорок три страны приняли этот пересмотр.</a:t>
            </a:r>
            <a:endParaRPr lang="ru-RU" sz="1600" b="1" i="1" dirty="0" smtClean="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51520" y="260648"/>
            <a:ext cx="7200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ЧЕТВЕРТАЯ РЕДАКЦИЯ 1929 (1930-1938ГГ.)</a:t>
            </a:r>
            <a:endParaRPr kumimoji="0" lang="ru-RU" sz="2400" b="1" i="1" u="none" strike="noStrike" cap="none" normalizeH="0" baseline="0" dirty="0" smtClean="0">
              <a:ln>
                <a:noFill/>
              </a:ln>
              <a:solidFill>
                <a:srgbClr val="C00000"/>
              </a:solidFill>
              <a:effectLst/>
              <a:latin typeface="Arial" pitchFamily="34" charset="0"/>
              <a:cs typeface="Arial" pitchFamily="34" charset="0"/>
            </a:endParaRPr>
          </a:p>
        </p:txBody>
      </p:sp>
      <p:sp>
        <p:nvSpPr>
          <p:cNvPr id="50178" name="Rectangle 2"/>
          <p:cNvSpPr>
            <a:spLocks noChangeArrowheads="1"/>
          </p:cNvSpPr>
          <p:nvPr/>
        </p:nvSpPr>
        <p:spPr bwMode="auto">
          <a:xfrm>
            <a:off x="251520" y="2780928"/>
            <a:ext cx="889248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Название раздела I было изменено, вместо него появились инфекционные и паразитарные заболевания. </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Общие заболеваниям были разделены на следующие подразделы:</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Раковые и прочие опухоли;</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Ревматизм, заболевания связанные с питанием, железы</a:t>
            </a:r>
            <a:r>
              <a:rPr kumimoji="0" lang="ru-RU" sz="1400" b="1" i="1"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внутренней секреции</a:t>
            </a:r>
            <a:r>
              <a:rPr kumimoji="0" lang="ru-RU" sz="14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другие общие заболевания;</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Болезни крови и кровеносной системы;</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Отравления.</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Гангрена была перенесена из заболеваний кожи в раздел системы кровообращения.</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Раздел XI, беременность, роды и послеродовой период, был полностью перестроен и рационализирован. Токсикоз и </a:t>
            </a:r>
            <a:r>
              <a:rPr kumimoji="0" lang="ru-RU" sz="1400"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предлежание</a:t>
            </a: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плаценты</a:t>
            </a:r>
            <a:r>
              <a:rPr kumimoji="0" lang="ru-RU" sz="14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были указаны впервые.</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Раздел XIV, врожденные пороки развития, содержало только одну основную категорию. Индивидуальные пороки развития были определены в качестве подкатегории.</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разделе XI, болезни раннего детства, преждевременные роды и травмы при рождении были перечислены отдельно.</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Раздел XVII, насилие и случайные смерти, был сведен к трем рубрикам самоубийства, убийства и аварии, с обязательными </a:t>
            </a:r>
            <a:r>
              <a:rPr kumimoji="0" lang="ru-RU" sz="1400"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подрубриками</a:t>
            </a:r>
            <a:r>
              <a:rPr kumimoji="0" lang="ru-RU" sz="1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Было рекомендовано включить отдельный подраздел, связанный с несчастными случаями по месту происшествия.</a:t>
            </a:r>
            <a:endParaRPr kumimoji="0" lang="ru-RU" sz="1400" b="1" i="1" u="none" strike="noStrike" cap="none" normalizeH="0" baseline="0" dirty="0" smtClean="0">
              <a:ln>
                <a:noFill/>
              </a:ln>
              <a:solidFill>
                <a:srgbClr val="C00000"/>
              </a:solidFill>
              <a:effectLst/>
              <a:latin typeface="Arial" pitchFamily="34" charset="0"/>
              <a:cs typeface="Arial" pitchFamily="34" charset="0"/>
            </a:endParaRPr>
          </a:p>
        </p:txBody>
      </p:sp>
      <p:sp>
        <p:nvSpPr>
          <p:cNvPr id="4" name="Прямоугольник 3"/>
          <p:cNvSpPr/>
          <p:nvPr/>
        </p:nvSpPr>
        <p:spPr>
          <a:xfrm>
            <a:off x="251520" y="1196752"/>
            <a:ext cx="7488832" cy="1323439"/>
          </a:xfrm>
          <a:prstGeom prst="rect">
            <a:avLst/>
          </a:prstGeom>
        </p:spPr>
        <p:txBody>
          <a:bodyPr wrap="square">
            <a:spAutoFit/>
          </a:bodyPr>
          <a:lstStyle/>
          <a:p>
            <a:r>
              <a:rPr lang="ru-RU" sz="1600" b="1" i="1" dirty="0" smtClean="0">
                <a:solidFill>
                  <a:srgbClr val="002060"/>
                </a:solidFill>
                <a:latin typeface="Times New Roman" pitchFamily="18" charset="0"/>
                <a:ea typeface="Calibri" pitchFamily="34" charset="0"/>
                <a:cs typeface="Times New Roman" pitchFamily="18" charset="0"/>
              </a:rPr>
              <a:t>Конференция по четвертой пересмотру вновь прошла в Париже, 16-19 октября 1929 года, с участием делегатов из 38 стран. На конференции был принят подробный перечень причин смерти из 155 рубрик, сокращенный список из 42 рубрик. Было восстановлено предложение </a:t>
            </a:r>
            <a:r>
              <a:rPr lang="ru-RU" sz="1600" b="1" i="1" dirty="0" err="1" smtClean="0">
                <a:solidFill>
                  <a:srgbClr val="002060"/>
                </a:solidFill>
                <a:latin typeface="Times New Roman" pitchFamily="18" charset="0"/>
                <a:ea typeface="Calibri" pitchFamily="34" charset="0"/>
                <a:cs typeface="Times New Roman" pitchFamily="18" charset="0"/>
              </a:rPr>
              <a:t>Бертильона</a:t>
            </a:r>
            <a:r>
              <a:rPr lang="ru-RU" sz="1600" b="1" i="1" dirty="0" smtClean="0">
                <a:solidFill>
                  <a:srgbClr val="002060"/>
                </a:solidFill>
                <a:latin typeface="Times New Roman" pitchFamily="18" charset="0"/>
                <a:ea typeface="Calibri" pitchFamily="34" charset="0"/>
                <a:cs typeface="Times New Roman" pitchFamily="18" charset="0"/>
              </a:rPr>
              <a:t> о промежуточном списке, который состоял из 86 рубрик и от которого отказались в 1900 году.</a:t>
            </a:r>
            <a:endParaRPr lang="ru-RU" sz="1600" b="1" i="1" dirty="0">
              <a:solidFill>
                <a:srgbClr val="00206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539552" y="327720"/>
            <a:ext cx="669674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ПЯТАЯ РЕДАКЦИЯ 1938. (1939-1948ГГ.)</a:t>
            </a:r>
            <a:endParaRPr kumimoji="0" lang="ru-RU" sz="2400" b="1" i="1" u="none" strike="noStrike" cap="none" normalizeH="0" baseline="0" dirty="0" smtClean="0">
              <a:ln>
                <a:noFill/>
              </a:ln>
              <a:solidFill>
                <a:srgbClr val="C00000"/>
              </a:solidFill>
              <a:effectLst/>
              <a:latin typeface="Arial" pitchFamily="34" charset="0"/>
              <a:cs typeface="Arial" pitchFamily="34" charset="0"/>
            </a:endParaRPr>
          </a:p>
        </p:txBody>
      </p:sp>
      <p:sp>
        <p:nvSpPr>
          <p:cNvPr id="49154" name="Rectangle 2"/>
          <p:cNvSpPr>
            <a:spLocks noChangeArrowheads="1"/>
          </p:cNvSpPr>
          <p:nvPr/>
        </p:nvSpPr>
        <p:spPr bwMode="auto">
          <a:xfrm>
            <a:off x="3779912" y="1225689"/>
            <a:ext cx="5364088"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endParaRPr kumimoji="0" lang="ru-RU"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РАЗДЕЛЕ I (Инфекционные заболевания), стали выделять следующие подразделы: бактериальные </a:t>
            </a:r>
            <a:r>
              <a:rPr kumimoji="0" lang="ru-RU"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заболвания</a:t>
            </a: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спирохетозные</a:t>
            </a: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заболевания, вирусные заболевания, </a:t>
            </a:r>
            <a:r>
              <a:rPr kumimoji="0" lang="ru-RU"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риккетсиозные</a:t>
            </a: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заболевания, </a:t>
            </a:r>
            <a:r>
              <a:rPr kumimoji="0" lang="ru-RU"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протозойные</a:t>
            </a: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заболевания, </a:t>
            </a:r>
            <a:r>
              <a:rPr kumimoji="0" lang="ru-RU"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гельминтные</a:t>
            </a: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заболевания, грибковые и других инфекционные или паразитарные заболевания. </a:t>
            </a:r>
            <a:endParaRPr kumimoji="0" lang="ru-RU"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РАЗДЕЛ II (Раковые заболевания) были добавлены новые категории, в том числе для доброкачественных опухолей, для опухолей неопределенного характера, а также для злокачественных новообразований.</a:t>
            </a:r>
            <a:endParaRPr kumimoji="0" lang="ru-RU"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РАЗДЕЛ XVIII (Насилия и случайные смерти) были включены несчастные случаи, связанные с транспортом или на транспорте, несчастные случаи с машинами, несчастные случаи в шахтах и карьерах. Предполагалось, что данный раздел должен собрать все внешние причины смерти.</a:t>
            </a:r>
            <a:endParaRPr kumimoji="0" lang="ru-RU" b="1" i="1" u="none" strike="noStrike" cap="none" normalizeH="0" baseline="0" dirty="0" smtClean="0">
              <a:ln>
                <a:noFill/>
              </a:ln>
              <a:solidFill>
                <a:srgbClr val="C00000"/>
              </a:solidFill>
              <a:effectLst/>
              <a:latin typeface="Arial" pitchFamily="34" charset="0"/>
              <a:cs typeface="Arial" pitchFamily="34" charset="0"/>
            </a:endParaRPr>
          </a:p>
        </p:txBody>
      </p:sp>
      <p:sp>
        <p:nvSpPr>
          <p:cNvPr id="4" name="Прямоугольник 3"/>
          <p:cNvSpPr/>
          <p:nvPr/>
        </p:nvSpPr>
        <p:spPr>
          <a:xfrm>
            <a:off x="323528" y="1844824"/>
            <a:ext cx="3384376" cy="3693319"/>
          </a:xfrm>
          <a:prstGeom prst="rect">
            <a:avLst/>
          </a:prstGeom>
        </p:spPr>
        <p:txBody>
          <a:bodyPr wrap="square">
            <a:spAutoFit/>
          </a:bodyPr>
          <a:lstStyle/>
          <a:p>
            <a:pPr lvl="0" fontAlgn="base">
              <a:spcBef>
                <a:spcPct val="0"/>
              </a:spcBef>
              <a:spcAft>
                <a:spcPct val="0"/>
              </a:spcAft>
            </a:pPr>
            <a:r>
              <a:rPr lang="ru-RU" b="1" i="1" dirty="0" smtClean="0">
                <a:solidFill>
                  <a:srgbClr val="002060"/>
                </a:solidFill>
                <a:latin typeface="Times New Roman" pitchFamily="18" charset="0"/>
                <a:ea typeface="Calibri" pitchFamily="34" charset="0"/>
                <a:cs typeface="Times New Roman" pitchFamily="18" charset="0"/>
              </a:rPr>
              <a:t>3-7 октября 1938 года в Париже прошла конференция, посвященная пятому пересмотру, на которой присутствовали делегаты из 22 стран, и пять международных организаций. На конференции был принят подробный список из 200 рубрик, промежуточный список из 87 рубрик, а также сокращенный список из 44 рубрик.</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23528" y="404664"/>
            <a:ext cx="655272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ШЕСТАЯ РЕДАКЦИЯ 1948. (1949-1957ГГ.)</a:t>
            </a:r>
            <a:endParaRPr kumimoji="0" lang="ru-RU" sz="2400" b="0" i="0" u="none" strike="noStrike" cap="none" normalizeH="0" baseline="0" dirty="0" smtClean="0">
              <a:ln>
                <a:noFill/>
              </a:ln>
              <a:solidFill>
                <a:srgbClr val="C00000"/>
              </a:solidFill>
              <a:effectLst/>
              <a:latin typeface="Arial" pitchFamily="34" charset="0"/>
              <a:cs typeface="Arial" pitchFamily="34" charset="0"/>
            </a:endParaRPr>
          </a:p>
        </p:txBody>
      </p:sp>
      <p:sp>
        <p:nvSpPr>
          <p:cNvPr id="48130" name="Rectangle 2"/>
          <p:cNvSpPr>
            <a:spLocks noChangeArrowheads="1"/>
          </p:cNvSpPr>
          <p:nvPr/>
        </p:nvSpPr>
        <p:spPr bwMode="auto">
          <a:xfrm>
            <a:off x="395536" y="6237312"/>
            <a:ext cx="432048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МКБ-6 вступила в силу 1 января 1950 года .</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p:txBody>
      </p:sp>
      <p:sp>
        <p:nvSpPr>
          <p:cNvPr id="4" name="Прямоугольник 3"/>
          <p:cNvSpPr/>
          <p:nvPr/>
        </p:nvSpPr>
        <p:spPr>
          <a:xfrm>
            <a:off x="251520" y="1196752"/>
            <a:ext cx="8280920" cy="1815882"/>
          </a:xfrm>
          <a:prstGeom prst="rect">
            <a:avLst/>
          </a:prstGeom>
        </p:spPr>
        <p:txBody>
          <a:bodyPr wrap="square">
            <a:spAutoFit/>
          </a:bodyPr>
          <a:lstStyle/>
          <a:p>
            <a:pPr lvl="0" eaLnBrk="0" fontAlgn="base" hangingPunct="0">
              <a:spcBef>
                <a:spcPct val="0"/>
              </a:spcBef>
              <a:spcAft>
                <a:spcPct val="0"/>
              </a:spcAft>
            </a:pPr>
            <a:r>
              <a:rPr lang="ru-RU" sz="1600" b="1" i="1" dirty="0" smtClean="0">
                <a:solidFill>
                  <a:srgbClr val="002060"/>
                </a:solidFill>
                <a:latin typeface="Times New Roman" pitchFamily="18" charset="0"/>
                <a:ea typeface="Calibri" pitchFamily="34" charset="0"/>
                <a:cs typeface="Times New Roman" pitchFamily="18" charset="0"/>
              </a:rPr>
              <a:t>Шестая конференция была созвана ВОЗ и правительством Франции в Париже 26-30 апреля 1948 года. Задача конференции состояла в том, чтобы рассмотреть вопрос о принятии статистической классификации, разработанной на двух предшествующих заседаниях Комитета экспертов по статистике здравоохранения ВОЗ. Предложенная классификация содержала примерно 800 категорий, в которых повреждения были классифицированы в зависимости от характера травм, и 765 категорий, которые были классифицированы в соответствии с внешней причиной травмы.</a:t>
            </a:r>
            <a:endParaRPr lang="ru-RU" sz="1600" b="1" i="1" dirty="0" smtClean="0">
              <a:solidFill>
                <a:srgbClr val="002060"/>
              </a:solidFill>
              <a:latin typeface="Arial" pitchFamily="34" charset="0"/>
              <a:cs typeface="Arial" pitchFamily="34" charset="0"/>
            </a:endParaRPr>
          </a:p>
        </p:txBody>
      </p:sp>
      <p:sp>
        <p:nvSpPr>
          <p:cNvPr id="5" name="Прямоугольник 4"/>
          <p:cNvSpPr/>
          <p:nvPr/>
        </p:nvSpPr>
        <p:spPr>
          <a:xfrm>
            <a:off x="251520" y="3140968"/>
            <a:ext cx="8280920" cy="1077218"/>
          </a:xfrm>
          <a:prstGeom prst="rect">
            <a:avLst/>
          </a:prstGeom>
        </p:spPr>
        <p:txBody>
          <a:bodyPr wrap="square">
            <a:spAutoFit/>
          </a:bodyPr>
          <a:lstStyle/>
          <a:p>
            <a:pPr lvl="0" eaLnBrk="0" fontAlgn="base" hangingPunct="0">
              <a:spcBef>
                <a:spcPct val="0"/>
              </a:spcBef>
              <a:spcAft>
                <a:spcPct val="0"/>
              </a:spcAft>
            </a:pPr>
            <a:r>
              <a:rPr lang="ru-RU" sz="1600" b="1" i="1" dirty="0" smtClean="0">
                <a:solidFill>
                  <a:srgbClr val="C00000"/>
                </a:solidFill>
                <a:latin typeface="Times New Roman" pitchFamily="18" charset="0"/>
                <a:ea typeface="Calibri" pitchFamily="34" charset="0"/>
                <a:cs typeface="Times New Roman" pitchFamily="18" charset="0"/>
              </a:rPr>
              <a:t>Система нумерации в МКБ-6 представляла собой отход от комбинированного трехзначного номера, использовавшегося в более ранних версиях МКБ. Новая система нумерации сделала возможным введение новых категорий в последующих версиях, без нарушая основной нумерации других категорий.</a:t>
            </a:r>
            <a:endParaRPr lang="ru-RU" sz="1600" b="1" i="1" dirty="0" smtClean="0">
              <a:solidFill>
                <a:srgbClr val="C00000"/>
              </a:solidFill>
              <a:latin typeface="Arial" pitchFamily="34" charset="0"/>
              <a:cs typeface="Arial" pitchFamily="34" charset="0"/>
            </a:endParaRPr>
          </a:p>
        </p:txBody>
      </p:sp>
      <p:sp>
        <p:nvSpPr>
          <p:cNvPr id="6" name="Прямоугольник 5"/>
          <p:cNvSpPr/>
          <p:nvPr/>
        </p:nvSpPr>
        <p:spPr>
          <a:xfrm>
            <a:off x="251520" y="4437112"/>
            <a:ext cx="8136904" cy="1569660"/>
          </a:xfrm>
          <a:prstGeom prst="rect">
            <a:avLst/>
          </a:prstGeom>
        </p:spPr>
        <p:txBody>
          <a:bodyPr wrap="square">
            <a:spAutoFit/>
          </a:bodyPr>
          <a:lstStyle/>
          <a:p>
            <a:pPr lvl="0" eaLnBrk="0" fontAlgn="base" hangingPunct="0">
              <a:spcBef>
                <a:spcPct val="0"/>
              </a:spcBef>
              <a:spcAft>
                <a:spcPct val="0"/>
              </a:spcAft>
            </a:pPr>
            <a:r>
              <a:rPr lang="ru-RU" sz="1600" b="1" i="1" dirty="0" smtClean="0">
                <a:solidFill>
                  <a:srgbClr val="002060"/>
                </a:solidFill>
                <a:latin typeface="Times New Roman" pitchFamily="18" charset="0"/>
                <a:ea typeface="Calibri" pitchFamily="34" charset="0"/>
                <a:cs typeface="Times New Roman" pitchFamily="18" charset="0"/>
              </a:rPr>
              <a:t>Шестой пересмотр был издан в двух томах: Том I состоял из введения, списка категорий и табличного списка, раздела медицинской сертификации, правил кодирования. Том II содержал полный алфавитный список диагнозов и состояний. В первый раз, англо-говорящие страны использовали международную классификацию, которая уже в полной мере могла обеспечивать сопоставимость международных статистических данных.</a:t>
            </a:r>
            <a:endParaRPr lang="ru-RU" sz="1600" b="1" i="1" dirty="0" smtClean="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95536" y="548680"/>
            <a:ext cx="712879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96963" algn="l"/>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СЕДЬМАЯ РЕДАКЦИЯ 1955. (1958-1967ГГ.)</a:t>
            </a:r>
            <a:endParaRPr kumimoji="0" lang="ru-RU" sz="2400" b="1" i="1" u="none" strike="noStrike" cap="none" normalizeH="0" baseline="0" dirty="0" smtClean="0">
              <a:ln>
                <a:noFill/>
              </a:ln>
              <a:solidFill>
                <a:srgbClr val="C00000"/>
              </a:solidFill>
              <a:effectLst/>
              <a:latin typeface="Arial" pitchFamily="34" charset="0"/>
              <a:cs typeface="Arial" pitchFamily="34" charset="0"/>
            </a:endParaRPr>
          </a:p>
        </p:txBody>
      </p:sp>
      <p:sp>
        <p:nvSpPr>
          <p:cNvPr id="4" name="Прямоугольник 3"/>
          <p:cNvSpPr/>
          <p:nvPr/>
        </p:nvSpPr>
        <p:spPr>
          <a:xfrm>
            <a:off x="611560" y="1916832"/>
            <a:ext cx="8136904" cy="3785652"/>
          </a:xfrm>
          <a:prstGeom prst="rect">
            <a:avLst/>
          </a:prstGeom>
        </p:spPr>
        <p:txBody>
          <a:bodyPr wrap="square">
            <a:spAutoFit/>
          </a:bodyPr>
          <a:lstStyle/>
          <a:p>
            <a:r>
              <a:rPr lang="ru-RU" sz="2400" b="1" i="1" dirty="0" smtClean="0">
                <a:solidFill>
                  <a:srgbClr val="002060"/>
                </a:solidFill>
                <a:latin typeface="Times New Roman" pitchFamily="18" charset="0"/>
                <a:ea typeface="Calibri" pitchFamily="34" charset="0"/>
                <a:cs typeface="Times New Roman" pitchFamily="18" charset="0"/>
              </a:rPr>
              <a:t>Международная конференция по 7-му пересмотру была проведена в Париже в 1955 году. </a:t>
            </a:r>
          </a:p>
          <a:p>
            <a:endParaRPr lang="ru-RU" sz="2400" b="1" i="1" dirty="0" smtClean="0">
              <a:solidFill>
                <a:srgbClr val="002060"/>
              </a:solidFill>
              <a:latin typeface="Times New Roman" pitchFamily="18" charset="0"/>
              <a:ea typeface="Calibri" pitchFamily="34" charset="0"/>
              <a:cs typeface="Times New Roman" pitchFamily="18" charset="0"/>
            </a:endParaRPr>
          </a:p>
          <a:p>
            <a:r>
              <a:rPr lang="ru-RU" sz="2400" b="1" i="1" dirty="0" smtClean="0">
                <a:solidFill>
                  <a:srgbClr val="002060"/>
                </a:solidFill>
                <a:latin typeface="Times New Roman" pitchFamily="18" charset="0"/>
                <a:ea typeface="Calibri" pitchFamily="34" charset="0"/>
                <a:cs typeface="Times New Roman" pitchFamily="18" charset="0"/>
              </a:rPr>
              <a:t>Участники конференции по пересмотру были убеждены, что время для проведения было выбрано не правильно. Они считали, что прошло слишком мало времени, за которое не успело накопиться достаточно материалов и информации для нового пересмотра, с чем были согласны эксперты из комитета ВОЗ по вопросам статистики здравоохранения.</a:t>
            </a:r>
            <a:endParaRPr lang="ru-RU" sz="2400" b="1" i="1" dirty="0">
              <a:solidFill>
                <a:srgbClr val="00206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23528" y="260648"/>
            <a:ext cx="669674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96963" algn="l"/>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ВОСЬМАЯ РЕДАКЦИЯ 1965. (1968-1978ГГ.)</a:t>
            </a:r>
            <a:endParaRPr kumimoji="0" lang="ru-RU" sz="2400" b="0" i="1" u="none" strike="noStrike" cap="none" normalizeH="0" baseline="0" dirty="0" smtClean="0">
              <a:ln>
                <a:noFill/>
              </a:ln>
              <a:solidFill>
                <a:srgbClr val="C00000"/>
              </a:solidFill>
              <a:effectLst/>
              <a:latin typeface="Arial" pitchFamily="34" charset="0"/>
              <a:cs typeface="Arial" pitchFamily="34" charset="0"/>
            </a:endParaRPr>
          </a:p>
        </p:txBody>
      </p:sp>
      <p:sp>
        <p:nvSpPr>
          <p:cNvPr id="46082" name="Rectangle 2"/>
          <p:cNvSpPr>
            <a:spLocks noChangeArrowheads="1"/>
          </p:cNvSpPr>
          <p:nvPr/>
        </p:nvSpPr>
        <p:spPr bwMode="auto">
          <a:xfrm>
            <a:off x="251520" y="2852936"/>
            <a:ext cx="8640960" cy="2539157"/>
          </a:xfrm>
          <a:prstGeom prst="rect">
            <a:avLst/>
          </a:prstGeom>
          <a:solidFill>
            <a:srgbClr val="FFFFFF"/>
          </a:solid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Изменения в классификации инфекционных и паразитарных заболеваний были связаны в основном с текущими знаниями по вирусным заболеваниям. </a:t>
            </a:r>
            <a:endParaRPr kumimoji="0" lang="ru-RU"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Изменения в разделе болезней системы кровообращения, когда-то являвшейся центром бурного обсуждения, были решены без споров. Еще одно важное изменение заключалось в ведении 4-значных кодов для учета связи между гипертонией и цереброваскулярными заболеваниями, а так же ишемической болезни сердца.</a:t>
            </a:r>
            <a:endParaRPr kumimoji="0" lang="ru-RU"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Классификация относительно характера травм была расширена. Данная классификация стала указывать на большее количество источников опасности. </a:t>
            </a:r>
            <a:endParaRPr kumimoji="0" lang="ru-RU" b="1" i="1" u="none" strike="noStrike" cap="none" normalizeH="0" baseline="0" dirty="0" smtClean="0">
              <a:ln>
                <a:noFill/>
              </a:ln>
              <a:solidFill>
                <a:srgbClr val="C00000"/>
              </a:solidFill>
              <a:effectLst/>
              <a:latin typeface="Arial" pitchFamily="34" charset="0"/>
              <a:ea typeface="Times New Roman" pitchFamily="18" charset="0"/>
              <a:cs typeface="Arial" pitchFamily="34" charset="0"/>
            </a:endParaRPr>
          </a:p>
        </p:txBody>
      </p:sp>
      <p:sp>
        <p:nvSpPr>
          <p:cNvPr id="4" name="Прямоугольник 3"/>
          <p:cNvSpPr/>
          <p:nvPr/>
        </p:nvSpPr>
        <p:spPr>
          <a:xfrm>
            <a:off x="323528" y="1124744"/>
            <a:ext cx="8064896" cy="1754326"/>
          </a:xfrm>
          <a:prstGeom prst="rect">
            <a:avLst/>
          </a:prstGeom>
        </p:spPr>
        <p:txBody>
          <a:bodyPr wrap="square">
            <a:spAutoFit/>
          </a:bodyPr>
          <a:lstStyle/>
          <a:p>
            <a:pPr lvl="0" algn="just" eaLnBrk="0" fontAlgn="base" hangingPunct="0">
              <a:spcBef>
                <a:spcPct val="0"/>
              </a:spcBef>
              <a:spcAft>
                <a:spcPct val="0"/>
              </a:spcAft>
              <a:tabLst>
                <a:tab pos="1096963" algn="l"/>
              </a:tabLst>
            </a:pPr>
            <a:r>
              <a:rPr lang="ru-RU" b="1" i="1" dirty="0" smtClean="0">
                <a:solidFill>
                  <a:srgbClr val="002060"/>
                </a:solidFill>
                <a:latin typeface="Times New Roman" pitchFamily="18" charset="0"/>
                <a:ea typeface="Calibri" pitchFamily="34" charset="0"/>
                <a:cs typeface="Times New Roman" pitchFamily="18" charset="0"/>
              </a:rPr>
              <a:t>Международная конференция по МКБ-8 состоялась в июле 1965 в Женеве. Основные корректировки были внесены в следующие разделы: инфекционные и паразитарные заболевания, психические расстройства, заболевания системы кровообращения, врожденные пороки развития, заболевания и состояния, возникающие в перинатальный период, внешние причины, несчастных случаи, отравления и насилие.</a:t>
            </a:r>
            <a:endParaRPr lang="ru-RU" b="1" i="1" dirty="0" smtClean="0">
              <a:solidFill>
                <a:srgbClr val="002060"/>
              </a:solidFill>
              <a:latin typeface="Arial" pitchFamily="34" charset="0"/>
              <a:cs typeface="Arial" pitchFamily="34" charset="0"/>
            </a:endParaRPr>
          </a:p>
        </p:txBody>
      </p:sp>
      <p:sp>
        <p:nvSpPr>
          <p:cNvPr id="5" name="Прямоугольник 4"/>
          <p:cNvSpPr/>
          <p:nvPr/>
        </p:nvSpPr>
        <p:spPr>
          <a:xfrm>
            <a:off x="251520" y="5589240"/>
            <a:ext cx="7416824" cy="923330"/>
          </a:xfrm>
          <a:prstGeom prst="rect">
            <a:avLst/>
          </a:prstGeom>
        </p:spPr>
        <p:txBody>
          <a:bodyPr wrap="square">
            <a:spAutoFit/>
          </a:bodyPr>
          <a:lstStyle/>
          <a:p>
            <a:pPr lvl="0" eaLnBrk="0" fontAlgn="base" hangingPunct="0">
              <a:spcBef>
                <a:spcPct val="0"/>
              </a:spcBef>
              <a:spcAft>
                <a:spcPct val="0"/>
              </a:spcAft>
              <a:tabLst>
                <a:tab pos="1096963" algn="l"/>
              </a:tabLst>
            </a:pPr>
            <a:r>
              <a:rPr lang="ru-RU" b="1" i="1" dirty="0" smtClean="0">
                <a:solidFill>
                  <a:srgbClr val="002060"/>
                </a:solidFill>
                <a:latin typeface="Times New Roman" pitchFamily="18" charset="0"/>
                <a:ea typeface="Calibri" pitchFamily="34" charset="0"/>
                <a:cs typeface="Times New Roman" pitchFamily="18" charset="0"/>
              </a:rPr>
              <a:t>МКБ-8 была одобрена Международной конференцией по восьмому пересмотру, которая состоялась в Женеве 6-12 июля 1965 года. Она вступила в силу 1 января 1968 года.</a:t>
            </a:r>
            <a:endParaRPr lang="ru-RU" b="1" i="1" dirty="0" smtClean="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51520" y="281843"/>
            <a:ext cx="698477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96963" algn="l"/>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ДЕВЯТАЯ РЕДАКЦИЯ 1975 (1979-1994ГГ.)</a:t>
            </a:r>
            <a:endParaRPr kumimoji="0" lang="ru-RU" sz="2400" b="0" i="1" u="none" strike="noStrike" cap="none" normalizeH="0" baseline="0" dirty="0" smtClean="0">
              <a:ln>
                <a:noFill/>
              </a:ln>
              <a:solidFill>
                <a:srgbClr val="C00000"/>
              </a:solidFill>
              <a:effectLst/>
              <a:latin typeface="Arial" pitchFamily="34" charset="0"/>
              <a:cs typeface="Arial" pitchFamily="34" charset="0"/>
            </a:endParaRPr>
          </a:p>
        </p:txBody>
      </p:sp>
      <p:sp>
        <p:nvSpPr>
          <p:cNvPr id="45058" name="Rectangle 2"/>
          <p:cNvSpPr>
            <a:spLocks noChangeArrowheads="1"/>
          </p:cNvSpPr>
          <p:nvPr/>
        </p:nvSpPr>
        <p:spPr bwMode="auto">
          <a:xfrm>
            <a:off x="395536" y="3717032"/>
            <a:ext cx="831641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МКБ-9 включены следующие нововведения:</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Введены дополнительные 5-значные коды в определенных местах, например, для диагностирования туберкулеза; анатомических характеристик опорно-двигательного аппарата; мест аварий в </a:t>
            </a:r>
            <a:r>
              <a:rPr kumimoji="0" lang="en-US"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-коде.</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Код-</a:t>
            </a:r>
            <a:r>
              <a:rPr kumimoji="0" lang="en-US"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N </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относительно природы травмы был убран и классификация характера травмы стала частью основной классификации. </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096963" algn="l"/>
              </a:tabLs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Категории главы в области психических расстройств, включали текстовое описание для облегчения использования, поскольку не существовало стандартизированной международной терминологии относительно психических расстройств. </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p:txBody>
      </p:sp>
      <p:sp>
        <p:nvSpPr>
          <p:cNvPr id="4" name="Прямоугольник 3"/>
          <p:cNvSpPr/>
          <p:nvPr/>
        </p:nvSpPr>
        <p:spPr>
          <a:xfrm>
            <a:off x="323528" y="1412776"/>
            <a:ext cx="7488832" cy="1754326"/>
          </a:xfrm>
          <a:prstGeom prst="rect">
            <a:avLst/>
          </a:prstGeom>
        </p:spPr>
        <p:txBody>
          <a:bodyPr wrap="square">
            <a:spAutoFit/>
          </a:bodyPr>
          <a:lstStyle/>
          <a:p>
            <a:pPr lvl="0" eaLnBrk="0" fontAlgn="base" hangingPunct="0">
              <a:spcBef>
                <a:spcPct val="0"/>
              </a:spcBef>
              <a:spcAft>
                <a:spcPct val="0"/>
              </a:spcAft>
              <a:tabLst>
                <a:tab pos="1096963" algn="l"/>
              </a:tabLst>
            </a:pPr>
            <a:r>
              <a:rPr lang="ru-RU" b="1" i="1" dirty="0" smtClean="0">
                <a:solidFill>
                  <a:srgbClr val="002060"/>
                </a:solidFill>
                <a:latin typeface="Times New Roman" pitchFamily="18" charset="0"/>
                <a:ea typeface="Calibri" pitchFamily="34" charset="0"/>
                <a:cs typeface="Times New Roman" pitchFamily="18" charset="0"/>
              </a:rPr>
              <a:t>Международная конференция по 9 пересмотру МКБ, состоялась в Женеве 30 сентября – 6 октября 1975 г. и утвердила МКБ-9. Общая классификация в МКБ-9 была такой же, как в МКБ-8, хотя содержала более подробную информацию. МКБ-9 состояла из 909 категорий заболеваний и 192 рубрик внешних причин травм, по сравнению с 858 категориями заболеваний и 182 рубриками МКБ-8.</a:t>
            </a:r>
            <a:endParaRPr lang="ru-RU" b="1" i="1" dirty="0" smtClean="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683568" y="389855"/>
            <a:ext cx="604867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ДЕСЯТАЯ РЕДАКЦИЯ 1989 (С 1995Г.)</a:t>
            </a:r>
            <a:endParaRPr kumimoji="0" lang="ru-RU" sz="2400" b="1" i="1" u="none" strike="noStrike" cap="none" normalizeH="0" baseline="0" dirty="0" smtClean="0">
              <a:ln>
                <a:noFill/>
              </a:ln>
              <a:solidFill>
                <a:srgbClr val="C00000"/>
              </a:solidFill>
              <a:effectLst/>
              <a:latin typeface="Arial" pitchFamily="34" charset="0"/>
              <a:cs typeface="Arial" pitchFamily="34" charset="0"/>
            </a:endParaRPr>
          </a:p>
        </p:txBody>
      </p:sp>
      <p:sp>
        <p:nvSpPr>
          <p:cNvPr id="44034" name="Rectangle 2"/>
          <p:cNvSpPr>
            <a:spLocks noChangeArrowheads="1"/>
          </p:cNvSpPr>
          <p:nvPr/>
        </p:nvSpPr>
        <p:spPr bwMode="auto">
          <a:xfrm>
            <a:off x="395536" y="2780928"/>
            <a:ext cx="824440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Основные изменения были внесены в раздел психические и поведенческие расстройства, в XIX класс «Травмы, отравления и некоторые другие внешние причины», в XX класс «Внешние причины заболеваемости и смертности».</a:t>
            </a:r>
            <a:endParaRPr kumimoji="0" lang="ru-RU" b="1" i="1" u="none" strike="noStrike" cap="none" normalizeH="0" baseline="0" dirty="0" smtClean="0">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Двойная схема классификации этиологии и проявлений введенная в МКБ-9 была изменена и расширена до 82 трехзначных категорий для дополнительного использования.</a:t>
            </a:r>
            <a:endParaRPr kumimoji="0" lang="ru-RU" b="1" i="1" u="none" strike="noStrike" cap="none" normalizeH="0" baseline="0" dirty="0" smtClean="0">
              <a:ln>
                <a:noFill/>
              </a:ln>
              <a:solidFill>
                <a:srgbClr val="C00000"/>
              </a:solidFill>
              <a:effectLst/>
              <a:latin typeface="Arial" pitchFamily="34" charset="0"/>
              <a:cs typeface="Arial" pitchFamily="34" charset="0"/>
            </a:endParaRPr>
          </a:p>
        </p:txBody>
      </p:sp>
      <p:sp>
        <p:nvSpPr>
          <p:cNvPr id="4" name="Прямоугольник 3"/>
          <p:cNvSpPr/>
          <p:nvPr/>
        </p:nvSpPr>
        <p:spPr>
          <a:xfrm>
            <a:off x="395536" y="1124744"/>
            <a:ext cx="7776864" cy="1754326"/>
          </a:xfrm>
          <a:prstGeom prst="rect">
            <a:avLst/>
          </a:prstGeom>
        </p:spPr>
        <p:txBody>
          <a:bodyPr wrap="square">
            <a:spAutoFit/>
          </a:bodyPr>
          <a:lstStyle/>
          <a:p>
            <a:pPr lvl="0" eaLnBrk="0" fontAlgn="base" hangingPunct="0">
              <a:spcBef>
                <a:spcPct val="0"/>
              </a:spcBef>
              <a:spcAft>
                <a:spcPct val="0"/>
              </a:spcAft>
            </a:pPr>
            <a:r>
              <a:rPr lang="ru-RU" b="1" i="1" dirty="0" smtClean="0">
                <a:solidFill>
                  <a:srgbClr val="002060"/>
                </a:solidFill>
                <a:latin typeface="Times New Roman" pitchFamily="18" charset="0"/>
                <a:ea typeface="Calibri" pitchFamily="34" charset="0"/>
                <a:cs typeface="Times New Roman" pitchFamily="18" charset="0"/>
              </a:rPr>
              <a:t>Международная конференция десятого пересмотра МКБ прошла в Женеве с 26 сентября по 2 октября 1989 года.  Всемирная ассамблея здравоохранения приняла МКБ-10, которая вступила в силу 1 января 1993 года. Однако практическое применение классификации было отложено до 1994 года, именно в этом году был опубликован Алфавитный указатель.</a:t>
            </a:r>
            <a:endParaRPr lang="ru-RU" b="1" i="1" dirty="0" smtClean="0">
              <a:solidFill>
                <a:srgbClr val="002060"/>
              </a:solidFill>
              <a:latin typeface="Arial" pitchFamily="34" charset="0"/>
              <a:cs typeface="Arial" pitchFamily="34" charset="0"/>
            </a:endParaRPr>
          </a:p>
        </p:txBody>
      </p:sp>
      <p:sp>
        <p:nvSpPr>
          <p:cNvPr id="6" name="Прямоугольник 5"/>
          <p:cNvSpPr/>
          <p:nvPr/>
        </p:nvSpPr>
        <p:spPr>
          <a:xfrm>
            <a:off x="395536" y="4653136"/>
            <a:ext cx="8352928" cy="1754326"/>
          </a:xfrm>
          <a:prstGeom prst="rect">
            <a:avLst/>
          </a:prstGeom>
        </p:spPr>
        <p:txBody>
          <a:bodyPr wrap="square">
            <a:spAutoFit/>
          </a:bodyPr>
          <a:lstStyle/>
          <a:p>
            <a:pPr lvl="0" eaLnBrk="0" fontAlgn="base" hangingPunct="0">
              <a:spcBef>
                <a:spcPct val="0"/>
              </a:spcBef>
              <a:spcAft>
                <a:spcPct val="0"/>
              </a:spcAft>
            </a:pPr>
            <a:r>
              <a:rPr lang="ru-RU" b="1" i="1" dirty="0" smtClean="0">
                <a:solidFill>
                  <a:srgbClr val="002060"/>
                </a:solidFill>
                <a:latin typeface="Times New Roman" pitchFamily="18" charset="0"/>
                <a:ea typeface="Calibri" pitchFamily="34" charset="0"/>
                <a:cs typeface="Times New Roman" pitchFamily="18" charset="0"/>
              </a:rPr>
              <a:t>Структура МКБ-10 является гораздо более подробной, чем структура МКБ-9. В МКБ-10 продолжился  процесс детализации заболеваний. МКБ-10 расширилось примерно до 8000 категорий по сравнению с 5000 в МКБ-9.</a:t>
            </a:r>
            <a:endParaRPr lang="ru-RU" b="1" i="1" dirty="0" smtClean="0">
              <a:solidFill>
                <a:srgbClr val="002060"/>
              </a:solidFill>
              <a:latin typeface="Arial" pitchFamily="34" charset="0"/>
              <a:cs typeface="Arial" pitchFamily="34" charset="0"/>
            </a:endParaRPr>
          </a:p>
          <a:p>
            <a:pPr lvl="0" eaLnBrk="0" fontAlgn="base" hangingPunct="0">
              <a:spcBef>
                <a:spcPct val="0"/>
              </a:spcBef>
              <a:spcAft>
                <a:spcPct val="0"/>
              </a:spcAft>
            </a:pPr>
            <a:r>
              <a:rPr lang="ru-RU" b="1" i="1" dirty="0" smtClean="0">
                <a:solidFill>
                  <a:srgbClr val="002060"/>
                </a:solidFill>
                <a:latin typeface="Times New Roman" pitchFamily="18" charset="0"/>
                <a:ea typeface="Calibri" pitchFamily="34" charset="0"/>
                <a:cs typeface="Times New Roman" pitchFamily="18" charset="0"/>
              </a:rPr>
              <a:t>Транспортные аварии были перегруппированы по характеристикам потерпевшего лица, а не от типа транспортного средства, вовлеченного в аварию.</a:t>
            </a:r>
            <a:endParaRPr lang="ru-RU" b="1" i="1" dirty="0" smtClean="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23528" y="2204864"/>
            <a:ext cx="849694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Первый авторитетный источник о терминологии заболеваний появился в середине 19-го века, когда «Королевский колледж врачей»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Royal</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College</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of</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Physicians</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опубликовала свою номенклатуру болезней.</a:t>
            </a:r>
            <a:r>
              <a:rPr kumimoji="0" lang="ru-RU" b="1" i="1" u="none" strike="noStrike" cap="none" normalizeH="0" dirty="0" smtClean="0">
                <a:ln>
                  <a:noFill/>
                </a:ln>
                <a:solidFill>
                  <a:srgbClr val="002060"/>
                </a:solidFill>
                <a:effectLst/>
                <a:latin typeface="Times New Roman" pitchFamily="18" charset="0"/>
                <a:ea typeface="Calibri" pitchFamily="34" charset="0"/>
                <a:cs typeface="Times New Roman" pitchFamily="18" charset="0"/>
              </a:rPr>
              <a:t> </a:t>
            </a:r>
            <a:endParaRPr kumimoji="0" lang="ru-RU" b="1" i="1" u="none" strike="noStrike" cap="none" normalizeH="0" baseline="0" dirty="0" smtClean="0">
              <a:ln>
                <a:noFill/>
              </a:ln>
              <a:solidFill>
                <a:srgbClr val="002060"/>
              </a:solidFill>
              <a:effectLst/>
              <a:latin typeface="Arial" pitchFamily="34" charset="0"/>
              <a:cs typeface="Arial" pitchFamily="34" charset="0"/>
            </a:endParaRPr>
          </a:p>
        </p:txBody>
      </p:sp>
      <p:sp>
        <p:nvSpPr>
          <p:cNvPr id="43010" name="Rectangle 2"/>
          <p:cNvSpPr>
            <a:spLocks noChangeArrowheads="1"/>
          </p:cNvSpPr>
          <p:nvPr/>
        </p:nvSpPr>
        <p:spPr bwMode="auto">
          <a:xfrm>
            <a:off x="683568" y="1237982"/>
            <a:ext cx="223224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Великобритания</a:t>
            </a:r>
            <a:endParaRPr kumimoji="0" lang="ru-RU" b="1" i="1" u="sng" strike="noStrike" cap="none" normalizeH="0" baseline="0" dirty="0" smtClean="0">
              <a:ln>
                <a:noFill/>
              </a:ln>
              <a:solidFill>
                <a:srgbClr val="C00000"/>
              </a:solidFill>
              <a:effectLst/>
              <a:latin typeface="Arial" pitchFamily="34" charset="0"/>
              <a:cs typeface="Arial" pitchFamily="34" charset="0"/>
            </a:endParaRPr>
          </a:p>
        </p:txBody>
      </p:sp>
      <p:sp>
        <p:nvSpPr>
          <p:cNvPr id="4" name="TextBox 3"/>
          <p:cNvSpPr txBox="1"/>
          <p:nvPr/>
        </p:nvSpPr>
        <p:spPr>
          <a:xfrm>
            <a:off x="899592" y="404664"/>
            <a:ext cx="4658006" cy="369332"/>
          </a:xfrm>
          <a:prstGeom prst="rect">
            <a:avLst/>
          </a:prstGeom>
          <a:noFill/>
        </p:spPr>
        <p:txBody>
          <a:bodyPr wrap="none" rtlCol="0">
            <a:spAutoFit/>
          </a:bodyPr>
          <a:lstStyle/>
          <a:p>
            <a:r>
              <a:rPr lang="ru-RU" b="1" i="1" dirty="0" smtClean="0">
                <a:solidFill>
                  <a:srgbClr val="C00000"/>
                </a:solidFill>
                <a:latin typeface="Times New Roman" pitchFamily="18" charset="0"/>
                <a:cs typeface="Times New Roman" pitchFamily="18" charset="0"/>
              </a:rPr>
              <a:t>АЛЬТЕРНАТИВНЫЕ КЛАССИФИКАЦИИ</a:t>
            </a:r>
            <a:endParaRPr lang="ru-RU" b="1" i="1" dirty="0">
              <a:solidFill>
                <a:srgbClr val="C00000"/>
              </a:solidFill>
              <a:latin typeface="Times New Roman" pitchFamily="18" charset="0"/>
              <a:cs typeface="Times New Roman" pitchFamily="18" charset="0"/>
            </a:endParaRPr>
          </a:p>
        </p:txBody>
      </p:sp>
      <p:sp>
        <p:nvSpPr>
          <p:cNvPr id="5" name="Прямоугольник 4"/>
          <p:cNvSpPr/>
          <p:nvPr/>
        </p:nvSpPr>
        <p:spPr>
          <a:xfrm>
            <a:off x="323528" y="3933056"/>
            <a:ext cx="7704856" cy="1477328"/>
          </a:xfrm>
          <a:prstGeom prst="rect">
            <a:avLst/>
          </a:prstGeom>
        </p:spPr>
        <p:txBody>
          <a:bodyPr wrap="square">
            <a:spAutoFit/>
          </a:bodyPr>
          <a:lstStyle/>
          <a:p>
            <a:pPr lvl="0" eaLnBrk="0" fontAlgn="base" hangingPunct="0">
              <a:spcBef>
                <a:spcPct val="0"/>
              </a:spcBef>
              <a:spcAft>
                <a:spcPct val="0"/>
              </a:spcAft>
            </a:pPr>
            <a:r>
              <a:rPr lang="ru-RU" b="1" i="1" dirty="0" smtClean="0">
                <a:solidFill>
                  <a:srgbClr val="002060"/>
                </a:solidFill>
                <a:latin typeface="Times New Roman" pitchFamily="18" charset="0"/>
                <a:ea typeface="Calibri" pitchFamily="34" charset="0"/>
                <a:cs typeface="Times New Roman" pitchFamily="18" charset="0"/>
              </a:rPr>
              <a:t>Номенклатура болезней, представленная Королевским колледжем врачей пересматривалась в 1885, 1896, 1906, 1918, 1931, 1947 годах. После первого издания, номенклатура превратилась в список предпочтительных терминов на английском языке без определений. Девятое последнее, издание вышло в свет в 1959 году. </a:t>
            </a:r>
            <a:endParaRPr lang="ru-RU" b="1" i="1" dirty="0" smtClean="0">
              <a:solidFill>
                <a:srgbClr val="002060"/>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1259632" y="1268760"/>
            <a:ext cx="2831224" cy="369332"/>
          </a:xfrm>
          <a:prstGeom prst="rect">
            <a:avLst/>
          </a:prstGeom>
          <a:noFill/>
        </p:spPr>
        <p:txBody>
          <a:bodyPr wrap="none" rtlCol="0">
            <a:spAutoFit/>
          </a:bodyPr>
          <a:lstStyle/>
          <a:p>
            <a:r>
              <a:rPr lang="ru-RU" b="1" dirty="0" smtClean="0">
                <a:solidFill>
                  <a:srgbClr val="002060"/>
                </a:solidFill>
                <a:latin typeface="Times New Roman" pitchFamily="18" charset="0"/>
                <a:cs typeface="Times New Roman" pitchFamily="18" charset="0"/>
              </a:rPr>
              <a:t>Города Северной Италии</a:t>
            </a:r>
            <a:endParaRPr lang="ru-RU" b="1" dirty="0">
              <a:solidFill>
                <a:srgbClr val="002060"/>
              </a:solidFill>
              <a:latin typeface="Times New Roman" pitchFamily="18" charset="0"/>
              <a:cs typeface="Times New Roman" pitchFamily="18" charset="0"/>
            </a:endParaRPr>
          </a:p>
        </p:txBody>
      </p:sp>
      <p:sp>
        <p:nvSpPr>
          <p:cNvPr id="7" name="TextBox 6"/>
          <p:cNvSpPr txBox="1"/>
          <p:nvPr/>
        </p:nvSpPr>
        <p:spPr>
          <a:xfrm>
            <a:off x="251520" y="260648"/>
            <a:ext cx="3960440" cy="584775"/>
          </a:xfrm>
          <a:prstGeom prst="rect">
            <a:avLst/>
          </a:prstGeom>
          <a:noFill/>
        </p:spPr>
        <p:txBody>
          <a:bodyPr wrap="square" rtlCol="0">
            <a:spAutoFit/>
          </a:bodyPr>
          <a:lstStyle/>
          <a:p>
            <a:r>
              <a:rPr lang="ru-RU" sz="3200" b="1" dirty="0" smtClean="0">
                <a:solidFill>
                  <a:srgbClr val="C00000"/>
                </a:solidFill>
                <a:latin typeface="Times New Roman" pitchFamily="18" charset="0"/>
                <a:cs typeface="Times New Roman" pitchFamily="18" charset="0"/>
              </a:rPr>
              <a:t>Середина </a:t>
            </a:r>
            <a:r>
              <a:rPr lang="en-US" sz="3200" b="1" dirty="0" smtClean="0">
                <a:solidFill>
                  <a:srgbClr val="C00000"/>
                </a:solidFill>
                <a:latin typeface="Times New Roman" pitchFamily="18" charset="0"/>
                <a:cs typeface="Times New Roman" pitchFamily="18" charset="0"/>
              </a:rPr>
              <a:t>XV </a:t>
            </a:r>
            <a:r>
              <a:rPr lang="ru-RU" sz="3200" b="1" dirty="0" smtClean="0">
                <a:solidFill>
                  <a:srgbClr val="C00000"/>
                </a:solidFill>
                <a:latin typeface="Times New Roman" pitchFamily="18" charset="0"/>
                <a:cs typeface="Times New Roman" pitchFamily="18" charset="0"/>
              </a:rPr>
              <a:t>века</a:t>
            </a:r>
            <a:endParaRPr lang="ru-RU" sz="3200" b="1" dirty="0">
              <a:solidFill>
                <a:srgbClr val="C00000"/>
              </a:solidFill>
              <a:latin typeface="Times New Roman" pitchFamily="18" charset="0"/>
              <a:cs typeface="Times New Roman" pitchFamily="18" charset="0"/>
            </a:endParaRPr>
          </a:p>
        </p:txBody>
      </p:sp>
      <p:pic>
        <p:nvPicPr>
          <p:cNvPr id="4103" name="Picture 7" descr="http://semenido.narod.ru/img/fin/ST233.jpg"/>
          <p:cNvPicPr>
            <a:picLocks noChangeAspect="1" noChangeArrowheads="1"/>
          </p:cNvPicPr>
          <p:nvPr/>
        </p:nvPicPr>
        <p:blipFill>
          <a:blip r:embed="rId3" cstate="print"/>
          <a:srcRect/>
          <a:stretch>
            <a:fillRect/>
          </a:stretch>
        </p:blipFill>
        <p:spPr bwMode="auto">
          <a:xfrm>
            <a:off x="251520" y="1844824"/>
            <a:ext cx="4680520" cy="4248472"/>
          </a:xfrm>
          <a:prstGeom prst="rect">
            <a:avLst/>
          </a:prstGeom>
          <a:noFill/>
        </p:spPr>
      </p:pic>
      <p:sp>
        <p:nvSpPr>
          <p:cNvPr id="12" name="Rectangle 3"/>
          <p:cNvSpPr>
            <a:spLocks noChangeArrowheads="1"/>
          </p:cNvSpPr>
          <p:nvPr/>
        </p:nvSpPr>
        <p:spPr bwMode="auto">
          <a:xfrm>
            <a:off x="5076056" y="3933056"/>
            <a:ext cx="385192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Свидетельство о смерти того времени, заверенное врачом или сертифицированным хирургом содержало имя, возраст и причину смерти погибшего. Подобные свидетельства о смерти (15-ого века) находили во многих городах Италии.</a:t>
            </a:r>
            <a:endParaRPr kumimoji="0" lang="ru-RU" b="1" i="1" u="none" strike="noStrike" cap="none" normalizeH="0" baseline="0" dirty="0" smtClean="0">
              <a:ln>
                <a:noFill/>
              </a:ln>
              <a:solidFill>
                <a:srgbClr val="0070C0"/>
              </a:solidFill>
              <a:effectLst/>
              <a:latin typeface="Times New Roman" pitchFamily="18" charset="0"/>
              <a:cs typeface="Times New Roman" pitchFamily="18" charset="0"/>
            </a:endParaRPr>
          </a:p>
        </p:txBody>
      </p:sp>
      <p:sp>
        <p:nvSpPr>
          <p:cNvPr id="9" name="Прямоугольник 8"/>
          <p:cNvSpPr/>
          <p:nvPr/>
        </p:nvSpPr>
        <p:spPr>
          <a:xfrm>
            <a:off x="5039544" y="2636912"/>
            <a:ext cx="4104456" cy="1200329"/>
          </a:xfrm>
          <a:prstGeom prst="rect">
            <a:avLst/>
          </a:prstGeom>
        </p:spPr>
        <p:txBody>
          <a:bodyPr wrap="square">
            <a:spAutoFit/>
          </a:bodyPr>
          <a:lstStyle/>
          <a:p>
            <a:r>
              <a:rPr lang="ru-RU" b="1" i="1" dirty="0" smtClean="0">
                <a:solidFill>
                  <a:srgbClr val="0070C0"/>
                </a:solidFill>
                <a:latin typeface="Times New Roman" pitchFamily="18" charset="0"/>
                <a:cs typeface="Times New Roman" pitchFamily="18" charset="0"/>
              </a:rPr>
              <a:t>Создавались специальные медицинские советы по предотвращению повторяющихся эпидемий.</a:t>
            </a:r>
            <a:endParaRPr lang="ru-RU" b="1" i="1" dirty="0">
              <a:solidFill>
                <a:srgbClr val="0070C0"/>
              </a:solidFill>
              <a:latin typeface="Times New Roman" pitchFamily="18" charset="0"/>
              <a:cs typeface="Times New Roman" pitchFamily="18" charset="0"/>
            </a:endParaRPr>
          </a:p>
        </p:txBody>
      </p:sp>
      <p:sp>
        <p:nvSpPr>
          <p:cNvPr id="10" name="TextBox 9"/>
          <p:cNvSpPr txBox="1"/>
          <p:nvPr/>
        </p:nvSpPr>
        <p:spPr>
          <a:xfrm>
            <a:off x="5004048" y="1772816"/>
            <a:ext cx="3745432" cy="646331"/>
          </a:xfrm>
          <a:prstGeom prst="rect">
            <a:avLst/>
          </a:prstGeom>
          <a:noFill/>
        </p:spPr>
        <p:txBody>
          <a:bodyPr wrap="square" rtlCol="0">
            <a:spAutoFit/>
          </a:bodyPr>
          <a:lstStyle/>
          <a:p>
            <a:r>
              <a:rPr lang="ru-RU" b="1" i="1" dirty="0" smtClean="0">
                <a:solidFill>
                  <a:srgbClr val="0070C0"/>
                </a:solidFill>
                <a:latin typeface="Times New Roman" pitchFamily="18" charset="0"/>
                <a:cs typeface="Times New Roman" pitchFamily="18" charset="0"/>
              </a:rPr>
              <a:t>Первые упоминания о регистрации смертных случаев.</a:t>
            </a:r>
            <a:endParaRPr lang="ru-RU" b="1" i="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23528" y="1099482"/>
            <a:ext cx="853244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1869 году главный хирург армии США, обратил внимание Американской Медицинской Ассоциации (АМА) на британскую номенклатуру заболеваний, и предложил ее использование. В 1872 году АМА опубликовали номенклатуру заболеваний для США. Тем не менее, применение номенклатуры вскоре было прекращено.</a:t>
            </a:r>
            <a:endParaRPr kumimoji="0" lang="ru-RU"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1908 году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Крисси</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Вилбур</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Cressy</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Wilbur</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начальник отдела статистики и естественного движения населения США, убедил AMA создать комитет по разработке номенклатуры и классификации болезней. </a:t>
            </a:r>
            <a:endParaRPr kumimoji="0" lang="ru-RU"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1928 году на Национальной конференции по номенклатуре болезней США, по предложению Джорджа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Баер</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постановили, что необходимо провести подготовку стандартной номенклатуры заболеваний. </a:t>
            </a:r>
            <a:r>
              <a:rPr lang="ru-RU" b="1" i="1" dirty="0" smtClean="0">
                <a:solidFill>
                  <a:srgbClr val="002060"/>
                </a:solidFill>
                <a:latin typeface="Times New Roman" pitchFamily="18" charset="0"/>
                <a:ea typeface="Calibri" pitchFamily="34" charset="0"/>
                <a:cs typeface="Times New Roman" pitchFamily="18" charset="0"/>
              </a:rPr>
              <a:t>П</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ервая публикация появилась в 1932 году.</a:t>
            </a:r>
            <a:endParaRPr kumimoji="0" lang="ru-RU"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Пятое издание данной номенклатуры, выпущенное AMA в 1961 году было последним. </a:t>
            </a:r>
            <a:endParaRPr kumimoji="0" lang="ru-RU"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Вместо нее в 1963 году был выпущен медицинский словарь с алфавитным указателем, который использовал новую медицинскую терминологию. Второе издание словаря было выпущено в 1964 году, он был разработан для использования стандартной терминологии болезней и медицинских записей. Пятое издание было опубликовано в 1981 году.</a:t>
            </a:r>
            <a:endParaRPr kumimoji="0" lang="ru-RU" b="1" i="1"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41986" name="Rectangle 2"/>
          <p:cNvSpPr>
            <a:spLocks noChangeArrowheads="1"/>
          </p:cNvSpPr>
          <p:nvPr/>
        </p:nvSpPr>
        <p:spPr bwMode="auto">
          <a:xfrm>
            <a:off x="683568" y="404664"/>
            <a:ext cx="158417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США</a:t>
            </a:r>
            <a:endParaRPr kumimoji="0" lang="ru-RU" sz="2800" b="0" i="1"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55576" y="476672"/>
            <a:ext cx="3754041" cy="461665"/>
          </a:xfrm>
          <a:prstGeom prst="rect">
            <a:avLst/>
          </a:prstGeom>
          <a:noFill/>
        </p:spPr>
        <p:txBody>
          <a:bodyPr wrap="none" rtlCol="0">
            <a:spAutoFit/>
          </a:bodyPr>
          <a:lstStyle/>
          <a:p>
            <a:r>
              <a:rPr lang="ru-RU" sz="2400" b="1" i="1" dirty="0" smtClean="0">
                <a:solidFill>
                  <a:srgbClr val="C00000"/>
                </a:solidFill>
                <a:latin typeface="Times New Roman" pitchFamily="18" charset="0"/>
                <a:cs typeface="Times New Roman" pitchFamily="18" charset="0"/>
              </a:rPr>
              <a:t>СПИСОК ИСТОЧНИКОВ</a:t>
            </a:r>
            <a:endParaRPr lang="ru-RU" sz="2400" b="1" i="1" dirty="0">
              <a:solidFill>
                <a:srgbClr val="C00000"/>
              </a:solidFill>
              <a:latin typeface="Times New Roman" pitchFamily="18" charset="0"/>
              <a:cs typeface="Times New Roman" pitchFamily="18" charset="0"/>
            </a:endParaRPr>
          </a:p>
        </p:txBody>
      </p:sp>
      <p:sp>
        <p:nvSpPr>
          <p:cNvPr id="1025" name="Rectangle 1"/>
          <p:cNvSpPr>
            <a:spLocks noChangeArrowheads="1"/>
          </p:cNvSpPr>
          <p:nvPr/>
        </p:nvSpPr>
        <p:spPr bwMode="auto">
          <a:xfrm>
            <a:off x="179512" y="1412776"/>
            <a:ext cx="8748464"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Robb-Smith AHT. A history of the college’s 6. nomenclature of diseases: Its preparation. Journal of the Royal College of Physicians 3(4):341–58. London. 1969.</a:t>
            </a:r>
            <a:endPar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Robb-Smith AHT. A history of the college’s 7. nomenclature of diseases: Its reception. Journal of the Royal College of Physicians 4(1):5–26. London. 1969.</a:t>
            </a:r>
            <a:endPar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American Medical Association. Standard 8. nomenclature of diseases and operations. 5th ed. Thompson ET, Hayden AC, eds. New York: McGraw-Hill. </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1961.</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Logie</a:t>
            </a: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HB. A standard classified nomenclature of 9. diseases. New York: The Commonwealth Fund. 1933</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World Health Organization. Report of the 33. international conference for the ninth revision of the international classification of diseases, September 30–October 6, 1975. </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WHO/ICD9/</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Rev.Conf</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./75.24.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Geneva</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1976.</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World Health Organization. Report of the 41. international conference for the tenth revision of the international classification of diseases, September 26–October 2, 1989.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Geneva</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1986.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Available</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from</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WHO/ICD10/</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Rev</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Conf</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./89.19.</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World Health Organization. International statistical 17. classification of diseases and related health problems, ICD–10.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Vol</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1.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Geneva</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1992.</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14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Iwao</a:t>
            </a: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M. Moriyama, </a:t>
            </a:r>
            <a:r>
              <a:rPr kumimoji="0" lang="en-US"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Ph.D.Ruth</a:t>
            </a:r>
            <a:r>
              <a:rPr kumimoji="0" lang="en-US"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M. Loy, M.B.E. Alastair H.T. Robb-Smith, M.D. ,History of the Statistical Classification of Diseases and Causes of Death. 2011.</a:t>
            </a:r>
            <a:endParaRPr kumimoji="0" lang="en-US" sz="1400" b="1" i="1"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95536" y="260648"/>
            <a:ext cx="2448272" cy="707886"/>
          </a:xfrm>
          <a:prstGeom prst="rect">
            <a:avLst/>
          </a:prstGeom>
          <a:noFill/>
        </p:spPr>
        <p:txBody>
          <a:bodyPr wrap="square" rtlCol="0">
            <a:spAutoFit/>
          </a:bodyPr>
          <a:lstStyle/>
          <a:p>
            <a:r>
              <a:rPr lang="en-US" sz="4000" b="1" dirty="0" smtClean="0">
                <a:solidFill>
                  <a:srgbClr val="C00000"/>
                </a:solidFill>
                <a:latin typeface="Times New Roman" pitchFamily="18" charset="0"/>
                <a:cs typeface="Times New Roman" pitchFamily="18" charset="0"/>
              </a:rPr>
              <a:t>XVI </a:t>
            </a:r>
            <a:r>
              <a:rPr lang="ru-RU" sz="4000" b="1" dirty="0" smtClean="0">
                <a:solidFill>
                  <a:srgbClr val="C00000"/>
                </a:solidFill>
                <a:latin typeface="Times New Roman" pitchFamily="18" charset="0"/>
                <a:cs typeface="Times New Roman" pitchFamily="18" charset="0"/>
              </a:rPr>
              <a:t>век</a:t>
            </a:r>
            <a:endParaRPr lang="ru-RU" sz="4000" b="1" dirty="0">
              <a:solidFill>
                <a:srgbClr val="C00000"/>
              </a:solidFill>
              <a:latin typeface="Times New Roman" pitchFamily="18" charset="0"/>
              <a:cs typeface="Times New Roman" pitchFamily="18" charset="0"/>
            </a:endParaRPr>
          </a:p>
        </p:txBody>
      </p:sp>
      <p:sp>
        <p:nvSpPr>
          <p:cNvPr id="3" name="Прямоугольник 2"/>
          <p:cNvSpPr/>
          <p:nvPr/>
        </p:nvSpPr>
        <p:spPr>
          <a:xfrm>
            <a:off x="179512" y="1268760"/>
            <a:ext cx="4211960" cy="1200329"/>
          </a:xfrm>
          <a:prstGeom prst="rect">
            <a:avLst/>
          </a:prstGeom>
        </p:spPr>
        <p:txBody>
          <a:bodyPr wrap="square">
            <a:spAutoFit/>
          </a:bodyPr>
          <a:lstStyle/>
          <a:p>
            <a:r>
              <a:rPr lang="ru-RU" b="1" i="1" dirty="0" smtClean="0">
                <a:solidFill>
                  <a:srgbClr val="0070C0"/>
                </a:solidFill>
                <a:latin typeface="Times New Roman" pitchFamily="18" charset="0"/>
                <a:cs typeface="Times New Roman" pitchFamily="18" charset="0"/>
              </a:rPr>
              <a:t>Советы в сфере здравоохранения, были созданы во Франции, Швейцарии, Нидерландах, но они были лишь временной мерой в периоды пандемий</a:t>
            </a:r>
            <a:endParaRPr lang="ru-RU" b="1" i="1" dirty="0">
              <a:solidFill>
                <a:srgbClr val="0070C0"/>
              </a:solidFill>
              <a:latin typeface="Times New Roman" pitchFamily="18" charset="0"/>
              <a:cs typeface="Times New Roman" pitchFamily="18" charset="0"/>
            </a:endParaRPr>
          </a:p>
        </p:txBody>
      </p:sp>
      <p:sp>
        <p:nvSpPr>
          <p:cNvPr id="18433" name="Rectangle 1"/>
          <p:cNvSpPr>
            <a:spLocks noChangeArrowheads="1"/>
          </p:cNvSpPr>
          <p:nvPr/>
        </p:nvSpPr>
        <p:spPr bwMode="auto">
          <a:xfrm>
            <a:off x="4283968" y="2102222"/>
            <a:ext cx="4860032"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Англии в 1530-х годах произошло три ключевых события, которые повлияли на становление регистрации смертных случаев.</a:t>
            </a:r>
          </a:p>
          <a:p>
            <a:pPr marL="342900" marR="0" lvl="0" indent="-342900" defTabSz="914400" rtl="0" eaLnBrk="0" fontAlgn="base" latinLnBrk="0" hangingPunct="0">
              <a:lnSpc>
                <a:spcPct val="100000"/>
              </a:lnSpc>
              <a:spcBef>
                <a:spcPct val="0"/>
              </a:spcBef>
              <a:spcAft>
                <a:spcPct val="0"/>
              </a:spcAft>
              <a:buClrTx/>
              <a:buSzTx/>
              <a:tabLst/>
            </a:pPr>
            <a:endParaRPr lang="ru-RU" sz="1600" b="1" i="1" dirty="0" smtClean="0">
              <a:solidFill>
                <a:srgbClr val="002060"/>
              </a:solidFill>
              <a:latin typeface="Arial" pitchFamily="34" charset="0"/>
              <a:cs typeface="Arial" pitchFamily="34" charset="0"/>
            </a:endParaRPr>
          </a:p>
          <a:p>
            <a:pPr marR="0" lvl="0" indent="17463" defTabSz="914400" rtl="0" eaLnBrk="0" fontAlgn="base" latinLnBrk="0" hangingPunct="0">
              <a:lnSpc>
                <a:spcPct val="100000"/>
              </a:lnSpc>
              <a:spcBef>
                <a:spcPct val="0"/>
              </a:spcBef>
              <a:spcAft>
                <a:spcPct val="0"/>
              </a:spcAft>
              <a:buClrTx/>
              <a:buSzTx/>
              <a:tabLst/>
            </a:pP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1)В 1532 году в Англии начинается систематический сбор данных о причинах смерти. Так же англичане начинают разрабатывать законопроекты в этом направлении. </a:t>
            </a:r>
          </a:p>
          <a:p>
            <a:pPr marL="342900" marR="0" lvl="0" indent="-342900" defTabSz="914400" rtl="0" eaLnBrk="0" fontAlgn="base" latinLnBrk="0" hangingPunct="0">
              <a:lnSpc>
                <a:spcPct val="100000"/>
              </a:lnSpc>
              <a:spcBef>
                <a:spcPct val="0"/>
              </a:spcBef>
              <a:spcAft>
                <a:spcPct val="0"/>
              </a:spcAft>
              <a:buClrTx/>
              <a:buSzTx/>
              <a:buAutoNum type="arabicParenR"/>
              <a:tabLst/>
            </a:pPr>
            <a:endPar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endParaRPr>
          </a:p>
          <a:p>
            <a:pPr indent="17463" eaLnBrk="0" fontAlgn="base" hangingPunct="0">
              <a:spcBef>
                <a:spcPct val="0"/>
              </a:spcBef>
              <a:spcAft>
                <a:spcPct val="0"/>
              </a:spcAft>
            </a:pP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2)В 1534 году королева Елизавета ввела карантин. </a:t>
            </a:r>
          </a:p>
          <a:p>
            <a:pPr marL="342900" marR="0" lvl="0" indent="-342900" defTabSz="914400" rtl="0" eaLnBrk="0" fontAlgn="base" latinLnBrk="0" hangingPunct="0">
              <a:lnSpc>
                <a:spcPct val="100000"/>
              </a:lnSpc>
              <a:spcBef>
                <a:spcPct val="0"/>
              </a:spcBef>
              <a:spcAft>
                <a:spcPct val="0"/>
              </a:spcAft>
              <a:buClrTx/>
              <a:buSzTx/>
              <a:tabLst/>
            </a:pPr>
            <a:endParaRPr kumimoji="0" lang="ru-RU" sz="1600" b="1" i="1" u="none" strike="noStrike" cap="none" normalizeH="0" baseline="0" dirty="0" smtClean="0">
              <a:ln>
                <a:noFill/>
              </a:ln>
              <a:solidFill>
                <a:srgbClr val="002060"/>
              </a:solidFill>
              <a:effectLst/>
              <a:latin typeface="Arial" pitchFamily="34" charset="0"/>
              <a:cs typeface="Arial" pitchFamily="34" charset="0"/>
            </a:endParaRPr>
          </a:p>
          <a:p>
            <a:pPr eaLnBrk="0" fontAlgn="base" hangingPunct="0">
              <a:spcBef>
                <a:spcPct val="0"/>
              </a:spcBef>
              <a:spcAft>
                <a:spcPct val="0"/>
              </a:spcAft>
            </a:pP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3) Созданы метрические книги. Данные информационные регистры содержали записи о крещениях и погребениях. Регистры не содержится никакой информации о причинах смерти.</a:t>
            </a:r>
            <a:endParaRPr kumimoji="0" lang="ru-RU" sz="1600" b="1" i="1" u="none" strike="noStrike" cap="none" normalizeH="0" baseline="0" dirty="0" smtClean="0">
              <a:ln>
                <a:noFill/>
              </a:ln>
              <a:solidFill>
                <a:srgbClr val="002060"/>
              </a:solidFill>
              <a:effectLst/>
              <a:latin typeface="Arial" pitchFamily="34" charset="0"/>
              <a:cs typeface="Arial" pitchFamily="34" charset="0"/>
            </a:endParaRPr>
          </a:p>
        </p:txBody>
      </p:sp>
      <p:pic>
        <p:nvPicPr>
          <p:cNvPr id="18437" name="Picture 5" descr="http://www.historicus.ru/assets/images/Elisabeth.jpg"/>
          <p:cNvPicPr>
            <a:picLocks noChangeAspect="1" noChangeArrowheads="1"/>
          </p:cNvPicPr>
          <p:nvPr/>
        </p:nvPicPr>
        <p:blipFill>
          <a:blip r:embed="rId3" cstate="print"/>
          <a:srcRect/>
          <a:stretch>
            <a:fillRect/>
          </a:stretch>
        </p:blipFill>
        <p:spPr bwMode="auto">
          <a:xfrm>
            <a:off x="179512" y="2636912"/>
            <a:ext cx="4140968" cy="403244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995936" y="2416532"/>
            <a:ext cx="475252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spcBef>
                <a:spcPct val="0"/>
              </a:spcBef>
              <a:spcAft>
                <a:spcPct val="0"/>
              </a:spcAft>
              <a:buClrTx/>
              <a:buSzTx/>
              <a:buFontTx/>
              <a:buNone/>
              <a:tabLst/>
            </a:pP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Более века спустя, Джон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Граунт</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предпринял первую попытку использовать сводки о смертности для аналитических целей (1). Он попытался определить долю живорожденных детей, умерших в возрасте до 6 лет, не располагая сведениями о возрасте детей в момент смерти. </a:t>
            </a:r>
            <a:r>
              <a:rPr kumimoji="0" lang="ru-RU"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Граунт</a:t>
            </a:r>
            <a:r>
              <a:rPr kumimoji="0" lang="ru-RU"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получил, как было установлено позднее, удовлетворительный результат; по его подсчетам, доля детей в возрасте до 6 лет составляла 36 %. </a:t>
            </a:r>
            <a:endParaRPr kumimoji="0" lang="ru-RU" b="1" i="1" u="none" strike="noStrike" cap="none" normalizeH="0" baseline="0" dirty="0" smtClean="0">
              <a:ln>
                <a:noFill/>
              </a:ln>
              <a:solidFill>
                <a:srgbClr val="002060"/>
              </a:solidFill>
              <a:effectLst/>
              <a:latin typeface="Arial" pitchFamily="34" charset="0"/>
              <a:cs typeface="Arial" pitchFamily="34" charset="0"/>
            </a:endParaRPr>
          </a:p>
        </p:txBody>
      </p:sp>
      <p:pic>
        <p:nvPicPr>
          <p:cNvPr id="17411" name="Picture 3" descr="http://www.sbiblio.com/biblio/persons/p938/photo/photo.gif"/>
          <p:cNvPicPr>
            <a:picLocks noChangeAspect="1" noChangeArrowheads="1"/>
          </p:cNvPicPr>
          <p:nvPr/>
        </p:nvPicPr>
        <p:blipFill>
          <a:blip r:embed="rId3" cstate="print"/>
          <a:srcRect/>
          <a:stretch>
            <a:fillRect/>
          </a:stretch>
        </p:blipFill>
        <p:spPr bwMode="auto">
          <a:xfrm>
            <a:off x="467544" y="1700808"/>
            <a:ext cx="2880320" cy="3888432"/>
          </a:xfrm>
          <a:prstGeom prst="rect">
            <a:avLst/>
          </a:prstGeom>
          <a:noFill/>
        </p:spPr>
      </p:pic>
      <p:sp>
        <p:nvSpPr>
          <p:cNvPr id="4" name="TextBox 3"/>
          <p:cNvSpPr txBox="1"/>
          <p:nvPr/>
        </p:nvSpPr>
        <p:spPr>
          <a:xfrm>
            <a:off x="683568" y="332656"/>
            <a:ext cx="2254143" cy="707886"/>
          </a:xfrm>
          <a:prstGeom prst="rect">
            <a:avLst/>
          </a:prstGeom>
          <a:noFill/>
        </p:spPr>
        <p:txBody>
          <a:bodyPr wrap="none" rtlCol="0">
            <a:spAutoFit/>
          </a:bodyPr>
          <a:lstStyle/>
          <a:p>
            <a:r>
              <a:rPr lang="en-US" sz="4000" b="1" dirty="0" smtClean="0">
                <a:solidFill>
                  <a:srgbClr val="C00000"/>
                </a:solidFill>
                <a:latin typeface="Times New Roman" pitchFamily="18" charset="0"/>
                <a:cs typeface="Times New Roman" pitchFamily="18" charset="0"/>
              </a:rPr>
              <a:t>XVII </a:t>
            </a:r>
            <a:r>
              <a:rPr lang="ru-RU" sz="4000" b="1" dirty="0" smtClean="0">
                <a:solidFill>
                  <a:srgbClr val="C00000"/>
                </a:solidFill>
                <a:latin typeface="Times New Roman" pitchFamily="18" charset="0"/>
                <a:cs typeface="Times New Roman" pitchFamily="18" charset="0"/>
              </a:rPr>
              <a:t>век</a:t>
            </a:r>
            <a:endParaRPr lang="ru-RU" sz="4000" b="1" dirty="0">
              <a:solidFill>
                <a:srgbClr val="C00000"/>
              </a:solidFill>
              <a:latin typeface="Times New Roman" pitchFamily="18" charset="0"/>
              <a:cs typeface="Times New Roman" pitchFamily="18" charset="0"/>
            </a:endParaRPr>
          </a:p>
        </p:txBody>
      </p:sp>
      <p:sp>
        <p:nvSpPr>
          <p:cNvPr id="5" name="TextBox 4"/>
          <p:cNvSpPr txBox="1"/>
          <p:nvPr/>
        </p:nvSpPr>
        <p:spPr>
          <a:xfrm>
            <a:off x="3282074" y="1916832"/>
            <a:ext cx="5861926" cy="400110"/>
          </a:xfrm>
          <a:prstGeom prst="rect">
            <a:avLst/>
          </a:prstGeom>
          <a:noFill/>
        </p:spPr>
        <p:txBody>
          <a:bodyPr wrap="none" rtlCol="0">
            <a:spAutoFit/>
          </a:bodyPr>
          <a:lstStyle/>
          <a:p>
            <a:r>
              <a:rPr lang="ru-RU" sz="2000" b="1" i="1" dirty="0" smtClean="0">
                <a:solidFill>
                  <a:srgbClr val="C00000"/>
                </a:solidFill>
                <a:latin typeface="Times New Roman" pitchFamily="18" charset="0"/>
                <a:cs typeface="Times New Roman" pitchFamily="18" charset="0"/>
              </a:rPr>
              <a:t>Первое исследование на основе смертных списков</a:t>
            </a:r>
            <a:endParaRPr lang="ru-RU" sz="2000" b="1" i="1" dirty="0">
              <a:solidFill>
                <a:srgbClr val="C00000"/>
              </a:solidFill>
              <a:latin typeface="Times New Roman" pitchFamily="18" charset="0"/>
              <a:cs typeface="Times New Roman" pitchFamily="18" charset="0"/>
            </a:endParaRPr>
          </a:p>
        </p:txBody>
      </p:sp>
      <p:sp>
        <p:nvSpPr>
          <p:cNvPr id="6" name="TextBox 5"/>
          <p:cNvSpPr txBox="1"/>
          <p:nvPr/>
        </p:nvSpPr>
        <p:spPr>
          <a:xfrm>
            <a:off x="539552" y="5661248"/>
            <a:ext cx="2888548" cy="369332"/>
          </a:xfrm>
          <a:prstGeom prst="rect">
            <a:avLst/>
          </a:prstGeom>
          <a:noFill/>
        </p:spPr>
        <p:txBody>
          <a:bodyPr wrap="none" rtlCol="0">
            <a:spAutoFit/>
          </a:bodyPr>
          <a:lstStyle/>
          <a:p>
            <a:r>
              <a:rPr lang="ru-RU" dirty="0" smtClean="0">
                <a:latin typeface="Times New Roman" pitchFamily="18" charset="0"/>
                <a:cs typeface="Times New Roman" pitchFamily="18" charset="0"/>
              </a:rPr>
              <a:t>Джон </a:t>
            </a:r>
            <a:r>
              <a:rPr lang="ru-RU" dirty="0" err="1" smtClean="0">
                <a:latin typeface="Times New Roman" pitchFamily="18" charset="0"/>
                <a:cs typeface="Times New Roman" pitchFamily="18" charset="0"/>
              </a:rPr>
              <a:t>Граунт</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(1620-1674гг.)</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81411" y="260648"/>
            <a:ext cx="6846874"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XVIII </a:t>
            </a:r>
            <a:r>
              <a:rPr kumimoji="0" lang="ru-RU" sz="20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век </a:t>
            </a:r>
          </a:p>
          <a:p>
            <a:pPr marL="0" marR="0" lvl="0" indent="0" algn="just" defTabSz="914400" rtl="0" eaLnBrk="1" fontAlgn="base" latinLnBrk="0" hangingPunct="1">
              <a:lnSpc>
                <a:spcPct val="100000"/>
              </a:lnSpc>
              <a:spcBef>
                <a:spcPct val="0"/>
              </a:spcBef>
              <a:spcAft>
                <a:spcPct val="0"/>
              </a:spcAft>
              <a:buClrTx/>
              <a:buSzTx/>
              <a:buFontTx/>
              <a:buNone/>
              <a:tabLst/>
            </a:pPr>
            <a:r>
              <a:rPr lang="ru-RU" sz="2000" b="1" i="1" dirty="0" smtClean="0">
                <a:solidFill>
                  <a:srgbClr val="C00000"/>
                </a:solidFill>
                <a:latin typeface="Times New Roman" pitchFamily="18" charset="0"/>
                <a:ea typeface="Calibri" pitchFamily="34" charset="0"/>
                <a:cs typeface="Times New Roman" pitchFamily="18" charset="0"/>
              </a:rPr>
              <a:t>Б</a:t>
            </a:r>
            <a:r>
              <a:rPr kumimoji="0" lang="ru-RU" sz="20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олезни привлекли внимание</a:t>
            </a:r>
            <a:r>
              <a:rPr kumimoji="0" lang="ru-RU" sz="2000" b="1" i="1"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многих</a:t>
            </a:r>
            <a:r>
              <a:rPr kumimoji="0" lang="ru-RU" sz="20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выдающихся ученых.</a:t>
            </a:r>
            <a:endParaRPr kumimoji="0" lang="ru-RU" sz="2000" b="1" i="1"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8" name="Прямоугольник 7"/>
          <p:cNvSpPr/>
          <p:nvPr/>
        </p:nvSpPr>
        <p:spPr>
          <a:xfrm>
            <a:off x="3059832" y="3717032"/>
            <a:ext cx="2390077" cy="400110"/>
          </a:xfrm>
          <a:prstGeom prst="rect">
            <a:avLst/>
          </a:prstGeom>
        </p:spPr>
        <p:txBody>
          <a:bodyPr wrap="none">
            <a:spAutoFit/>
          </a:bodyPr>
          <a:lstStyle/>
          <a:p>
            <a:pPr algn="ctr"/>
            <a:r>
              <a:rPr lang="ru-RU" sz="2000" b="1" i="1" dirty="0" smtClean="0">
                <a:solidFill>
                  <a:srgbClr val="002060"/>
                </a:solidFill>
                <a:latin typeface="Times New Roman" pitchFamily="18" charset="0"/>
                <a:cs typeface="Times New Roman" pitchFamily="18" charset="0"/>
              </a:rPr>
              <a:t>Франсуа де </a:t>
            </a:r>
            <a:r>
              <a:rPr lang="ru-RU" sz="2000" b="1" i="1" dirty="0" err="1" smtClean="0">
                <a:solidFill>
                  <a:srgbClr val="002060"/>
                </a:solidFill>
                <a:latin typeface="Times New Roman" pitchFamily="18" charset="0"/>
                <a:cs typeface="Times New Roman" pitchFamily="18" charset="0"/>
              </a:rPr>
              <a:t>Лакруа</a:t>
            </a:r>
            <a:r>
              <a:rPr lang="ru-RU" sz="2000" b="1" i="1" dirty="0" smtClean="0">
                <a:solidFill>
                  <a:srgbClr val="002060"/>
                </a:solidFill>
                <a:latin typeface="Times New Roman" pitchFamily="18" charset="0"/>
                <a:cs typeface="Times New Roman" pitchFamily="18" charset="0"/>
              </a:rPr>
              <a:t> </a:t>
            </a:r>
          </a:p>
        </p:txBody>
      </p:sp>
      <p:sp>
        <p:nvSpPr>
          <p:cNvPr id="9" name="Прямоугольник 8"/>
          <p:cNvSpPr/>
          <p:nvPr/>
        </p:nvSpPr>
        <p:spPr>
          <a:xfrm>
            <a:off x="4860032" y="6457890"/>
            <a:ext cx="1662506" cy="400110"/>
          </a:xfrm>
          <a:prstGeom prst="rect">
            <a:avLst/>
          </a:prstGeom>
        </p:spPr>
        <p:txBody>
          <a:bodyPr wrap="none">
            <a:spAutoFit/>
          </a:bodyPr>
          <a:lstStyle/>
          <a:p>
            <a:r>
              <a:rPr lang="ru-RU" sz="2000" b="1" i="1" dirty="0" smtClean="0">
                <a:solidFill>
                  <a:srgbClr val="002060"/>
                </a:solidFill>
                <a:latin typeface="Times New Roman" pitchFamily="18" charset="0"/>
                <a:cs typeface="Times New Roman" pitchFamily="18" charset="0"/>
              </a:rPr>
              <a:t>Карл Линней</a:t>
            </a:r>
            <a:endParaRPr lang="ru-RU" sz="2000" b="1" i="1" dirty="0">
              <a:solidFill>
                <a:srgbClr val="002060"/>
              </a:solidFill>
              <a:latin typeface="Times New Roman" pitchFamily="18" charset="0"/>
              <a:cs typeface="Times New Roman" pitchFamily="18" charset="0"/>
            </a:endParaRPr>
          </a:p>
        </p:txBody>
      </p:sp>
      <p:sp>
        <p:nvSpPr>
          <p:cNvPr id="10" name="Прямоугольник 9"/>
          <p:cNvSpPr/>
          <p:nvPr/>
        </p:nvSpPr>
        <p:spPr>
          <a:xfrm>
            <a:off x="611560" y="3717032"/>
            <a:ext cx="1835759" cy="400110"/>
          </a:xfrm>
          <a:prstGeom prst="rect">
            <a:avLst/>
          </a:prstGeom>
        </p:spPr>
        <p:txBody>
          <a:bodyPr wrap="none">
            <a:spAutoFit/>
          </a:bodyPr>
          <a:lstStyle/>
          <a:p>
            <a:r>
              <a:rPr lang="ru-RU" sz="2000" b="1" i="1" dirty="0" smtClean="0">
                <a:solidFill>
                  <a:srgbClr val="002060"/>
                </a:solidFill>
                <a:latin typeface="Times New Roman" pitchFamily="18" charset="0"/>
                <a:cs typeface="Times New Roman" pitchFamily="18" charset="0"/>
              </a:rPr>
              <a:t>Эразм Дарвин </a:t>
            </a:r>
            <a:endParaRPr lang="ru-RU" sz="2000" b="1" i="1" dirty="0">
              <a:solidFill>
                <a:srgbClr val="002060"/>
              </a:solidFill>
              <a:latin typeface="Times New Roman" pitchFamily="18" charset="0"/>
              <a:cs typeface="Times New Roman" pitchFamily="18" charset="0"/>
            </a:endParaRPr>
          </a:p>
        </p:txBody>
      </p:sp>
      <p:sp>
        <p:nvSpPr>
          <p:cNvPr id="12" name="Прямоугольник 11"/>
          <p:cNvSpPr/>
          <p:nvPr/>
        </p:nvSpPr>
        <p:spPr>
          <a:xfrm>
            <a:off x="5724128" y="3717032"/>
            <a:ext cx="2747483" cy="400110"/>
          </a:xfrm>
          <a:prstGeom prst="rect">
            <a:avLst/>
          </a:prstGeom>
        </p:spPr>
        <p:txBody>
          <a:bodyPr wrap="none">
            <a:spAutoFit/>
          </a:bodyPr>
          <a:lstStyle/>
          <a:p>
            <a:r>
              <a:rPr lang="ru-RU" sz="2000" b="1" i="1" dirty="0" smtClean="0">
                <a:solidFill>
                  <a:srgbClr val="002060"/>
                </a:solidFill>
                <a:latin typeface="Times New Roman" pitchFamily="18" charset="0"/>
                <a:cs typeface="Times New Roman" pitchFamily="18" charset="0"/>
              </a:rPr>
              <a:t>Жан Луи Марк </a:t>
            </a:r>
            <a:r>
              <a:rPr lang="ru-RU" sz="2000" b="1" i="1" dirty="0" err="1" smtClean="0">
                <a:solidFill>
                  <a:srgbClr val="002060"/>
                </a:solidFill>
                <a:latin typeface="Times New Roman" pitchFamily="18" charset="0"/>
                <a:cs typeface="Times New Roman" pitchFamily="18" charset="0"/>
              </a:rPr>
              <a:t>Алибер</a:t>
            </a:r>
            <a:endParaRPr lang="ru-RU" sz="2000" b="1" i="1" dirty="0">
              <a:solidFill>
                <a:srgbClr val="002060"/>
              </a:solidFill>
              <a:latin typeface="Times New Roman" pitchFamily="18" charset="0"/>
              <a:cs typeface="Times New Roman" pitchFamily="18" charset="0"/>
            </a:endParaRPr>
          </a:p>
        </p:txBody>
      </p:sp>
      <p:pic>
        <p:nvPicPr>
          <p:cNvPr id="32771" name="Picture 3" descr="Alibert.jpg"/>
          <p:cNvPicPr>
            <a:picLocks noChangeAspect="1" noChangeArrowheads="1"/>
          </p:cNvPicPr>
          <p:nvPr/>
        </p:nvPicPr>
        <p:blipFill>
          <a:blip r:embed="rId3" cstate="print"/>
          <a:srcRect/>
          <a:stretch>
            <a:fillRect/>
          </a:stretch>
        </p:blipFill>
        <p:spPr bwMode="auto">
          <a:xfrm>
            <a:off x="5940152" y="1124744"/>
            <a:ext cx="2232248" cy="2592288"/>
          </a:xfrm>
          <a:prstGeom prst="rect">
            <a:avLst/>
          </a:prstGeom>
          <a:noFill/>
        </p:spPr>
      </p:pic>
      <p:pic>
        <p:nvPicPr>
          <p:cNvPr id="32775" name="Picture 7" descr="http://upload.wikimedia.org/wikipedia/commons/thumb/5/5d/Carl_Linnaeus.jpg/210px-Carl_Linnaeus.jpg"/>
          <p:cNvPicPr>
            <a:picLocks noChangeAspect="1" noChangeArrowheads="1"/>
          </p:cNvPicPr>
          <p:nvPr/>
        </p:nvPicPr>
        <p:blipFill>
          <a:blip r:embed="rId4" cstate="print"/>
          <a:srcRect/>
          <a:stretch>
            <a:fillRect/>
          </a:stretch>
        </p:blipFill>
        <p:spPr bwMode="auto">
          <a:xfrm>
            <a:off x="4644008" y="4149080"/>
            <a:ext cx="2160240" cy="2376264"/>
          </a:xfrm>
          <a:prstGeom prst="rect">
            <a:avLst/>
          </a:prstGeom>
          <a:noFill/>
        </p:spPr>
      </p:pic>
      <p:pic>
        <p:nvPicPr>
          <p:cNvPr id="32777" name="Picture 9" descr="http://www.darwin.museum.ru/expos/livenature/images/erazm-darwin.jpg"/>
          <p:cNvPicPr>
            <a:picLocks noChangeAspect="1" noChangeArrowheads="1"/>
          </p:cNvPicPr>
          <p:nvPr/>
        </p:nvPicPr>
        <p:blipFill>
          <a:blip r:embed="rId5" cstate="print"/>
          <a:srcRect/>
          <a:stretch>
            <a:fillRect/>
          </a:stretch>
        </p:blipFill>
        <p:spPr bwMode="auto">
          <a:xfrm>
            <a:off x="323528" y="1124743"/>
            <a:ext cx="2304256" cy="2594883"/>
          </a:xfrm>
          <a:prstGeom prst="rect">
            <a:avLst/>
          </a:prstGeom>
          <a:noFill/>
        </p:spPr>
      </p:pic>
      <p:pic>
        <p:nvPicPr>
          <p:cNvPr id="32778" name="Picture 10"/>
          <p:cNvPicPr>
            <a:picLocks noChangeAspect="1" noChangeArrowheads="1"/>
          </p:cNvPicPr>
          <p:nvPr/>
        </p:nvPicPr>
        <p:blipFill>
          <a:blip r:embed="rId6" cstate="print"/>
          <a:srcRect/>
          <a:stretch>
            <a:fillRect/>
          </a:stretch>
        </p:blipFill>
        <p:spPr bwMode="auto">
          <a:xfrm>
            <a:off x="3131840" y="1124744"/>
            <a:ext cx="2160240" cy="2557849"/>
          </a:xfrm>
          <a:prstGeom prst="rect">
            <a:avLst/>
          </a:prstGeom>
          <a:noFill/>
          <a:ln w="9525">
            <a:noFill/>
            <a:miter lim="800000"/>
            <a:headEnd/>
            <a:tailEnd/>
          </a:ln>
        </p:spPr>
      </p:pic>
      <p:pic>
        <p:nvPicPr>
          <p:cNvPr id="32779" name="Picture 11"/>
          <p:cNvPicPr>
            <a:picLocks noChangeAspect="1" noChangeArrowheads="1"/>
          </p:cNvPicPr>
          <p:nvPr/>
        </p:nvPicPr>
        <p:blipFill>
          <a:blip r:embed="rId7" cstate="print"/>
          <a:srcRect/>
          <a:stretch>
            <a:fillRect/>
          </a:stretch>
        </p:blipFill>
        <p:spPr bwMode="auto">
          <a:xfrm>
            <a:off x="1763688" y="4149080"/>
            <a:ext cx="2088232" cy="2373489"/>
          </a:xfrm>
          <a:prstGeom prst="rect">
            <a:avLst/>
          </a:prstGeom>
          <a:noFill/>
          <a:ln w="9525">
            <a:noFill/>
            <a:miter lim="800000"/>
            <a:headEnd/>
            <a:tailEnd/>
          </a:ln>
        </p:spPr>
      </p:pic>
      <p:sp>
        <p:nvSpPr>
          <p:cNvPr id="19" name="TextBox 18"/>
          <p:cNvSpPr txBox="1"/>
          <p:nvPr/>
        </p:nvSpPr>
        <p:spPr>
          <a:xfrm>
            <a:off x="1835696" y="6457890"/>
            <a:ext cx="1911742" cy="400110"/>
          </a:xfrm>
          <a:prstGeom prst="rect">
            <a:avLst/>
          </a:prstGeom>
          <a:noFill/>
        </p:spPr>
        <p:txBody>
          <a:bodyPr wrap="none" rtlCol="0">
            <a:spAutoFit/>
          </a:bodyPr>
          <a:lstStyle/>
          <a:p>
            <a:r>
              <a:rPr lang="ru-RU" sz="2000" b="1" i="1" dirty="0" smtClean="0">
                <a:solidFill>
                  <a:srgbClr val="002060"/>
                </a:solidFill>
                <a:latin typeface="Times New Roman" pitchFamily="18" charset="0"/>
                <a:cs typeface="Times New Roman" pitchFamily="18" charset="0"/>
              </a:rPr>
              <a:t>Уильям </a:t>
            </a:r>
            <a:r>
              <a:rPr lang="ru-RU" sz="2000" b="1" i="1" dirty="0" err="1" smtClean="0">
                <a:solidFill>
                  <a:srgbClr val="002060"/>
                </a:solidFill>
                <a:latin typeface="Times New Roman" pitchFamily="18" charset="0"/>
                <a:cs typeface="Times New Roman" pitchFamily="18" charset="0"/>
              </a:rPr>
              <a:t>Куллен</a:t>
            </a:r>
            <a:endParaRPr lang="ru-RU" sz="2000" b="1" i="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23528" y="260648"/>
            <a:ext cx="201622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XIX </a:t>
            </a:r>
            <a:r>
              <a:rPr kumimoji="0" lang="ru-RU" sz="2800" b="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век</a:t>
            </a:r>
            <a:endParaRPr kumimoji="0" lang="ru-RU" sz="2800" b="1" u="none" strike="noStrike" cap="none" normalizeH="0" baseline="0" dirty="0" smtClean="0">
              <a:ln>
                <a:noFill/>
              </a:ln>
              <a:solidFill>
                <a:srgbClr val="C00000"/>
              </a:solidFill>
              <a:effectLst/>
              <a:latin typeface="Arial" pitchFamily="34" charset="0"/>
              <a:cs typeface="Arial" pitchFamily="34" charset="0"/>
            </a:endParaRPr>
          </a:p>
        </p:txBody>
      </p:sp>
      <p:sp>
        <p:nvSpPr>
          <p:cNvPr id="39938" name="Rectangle 2"/>
          <p:cNvSpPr>
            <a:spLocks noChangeArrowheads="1"/>
          </p:cNvSpPr>
          <p:nvPr/>
        </p:nvSpPr>
        <p:spPr bwMode="auto">
          <a:xfrm>
            <a:off x="3059832" y="1556792"/>
            <a:ext cx="590465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1837 году в Англии и Уэльсе было создано Управление записи актов гражданского состояния, которое возглавил Уильяма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Фарра</a:t>
            </a:r>
            <a:r>
              <a:rPr lang="ru-RU" sz="1400" b="1" i="1" dirty="0" smtClean="0">
                <a:solidFill>
                  <a:srgbClr val="002060"/>
                </a:solidFill>
                <a:latin typeface="Times New Roman" pitchFamily="18" charset="0"/>
                <a:ea typeface="Calibri" pitchFamily="34" charset="0"/>
                <a:cs typeface="Times New Roman" pitchFamily="18" charset="0"/>
              </a:rPr>
              <a:t>.</a:t>
            </a:r>
            <a:endParaRPr kumimoji="0" lang="ru-RU" sz="1800" b="1" i="1" u="none" strike="noStrike" cap="none" normalizeH="0" baseline="0" dirty="0" smtClean="0">
              <a:ln>
                <a:noFill/>
              </a:ln>
              <a:solidFill>
                <a:srgbClr val="002060"/>
              </a:solidFill>
              <a:effectLst/>
              <a:latin typeface="Arial" pitchFamily="34" charset="0"/>
              <a:cs typeface="Arial" pitchFamily="34" charset="0"/>
            </a:endParaRPr>
          </a:p>
        </p:txBody>
      </p:sp>
      <p:pic>
        <p:nvPicPr>
          <p:cNvPr id="39940" name="Picture 4" descr="http://demoscope.ru/weekly/2007/0307/img/farr.jpg"/>
          <p:cNvPicPr>
            <a:picLocks noChangeAspect="1" noChangeArrowheads="1"/>
          </p:cNvPicPr>
          <p:nvPr/>
        </p:nvPicPr>
        <p:blipFill>
          <a:blip r:embed="rId3" cstate="print"/>
          <a:srcRect/>
          <a:stretch>
            <a:fillRect/>
          </a:stretch>
        </p:blipFill>
        <p:spPr bwMode="auto">
          <a:xfrm>
            <a:off x="179512" y="1268760"/>
            <a:ext cx="2664297" cy="3534629"/>
          </a:xfrm>
          <a:prstGeom prst="rect">
            <a:avLst/>
          </a:prstGeom>
          <a:noFill/>
        </p:spPr>
      </p:pic>
      <p:sp>
        <p:nvSpPr>
          <p:cNvPr id="39941" name="Rectangle 5"/>
          <p:cNvSpPr>
            <a:spLocks noChangeArrowheads="1"/>
          </p:cNvSpPr>
          <p:nvPr/>
        </p:nvSpPr>
        <p:spPr bwMode="auto">
          <a:xfrm>
            <a:off x="3023320" y="2708920"/>
            <a:ext cx="612068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1853 году в Брюсселе состоялся Международный статистический конгресс. Конгресс обратился к Уильяму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Фарру</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и Марку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Д’Эспину</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с просьбой подготовить классификацию причин смерти. </a:t>
            </a:r>
            <a:endParaRPr kumimoji="0" lang="ru-RU" sz="800" b="1" i="1" u="none" strike="noStrike" cap="none" normalizeH="0" baseline="0" dirty="0" smtClean="0">
              <a:ln>
                <a:noFill/>
              </a:ln>
              <a:solidFill>
                <a:srgbClr val="002060"/>
              </a:solidFill>
              <a:effectLst/>
              <a:latin typeface="Arial" pitchFamily="34" charset="0"/>
              <a:cs typeface="Arial" pitchFamily="34" charset="0"/>
            </a:endParaRPr>
          </a:p>
          <a:p>
            <a:pPr lvl="0" eaLnBrk="0" fontAlgn="base" hangingPunct="0">
              <a:spcBef>
                <a:spcPct val="0"/>
              </a:spcBef>
              <a:spcAft>
                <a:spcPct val="0"/>
              </a:spcAft>
            </a:pPr>
            <a:r>
              <a:rPr lang="ru-RU" sz="1400" b="1" i="1" dirty="0" smtClean="0">
                <a:solidFill>
                  <a:srgbClr val="002060"/>
                </a:solidFill>
                <a:latin typeface="Times New Roman" pitchFamily="18" charset="0"/>
                <a:ea typeface="Calibri" pitchFamily="34" charset="0"/>
                <a:cs typeface="Times New Roman" pitchFamily="18" charset="0"/>
              </a:rPr>
              <a:t>В 1855 году в Париже,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Фарр</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и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Д’Эспин</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представили два варианта классификации, основанные на совершенно разных методологических принципах.</a:t>
            </a:r>
            <a:endParaRPr kumimoji="0" lang="ru-RU" sz="1800" b="1" i="1" u="none" strike="noStrike" cap="none" normalizeH="0" baseline="0" dirty="0" smtClean="0">
              <a:ln>
                <a:noFill/>
              </a:ln>
              <a:solidFill>
                <a:srgbClr val="002060"/>
              </a:solidFill>
              <a:effectLst/>
              <a:latin typeface="Arial" pitchFamily="34" charset="0"/>
              <a:cs typeface="Arial" pitchFamily="34" charset="0"/>
            </a:endParaRPr>
          </a:p>
        </p:txBody>
      </p:sp>
      <p:sp>
        <p:nvSpPr>
          <p:cNvPr id="39942" name="Rectangle 6"/>
          <p:cNvSpPr>
            <a:spLocks noChangeArrowheads="1"/>
          </p:cNvSpPr>
          <p:nvPr/>
        </p:nvSpPr>
        <p:spPr bwMode="auto">
          <a:xfrm>
            <a:off x="179512" y="5301208"/>
            <a:ext cx="3888432"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Д’Эспин</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предложил группировку болезней по характеру их проявления: подагрические,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герпетические</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sz="14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гематические</a:t>
            </a:r>
            <a:r>
              <a:rPr kumimoji="0" lang="ru-RU" sz="14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и т.д.</a:t>
            </a:r>
            <a:endParaRPr kumimoji="0" lang="ru-RU" sz="1800" b="1" i="1"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8" name="TextBox 7"/>
          <p:cNvSpPr txBox="1"/>
          <p:nvPr/>
        </p:nvSpPr>
        <p:spPr>
          <a:xfrm>
            <a:off x="755576" y="4653136"/>
            <a:ext cx="1636602" cy="646331"/>
          </a:xfrm>
          <a:prstGeom prst="rect">
            <a:avLst/>
          </a:prstGeom>
          <a:noFill/>
        </p:spPr>
        <p:txBody>
          <a:bodyPr wrap="none" rtlCol="0">
            <a:spAutoFit/>
          </a:bodyPr>
          <a:lstStyle/>
          <a:p>
            <a:r>
              <a:rPr lang="ru-RU" b="1" dirty="0" smtClean="0">
                <a:solidFill>
                  <a:srgbClr val="C00000"/>
                </a:solidFill>
                <a:latin typeface="Times New Roman" pitchFamily="18" charset="0"/>
                <a:cs typeface="Times New Roman" pitchFamily="18" charset="0"/>
              </a:rPr>
              <a:t>Уильям </a:t>
            </a:r>
            <a:r>
              <a:rPr lang="ru-RU" b="1" dirty="0" err="1" smtClean="0">
                <a:solidFill>
                  <a:srgbClr val="C00000"/>
                </a:solidFill>
                <a:latin typeface="Times New Roman" pitchFamily="18" charset="0"/>
                <a:cs typeface="Times New Roman" pitchFamily="18" charset="0"/>
              </a:rPr>
              <a:t>Фарр</a:t>
            </a:r>
            <a:endParaRPr lang="ru-RU" b="1" dirty="0" smtClean="0">
              <a:solidFill>
                <a:srgbClr val="C00000"/>
              </a:solidFill>
              <a:latin typeface="Times New Roman" pitchFamily="18" charset="0"/>
              <a:cs typeface="Times New Roman" pitchFamily="18" charset="0"/>
            </a:endParaRPr>
          </a:p>
          <a:p>
            <a:r>
              <a:rPr lang="ru-RU" b="1" dirty="0" smtClean="0">
                <a:solidFill>
                  <a:srgbClr val="C00000"/>
                </a:solidFill>
                <a:latin typeface="Times New Roman" pitchFamily="18" charset="0"/>
                <a:cs typeface="Times New Roman" pitchFamily="18" charset="0"/>
              </a:rPr>
              <a:t> (1807-1883гг.)</a:t>
            </a:r>
            <a:endParaRPr lang="ru-RU" b="1" dirty="0">
              <a:solidFill>
                <a:srgbClr val="C00000"/>
              </a:solidFill>
              <a:latin typeface="Times New Roman" pitchFamily="18" charset="0"/>
              <a:cs typeface="Times New Roman" pitchFamily="18" charset="0"/>
            </a:endParaRPr>
          </a:p>
        </p:txBody>
      </p:sp>
      <p:sp>
        <p:nvSpPr>
          <p:cNvPr id="10" name="Прямоугольник 9"/>
          <p:cNvSpPr/>
          <p:nvPr/>
        </p:nvSpPr>
        <p:spPr>
          <a:xfrm>
            <a:off x="4283968" y="4653136"/>
            <a:ext cx="4572000" cy="1384995"/>
          </a:xfrm>
          <a:prstGeom prst="rect">
            <a:avLst/>
          </a:prstGeom>
        </p:spPr>
        <p:txBody>
          <a:bodyPr>
            <a:spAutoFit/>
          </a:bodyPr>
          <a:lstStyle/>
          <a:p>
            <a:pPr lvl="0" fontAlgn="base">
              <a:spcBef>
                <a:spcPct val="0"/>
              </a:spcBef>
              <a:spcAft>
                <a:spcPct val="0"/>
              </a:spcAft>
            </a:pPr>
            <a:r>
              <a:rPr lang="ru-RU" sz="1400" b="1" i="1" dirty="0" err="1" smtClean="0">
                <a:solidFill>
                  <a:srgbClr val="002060"/>
                </a:solidFill>
                <a:latin typeface="Times New Roman" pitchFamily="18" charset="0"/>
                <a:ea typeface="Calibri" pitchFamily="34" charset="0"/>
                <a:cs typeface="Times New Roman" pitchFamily="18" charset="0"/>
              </a:rPr>
              <a:t>Фарр</a:t>
            </a:r>
            <a:r>
              <a:rPr lang="ru-RU" sz="1400" b="1" i="1" dirty="0" smtClean="0">
                <a:solidFill>
                  <a:srgbClr val="002060"/>
                </a:solidFill>
                <a:latin typeface="Times New Roman" pitchFamily="18" charset="0"/>
                <a:ea typeface="Calibri" pitchFamily="34" charset="0"/>
                <a:cs typeface="Times New Roman" pitchFamily="18" charset="0"/>
              </a:rPr>
              <a:t> представил классификацию, состоящую из следующих пяти групп: эпидемиологические болезни, органические (системные) болезни, болезни развития, болезни подразделяющиеся по анатомической локализации и болезни, являющиеся прямым следствием насилия.</a:t>
            </a:r>
            <a:endParaRPr lang="ru-RU" sz="1400" b="1" i="1"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51520" y="1196752"/>
            <a:ext cx="8568952"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defTabSz="914400" rtl="0" eaLnBrk="0" fontAlgn="base" latinLnBrk="0" hangingPunct="0">
              <a:spcBef>
                <a:spcPct val="0"/>
              </a:spcBef>
              <a:spcAft>
                <a:spcPct val="0"/>
              </a:spcAft>
              <a:buClrTx/>
              <a:buSzTx/>
              <a:buAutoNum type="arabicPeriod"/>
              <a:tabLst/>
            </a:pP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Мертворождения (1рубрика)</a:t>
            </a:r>
          </a:p>
          <a:p>
            <a:pPr marL="228600" marR="0" lvl="0" indent="-228600" defTabSz="914400" rtl="0" eaLnBrk="0" fontAlgn="base" latinLnBrk="0" hangingPunct="0">
              <a:spcBef>
                <a:spcPct val="0"/>
              </a:spcBef>
              <a:spcAft>
                <a:spcPct val="0"/>
              </a:spcAft>
              <a:buClrTx/>
              <a:buSzTx/>
              <a:buAutoNum type="arabicPeriod"/>
              <a:tabLst/>
            </a:pP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spcBef>
                <a:spcPct val="0"/>
              </a:spcBef>
              <a:spcAft>
                <a:spcPct val="0"/>
              </a:spcAft>
              <a:buClrTx/>
              <a:buSzTx/>
              <a:tabLst/>
            </a:pPr>
            <a:r>
              <a:rPr lang="ru-RU" sz="2000" b="1" i="1" dirty="0" smtClean="0">
                <a:solidFill>
                  <a:srgbClr val="002060"/>
                </a:solidFill>
                <a:latin typeface="Times New Roman" pitchFamily="18" charset="0"/>
                <a:ea typeface="Calibri" pitchFamily="34" charset="0"/>
                <a:cs typeface="Times New Roman" pitchFamily="18" charset="0"/>
              </a:rPr>
              <a:t>2. </a:t>
            </a: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Смерть от врожденного слабого здоровья и от врожденного порока развития (2-7 рубрика)</a:t>
            </a:r>
          </a:p>
          <a:p>
            <a:pPr marL="0" marR="0" lvl="0" indent="0" defTabSz="914400" rtl="0" eaLnBrk="0" fontAlgn="base" latinLnBrk="0" hangingPunct="0">
              <a:spcBef>
                <a:spcPct val="0"/>
              </a:spcBef>
              <a:spcAft>
                <a:spcPct val="0"/>
              </a:spcAft>
              <a:buClrTx/>
              <a:buSzTx/>
              <a:tabLst/>
            </a:pP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spcBef>
                <a:spcPct val="0"/>
              </a:spcBef>
              <a:spcAft>
                <a:spcPct val="0"/>
              </a:spcAft>
              <a:buClrTx/>
              <a:buSzTx/>
              <a:tabLst/>
            </a:pP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3. Смерть от старости (8 рубрика)</a:t>
            </a:r>
          </a:p>
          <a:p>
            <a:pPr marL="0" marR="0" lvl="0" indent="0" defTabSz="914400" rtl="0" eaLnBrk="0" fontAlgn="base" latinLnBrk="0" hangingPunct="0">
              <a:spcBef>
                <a:spcPct val="0"/>
              </a:spcBef>
              <a:spcAft>
                <a:spcPct val="0"/>
              </a:spcAft>
              <a:buClrTx/>
              <a:buSzTx/>
              <a:tabLst/>
            </a:pP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spcBef>
                <a:spcPct val="0"/>
              </a:spcBef>
              <a:spcAft>
                <a:spcPct val="0"/>
              </a:spcAft>
              <a:buClrTx/>
              <a:buSzTx/>
              <a:tabLst/>
            </a:pP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4. Смерть от несчастных случаев и насилия (9-14 рубрика)</a:t>
            </a:r>
          </a:p>
          <a:p>
            <a:pPr marL="0" marR="0" lvl="0" indent="0" defTabSz="914400" rtl="0" eaLnBrk="0" fontAlgn="base" latinLnBrk="0" hangingPunct="0">
              <a:spcBef>
                <a:spcPct val="0"/>
              </a:spcBef>
              <a:spcAft>
                <a:spcPct val="0"/>
              </a:spcAft>
              <a:buClrTx/>
              <a:buSzTx/>
              <a:tabLst/>
            </a:pP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spcBef>
                <a:spcPct val="0"/>
              </a:spcBef>
              <a:spcAft>
                <a:spcPct val="0"/>
              </a:spcAft>
              <a:buClrTx/>
              <a:buSzTx/>
              <a:tabLst/>
            </a:pP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5. Смерть от четко определенных заболеваний (15-111 рубрика), (первые 32 рубрики соответствовали эпидемиологическим заболеваниям </a:t>
            </a:r>
            <a:r>
              <a:rPr kumimoji="0" lang="ru-RU" sz="20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Фарра</a:t>
            </a: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и «Острым специфическим» заболеваниям </a:t>
            </a:r>
            <a:r>
              <a:rPr kumimoji="0" lang="ru-RU" sz="20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Д’Эспина</a:t>
            </a:r>
            <a:r>
              <a:rPr lang="ru-RU" sz="2000" b="1" i="1" dirty="0" smtClean="0">
                <a:solidFill>
                  <a:srgbClr val="002060"/>
                </a:solidFill>
                <a:latin typeface="Times New Roman" pitchFamily="18" charset="0"/>
                <a:ea typeface="Calibri" pitchFamily="34" charset="0"/>
                <a:cs typeface="Times New Roman" pitchFamily="18" charset="0"/>
              </a:rPr>
              <a:t>)</a:t>
            </a:r>
          </a:p>
          <a:p>
            <a:pPr marL="0" marR="0" lvl="0" indent="0" defTabSz="914400" rtl="0" eaLnBrk="0" fontAlgn="base" latinLnBrk="0" hangingPunct="0">
              <a:spcBef>
                <a:spcPct val="0"/>
              </a:spcBef>
              <a:spcAft>
                <a:spcPct val="0"/>
              </a:spcAft>
              <a:buClrTx/>
              <a:buSzTx/>
              <a:tabLst/>
            </a:pP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spcBef>
                <a:spcPct val="0"/>
              </a:spcBef>
              <a:spcAft>
                <a:spcPct val="0"/>
              </a:spcAft>
              <a:buClrTx/>
              <a:buSzTx/>
              <a:tabLst/>
            </a:pPr>
            <a:r>
              <a:rPr lang="ru-RU" sz="2000" b="1" i="1" dirty="0" smtClean="0">
                <a:solidFill>
                  <a:srgbClr val="002060"/>
                </a:solidFill>
                <a:latin typeface="Times New Roman" pitchFamily="18" charset="0"/>
                <a:ea typeface="Calibri" pitchFamily="34" charset="0"/>
                <a:cs typeface="Times New Roman" pitchFamily="18" charset="0"/>
              </a:rPr>
              <a:t>6. </a:t>
            </a: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Смерть от плохо определенных болезней или смерть только с описанием симптомов (112-138 рубрика)</a:t>
            </a:r>
          </a:p>
          <a:p>
            <a:pPr marL="0" marR="0" lvl="0" indent="0" defTabSz="914400" rtl="0" eaLnBrk="0" fontAlgn="base" latinLnBrk="0" hangingPunct="0">
              <a:spcBef>
                <a:spcPct val="0"/>
              </a:spcBef>
              <a:spcAft>
                <a:spcPct val="0"/>
              </a:spcAft>
              <a:buClrTx/>
              <a:buSzTx/>
              <a:tabLst/>
            </a:pP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a:p>
            <a:pPr marL="0" marR="0" lvl="0" indent="0" defTabSz="914400" rtl="0" eaLnBrk="0" fontAlgn="base" latinLnBrk="0" hangingPunct="0">
              <a:spcBef>
                <a:spcPct val="0"/>
              </a:spcBef>
              <a:spcAft>
                <a:spcPct val="0"/>
              </a:spcAft>
              <a:buClrTx/>
              <a:buSzTx/>
              <a:tabLst/>
            </a:pPr>
            <a:r>
              <a:rPr kumimoji="0" lang="ru-RU" sz="20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7. Смерть от неизвестной причины (139 рубрика)</a:t>
            </a:r>
            <a:endParaRPr kumimoji="0" lang="ru-RU" sz="2000" b="1" i="1" u="none" strike="noStrike" cap="none" normalizeH="0" baseline="0" dirty="0" smtClean="0">
              <a:ln>
                <a:noFill/>
              </a:ln>
              <a:solidFill>
                <a:srgbClr val="002060"/>
              </a:solidFill>
              <a:effectLst/>
              <a:latin typeface="Arial" pitchFamily="34" charset="0"/>
              <a:cs typeface="Arial" pitchFamily="34" charset="0"/>
            </a:endParaRPr>
          </a:p>
        </p:txBody>
      </p:sp>
      <p:sp>
        <p:nvSpPr>
          <p:cNvPr id="4" name="Прямоугольник 3"/>
          <p:cNvSpPr/>
          <p:nvPr/>
        </p:nvSpPr>
        <p:spPr>
          <a:xfrm>
            <a:off x="179512" y="260648"/>
            <a:ext cx="6912768" cy="830997"/>
          </a:xfrm>
          <a:prstGeom prst="rect">
            <a:avLst/>
          </a:prstGeom>
        </p:spPr>
        <p:txBody>
          <a:bodyPr wrap="square">
            <a:spAutoFit/>
          </a:bodyPr>
          <a:lstStyle/>
          <a:p>
            <a:pPr lvl="0" fontAlgn="base">
              <a:spcBef>
                <a:spcPct val="0"/>
              </a:spcBef>
              <a:spcAft>
                <a:spcPct val="0"/>
              </a:spcAft>
            </a:pPr>
            <a:r>
              <a:rPr lang="ru-RU" sz="2400" b="1" i="1" dirty="0" smtClean="0">
                <a:solidFill>
                  <a:srgbClr val="C00000"/>
                </a:solidFill>
                <a:latin typeface="Times New Roman" pitchFamily="18" charset="0"/>
                <a:ea typeface="Calibri" pitchFamily="34" charset="0"/>
                <a:cs typeface="Times New Roman" pitchFamily="18" charset="0"/>
              </a:rPr>
              <a:t>Конгресс принял компромиссный список, состоящий из 7 разделов и 139 рубрик.</a:t>
            </a:r>
            <a:endParaRPr lang="ru-RU" sz="2400" b="1" i="1" dirty="0" smtClean="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3635896" y="188640"/>
            <a:ext cx="4032448" cy="2902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1891 году, в Вене, Международный статистический институт, пришедший на смену Международному статистическому конгрессу, провел встречу, на которой постановил, что необходимо создать новую классификацию причин смерти. Подготовку классификации доверили комитету, во главу которого назначили Жака </a:t>
            </a:r>
            <a:r>
              <a:rPr kumimoji="0" lang="ru-RU" sz="16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Бертильона</a:t>
            </a: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начальника статистической службы Парижа.</a:t>
            </a:r>
            <a:endParaRPr kumimoji="0" lang="ru-RU" sz="1600" b="1" i="1"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37890" name="Rectangle 2"/>
          <p:cNvSpPr>
            <a:spLocks noChangeArrowheads="1"/>
          </p:cNvSpPr>
          <p:nvPr/>
        </p:nvSpPr>
        <p:spPr bwMode="auto">
          <a:xfrm>
            <a:off x="251520" y="3645024"/>
            <a:ext cx="838842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1893 году в Чикаго, </a:t>
            </a:r>
            <a:r>
              <a:rPr kumimoji="0" lang="ru-RU" sz="1600"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Бертильон</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представил доклад на тему «Номенклатура заболеваний (причин смерти и нетрудоспособности, в том числе госпитализаций)». Классификация, подготовленная </a:t>
            </a:r>
            <a:r>
              <a:rPr kumimoji="0" lang="ru-RU" sz="1600"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Бертильоном</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представляла собой классификацию причин смерти, которая использовалась в Париже. Основная идея классификации была заимствована у Уильяма </a:t>
            </a:r>
            <a:r>
              <a:rPr kumimoji="0" lang="ru-RU" sz="1600"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Фарра</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t>
            </a:r>
            <a:r>
              <a:rPr kumimoji="0" lang="ru-RU" sz="1600" b="1" i="1"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a:t>
            </a:r>
            <a:r>
              <a:rPr lang="ru-RU" sz="1600" b="1" i="1" dirty="0" err="1" smtClean="0">
                <a:solidFill>
                  <a:srgbClr val="C00000"/>
                </a:solidFill>
                <a:latin typeface="Times New Roman" pitchFamily="18" charset="0"/>
                <a:cs typeface="Times New Roman" pitchFamily="18" charset="0"/>
              </a:rPr>
              <a:t>Бертильон</a:t>
            </a:r>
            <a:r>
              <a:rPr lang="ru-RU" sz="1600" b="1" i="1" dirty="0" smtClean="0">
                <a:solidFill>
                  <a:srgbClr val="C00000"/>
                </a:solidFill>
                <a:latin typeface="Times New Roman" pitchFamily="18" charset="0"/>
                <a:cs typeface="Times New Roman" pitchFamily="18" charset="0"/>
              </a:rPr>
              <a:t> представил три списка, состоящие из 44, 99 и 161 рубрики.</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p:txBody>
      </p:sp>
      <p:sp>
        <p:nvSpPr>
          <p:cNvPr id="37891" name="Rectangle 3"/>
          <p:cNvSpPr>
            <a:spLocks noChangeArrowheads="1"/>
          </p:cNvSpPr>
          <p:nvPr/>
        </p:nvSpPr>
        <p:spPr bwMode="auto">
          <a:xfrm>
            <a:off x="323528" y="5229200"/>
            <a:ext cx="828092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В1898 году Американская ассоциация здравоохранения на конференции в Оттаве рекомендовала статистикам Канады, Мексики и США принять классификацию </a:t>
            </a:r>
            <a:r>
              <a:rPr kumimoji="0" lang="ru-RU" sz="1600" b="1" i="1"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Бертильона</a:t>
            </a:r>
            <a:r>
              <a:rPr kumimoji="0" lang="ru-RU" sz="1600" b="1"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Ассоциация так же внесла предложение пересматривать классификацию каждые 10 лет.</a:t>
            </a:r>
            <a:endParaRPr kumimoji="0" lang="ru-RU" sz="1600" b="1" i="1" u="none" strike="noStrike" cap="none" normalizeH="0" baseline="0" dirty="0" smtClean="0">
              <a:ln>
                <a:noFill/>
              </a:ln>
              <a:solidFill>
                <a:srgbClr val="002060"/>
              </a:solidFill>
              <a:effectLst/>
              <a:latin typeface="Times New Roman" pitchFamily="18" charset="0"/>
              <a:cs typeface="Times New Roman" pitchFamily="18" charset="0"/>
            </a:endParaRPr>
          </a:p>
        </p:txBody>
      </p:sp>
      <p:pic>
        <p:nvPicPr>
          <p:cNvPr id="14338" name="Picture 2" descr="http://persons-info.com/userfiles/image/persons/0-10000/5000-6000/5021/BERTILON_ZHak_1.jpg"/>
          <p:cNvPicPr>
            <a:picLocks noChangeAspect="1" noChangeArrowheads="1"/>
          </p:cNvPicPr>
          <p:nvPr/>
        </p:nvPicPr>
        <p:blipFill>
          <a:blip r:embed="rId3" cstate="print"/>
          <a:srcRect/>
          <a:stretch>
            <a:fillRect/>
          </a:stretch>
        </p:blipFill>
        <p:spPr bwMode="auto">
          <a:xfrm>
            <a:off x="683568" y="404664"/>
            <a:ext cx="2160240" cy="2550030"/>
          </a:xfrm>
          <a:prstGeom prst="rect">
            <a:avLst/>
          </a:prstGeom>
          <a:noFill/>
        </p:spPr>
      </p:pic>
      <p:sp>
        <p:nvSpPr>
          <p:cNvPr id="6" name="TextBox 5"/>
          <p:cNvSpPr txBox="1"/>
          <p:nvPr/>
        </p:nvSpPr>
        <p:spPr>
          <a:xfrm>
            <a:off x="323528" y="2996952"/>
            <a:ext cx="3093989" cy="369332"/>
          </a:xfrm>
          <a:prstGeom prst="rect">
            <a:avLst/>
          </a:prstGeom>
          <a:noFill/>
        </p:spPr>
        <p:txBody>
          <a:bodyPr wrap="none" rtlCol="0">
            <a:spAutoFit/>
          </a:bodyPr>
          <a:lstStyle/>
          <a:p>
            <a:r>
              <a:rPr lang="ru-RU" dirty="0" smtClean="0">
                <a:latin typeface="Times New Roman" pitchFamily="18" charset="0"/>
                <a:cs typeface="Times New Roman" pitchFamily="18" charset="0"/>
              </a:rPr>
              <a:t>Жак Бертильон (1851-1922гг.)</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76000"/>
            <a:lum bright="6000"/>
          </a:blip>
          <a:srcRect/>
          <a:stretch>
            <a:fillRect/>
          </a:stretch>
        </a:blipFill>
        <a:effectLst/>
      </p:bgPr>
    </p:bg>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323528" y="476672"/>
            <a:ext cx="532859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ПЕРВАЯ РЕДАКЦИЯ 1990. (1900-1909ГГ.)</a:t>
            </a:r>
            <a:endParaRPr kumimoji="0" lang="ru-RU" sz="2000" b="1" i="1" u="none" strike="noStrike" cap="none" normalizeH="0" baseline="0" dirty="0" smtClean="0">
              <a:ln>
                <a:noFill/>
              </a:ln>
              <a:solidFill>
                <a:srgbClr val="C00000"/>
              </a:solidFill>
              <a:effectLst/>
              <a:latin typeface="Arial" pitchFamily="34" charset="0"/>
              <a:cs typeface="Arial" pitchFamily="34" charset="0"/>
            </a:endParaRPr>
          </a:p>
        </p:txBody>
      </p:sp>
      <p:sp>
        <p:nvSpPr>
          <p:cNvPr id="35842" name="Rectangle 2"/>
          <p:cNvSpPr>
            <a:spLocks noChangeArrowheads="1"/>
          </p:cNvSpPr>
          <p:nvPr/>
        </p:nvSpPr>
        <p:spPr bwMode="auto">
          <a:xfrm>
            <a:off x="251520" y="5610145"/>
            <a:ext cx="853244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Бертильон</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был назначен директором Международного бюро статистики естественного движения населения, чтобы продолжить работу, связанную с классификацией и ее развитием.</a:t>
            </a:r>
            <a:endParaRPr kumimoji="0" lang="ru-RU" sz="1600" b="1" i="1" u="none" strike="noStrike" cap="none" normalizeH="0" baseline="0" dirty="0" smtClean="0">
              <a:ln>
                <a:noFill/>
              </a:ln>
              <a:solidFill>
                <a:srgbClr val="C00000"/>
              </a:solidFill>
              <a:effectLst/>
              <a:latin typeface="Arial" pitchFamily="34" charset="0"/>
              <a:cs typeface="Arial" pitchFamily="34" charset="0"/>
            </a:endParaRPr>
          </a:p>
        </p:txBody>
      </p:sp>
      <p:sp>
        <p:nvSpPr>
          <p:cNvPr id="5" name="Прямоугольник 4"/>
          <p:cNvSpPr/>
          <p:nvPr/>
        </p:nvSpPr>
        <p:spPr>
          <a:xfrm>
            <a:off x="251520" y="1052736"/>
            <a:ext cx="8064896" cy="1077218"/>
          </a:xfrm>
          <a:prstGeom prst="rect">
            <a:avLst/>
          </a:prstGeom>
        </p:spPr>
        <p:txBody>
          <a:bodyPr wrap="square">
            <a:spAutoFit/>
          </a:bodyPr>
          <a:lstStyle/>
          <a:p>
            <a:pPr lvl="0" fontAlgn="base">
              <a:spcBef>
                <a:spcPct val="0"/>
              </a:spcBef>
              <a:spcAft>
                <a:spcPct val="0"/>
              </a:spcAft>
            </a:pPr>
            <a:r>
              <a:rPr lang="ru-RU" sz="1600" b="1" i="1" dirty="0" smtClean="0">
                <a:solidFill>
                  <a:srgbClr val="002060"/>
                </a:solidFill>
                <a:latin typeface="Times New Roman" pitchFamily="18" charset="0"/>
                <a:ea typeface="Calibri" pitchFamily="34" charset="0"/>
                <a:cs typeface="Times New Roman" pitchFamily="18" charset="0"/>
              </a:rPr>
              <a:t>Французское правительство, под эгидой Международного конгресса гигиены и демографии, созвало первую Международною конференцию по пересмотру Международного Списка причин смерти, которая прошла в Париже 18 августа 1900 года, на которой присутствовало 26 стран-делегатов.</a:t>
            </a:r>
            <a:endParaRPr lang="ru-RU" sz="1600" b="1" i="1" dirty="0" smtClean="0">
              <a:solidFill>
                <a:srgbClr val="002060"/>
              </a:solidFill>
              <a:latin typeface="Arial" pitchFamily="34" charset="0"/>
              <a:cs typeface="Arial" pitchFamily="34" charset="0"/>
            </a:endParaRPr>
          </a:p>
        </p:txBody>
      </p:sp>
      <p:sp>
        <p:nvSpPr>
          <p:cNvPr id="6" name="Прямоугольник 5"/>
          <p:cNvSpPr/>
          <p:nvPr/>
        </p:nvSpPr>
        <p:spPr>
          <a:xfrm>
            <a:off x="251520" y="2204864"/>
            <a:ext cx="8424936" cy="2062103"/>
          </a:xfrm>
          <a:prstGeom prst="rect">
            <a:avLst/>
          </a:prstGeom>
        </p:spPr>
        <p:txBody>
          <a:bodyPr wrap="square">
            <a:spAutoFit/>
          </a:bodyPr>
          <a:lstStyle/>
          <a:p>
            <a:pPr lvl="0" eaLnBrk="0" fontAlgn="base" hangingPunct="0">
              <a:spcBef>
                <a:spcPct val="0"/>
              </a:spcBef>
              <a:spcAft>
                <a:spcPct val="0"/>
              </a:spcAft>
            </a:pPr>
            <a:r>
              <a:rPr lang="ru-RU" sz="1600" b="1" i="1" dirty="0" smtClean="0">
                <a:solidFill>
                  <a:srgbClr val="C00000"/>
                </a:solidFill>
                <a:latin typeface="Times New Roman" pitchFamily="18" charset="0"/>
                <a:ea typeface="Calibri" pitchFamily="34" charset="0"/>
                <a:cs typeface="Times New Roman" pitchFamily="18" charset="0"/>
              </a:rPr>
              <a:t>Первый пересмотр (МКБ-1)сохранял основную структуру, которую первоначально в 1893 году предложил </a:t>
            </a:r>
            <a:r>
              <a:rPr lang="ru-RU" sz="1600" b="1" i="1" dirty="0" err="1" smtClean="0">
                <a:solidFill>
                  <a:srgbClr val="C00000"/>
                </a:solidFill>
                <a:latin typeface="Times New Roman" pitchFamily="18" charset="0"/>
                <a:ea typeface="Calibri" pitchFamily="34" charset="0"/>
                <a:cs typeface="Times New Roman" pitchFamily="18" charset="0"/>
              </a:rPr>
              <a:t>Бертильон</a:t>
            </a:r>
            <a:r>
              <a:rPr lang="ru-RU" sz="1600" b="1" i="1" dirty="0" smtClean="0">
                <a:solidFill>
                  <a:srgbClr val="C00000"/>
                </a:solidFill>
                <a:latin typeface="Times New Roman" pitchFamily="18" charset="0"/>
                <a:ea typeface="Calibri" pitchFamily="34" charset="0"/>
                <a:cs typeface="Times New Roman" pitchFamily="18" charset="0"/>
              </a:rPr>
              <a:t>. Единственное отличие заключалось в том, что первый основной заголовок был разбит на два подзаголовка, эпидемические заболевания и другие общие болезни. Также из списка были исключены мертворождения. Первоначально было предложено три списка классификации: подробный список, средний список и сокращенный список. Две версии продолжили свое существование это подробный список (179 рубрик) и сокращенный список (35 рубрик)(хотя средний вариант еще некоторое время использовался в США). </a:t>
            </a:r>
            <a:endParaRPr lang="ru-RU" sz="1600" b="1" i="1" dirty="0" smtClean="0">
              <a:solidFill>
                <a:srgbClr val="C00000"/>
              </a:solidFill>
              <a:latin typeface="Arial" pitchFamily="34" charset="0"/>
              <a:cs typeface="Arial" pitchFamily="34" charset="0"/>
            </a:endParaRPr>
          </a:p>
        </p:txBody>
      </p:sp>
      <p:sp>
        <p:nvSpPr>
          <p:cNvPr id="7" name="Прямоугольник 6"/>
          <p:cNvSpPr/>
          <p:nvPr/>
        </p:nvSpPr>
        <p:spPr>
          <a:xfrm>
            <a:off x="251520" y="4437112"/>
            <a:ext cx="8064896" cy="1077218"/>
          </a:xfrm>
          <a:prstGeom prst="rect">
            <a:avLst/>
          </a:prstGeom>
        </p:spPr>
        <p:txBody>
          <a:bodyPr wrap="square">
            <a:spAutoFit/>
          </a:bodyPr>
          <a:lstStyle/>
          <a:p>
            <a:r>
              <a:rPr lang="ru-RU" sz="1600" b="1" i="1" dirty="0" smtClean="0">
                <a:solidFill>
                  <a:srgbClr val="002060"/>
                </a:solidFill>
                <a:latin typeface="Times New Roman" pitchFamily="18" charset="0"/>
                <a:ea typeface="Calibri" pitchFamily="34" charset="0"/>
                <a:cs typeface="Times New Roman" pitchFamily="18" charset="0"/>
              </a:rPr>
              <a:t>МКБ-1 была переведена с французского на несколько других языков, были подготовлены алфавитные указатели, и использование МКБ-1 распространилось довольно быстро. МКБ-1 была принята даже в тех странах, которые не присутствовали на конференции по первому пересмотру. </a:t>
            </a:r>
            <a:endParaRPr lang="ru-RU" sz="1600" b="1" i="1" dirty="0">
              <a:solidFill>
                <a:srgbClr val="002060"/>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2178</TotalTime>
  <Words>2910</Words>
  <Application>Microsoft Office PowerPoint</Application>
  <PresentationFormat>Экран (4:3)</PresentationFormat>
  <Paragraphs>144</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acer</dc:creator>
  <cp:lastModifiedBy>T.Fattahov</cp:lastModifiedBy>
  <cp:revision>66</cp:revision>
  <dcterms:created xsi:type="dcterms:W3CDTF">2012-10-13T05:40:53Z</dcterms:created>
  <dcterms:modified xsi:type="dcterms:W3CDTF">2012-10-17T12:07:12Z</dcterms:modified>
</cp:coreProperties>
</file>