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user\Local%20Settings\Temporary%20Internet%20Files\Content.Outlook\XJBRO29O\&#1043;&#1088;&#1072;&#1092;&#1080;&#1082;&#1080;%20(3)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user\Local%20Settings\Temporary%20Internet%20Files\Content.Outlook\XJBRO29O\&#1043;&#1088;&#1072;&#1092;&#1080;&#1082;&#1080;%20(3)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perspective val="30"/>
    </c:view3D>
    <c:plotArea>
      <c:layout/>
      <c:bar3DChart>
        <c:barDir val="col"/>
        <c:grouping val="clustered"/>
        <c:ser>
          <c:idx val="1"/>
          <c:order val="0"/>
          <c:tx>
            <c:strRef>
              <c:f>'Опредение темы ВКР'!$B$3</c:f>
              <c:strCache>
                <c:ptCount val="1"/>
                <c:pt idx="0">
                  <c:v>студентами, исходя из их научных интересов</c:v>
                </c:pt>
              </c:strCache>
            </c:strRef>
          </c:tx>
          <c:cat>
            <c:strRef>
              <c:f>'Опредение темы ВКР'!$B$1</c:f>
              <c:strCache>
                <c:ptCount val="1"/>
                <c:pt idx="0">
                  <c:v>Каким образом определяются темы ВКР?</c:v>
                </c:pt>
              </c:strCache>
            </c:strRef>
          </c:cat>
          <c:val>
            <c:numRef>
              <c:f>'Опредение темы ВКР'!$C$3</c:f>
              <c:numCache>
                <c:formatCode>General</c:formatCode>
                <c:ptCount val="1"/>
                <c:pt idx="0">
                  <c:v>37</c:v>
                </c:pt>
              </c:numCache>
            </c:numRef>
          </c:val>
        </c:ser>
        <c:ser>
          <c:idx val="0"/>
          <c:order val="1"/>
          <c:tx>
            <c:strRef>
              <c:f>'Опредение темы ВКР'!$B$2</c:f>
              <c:strCache>
                <c:ptCount val="1"/>
                <c:pt idx="0">
                  <c:v>научными руководителями, исходя из интересов их исследования</c:v>
                </c:pt>
              </c:strCache>
            </c:strRef>
          </c:tx>
          <c:cat>
            <c:strRef>
              <c:f>'Опредение темы ВКР'!$B$1</c:f>
              <c:strCache>
                <c:ptCount val="1"/>
                <c:pt idx="0">
                  <c:v>Каким образом определяются темы ВКР?</c:v>
                </c:pt>
              </c:strCache>
            </c:strRef>
          </c:cat>
          <c:val>
            <c:numRef>
              <c:f>'Опредение темы ВКР'!$C$2</c:f>
              <c:numCache>
                <c:formatCode>General</c:formatCode>
                <c:ptCount val="1"/>
                <c:pt idx="0">
                  <c:v>25</c:v>
                </c:pt>
              </c:numCache>
            </c:numRef>
          </c:val>
        </c:ser>
        <c:ser>
          <c:idx val="2"/>
          <c:order val="2"/>
          <c:tx>
            <c:strRef>
              <c:f>'Опредение темы ВКР'!$B$4</c:f>
              <c:strCache>
                <c:ptCount val="1"/>
                <c:pt idx="0">
                  <c:v>исходя из планов действия научных лабораторий</c:v>
                </c:pt>
              </c:strCache>
            </c:strRef>
          </c:tx>
          <c:cat>
            <c:strRef>
              <c:f>'Опредение темы ВКР'!$B$1</c:f>
              <c:strCache>
                <c:ptCount val="1"/>
                <c:pt idx="0">
                  <c:v>Каким образом определяются темы ВКР?</c:v>
                </c:pt>
              </c:strCache>
            </c:strRef>
          </c:cat>
          <c:val>
            <c:numRef>
              <c:f>'Опредение темы ВКР'!$C$4</c:f>
              <c:numCache>
                <c:formatCode>General</c:formatCode>
                <c:ptCount val="1"/>
                <c:pt idx="0">
                  <c:v>12</c:v>
                </c:pt>
              </c:numCache>
            </c:numRef>
          </c:val>
        </c:ser>
        <c:ser>
          <c:idx val="3"/>
          <c:order val="3"/>
          <c:tx>
            <c:strRef>
              <c:f>'Опредение темы ВКР'!$B$5</c:f>
              <c:strCache>
                <c:ptCount val="1"/>
                <c:pt idx="0">
                  <c:v>по заказу работодателей</c:v>
                </c:pt>
              </c:strCache>
            </c:strRef>
          </c:tx>
          <c:cat>
            <c:strRef>
              <c:f>'Опредение темы ВКР'!$B$1</c:f>
              <c:strCache>
                <c:ptCount val="1"/>
                <c:pt idx="0">
                  <c:v>Каким образом определяются темы ВКР?</c:v>
                </c:pt>
              </c:strCache>
            </c:strRef>
          </c:cat>
          <c:val>
            <c:numRef>
              <c:f>'Опредение темы ВКР'!$C$5</c:f>
              <c:numCache>
                <c:formatCode>General</c:formatCode>
                <c:ptCount val="1"/>
                <c:pt idx="0">
                  <c:v>8</c:v>
                </c:pt>
              </c:numCache>
            </c:numRef>
          </c:val>
        </c:ser>
        <c:ser>
          <c:idx val="4"/>
          <c:order val="4"/>
          <c:tx>
            <c:strRef>
              <c:f>'Опредение темы ВКР'!$B$6</c:f>
              <c:strCache>
                <c:ptCount val="1"/>
                <c:pt idx="0">
                  <c:v>другое:</c:v>
                </c:pt>
              </c:strCache>
            </c:strRef>
          </c:tx>
          <c:cat>
            <c:strRef>
              <c:f>'Опредение темы ВКР'!$B$1</c:f>
              <c:strCache>
                <c:ptCount val="1"/>
                <c:pt idx="0">
                  <c:v>Каким образом определяются темы ВКР?</c:v>
                </c:pt>
              </c:strCache>
            </c:strRef>
          </c:cat>
          <c:val>
            <c:numRef>
              <c:f>'Опредение темы ВКР'!$C$6</c:f>
              <c:numCache>
                <c:formatCode>General</c:formatCode>
                <c:ptCount val="1"/>
                <c:pt idx="0">
                  <c:v>6</c:v>
                </c:pt>
              </c:numCache>
            </c:numRef>
          </c:val>
        </c:ser>
        <c:shape val="cylinder"/>
        <c:axId val="59253504"/>
        <c:axId val="59255040"/>
        <c:axId val="0"/>
      </c:bar3DChart>
      <c:catAx>
        <c:axId val="59253504"/>
        <c:scaling>
          <c:orientation val="minMax"/>
        </c:scaling>
        <c:axPos val="b"/>
        <c:tickLblPos val="nextTo"/>
        <c:crossAx val="59255040"/>
        <c:crosses val="autoZero"/>
        <c:auto val="1"/>
        <c:lblAlgn val="ctr"/>
        <c:lblOffset val="100"/>
      </c:catAx>
      <c:valAx>
        <c:axId val="59255040"/>
        <c:scaling>
          <c:orientation val="minMax"/>
        </c:scaling>
        <c:axPos val="l"/>
        <c:majorGridlines/>
        <c:numFmt formatCode="General" sourceLinked="1"/>
        <c:tickLblPos val="nextTo"/>
        <c:crossAx val="59253504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perspective val="30"/>
    </c:view3D>
    <c:plotArea>
      <c:layout>
        <c:manualLayout>
          <c:layoutTarget val="inner"/>
          <c:xMode val="edge"/>
          <c:yMode val="edge"/>
          <c:x val="3.9367616085026411E-2"/>
          <c:y val="2.0936743372194765E-2"/>
          <c:w val="0.61548089822105567"/>
          <c:h val="0.87504099778225397"/>
        </c:manualLayout>
      </c:layout>
      <c:bar3DChart>
        <c:barDir val="col"/>
        <c:grouping val="clustered"/>
        <c:ser>
          <c:idx val="2"/>
          <c:order val="0"/>
          <c:tx>
            <c:strRef>
              <c:f>'Актуальность темы ВКР'!$B$3</c:f>
              <c:strCache>
                <c:ptCount val="1"/>
                <c:pt idx="0">
                  <c:v>Научный руководитель</c:v>
                </c:pt>
              </c:strCache>
            </c:strRef>
          </c:tx>
          <c:cat>
            <c:strRef>
              <c:f>'Актуальность темы ВКР'!$B$1</c:f>
              <c:strCache>
                <c:ptCount val="1"/>
                <c:pt idx="0">
                  <c:v>Варинаты свободного ответа на вопрос: Кто отвечает за актуальность тем ВКР?</c:v>
                </c:pt>
              </c:strCache>
            </c:strRef>
          </c:cat>
          <c:val>
            <c:numRef>
              <c:f>'Актуальность темы ВКР'!$C$3</c:f>
              <c:numCache>
                <c:formatCode>General</c:formatCode>
                <c:ptCount val="1"/>
                <c:pt idx="0">
                  <c:v>17</c:v>
                </c:pt>
              </c:numCache>
            </c:numRef>
          </c:val>
        </c:ser>
        <c:ser>
          <c:idx val="10"/>
          <c:order val="1"/>
          <c:tx>
            <c:strRef>
              <c:f>'Актуальность темы ВКР'!$B$11</c:f>
              <c:strCache>
                <c:ptCount val="1"/>
                <c:pt idx="0">
                  <c:v>Научный руководитель /  Руководитель магистерской программы</c:v>
                </c:pt>
              </c:strCache>
            </c:strRef>
          </c:tx>
          <c:cat>
            <c:strRef>
              <c:f>'Актуальность темы ВКР'!$B$1</c:f>
              <c:strCache>
                <c:ptCount val="1"/>
                <c:pt idx="0">
                  <c:v>Варинаты свободного ответа на вопрос: Кто отвечает за актуальность тем ВКР?</c:v>
                </c:pt>
              </c:strCache>
            </c:strRef>
          </c:cat>
          <c:val>
            <c:numRef>
              <c:f>'Актуальность темы ВКР'!$C$11</c:f>
              <c:numCache>
                <c:formatCode>General</c:formatCode>
                <c:ptCount val="1"/>
                <c:pt idx="0">
                  <c:v>7</c:v>
                </c:pt>
              </c:numCache>
            </c:numRef>
          </c:val>
        </c:ser>
        <c:ser>
          <c:idx val="9"/>
          <c:order val="2"/>
          <c:tx>
            <c:strRef>
              <c:f>'Актуальность темы ВКР'!$B$10</c:f>
              <c:strCache>
                <c:ptCount val="1"/>
                <c:pt idx="0">
                  <c:v>Научный руководитель /  Заведующий кафедры (Кафедра)</c:v>
                </c:pt>
              </c:strCache>
            </c:strRef>
          </c:tx>
          <c:cat>
            <c:strRef>
              <c:f>'Актуальность темы ВКР'!$B$1</c:f>
              <c:strCache>
                <c:ptCount val="1"/>
                <c:pt idx="0">
                  <c:v>Варинаты свободного ответа на вопрос: Кто отвечает за актуальность тем ВКР?</c:v>
                </c:pt>
              </c:strCache>
            </c:strRef>
          </c:cat>
          <c:val>
            <c:numRef>
              <c:f>'Актуальность темы ВКР'!$C$10</c:f>
              <c:numCache>
                <c:formatCode>General</c:formatCode>
                <c:ptCount val="1"/>
                <c:pt idx="0">
                  <c:v>4</c:v>
                </c:pt>
              </c:numCache>
            </c:numRef>
          </c:val>
        </c:ser>
        <c:ser>
          <c:idx val="8"/>
          <c:order val="3"/>
          <c:tx>
            <c:strRef>
              <c:f>'Актуальность темы ВКР'!$B$9</c:f>
              <c:strCache>
                <c:ptCount val="1"/>
                <c:pt idx="0">
                  <c:v>Научный руководитель /  Студент (Автор ВКР)</c:v>
                </c:pt>
              </c:strCache>
            </c:strRef>
          </c:tx>
          <c:cat>
            <c:strRef>
              <c:f>'Актуальность темы ВКР'!$B$1</c:f>
              <c:strCache>
                <c:ptCount val="1"/>
                <c:pt idx="0">
                  <c:v>Варинаты свободного ответа на вопрос: Кто отвечает за актуальность тем ВКР?</c:v>
                </c:pt>
              </c:strCache>
            </c:strRef>
          </c:cat>
          <c:val>
            <c:numRef>
              <c:f>'Актуальность темы ВКР'!$C$9</c:f>
              <c:numCache>
                <c:formatCode>General</c:formatCode>
                <c:ptCount val="1"/>
                <c:pt idx="0">
                  <c:v>3</c:v>
                </c:pt>
              </c:numCache>
            </c:numRef>
          </c:val>
        </c:ser>
        <c:ser>
          <c:idx val="6"/>
          <c:order val="4"/>
          <c:tx>
            <c:strRef>
              <c:f>'Актуальность темы ВКР'!$B$7</c:f>
              <c:strCache>
                <c:ptCount val="1"/>
                <c:pt idx="0">
                  <c:v>Руководитель магистерской программы</c:v>
                </c:pt>
              </c:strCache>
            </c:strRef>
          </c:tx>
          <c:cat>
            <c:strRef>
              <c:f>'Актуальность темы ВКР'!$B$1</c:f>
              <c:strCache>
                <c:ptCount val="1"/>
                <c:pt idx="0">
                  <c:v>Варинаты свободного ответа на вопрос: Кто отвечает за актуальность тем ВКР?</c:v>
                </c:pt>
              </c:strCache>
            </c:strRef>
          </c:cat>
          <c:val>
            <c:numRef>
              <c:f>'Актуальность темы ВКР'!$C$7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</c:ser>
        <c:ser>
          <c:idx val="0"/>
          <c:order val="5"/>
          <c:tx>
            <c:strRef>
              <c:f>'Актуальность темы ВКР'!$B$2</c:f>
              <c:strCache>
                <c:ptCount val="1"/>
                <c:pt idx="0">
                  <c:v>никто</c:v>
                </c:pt>
              </c:strCache>
            </c:strRef>
          </c:tx>
          <c:cat>
            <c:strRef>
              <c:f>'Актуальность темы ВКР'!$B$1</c:f>
              <c:strCache>
                <c:ptCount val="1"/>
                <c:pt idx="0">
                  <c:v>Варинаты свободного ответа на вопрос: Кто отвечает за актуальность тем ВКР?</c:v>
                </c:pt>
              </c:strCache>
            </c:strRef>
          </c:cat>
          <c:val>
            <c:numRef>
              <c:f>'Актуальность темы ВКР'!$C$2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</c:ser>
        <c:ser>
          <c:idx val="3"/>
          <c:order val="6"/>
          <c:tx>
            <c:strRef>
              <c:f>'Актуальность темы ВКР'!$B$4</c:f>
              <c:strCache>
                <c:ptCount val="1"/>
                <c:pt idx="0">
                  <c:v>Заведующий кафедры (Кафедра)</c:v>
                </c:pt>
              </c:strCache>
            </c:strRef>
          </c:tx>
          <c:cat>
            <c:strRef>
              <c:f>'Актуальность темы ВКР'!$B$1</c:f>
              <c:strCache>
                <c:ptCount val="1"/>
                <c:pt idx="0">
                  <c:v>Варинаты свободного ответа на вопрос: Кто отвечает за актуальность тем ВКР?</c:v>
                </c:pt>
              </c:strCache>
            </c:strRef>
          </c:cat>
          <c:val>
            <c:numRef>
              <c:f>'Актуальность темы ВКР'!$C$4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ser>
          <c:idx val="4"/>
          <c:order val="7"/>
          <c:tx>
            <c:strRef>
              <c:f>'Актуальность темы ВКР'!$B$5</c:f>
              <c:strCache>
                <c:ptCount val="1"/>
                <c:pt idx="0">
                  <c:v>Декан</c:v>
                </c:pt>
              </c:strCache>
            </c:strRef>
          </c:tx>
          <c:cat>
            <c:strRef>
              <c:f>'Актуальность темы ВКР'!$B$1</c:f>
              <c:strCache>
                <c:ptCount val="1"/>
                <c:pt idx="0">
                  <c:v>Варинаты свободного ответа на вопрос: Кто отвечает за актуальность тем ВКР?</c:v>
                </c:pt>
              </c:strCache>
            </c:strRef>
          </c:cat>
          <c:val>
            <c:numRef>
              <c:f>'Актуальность темы ВКР'!$C$5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ser>
          <c:idx val="5"/>
          <c:order val="8"/>
          <c:tx>
            <c:strRef>
              <c:f>'Актуальность темы ВКР'!$B$6</c:f>
              <c:strCache>
                <c:ptCount val="1"/>
                <c:pt idx="0">
                  <c:v>Деканат</c:v>
                </c:pt>
              </c:strCache>
            </c:strRef>
          </c:tx>
          <c:cat>
            <c:strRef>
              <c:f>'Актуальность темы ВКР'!$B$1</c:f>
              <c:strCache>
                <c:ptCount val="1"/>
                <c:pt idx="0">
                  <c:v>Варинаты свободного ответа на вопрос: Кто отвечает за актуальность тем ВКР?</c:v>
                </c:pt>
              </c:strCache>
            </c:strRef>
          </c:cat>
          <c:val>
            <c:numRef>
              <c:f>'Актуальность темы ВКР'!$C$6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ser>
          <c:idx val="7"/>
          <c:order val="9"/>
          <c:tx>
            <c:strRef>
              <c:f>'Актуальность темы ВКР'!$B$8</c:f>
              <c:strCache>
                <c:ptCount val="1"/>
                <c:pt idx="0">
                  <c:v>Студент (Автор ВКР)</c:v>
                </c:pt>
              </c:strCache>
            </c:strRef>
          </c:tx>
          <c:cat>
            <c:strRef>
              <c:f>'Актуальность темы ВКР'!$B$1</c:f>
              <c:strCache>
                <c:ptCount val="1"/>
                <c:pt idx="0">
                  <c:v>Варинаты свободного ответа на вопрос: Кто отвечает за актуальность тем ВКР?</c:v>
                </c:pt>
              </c:strCache>
            </c:strRef>
          </c:cat>
          <c:val>
            <c:numRef>
              <c:f>'Актуальность темы ВКР'!$C$8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ser>
          <c:idx val="11"/>
          <c:order val="10"/>
          <c:tx>
            <c:strRef>
              <c:f>'Актуальность темы ВКР'!$B$12</c:f>
              <c:strCache>
                <c:ptCount val="1"/>
                <c:pt idx="0">
                  <c:v>Научный руководитель / Деканат</c:v>
                </c:pt>
              </c:strCache>
            </c:strRef>
          </c:tx>
          <c:cat>
            <c:strRef>
              <c:f>'Актуальность темы ВКР'!$B$1</c:f>
              <c:strCache>
                <c:ptCount val="1"/>
                <c:pt idx="0">
                  <c:v>Варинаты свободного ответа на вопрос: Кто отвечает за актуальность тем ВКР?</c:v>
                </c:pt>
              </c:strCache>
            </c:strRef>
          </c:cat>
          <c:val>
            <c:numRef>
              <c:f>'Актуальность темы ВКР'!$C$12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shape val="cylinder"/>
        <c:axId val="74857088"/>
        <c:axId val="74867072"/>
        <c:axId val="0"/>
      </c:bar3DChart>
      <c:catAx>
        <c:axId val="74857088"/>
        <c:scaling>
          <c:orientation val="minMax"/>
        </c:scaling>
        <c:axPos val="b"/>
        <c:numFmt formatCode="General" sourceLinked="1"/>
        <c:tickLblPos val="nextTo"/>
        <c:crossAx val="74867072"/>
        <c:crosses val="autoZero"/>
        <c:auto val="1"/>
        <c:lblAlgn val="ctr"/>
        <c:lblOffset val="100"/>
      </c:catAx>
      <c:valAx>
        <c:axId val="74867072"/>
        <c:scaling>
          <c:orientation val="minMax"/>
        </c:scaling>
        <c:axPos val="l"/>
        <c:majorGridlines/>
        <c:numFmt formatCode="General" sourceLinked="1"/>
        <c:tickLblPos val="nextTo"/>
        <c:crossAx val="74857088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AEC25-1336-478E-9DF1-5E2DFFD4B01C}" type="datetimeFigureOut">
              <a:rPr lang="ru-RU" smtClean="0"/>
              <a:pPr/>
              <a:t>04.03.2013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67BDE-F18C-4172-8288-D6D264E0A6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AEC25-1336-478E-9DF1-5E2DFFD4B01C}" type="datetimeFigureOut">
              <a:rPr lang="ru-RU" smtClean="0"/>
              <a:pPr/>
              <a:t>04.03.2013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67BDE-F18C-4172-8288-D6D264E0A6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AEC25-1336-478E-9DF1-5E2DFFD4B01C}" type="datetimeFigureOut">
              <a:rPr lang="ru-RU" smtClean="0"/>
              <a:pPr/>
              <a:t>04.03.2013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67BDE-F18C-4172-8288-D6D264E0A6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AEC25-1336-478E-9DF1-5E2DFFD4B01C}" type="datetimeFigureOut">
              <a:rPr lang="ru-RU" smtClean="0"/>
              <a:pPr/>
              <a:t>04.03.2013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67BDE-F18C-4172-8288-D6D264E0A6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AEC25-1336-478E-9DF1-5E2DFFD4B01C}" type="datetimeFigureOut">
              <a:rPr lang="ru-RU" smtClean="0"/>
              <a:pPr/>
              <a:t>04.03.2013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67BDE-F18C-4172-8288-D6D264E0A6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AEC25-1336-478E-9DF1-5E2DFFD4B01C}" type="datetimeFigureOut">
              <a:rPr lang="ru-RU" smtClean="0"/>
              <a:pPr/>
              <a:t>04.03.2013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67BDE-F18C-4172-8288-D6D264E0A6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AEC25-1336-478E-9DF1-5E2DFFD4B01C}" type="datetimeFigureOut">
              <a:rPr lang="ru-RU" smtClean="0"/>
              <a:pPr/>
              <a:t>04.03.2013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67BDE-F18C-4172-8288-D6D264E0A6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AEC25-1336-478E-9DF1-5E2DFFD4B01C}" type="datetimeFigureOut">
              <a:rPr lang="ru-RU" smtClean="0"/>
              <a:pPr/>
              <a:t>04.03.2013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67BDE-F18C-4172-8288-D6D264E0A6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AEC25-1336-478E-9DF1-5E2DFFD4B01C}" type="datetimeFigureOut">
              <a:rPr lang="ru-RU" smtClean="0"/>
              <a:pPr/>
              <a:t>04.03.2013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67BDE-F18C-4172-8288-D6D264E0A6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AEC25-1336-478E-9DF1-5E2DFFD4B01C}" type="datetimeFigureOut">
              <a:rPr lang="ru-RU" smtClean="0"/>
              <a:pPr/>
              <a:t>04.03.2013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67BDE-F18C-4172-8288-D6D264E0A6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AEC25-1336-478E-9DF1-5E2DFFD4B01C}" type="datetimeFigureOut">
              <a:rPr lang="ru-RU" smtClean="0"/>
              <a:pPr/>
              <a:t>04.03.2013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67BDE-F18C-4172-8288-D6D264E0A6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7AEC25-1336-478E-9DF1-5E2DFFD4B01C}" type="datetimeFigureOut">
              <a:rPr lang="ru-RU" smtClean="0"/>
              <a:pPr/>
              <a:t>04.03.2013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867BDE-F18C-4172-8288-D6D264E0A61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8774" y="332656"/>
            <a:ext cx="8230584" cy="6048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Блок-схема: процесс 4"/>
          <p:cNvSpPr/>
          <p:nvPr/>
        </p:nvSpPr>
        <p:spPr>
          <a:xfrm>
            <a:off x="1259632" y="836712"/>
            <a:ext cx="4392488" cy="1224136"/>
          </a:xfrm>
          <a:prstGeom prst="flowChartProcess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Методические среды</a:t>
            </a:r>
          </a:p>
          <a:p>
            <a:pPr algn="ctr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Семинар «Особенности организации научной работы магистрантов</a:t>
            </a:r>
            <a:r>
              <a:rPr lang="ru-RU" dirty="0" smtClean="0">
                <a:solidFill>
                  <a:srgbClr val="0070C0"/>
                </a:solidFill>
              </a:rPr>
              <a:t>»</a:t>
            </a:r>
          </a:p>
          <a:p>
            <a:pPr algn="ctr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27.02.2013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Блок-схема: процесс 5"/>
          <p:cNvSpPr/>
          <p:nvPr/>
        </p:nvSpPr>
        <p:spPr>
          <a:xfrm>
            <a:off x="3059832" y="4293096"/>
            <a:ext cx="5040560" cy="1728192"/>
          </a:xfrm>
          <a:prstGeom prst="flowChartProcess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Проблемы организации научной работы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магистрантов</a:t>
            </a:r>
            <a:r>
              <a:rPr lang="ru-RU" sz="2400" dirty="0" smtClean="0">
                <a:solidFill>
                  <a:srgbClr val="0070C0"/>
                </a:solidFill>
              </a:rPr>
              <a:t> </a:t>
            </a:r>
          </a:p>
          <a:p>
            <a:pPr algn="ctr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pPr algn="r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А.В.Серова, начальник </a:t>
            </a:r>
          </a:p>
          <a:p>
            <a:pPr algn="r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Методического управления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Основные вопросы</a:t>
            </a:r>
            <a:endParaRPr lang="ru-RU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Как обеспечить формирование компетенций научно-исследовательской  деятельности за 2 года?</a:t>
            </a:r>
          </a:p>
          <a:p>
            <a:r>
              <a:rPr lang="ru-RU" dirty="0" smtClean="0"/>
              <a:t>Как сформировать научно-образовательную среду для самостоятельной работы магистрантов?</a:t>
            </a:r>
          </a:p>
          <a:p>
            <a:r>
              <a:rPr lang="ru-RU" dirty="0" smtClean="0"/>
              <a:t>Какие формы организации учебного процесса в этом задействованы?</a:t>
            </a:r>
          </a:p>
          <a:p>
            <a:r>
              <a:rPr lang="ru-RU" dirty="0" smtClean="0"/>
              <a:t>Как сделать их дополняющими, дополнительными по отношению друг к другу?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7" y="260648"/>
            <a:ext cx="1728191" cy="12333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Опрос: </a:t>
            </a:r>
            <a:b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кем определяются темы ВКР?</a:t>
            </a:r>
            <a:endParaRPr lang="ru-RU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7" y="260648"/>
            <a:ext cx="1728191" cy="12333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Опрос: </a:t>
            </a:r>
            <a:b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кем определяются темы ВКР?</a:t>
            </a:r>
            <a:endParaRPr lang="ru-RU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7" y="260648"/>
            <a:ext cx="1728191" cy="12333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b="1" dirty="0" smtClean="0"/>
              <a:t>«Другое» – это:</a:t>
            </a:r>
          </a:p>
          <a:p>
            <a:r>
              <a:rPr lang="ru-RU" dirty="0"/>
              <a:t>очень индивидуально!</a:t>
            </a:r>
            <a:r>
              <a:rPr lang="ru-RU" dirty="0" smtClean="0"/>
              <a:t> </a:t>
            </a:r>
          </a:p>
          <a:p>
            <a:r>
              <a:rPr lang="ru-RU" dirty="0" smtClean="0"/>
              <a:t>путем </a:t>
            </a:r>
            <a:r>
              <a:rPr lang="ru-RU" dirty="0"/>
              <a:t>переговоров между студентами и преподавателями</a:t>
            </a:r>
            <a:r>
              <a:rPr lang="ru-RU" dirty="0" smtClean="0"/>
              <a:t> </a:t>
            </a:r>
          </a:p>
          <a:p>
            <a:r>
              <a:rPr lang="ru-RU" dirty="0" smtClean="0"/>
              <a:t>На </a:t>
            </a:r>
            <a:r>
              <a:rPr lang="ru-RU" dirty="0"/>
              <a:t>стыке интересов преподавателя и студента, а также с учетом имеющегося места практики</a:t>
            </a:r>
            <a:r>
              <a:rPr lang="ru-RU" dirty="0" smtClean="0"/>
              <a:t> </a:t>
            </a:r>
          </a:p>
          <a:p>
            <a:r>
              <a:rPr lang="ru-RU" dirty="0" smtClean="0"/>
              <a:t>Синтез </a:t>
            </a:r>
            <a:r>
              <a:rPr lang="ru-RU" dirty="0"/>
              <a:t>вариантов, когда тема определяется исходя из интересов научного руководителя и студента</a:t>
            </a:r>
            <a:r>
              <a:rPr lang="ru-RU" dirty="0" smtClean="0"/>
              <a:t> </a:t>
            </a:r>
          </a:p>
          <a:p>
            <a:r>
              <a:rPr lang="ru-RU" dirty="0" smtClean="0"/>
              <a:t>Большинство </a:t>
            </a:r>
            <a:r>
              <a:rPr lang="ru-RU" dirty="0"/>
              <a:t>студентов-магистров работает</a:t>
            </a:r>
            <a:r>
              <a:rPr lang="ru-RU" dirty="0" smtClean="0"/>
              <a:t>. Поэтому </a:t>
            </a:r>
            <a:r>
              <a:rPr lang="ru-RU" dirty="0"/>
              <a:t>стараемся ориентировать студентов на задачи, которые они уже решают или будут придется в ближайшей перспективе.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Опрос: </a:t>
            </a:r>
            <a:b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ru-RU" sz="3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кто отвечает </a:t>
            </a:r>
            <a:br>
              <a:rPr lang="ru-RU" sz="3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ru-RU" sz="3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за актуальность темы ВКР?</a:t>
            </a:r>
            <a:endParaRPr lang="ru-RU" sz="36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7" y="260648"/>
            <a:ext cx="1728191" cy="12333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Курсовая и  ВКР?</a:t>
            </a:r>
            <a:endParaRPr lang="ru-RU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7" y="260648"/>
            <a:ext cx="1728191" cy="12333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 Это одна работа или две?</a:t>
            </a:r>
          </a:p>
          <a:p>
            <a:pPr>
              <a:buNone/>
            </a:pPr>
            <a:r>
              <a:rPr lang="ru-RU" b="1" dirty="0" smtClean="0"/>
              <a:t>Они совпадают по теме или нет?</a:t>
            </a:r>
          </a:p>
          <a:p>
            <a:pPr>
              <a:buNone/>
            </a:pPr>
            <a:r>
              <a:rPr lang="ru-RU" b="1" dirty="0" smtClean="0"/>
              <a:t>Они едины по организации работы или нет?</a:t>
            </a:r>
          </a:p>
          <a:p>
            <a:pPr>
              <a:buNone/>
            </a:pPr>
            <a:r>
              <a:rPr lang="ru-RU" b="1" smtClean="0"/>
              <a:t>…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161</Words>
  <Application>Microsoft Office PowerPoint</Application>
  <PresentationFormat>Экран (4:3)</PresentationFormat>
  <Paragraphs>26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Слайд 1</vt:lpstr>
      <vt:lpstr>Основные вопросы</vt:lpstr>
      <vt:lpstr>Опрос:  кем определяются темы ВКР?</vt:lpstr>
      <vt:lpstr>Опрос:  кем определяются темы ВКР?</vt:lpstr>
      <vt:lpstr>Опрос:  кто отвечает  за актуальность темы ВКР?</vt:lpstr>
      <vt:lpstr>Курсовая и  ВКР?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jstarichkova</cp:lastModifiedBy>
  <cp:revision>4</cp:revision>
  <dcterms:created xsi:type="dcterms:W3CDTF">2013-02-27T10:28:19Z</dcterms:created>
  <dcterms:modified xsi:type="dcterms:W3CDTF">2013-03-04T12:01:22Z</dcterms:modified>
</cp:coreProperties>
</file>